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7188200" cy="9448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7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98250" y="708650"/>
            <a:ext cx="4792350" cy="354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8800" y="4488175"/>
            <a:ext cx="5750549" cy="4251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3100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5988" cy="354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18820" y="4488180"/>
            <a:ext cx="5750700" cy="425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3125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86" name="Shape 86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20650" algn="l" rtl="0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ct val="12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6839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Noto Sans Symbols"/>
              <a:buChar char="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2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1" y="273052"/>
            <a:ext cx="5111751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US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400" y="212403"/>
            <a:ext cx="2924399" cy="59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Example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105640" y="793694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3561550" y="1675325"/>
            <a:ext cx="2184899" cy="219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/>
              <a:t>void main() {</a:t>
            </a:r>
          </a:p>
          <a:p>
            <a:pPr marL="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 </a:t>
            </a:r>
            <a:r>
              <a:rPr lang="en-US" sz="900" dirty="0" err="1"/>
              <a:t>int</a:t>
            </a:r>
            <a:r>
              <a:rPr lang="en-US" sz="900" dirty="0"/>
              <a:t> iterator = 0;</a:t>
            </a:r>
          </a:p>
          <a:p>
            <a:pPr marL="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 if (</a:t>
            </a:r>
            <a:r>
              <a:rPr lang="en-US" sz="900" dirty="0" err="1"/>
              <a:t>someCondition</a:t>
            </a:r>
            <a:r>
              <a:rPr lang="en-US" sz="900" dirty="0"/>
              <a:t> == true)</a:t>
            </a:r>
          </a:p>
          <a:p>
            <a:pPr marL="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   iterator = </a:t>
            </a:r>
            <a:r>
              <a:rPr lang="en-US" sz="900" dirty="0" smtClean="0"/>
              <a:t>x;</a:t>
            </a:r>
            <a:endParaRPr lang="en-US" sz="900" dirty="0"/>
          </a:p>
          <a:p>
            <a:pPr marL="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   else  iterator = </a:t>
            </a:r>
            <a:r>
              <a:rPr lang="en-US" sz="900" dirty="0" smtClean="0"/>
              <a:t>y;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    while (iterator &gt; 0){</a:t>
            </a:r>
          </a:p>
          <a:p>
            <a:pPr marL="45720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A();</a:t>
            </a:r>
          </a:p>
          <a:p>
            <a:pPr marL="45720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B();</a:t>
            </a:r>
            <a:br>
              <a:rPr lang="en-US" sz="900" dirty="0"/>
            </a:br>
            <a:r>
              <a:rPr lang="en-US" sz="900" dirty="0"/>
              <a:t>iterator--;</a:t>
            </a:r>
          </a:p>
          <a:p>
            <a:pPr marL="0" lvl="0" indent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   }//end of while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} // end of main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endParaRPr sz="800" dirty="0"/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endParaRPr sz="800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3561553" y="1040606"/>
            <a:ext cx="1412699" cy="415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 dirty="0">
                <a:solidFill>
                  <a:srgbClr val="000000"/>
                </a:solidFill>
              </a:rPr>
              <a:t>Input1</a:t>
            </a:r>
            <a:r>
              <a:rPr lang="en-US" sz="900" dirty="0">
                <a:solidFill>
                  <a:srgbClr val="000000"/>
                </a:solidFill>
              </a:rPr>
              <a:t/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smtClean="0">
                <a:solidFill>
                  <a:srgbClr val="000000"/>
                </a:solidFill>
              </a:rPr>
              <a:t>x= </a:t>
            </a:r>
            <a:r>
              <a:rPr lang="en-US" sz="900" dirty="0">
                <a:solidFill>
                  <a:srgbClr val="000000"/>
                </a:solidFill>
              </a:rPr>
              <a:t>1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smtClean="0">
                <a:solidFill>
                  <a:srgbClr val="000000"/>
                </a:solidFill>
              </a:rPr>
              <a:t>y= </a:t>
            </a:r>
            <a:r>
              <a:rPr lang="en-US" sz="900" dirty="0">
                <a:solidFill>
                  <a:srgbClr val="000000"/>
                </a:solidFill>
              </a:rPr>
              <a:t>10 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3561553" y="5321200"/>
            <a:ext cx="1412699" cy="5246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</a:rPr>
              <a:t>Measurement 1: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dirty="0">
                <a:solidFill>
                  <a:srgbClr val="000000"/>
                </a:solidFill>
              </a:rPr>
              <a:t>Response Time Time= 5s</a:t>
            </a:r>
            <a:br>
              <a:rPr lang="en-US" sz="900" dirty="0">
                <a:solidFill>
                  <a:srgbClr val="000000"/>
                </a:solidFill>
              </a:rPr>
            </a:b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4105640" y="1458712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8" name="Shape 158"/>
          <p:cNvSpPr/>
          <p:nvPr/>
        </p:nvSpPr>
        <p:spPr>
          <a:xfrm>
            <a:off x="3511132" y="4323409"/>
            <a:ext cx="418500" cy="41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A</a:t>
            </a:r>
          </a:p>
        </p:txBody>
      </p:sp>
      <p:sp>
        <p:nvSpPr>
          <p:cNvPr id="159" name="Shape 159"/>
          <p:cNvSpPr/>
          <p:nvPr/>
        </p:nvSpPr>
        <p:spPr>
          <a:xfrm>
            <a:off x="4505219" y="4323409"/>
            <a:ext cx="418500" cy="415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B</a:t>
            </a:r>
          </a:p>
        </p:txBody>
      </p:sp>
      <p:cxnSp>
        <p:nvCxnSpPr>
          <p:cNvPr id="160" name="Shape 160"/>
          <p:cNvCxnSpPr>
            <a:stCxn id="159" idx="2"/>
            <a:endCxn id="158" idx="6"/>
          </p:cNvCxnSpPr>
          <p:nvPr/>
        </p:nvCxnSpPr>
        <p:spPr>
          <a:xfrm rot="10800000">
            <a:off x="3929519" y="4531159"/>
            <a:ext cx="5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5282908" y="4323405"/>
            <a:ext cx="798000" cy="2810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Lock Graph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746400" y="1675325"/>
            <a:ext cx="2013300" cy="219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320"/>
              </a:spcBef>
              <a:buNone/>
            </a:pPr>
            <a:r>
              <a:rPr lang="en-US" sz="900" dirty="0"/>
              <a:t>void A() { </a:t>
            </a:r>
            <a:r>
              <a:rPr lang="en-US" sz="900" dirty="0" smtClean="0"/>
              <a:t>Class::fun(</a:t>
            </a:r>
            <a:r>
              <a:rPr lang="en-US" sz="900" dirty="0"/>
              <a:t>...); }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void B() { </a:t>
            </a:r>
            <a:r>
              <a:rPr lang="en-US" sz="900" dirty="0" smtClean="0"/>
              <a:t>Class::fun(</a:t>
            </a:r>
            <a:r>
              <a:rPr lang="en-US" sz="900" dirty="0"/>
              <a:t>...); }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endParaRPr sz="900" dirty="0"/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 smtClean="0"/>
              <a:t>Class:</a:t>
            </a:r>
            <a:r>
              <a:rPr lang="en-US" sz="900" dirty="0"/>
              <a:t>::</a:t>
            </a:r>
            <a:r>
              <a:rPr lang="en-US" sz="900" dirty="0" smtClean="0"/>
              <a:t>:fun(</a:t>
            </a:r>
            <a:r>
              <a:rPr lang="en-US" sz="900" dirty="0"/>
              <a:t>...){</a:t>
            </a:r>
          </a:p>
          <a:p>
            <a:pPr lvl="0" indent="45720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b="1" dirty="0" err="1"/>
              <a:t>std</a:t>
            </a:r>
            <a:r>
              <a:rPr lang="en-US" sz="900" b="1" dirty="0"/>
              <a:t>::</a:t>
            </a:r>
            <a:r>
              <a:rPr lang="en-US" sz="900" b="1" dirty="0" err="1"/>
              <a:t>mutex</a:t>
            </a:r>
            <a:r>
              <a:rPr lang="en-US" sz="900" b="1" dirty="0"/>
              <a:t> </a:t>
            </a:r>
            <a:r>
              <a:rPr lang="en-US" sz="900" b="1" dirty="0" err="1"/>
              <a:t>m.lock</a:t>
            </a:r>
            <a:r>
              <a:rPr lang="en-US" sz="900" b="1" dirty="0"/>
              <a:t>();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	//some code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  	</a:t>
            </a:r>
            <a:r>
              <a:rPr lang="en-US" sz="900" b="1" dirty="0" err="1"/>
              <a:t>m.unlock</a:t>
            </a:r>
            <a:r>
              <a:rPr lang="en-US" sz="900" b="1" dirty="0"/>
              <a:t>();	</a:t>
            </a:r>
          </a:p>
          <a:p>
            <a:pPr lvl="0" rtl="0"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900" dirty="0"/>
              <a:t>}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4105640" y="807603"/>
            <a:ext cx="2961669" cy="218711"/>
          </a:xfrm>
          <a:prstGeom prst="bentConnector3">
            <a:avLst>
              <a:gd name="adj1" fmla="val 987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6361055" y="1026333"/>
            <a:ext cx="1412699" cy="415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 dirty="0">
                <a:solidFill>
                  <a:srgbClr val="000000"/>
                </a:solidFill>
              </a:rPr>
              <a:t>Input2</a:t>
            </a:r>
            <a:r>
              <a:rPr lang="en-US" sz="900" dirty="0">
                <a:solidFill>
                  <a:srgbClr val="000000"/>
                </a:solidFill>
              </a:rPr>
              <a:t/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smtClean="0">
                <a:solidFill>
                  <a:srgbClr val="000000"/>
                </a:solidFill>
              </a:rPr>
              <a:t>x= </a:t>
            </a:r>
            <a:r>
              <a:rPr lang="en-US" sz="900" dirty="0">
                <a:solidFill>
                  <a:srgbClr val="000000"/>
                </a:solidFill>
              </a:rPr>
              <a:t>3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>
                <a:solidFill>
                  <a:srgbClr val="000000"/>
                </a:solidFill>
              </a:rPr>
              <a:t>y</a:t>
            </a:r>
            <a:r>
              <a:rPr lang="en-US" sz="900" dirty="0" smtClean="0">
                <a:solidFill>
                  <a:srgbClr val="000000"/>
                </a:solidFill>
              </a:rPr>
              <a:t>= </a:t>
            </a:r>
            <a:r>
              <a:rPr lang="en-US" sz="900" dirty="0">
                <a:solidFill>
                  <a:srgbClr val="000000"/>
                </a:solidFill>
              </a:rPr>
              <a:t>20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4294967295"/>
          </p:nvPr>
        </p:nvSpPr>
        <p:spPr>
          <a:xfrm>
            <a:off x="6249725" y="5321200"/>
            <a:ext cx="1511399" cy="5246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</a:rPr>
              <a:t>Measurement 2: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dirty="0">
                <a:solidFill>
                  <a:srgbClr val="000000"/>
                </a:solidFill>
              </a:rPr>
              <a:t>Response Time Time= 15s</a:t>
            </a:r>
            <a:br>
              <a:rPr lang="en-US" sz="900" dirty="0">
                <a:solidFill>
                  <a:srgbClr val="000000"/>
                </a:solidFill>
              </a:rPr>
            </a:b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7060122" y="3869403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67" name="Shape 167"/>
          <p:cNvGrpSpPr/>
          <p:nvPr/>
        </p:nvGrpSpPr>
        <p:grpSpPr>
          <a:xfrm>
            <a:off x="6424678" y="3946948"/>
            <a:ext cx="1310174" cy="1303308"/>
            <a:chOff x="5018125" y="4865975"/>
            <a:chExt cx="1310174" cy="1303308"/>
          </a:xfrm>
        </p:grpSpPr>
        <p:sp>
          <p:nvSpPr>
            <p:cNvPr id="168" name="Shape 168"/>
            <p:cNvSpPr/>
            <p:nvPr/>
          </p:nvSpPr>
          <p:spPr>
            <a:xfrm>
              <a:off x="5018125" y="4865975"/>
              <a:ext cx="445799" cy="361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800"/>
                <a:t>A</a:t>
              </a:r>
              <a:r>
                <a:rPr lang="en-US" sz="800" baseline="-25000"/>
                <a:t>1</a:t>
              </a:r>
            </a:p>
          </p:txBody>
        </p:sp>
        <p:cxnSp>
          <p:nvCxnSpPr>
            <p:cNvPr id="169" name="Shape 169"/>
            <p:cNvCxnSpPr>
              <a:stCxn id="170" idx="2"/>
              <a:endCxn id="168" idx="6"/>
            </p:cNvCxnSpPr>
            <p:nvPr/>
          </p:nvCxnSpPr>
          <p:spPr>
            <a:xfrm rot="10800000">
              <a:off x="5463924" y="5046574"/>
              <a:ext cx="41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5018125" y="5337029"/>
              <a:ext cx="445799" cy="361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800"/>
                <a:t>A</a:t>
              </a:r>
              <a:r>
                <a:rPr lang="en-US" sz="800" baseline="-25000"/>
                <a:t>2</a:t>
              </a:r>
            </a:p>
          </p:txBody>
        </p:sp>
        <p:cxnSp>
          <p:nvCxnSpPr>
            <p:cNvPr id="172" name="Shape 172"/>
            <p:cNvCxnSpPr>
              <a:stCxn id="173" idx="2"/>
              <a:endCxn id="171" idx="6"/>
            </p:cNvCxnSpPr>
            <p:nvPr/>
          </p:nvCxnSpPr>
          <p:spPr>
            <a:xfrm rot="10800000">
              <a:off x="5463924" y="5517629"/>
              <a:ext cx="41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5882500" y="4865975"/>
              <a:ext cx="445799" cy="361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800"/>
                <a:t>B</a:t>
              </a:r>
              <a:r>
                <a:rPr lang="en-US" sz="800" baseline="-25000"/>
                <a:t>1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5882500" y="5323175"/>
              <a:ext cx="445799" cy="361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800"/>
                <a:t>B</a:t>
              </a:r>
              <a:r>
                <a:rPr lang="en-US" sz="800" baseline="-25000"/>
                <a:t>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5018125" y="5808083"/>
              <a:ext cx="445799" cy="361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800"/>
                <a:t>A</a:t>
              </a:r>
              <a:r>
                <a:rPr lang="en-US" sz="800" baseline="-25000"/>
                <a:t>3</a:t>
              </a:r>
            </a:p>
          </p:txBody>
        </p:sp>
        <p:cxnSp>
          <p:nvCxnSpPr>
            <p:cNvPr id="177" name="Shape 177"/>
            <p:cNvCxnSpPr>
              <a:stCxn id="178" idx="2"/>
              <a:endCxn id="176" idx="6"/>
            </p:cNvCxnSpPr>
            <p:nvPr/>
          </p:nvCxnSpPr>
          <p:spPr>
            <a:xfrm rot="10800000">
              <a:off x="5463924" y="5988683"/>
              <a:ext cx="41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9" name="Shape 179"/>
            <p:cNvSpPr/>
            <p:nvPr/>
          </p:nvSpPr>
          <p:spPr>
            <a:xfrm>
              <a:off x="5882500" y="5794229"/>
              <a:ext cx="445799" cy="361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800"/>
                <a:t>B</a:t>
              </a:r>
              <a:r>
                <a:rPr lang="en-US" sz="800" baseline="-25000"/>
                <a:t>3</a:t>
              </a:r>
            </a:p>
          </p:txBody>
        </p:sp>
        <p:cxnSp>
          <p:nvCxnSpPr>
            <p:cNvPr id="180" name="Shape 180"/>
            <p:cNvCxnSpPr>
              <a:stCxn id="171" idx="0"/>
              <a:endCxn id="174" idx="3"/>
            </p:cNvCxnSpPr>
            <p:nvPr/>
          </p:nvCxnSpPr>
          <p:spPr>
            <a:xfrm rot="10800000" flipH="1">
              <a:off x="5241024" y="5174129"/>
              <a:ext cx="706800" cy="16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81" name="Shape 181"/>
            <p:cNvCxnSpPr>
              <a:endCxn id="175" idx="3"/>
            </p:cNvCxnSpPr>
            <p:nvPr/>
          </p:nvCxnSpPr>
          <p:spPr>
            <a:xfrm rot="10800000" flipH="1">
              <a:off x="5398785" y="5631478"/>
              <a:ext cx="549000" cy="22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3" name="Shape 183"/>
          <p:cNvCxnSpPr/>
          <p:nvPr/>
        </p:nvCxnSpPr>
        <p:spPr>
          <a:xfrm>
            <a:off x="4105640" y="3869403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5282908" y="5365033"/>
            <a:ext cx="833100" cy="2810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Measurements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4294967295"/>
          </p:nvPr>
        </p:nvSpPr>
        <p:spPr>
          <a:xfrm>
            <a:off x="5282908" y="1080829"/>
            <a:ext cx="798000" cy="2810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Inputs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7060122" y="1431003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4105640" y="5850603"/>
            <a:ext cx="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>
            <a:off x="4991625" y="1458700"/>
            <a:ext cx="1511399" cy="2810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solidFill>
                  <a:schemeClr val="lt1"/>
                </a:solidFill>
              </a:rPr>
              <a:t> </a:t>
            </a:r>
            <a:r>
              <a:rPr lang="en-US" sz="800" b="1" dirty="0">
                <a:solidFill>
                  <a:schemeClr val="lt1"/>
                </a:solidFill>
              </a:rPr>
              <a:t>Code Segment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efault Theme">
  <a:themeElements>
    <a:clrScheme name="Pushpin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107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slate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Illustrative Example</dc:title>
  <cp:lastModifiedBy>mac</cp:lastModifiedBy>
  <cp:revision>4</cp:revision>
  <dcterms:modified xsi:type="dcterms:W3CDTF">2016-01-16T18:08:39Z</dcterms:modified>
</cp:coreProperties>
</file>