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8" r:id="rId4"/>
    <p:sldId id="270" r:id="rId5"/>
    <p:sldId id="263" r:id="rId6"/>
    <p:sldId id="267" r:id="rId7"/>
    <p:sldId id="265" r:id="rId8"/>
    <p:sldId id="269" r:id="rId9"/>
    <p:sldId id="257" r:id="rId10"/>
    <p:sldId id="272" r:id="rId11"/>
    <p:sldId id="258" r:id="rId12"/>
    <p:sldId id="259" r:id="rId13"/>
    <p:sldId id="260" r:id="rId14"/>
    <p:sldId id="261" r:id="rId15"/>
    <p:sldId id="262" r:id="rId16"/>
    <p:sldId id="273" r:id="rId17"/>
    <p:sldId id="274" r:id="rId18"/>
    <p:sldId id="275" r:id="rId19"/>
    <p:sldId id="276" r:id="rId20"/>
    <p:sldId id="278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8" r:id="rId30"/>
    <p:sldId id="289" r:id="rId31"/>
    <p:sldId id="290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4E33-51F9-48CB-B1FD-54EE53393975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C91C-A41B-47EB-9392-AC521D0A9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59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4E33-51F9-48CB-B1FD-54EE53393975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C91C-A41B-47EB-9392-AC521D0A9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18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4E33-51F9-48CB-B1FD-54EE53393975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C91C-A41B-47EB-9392-AC521D0A9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65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4E33-51F9-48CB-B1FD-54EE53393975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C91C-A41B-47EB-9392-AC521D0A9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75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4E33-51F9-48CB-B1FD-54EE53393975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C91C-A41B-47EB-9392-AC521D0A9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66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4E33-51F9-48CB-B1FD-54EE53393975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C91C-A41B-47EB-9392-AC521D0A9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41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4E33-51F9-48CB-B1FD-54EE53393975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C91C-A41B-47EB-9392-AC521D0A9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37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4E33-51F9-48CB-B1FD-54EE53393975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C91C-A41B-47EB-9392-AC521D0A9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15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4E33-51F9-48CB-B1FD-54EE53393975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C91C-A41B-47EB-9392-AC521D0A9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11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4E33-51F9-48CB-B1FD-54EE53393975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C91C-A41B-47EB-9392-AC521D0A9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2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4E33-51F9-48CB-B1FD-54EE53393975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C91C-A41B-47EB-9392-AC521D0A9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4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64E33-51F9-48CB-B1FD-54EE53393975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8C91C-A41B-47EB-9392-AC521D0A9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5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90502" y="-312153"/>
            <a:ext cx="9144000" cy="2387600"/>
          </a:xfrm>
        </p:spPr>
        <p:txBody>
          <a:bodyPr/>
          <a:lstStyle/>
          <a:p>
            <a:r>
              <a:rPr lang="ko-KR" altLang="en-US" dirty="0" smtClean="0"/>
              <a:t>로또 프로그램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569" y="153898"/>
            <a:ext cx="3568719" cy="9720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28" y="2075447"/>
            <a:ext cx="2282440" cy="47825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004" y="2061130"/>
            <a:ext cx="2280683" cy="479687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624" y="2075447"/>
            <a:ext cx="2294880" cy="47825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2950" y="2075447"/>
            <a:ext cx="2313537" cy="478255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3933" y="2075446"/>
            <a:ext cx="2295129" cy="478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1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569" y="153898"/>
            <a:ext cx="3568719" cy="9720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677" y="378314"/>
            <a:ext cx="642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3 . </a:t>
            </a:r>
            <a:r>
              <a:rPr lang="ko-KR" altLang="en-US" sz="2800" b="1" dirty="0" smtClean="0"/>
              <a:t>어플리케이션의 동작 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메인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59" y="901534"/>
            <a:ext cx="2844459" cy="595646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72343" y="2851265"/>
            <a:ext cx="1147156" cy="354953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3"/>
            <a:endCxn id="14" idx="1"/>
          </p:cNvCxnSpPr>
          <p:nvPr/>
        </p:nvCxnSpPr>
        <p:spPr>
          <a:xfrm flipV="1">
            <a:off x="2219499" y="3879767"/>
            <a:ext cx="2736374" cy="7462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55873" y="3002604"/>
            <a:ext cx="67804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확률 조회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기재한 번호의 당첨 확률을 조회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회차</a:t>
            </a:r>
            <a:r>
              <a:rPr lang="ko-KR" altLang="en-US" dirty="0" smtClean="0"/>
              <a:t> 조회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회차의</a:t>
            </a:r>
            <a:r>
              <a:rPr lang="ko-KR" altLang="en-US" dirty="0" smtClean="0"/>
              <a:t> 당첨 번호를 검색 조회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회차</a:t>
            </a:r>
            <a:r>
              <a:rPr lang="ko-KR" altLang="en-US" dirty="0" smtClean="0"/>
              <a:t> 추가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새로운 </a:t>
            </a:r>
            <a:r>
              <a:rPr lang="ko-KR" altLang="en-US" dirty="0" err="1" smtClean="0"/>
              <a:t>회차의</a:t>
            </a:r>
            <a:r>
              <a:rPr lang="ko-KR" altLang="en-US" dirty="0" smtClean="0"/>
              <a:t> 당첨번호를 데이터베이스에 저장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회차</a:t>
            </a:r>
            <a:r>
              <a:rPr lang="ko-KR" altLang="en-US" dirty="0" smtClean="0"/>
              <a:t> 수정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</a:t>
            </a:r>
            <a:r>
              <a:rPr lang="ko-KR" altLang="en-US" dirty="0" err="1" smtClean="0"/>
              <a:t>회차의</a:t>
            </a:r>
            <a:r>
              <a:rPr lang="ko-KR" altLang="en-US" dirty="0" smtClean="0"/>
              <a:t> 당첨번호 값을 수정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회차</a:t>
            </a:r>
            <a:r>
              <a:rPr lang="ko-KR" altLang="en-US" dirty="0" smtClean="0"/>
              <a:t> 삭제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</a:t>
            </a:r>
            <a:r>
              <a:rPr lang="ko-KR" altLang="en-US" dirty="0" err="1" smtClean="0"/>
              <a:t>회차의</a:t>
            </a:r>
            <a:r>
              <a:rPr lang="ko-KR" altLang="en-US" dirty="0" smtClean="0"/>
              <a:t> 데이터를 삭제함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17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569" y="153898"/>
            <a:ext cx="3568719" cy="9720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5677" y="378314"/>
            <a:ext cx="642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3 . </a:t>
            </a:r>
            <a:r>
              <a:rPr lang="ko-KR" altLang="en-US" sz="2800" b="1" dirty="0" smtClean="0"/>
              <a:t>어플리케이션의 동작 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확률 조회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4" y="901534"/>
            <a:ext cx="2837418" cy="595646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226338" y="2830882"/>
            <a:ext cx="502777" cy="4260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7758" y="3121743"/>
            <a:ext cx="3197318" cy="3727527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608913" y="2939034"/>
            <a:ext cx="292102" cy="29951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987758" y="3141139"/>
            <a:ext cx="2284300" cy="203769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2241" y="3606164"/>
            <a:ext cx="2810040" cy="1647479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131" y="2132922"/>
            <a:ext cx="2234414" cy="4703440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6809997" y="2604567"/>
            <a:ext cx="1585858" cy="100159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901015" y="3692177"/>
            <a:ext cx="1004389" cy="35248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  <a:endCxn id="28" idx="1"/>
          </p:cNvCxnSpPr>
          <p:nvPr/>
        </p:nvCxnSpPr>
        <p:spPr>
          <a:xfrm>
            <a:off x="7905404" y="3868420"/>
            <a:ext cx="1082354" cy="2915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7" idx="3"/>
          </p:cNvCxnSpPr>
          <p:nvPr/>
        </p:nvCxnSpPr>
        <p:spPr>
          <a:xfrm>
            <a:off x="2729115" y="3043907"/>
            <a:ext cx="645852" cy="10796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237238" y="3328625"/>
            <a:ext cx="2875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</a:t>
            </a:r>
            <a:r>
              <a:rPr lang="ko-KR" altLang="en-US" sz="1100" dirty="0" smtClean="0"/>
              <a:t>부터 </a:t>
            </a:r>
            <a:r>
              <a:rPr lang="en-US" altLang="ko-KR" sz="1100" dirty="0" smtClean="0"/>
              <a:t>45</a:t>
            </a:r>
            <a:r>
              <a:rPr lang="ko-KR" altLang="en-US" sz="1100" dirty="0" smtClean="0"/>
              <a:t>까지의 </a:t>
            </a:r>
            <a:r>
              <a:rPr lang="ko-KR" altLang="en-US" sz="1100" dirty="0" err="1" smtClean="0"/>
              <a:t>난수를</a:t>
            </a:r>
            <a:r>
              <a:rPr lang="ko-KR" altLang="en-US" sz="1100" dirty="0" smtClean="0"/>
              <a:t> 생성 하는 메서드</a:t>
            </a:r>
            <a:endParaRPr lang="ko-KR" alt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3237239" y="3103709"/>
            <a:ext cx="2875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* </a:t>
            </a:r>
            <a:r>
              <a:rPr lang="en-US" altLang="ko-KR" sz="1100" dirty="0" err="1" smtClean="0"/>
              <a:t>randNumber</a:t>
            </a:r>
            <a:r>
              <a:rPr lang="en-US" altLang="ko-KR" sz="1100" dirty="0" smtClean="0"/>
              <a:t>()</a:t>
            </a:r>
            <a:endParaRPr lang="ko-KR" altLang="en-US" sz="1100" dirty="0"/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5448436" y="3088792"/>
            <a:ext cx="1361561" cy="7856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6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569" y="153898"/>
            <a:ext cx="3568719" cy="9720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5677" y="378314"/>
            <a:ext cx="6425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3 . </a:t>
            </a:r>
            <a:r>
              <a:rPr lang="ko-KR" altLang="en-US" sz="2800" b="1" dirty="0" smtClean="0"/>
              <a:t>어플리케이션의 동작 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확률 조회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  <a:p>
            <a:endParaRPr lang="ko-KR" altLang="en-US" sz="2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77" y="901534"/>
            <a:ext cx="2837418" cy="59564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889" y="901534"/>
            <a:ext cx="2829675" cy="595646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17373" y="5714040"/>
            <a:ext cx="1233942" cy="78006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395574" y="5604884"/>
            <a:ext cx="2432223" cy="92372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5373" y="1194319"/>
            <a:ext cx="2694403" cy="305080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9777" y="1194319"/>
            <a:ext cx="2574240" cy="305521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372029" y="3385261"/>
            <a:ext cx="2161089" cy="79599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927583" y="3321396"/>
            <a:ext cx="2432223" cy="92372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5370" y="4245125"/>
            <a:ext cx="2137572" cy="255183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372029" y="5974391"/>
            <a:ext cx="1721361" cy="7956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2232" y="4245125"/>
            <a:ext cx="2981785" cy="260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8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569" y="153898"/>
            <a:ext cx="3568719" cy="9720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5677" y="378314"/>
            <a:ext cx="6425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3 . </a:t>
            </a:r>
            <a:r>
              <a:rPr lang="ko-KR" altLang="en-US" sz="2800" b="1" dirty="0" smtClean="0"/>
              <a:t>어플리케이션의 동작 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확률 조회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  <a:p>
            <a:endParaRPr lang="ko-KR" altLang="en-US" sz="28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924" y="1511332"/>
            <a:ext cx="2558762" cy="5346668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425924" y="3683763"/>
            <a:ext cx="1837749" cy="1697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45" y="1952625"/>
            <a:ext cx="6905625" cy="4905375"/>
          </a:xfrm>
          <a:prstGeom prst="rect">
            <a:avLst/>
          </a:prstGeom>
        </p:spPr>
      </p:pic>
      <p:cxnSp>
        <p:nvCxnSpPr>
          <p:cNvPr id="20" name="직선 화살표 연결선 19"/>
          <p:cNvCxnSpPr>
            <a:stCxn id="21" idx="3"/>
            <a:endCxn id="17" idx="1"/>
          </p:cNvCxnSpPr>
          <p:nvPr/>
        </p:nvCxnSpPr>
        <p:spPr>
          <a:xfrm>
            <a:off x="6447451" y="2951310"/>
            <a:ext cx="1978473" cy="15813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02432" y="2218857"/>
            <a:ext cx="5645019" cy="146490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7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569" y="153898"/>
            <a:ext cx="3568719" cy="9720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2999" y="378313"/>
            <a:ext cx="6425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3 . </a:t>
            </a:r>
            <a:r>
              <a:rPr lang="ko-KR" altLang="en-US" sz="2800" b="1" dirty="0" smtClean="0"/>
              <a:t>어플리케이션의 동작 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확률 조회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  <a:p>
            <a:endParaRPr lang="ko-KR" altLang="en-US" sz="28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19" y="1952625"/>
            <a:ext cx="6905625" cy="49053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379305" y="2192693"/>
            <a:ext cx="531845" cy="25192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537" y="1952625"/>
            <a:ext cx="5090134" cy="49053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635724" y="2522375"/>
            <a:ext cx="752496" cy="386909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endCxn id="9" idx="1"/>
          </p:cNvCxnSpPr>
          <p:nvPr/>
        </p:nvCxnSpPr>
        <p:spPr>
          <a:xfrm>
            <a:off x="2929812" y="2318656"/>
            <a:ext cx="4705912" cy="21382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41432" y="1283368"/>
            <a:ext cx="5543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n1cnt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첫번째 번호가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속 당첨번호들과 </a:t>
            </a:r>
            <a:r>
              <a:rPr lang="en-US" altLang="ko-KR" dirty="0" smtClean="0"/>
              <a:t>		</a:t>
            </a:r>
            <a:r>
              <a:rPr lang="ko-KR" altLang="en-US" dirty="0" smtClean="0"/>
              <a:t>겹치는 횟수를 누적 증가시킴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32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569" y="153898"/>
            <a:ext cx="3568719" cy="9720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2999" y="378313"/>
            <a:ext cx="6425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3 . </a:t>
            </a:r>
            <a:r>
              <a:rPr lang="ko-KR" altLang="en-US" sz="2800" b="1" dirty="0" smtClean="0"/>
              <a:t>어플리케이션의 동작 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확률 조회</a:t>
            </a:r>
            <a:r>
              <a:rPr lang="en-US" altLang="ko-KR" sz="2800" b="1" dirty="0" smtClean="0"/>
              <a:t>)</a:t>
            </a:r>
            <a:endParaRPr lang="ko-KR" altLang="en-US" sz="2800" b="1" dirty="0" smtClean="0"/>
          </a:p>
          <a:p>
            <a:endParaRPr lang="ko-KR" altLang="en-US" sz="28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12" y="1952625"/>
            <a:ext cx="6905625" cy="49053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620277" y="2177041"/>
            <a:ext cx="531845" cy="25192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159" y="1330035"/>
            <a:ext cx="4365841" cy="3728630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stCxn id="7" idx="3"/>
          </p:cNvCxnSpPr>
          <p:nvPr/>
        </p:nvCxnSpPr>
        <p:spPr>
          <a:xfrm>
            <a:off x="4152122" y="2303005"/>
            <a:ext cx="3961694" cy="24019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113816" y="4555559"/>
            <a:ext cx="592494" cy="28313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741471" y="5037848"/>
            <a:ext cx="426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* Total </a:t>
            </a:r>
            <a:r>
              <a:rPr lang="ko-KR" altLang="en-US" sz="1100" dirty="0" smtClean="0"/>
              <a:t>변수는 한 </a:t>
            </a:r>
            <a:r>
              <a:rPr lang="ko-KR" altLang="en-US" sz="1100" dirty="0" err="1" smtClean="0"/>
              <a:t>회차의</a:t>
            </a:r>
            <a:r>
              <a:rPr lang="ko-KR" altLang="en-US" sz="1100" dirty="0" smtClean="0"/>
              <a:t> 비교가 끝날 때 마다 누적 증가 시킴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7745974" y="5391509"/>
                <a:ext cx="4446026" cy="1411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* </a:t>
                </a:r>
                <a:r>
                  <a:rPr lang="ko-KR" altLang="en-US" sz="1400" dirty="0" smtClean="0"/>
                  <a:t>확률 연산 식</a:t>
                </a:r>
                <a:endParaRPr lang="en-US" altLang="ko-KR" sz="1400" dirty="0" smtClean="0"/>
              </a:p>
              <a:p>
                <a:r>
                  <a:rPr lang="en-US" altLang="ko-KR" sz="1400" dirty="0" smtClean="0"/>
                  <a:t>rs1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𝑐𝑛𝑡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den>
                    </m:f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∗100.0)</m:t>
                    </m:r>
                  </m:oMath>
                </a14:m>
                <a:endParaRPr lang="en-US" altLang="ko-KR" sz="1400" b="0" dirty="0" smtClean="0"/>
              </a:p>
              <a:p>
                <a:r>
                  <a:rPr lang="en-US" altLang="ko-KR" sz="1400" dirty="0"/>
                  <a:t>r</a:t>
                </a:r>
                <a:r>
                  <a:rPr lang="en-US" altLang="ko-KR" sz="1400" dirty="0" smtClean="0"/>
                  <a:t>s2 = </a:t>
                </a:r>
                <a:r>
                  <a:rPr lang="en-US" altLang="ko-KR" sz="1400" dirty="0" smtClean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𝑐𝑛𝑡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den>
                    </m:f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∗100.0)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 …</m:t>
                    </m:r>
                    <m:r>
                      <m:rPr>
                        <m:nor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rs</m:t>
                    </m:r>
                    <m:r>
                      <m:rPr>
                        <m:nor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6 = </m:t>
                    </m:r>
                    <m:r>
                      <m:rPr>
                        <m:nor/>
                      </m:rPr>
                      <a:rPr lang="en-US" altLang="ko-KR" sz="1400" dirty="0" smtClean="0"/>
                      <m:t>(</m:t>
                    </m:r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𝑐𝑛𝑡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den>
                    </m:f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∗100.0)</m:t>
                    </m:r>
                  </m:oMath>
                </a14:m>
                <a:endParaRPr lang="en-US" altLang="ko-KR" sz="1400" b="0" dirty="0" smtClean="0"/>
              </a:p>
              <a:p>
                <a:endParaRPr lang="en-US" altLang="ko-KR" sz="1400" b="0" dirty="0" smtClean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974" y="5391509"/>
                <a:ext cx="4446026" cy="1411348"/>
              </a:xfrm>
              <a:prstGeom prst="rect">
                <a:avLst/>
              </a:prstGeom>
              <a:blipFill>
                <a:blip r:embed="rId5"/>
                <a:stretch>
                  <a:fillRect l="-412" t="-4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/>
          <p:cNvSpPr/>
          <p:nvPr/>
        </p:nvSpPr>
        <p:spPr>
          <a:xfrm>
            <a:off x="1894002" y="3451657"/>
            <a:ext cx="531845" cy="25192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9" idx="3"/>
            <a:endCxn id="24" idx="1"/>
          </p:cNvCxnSpPr>
          <p:nvPr/>
        </p:nvCxnSpPr>
        <p:spPr>
          <a:xfrm>
            <a:off x="2425847" y="3577621"/>
            <a:ext cx="5351906" cy="30597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77753" y="6506602"/>
            <a:ext cx="3736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* </a:t>
            </a:r>
            <a:r>
              <a:rPr lang="ko-KR" altLang="en-US" sz="1100" dirty="0" smtClean="0"/>
              <a:t>소수점 확률 표기를 위해 </a:t>
            </a:r>
            <a:r>
              <a:rPr lang="en-US" altLang="ko-KR" sz="1100" dirty="0" smtClean="0"/>
              <a:t>double</a:t>
            </a:r>
            <a:r>
              <a:rPr lang="ko-KR" altLang="en-US" sz="1100" dirty="0" smtClean="0"/>
              <a:t>로 강제 형 변환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5592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569" y="153898"/>
            <a:ext cx="3568719" cy="9720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677" y="378314"/>
            <a:ext cx="642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3 . </a:t>
            </a:r>
            <a:r>
              <a:rPr lang="ko-KR" altLang="en-US" sz="2800" b="1" dirty="0" smtClean="0"/>
              <a:t>어플리케이션의 동작 </a:t>
            </a:r>
            <a:r>
              <a:rPr lang="en-US" altLang="ko-KR" sz="2800" b="1" dirty="0" smtClean="0"/>
              <a:t>(</a:t>
            </a:r>
            <a:r>
              <a:rPr lang="ko-KR" altLang="en-US" sz="2800" b="1" dirty="0" err="1" smtClean="0"/>
              <a:t>회차</a:t>
            </a:r>
            <a:r>
              <a:rPr lang="ko-KR" altLang="en-US" sz="2800" b="1" dirty="0" smtClean="0"/>
              <a:t> 조회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" y="901534"/>
            <a:ext cx="2844459" cy="595646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59688" y="3625702"/>
            <a:ext cx="1213658" cy="8187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444" y="1039776"/>
            <a:ext cx="2754718" cy="5818224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 flipV="1">
            <a:off x="2073346" y="3625702"/>
            <a:ext cx="1807538" cy="4093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201" y="1215311"/>
            <a:ext cx="2683622" cy="5642689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4763382" y="2647507"/>
            <a:ext cx="425302" cy="32960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9" idx="6"/>
            <a:endCxn id="22" idx="1"/>
          </p:cNvCxnSpPr>
          <p:nvPr/>
        </p:nvCxnSpPr>
        <p:spPr>
          <a:xfrm>
            <a:off x="5188684" y="2812312"/>
            <a:ext cx="3157864" cy="9250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346548" y="3115358"/>
            <a:ext cx="1148317" cy="124399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4849" y="5312734"/>
            <a:ext cx="5600700" cy="152400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052916" y="5458073"/>
            <a:ext cx="4302652" cy="13042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22" idx="2"/>
            <a:endCxn id="27" idx="0"/>
          </p:cNvCxnSpPr>
          <p:nvPr/>
        </p:nvCxnSpPr>
        <p:spPr>
          <a:xfrm>
            <a:off x="8920707" y="4359349"/>
            <a:ext cx="283535" cy="10987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17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569" y="153898"/>
            <a:ext cx="3568719" cy="9720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677" y="378314"/>
            <a:ext cx="642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3 . </a:t>
            </a:r>
            <a:r>
              <a:rPr lang="ko-KR" altLang="en-US" sz="2800" b="1" dirty="0" smtClean="0"/>
              <a:t>어플리케이션의 동작 </a:t>
            </a:r>
            <a:r>
              <a:rPr lang="en-US" altLang="ko-KR" sz="2800" b="1" dirty="0" smtClean="0"/>
              <a:t>(</a:t>
            </a:r>
            <a:r>
              <a:rPr lang="ko-KR" altLang="en-US" sz="2800" b="1" dirty="0" err="1" smtClean="0"/>
              <a:t>회차</a:t>
            </a:r>
            <a:r>
              <a:rPr lang="ko-KR" altLang="en-US" sz="2800" b="1" dirty="0" smtClean="0"/>
              <a:t> 추가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" y="901534"/>
            <a:ext cx="2844459" cy="595646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55405" y="4412511"/>
            <a:ext cx="1213658" cy="8187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801" y="977159"/>
            <a:ext cx="2841305" cy="5880841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endCxn id="10" idx="1"/>
          </p:cNvCxnSpPr>
          <p:nvPr/>
        </p:nvCxnSpPr>
        <p:spPr>
          <a:xfrm flipV="1">
            <a:off x="2069063" y="3917580"/>
            <a:ext cx="2356738" cy="8892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77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569" y="153898"/>
            <a:ext cx="3568719" cy="9720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677" y="378314"/>
            <a:ext cx="642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3 . </a:t>
            </a:r>
            <a:r>
              <a:rPr lang="ko-KR" altLang="en-US" sz="2800" b="1" dirty="0" smtClean="0"/>
              <a:t>어플리케이션의 동작 </a:t>
            </a:r>
            <a:r>
              <a:rPr lang="en-US" altLang="ko-KR" sz="2800" b="1" dirty="0" smtClean="0"/>
              <a:t>(</a:t>
            </a:r>
            <a:r>
              <a:rPr lang="ko-KR" altLang="en-US" sz="2800" b="1" dirty="0" err="1" smtClean="0"/>
              <a:t>회차</a:t>
            </a:r>
            <a:r>
              <a:rPr lang="ko-KR" altLang="en-US" sz="2800" b="1" dirty="0" smtClean="0"/>
              <a:t> 추가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77" y="977159"/>
            <a:ext cx="2841305" cy="588084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24" y="4253022"/>
            <a:ext cx="11867876" cy="260497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25302" y="3678865"/>
            <a:ext cx="1499191" cy="28707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27151" y="4253021"/>
            <a:ext cx="10653993" cy="691119"/>
          </a:xfrm>
          <a:prstGeom prst="round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27151" y="4253021"/>
            <a:ext cx="547746" cy="23391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901024" y="3965944"/>
            <a:ext cx="273874" cy="2870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3" idx="0"/>
          </p:cNvCxnSpPr>
          <p:nvPr/>
        </p:nvCxnSpPr>
        <p:spPr>
          <a:xfrm flipV="1">
            <a:off x="5954148" y="3444949"/>
            <a:ext cx="202103" cy="80807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54146" y="2945530"/>
            <a:ext cx="558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1062</a:t>
            </a:r>
            <a:r>
              <a:rPr lang="ko-KR" altLang="en-US" dirty="0" err="1" smtClean="0"/>
              <a:t>회차</a:t>
            </a:r>
            <a:r>
              <a:rPr lang="ko-KR" altLang="en-US" dirty="0" smtClean="0"/>
              <a:t> 부터 </a:t>
            </a:r>
            <a:r>
              <a:rPr lang="en-US" altLang="ko-KR" dirty="0" smtClean="0"/>
              <a:t>1064</a:t>
            </a:r>
            <a:r>
              <a:rPr lang="ko-KR" altLang="en-US" dirty="0" err="1" smtClean="0"/>
              <a:t>회차</a:t>
            </a:r>
            <a:r>
              <a:rPr lang="ko-KR" altLang="en-US" dirty="0" smtClean="0"/>
              <a:t> 까지는 테스트 데이터</a:t>
            </a:r>
            <a:endParaRPr lang="en-US" altLang="ko-KR" dirty="0" smtClean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954146" y="2753829"/>
            <a:ext cx="5326997" cy="691119"/>
          </a:xfrm>
          <a:prstGeom prst="round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32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569" y="153898"/>
            <a:ext cx="3568719" cy="9720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677" y="378314"/>
            <a:ext cx="642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3 . </a:t>
            </a:r>
            <a:r>
              <a:rPr lang="ko-KR" altLang="en-US" sz="2800" b="1" dirty="0" smtClean="0"/>
              <a:t>어플리케이션의 동작 </a:t>
            </a:r>
            <a:r>
              <a:rPr lang="en-US" altLang="ko-KR" sz="2800" b="1" dirty="0" smtClean="0"/>
              <a:t>(</a:t>
            </a:r>
            <a:r>
              <a:rPr lang="ko-KR" altLang="en-US" sz="2800" b="1" dirty="0" err="1" smtClean="0"/>
              <a:t>회차</a:t>
            </a:r>
            <a:r>
              <a:rPr lang="ko-KR" altLang="en-US" sz="2800" b="1" dirty="0" smtClean="0"/>
              <a:t> 추가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0092"/>
            <a:ext cx="2785730" cy="584790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730" y="4146698"/>
            <a:ext cx="9406270" cy="2711302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499560" y="3700128"/>
            <a:ext cx="648755" cy="26581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990857" y="4146698"/>
            <a:ext cx="547746" cy="23391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86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569" y="153898"/>
            <a:ext cx="3568719" cy="9720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677" y="378314"/>
            <a:ext cx="642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 . DB </a:t>
            </a:r>
            <a:r>
              <a:rPr lang="ko-KR" altLang="en-US" sz="2800" b="1" dirty="0" smtClean="0"/>
              <a:t>테이블 구조</a:t>
            </a:r>
            <a:endParaRPr lang="ko-KR" altLang="en-US" sz="28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16" y="3209387"/>
            <a:ext cx="11380765" cy="2135697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207818" y="3678719"/>
            <a:ext cx="10814858" cy="166636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1025" y="1983002"/>
            <a:ext cx="1009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, n1~n6, </a:t>
            </a:r>
            <a:r>
              <a:rPr lang="en-US" altLang="ko-KR" dirty="0" err="1" smtClean="0"/>
              <a:t>nb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총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개의 컬럼을 가진 테이블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14" idx="0"/>
          </p:cNvCxnSpPr>
          <p:nvPr/>
        </p:nvCxnSpPr>
        <p:spPr>
          <a:xfrm flipH="1" flipV="1">
            <a:off x="4289367" y="2352334"/>
            <a:ext cx="1438843" cy="108913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25677" y="3441469"/>
            <a:ext cx="10805065" cy="2372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3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569" y="153898"/>
            <a:ext cx="3568719" cy="9720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677" y="378314"/>
            <a:ext cx="642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3 . </a:t>
            </a:r>
            <a:r>
              <a:rPr lang="ko-KR" altLang="en-US" sz="2800" b="1" dirty="0" smtClean="0"/>
              <a:t>어플리케이션의 동작 </a:t>
            </a:r>
            <a:r>
              <a:rPr lang="en-US" altLang="ko-KR" sz="2800" b="1" dirty="0" smtClean="0"/>
              <a:t>(</a:t>
            </a:r>
            <a:r>
              <a:rPr lang="ko-KR" altLang="en-US" sz="2800" b="1" dirty="0" err="1" smtClean="0"/>
              <a:t>회차</a:t>
            </a:r>
            <a:r>
              <a:rPr lang="ko-KR" altLang="en-US" sz="2800" b="1" dirty="0" smtClean="0"/>
              <a:t> 추가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0092"/>
            <a:ext cx="2785730" cy="584790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730" y="4146698"/>
            <a:ext cx="9406270" cy="2711302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499560" y="3700128"/>
            <a:ext cx="648755" cy="26581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990857" y="4146698"/>
            <a:ext cx="547746" cy="23391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50588" y="2451657"/>
            <a:ext cx="540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모든</a:t>
            </a:r>
            <a:r>
              <a:rPr lang="en-US" altLang="ko-KR" dirty="0" smtClean="0"/>
              <a:t> </a:t>
            </a:r>
            <a:r>
              <a:rPr lang="ko-KR" altLang="en-US" dirty="0" smtClean="0"/>
              <a:t>당첨번호가 </a:t>
            </a:r>
            <a:r>
              <a:rPr lang="en-US" altLang="ko-KR" dirty="0" smtClean="0"/>
              <a:t>“ 7 ” 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1065 </a:t>
            </a:r>
            <a:r>
              <a:rPr lang="ko-KR" altLang="en-US" dirty="0" err="1" smtClean="0"/>
              <a:t>회차를</a:t>
            </a:r>
            <a:r>
              <a:rPr lang="ko-KR" altLang="en-US" dirty="0" smtClean="0"/>
              <a:t> 추가 할 것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69302" y="2042303"/>
            <a:ext cx="1988837" cy="122189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9" idx="3"/>
            <a:endCxn id="8" idx="1"/>
          </p:cNvCxnSpPr>
          <p:nvPr/>
        </p:nvCxnSpPr>
        <p:spPr>
          <a:xfrm flipV="1">
            <a:off x="2658139" y="2636323"/>
            <a:ext cx="1892449" cy="169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82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569" y="153898"/>
            <a:ext cx="3568719" cy="9720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677" y="378314"/>
            <a:ext cx="642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3 . </a:t>
            </a:r>
            <a:r>
              <a:rPr lang="ko-KR" altLang="en-US" sz="2800" b="1" dirty="0" smtClean="0"/>
              <a:t>어플리케이션의 동작 </a:t>
            </a:r>
            <a:r>
              <a:rPr lang="en-US" altLang="ko-KR" sz="2800" b="1" dirty="0" smtClean="0"/>
              <a:t>(</a:t>
            </a:r>
            <a:r>
              <a:rPr lang="ko-KR" altLang="en-US" sz="2800" b="1" dirty="0" err="1" smtClean="0"/>
              <a:t>회차</a:t>
            </a:r>
            <a:r>
              <a:rPr lang="ko-KR" altLang="en-US" sz="2800" b="1" dirty="0" smtClean="0"/>
              <a:t> 추가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1109"/>
            <a:ext cx="2775098" cy="5826891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492472" y="3726582"/>
            <a:ext cx="648755" cy="26581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59349"/>
            <a:ext cx="12199547" cy="2498651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346942" y="5417290"/>
            <a:ext cx="648755" cy="26581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71654" y="5125140"/>
            <a:ext cx="10317565" cy="55796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89767" y="3806541"/>
            <a:ext cx="424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err="1" smtClean="0"/>
              <a:t>회차</a:t>
            </a:r>
            <a:r>
              <a:rPr lang="ko-KR" altLang="en-US" dirty="0" smtClean="0"/>
              <a:t> 및 당첨번호가 </a:t>
            </a:r>
            <a:r>
              <a:rPr lang="en-US" altLang="ko-KR" dirty="0" smtClean="0"/>
              <a:t>SQLite</a:t>
            </a:r>
            <a:r>
              <a:rPr lang="ko-KR" altLang="en-US" dirty="0" smtClean="0"/>
              <a:t>에 갱신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88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569" y="153898"/>
            <a:ext cx="3568719" cy="9720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677" y="378314"/>
            <a:ext cx="642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3 . </a:t>
            </a:r>
            <a:r>
              <a:rPr lang="ko-KR" altLang="en-US" sz="2800" b="1" dirty="0" smtClean="0"/>
              <a:t>어플리케이션의 동작 </a:t>
            </a:r>
            <a:r>
              <a:rPr lang="en-US" altLang="ko-KR" sz="2800" b="1" dirty="0" smtClean="0"/>
              <a:t>(</a:t>
            </a:r>
            <a:r>
              <a:rPr lang="ko-KR" altLang="en-US" sz="2800" b="1" dirty="0" err="1" smtClean="0"/>
              <a:t>회차</a:t>
            </a:r>
            <a:r>
              <a:rPr lang="ko-KR" altLang="en-US" sz="2800" b="1" dirty="0" smtClean="0"/>
              <a:t> 수정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8" y="980287"/>
            <a:ext cx="2784180" cy="587771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56382" y="5305647"/>
            <a:ext cx="1010642" cy="63795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2" idx="3"/>
            <a:endCxn id="15" idx="1"/>
          </p:cNvCxnSpPr>
          <p:nvPr/>
        </p:nvCxnSpPr>
        <p:spPr>
          <a:xfrm flipV="1">
            <a:off x="1967024" y="3981058"/>
            <a:ext cx="2477385" cy="16435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409" y="1125949"/>
            <a:ext cx="2684832" cy="571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4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569" y="153898"/>
            <a:ext cx="3568719" cy="9720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677" y="378314"/>
            <a:ext cx="642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3 . </a:t>
            </a:r>
            <a:r>
              <a:rPr lang="ko-KR" altLang="en-US" sz="2800" b="1" dirty="0" smtClean="0"/>
              <a:t>어플리케이션의 동작 </a:t>
            </a:r>
            <a:r>
              <a:rPr lang="en-US" altLang="ko-KR" sz="2800" b="1" dirty="0" smtClean="0"/>
              <a:t>(</a:t>
            </a:r>
            <a:r>
              <a:rPr lang="ko-KR" altLang="en-US" sz="2800" b="1" dirty="0" err="1" smtClean="0"/>
              <a:t>회차</a:t>
            </a:r>
            <a:r>
              <a:rPr lang="ko-KR" altLang="en-US" sz="2800" b="1" dirty="0" smtClean="0"/>
              <a:t> 수정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7507"/>
            <a:ext cx="2709528" cy="563049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23641" y="2434856"/>
            <a:ext cx="522658" cy="2853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547" y="1528034"/>
            <a:ext cx="2543108" cy="5329966"/>
          </a:xfrm>
          <a:prstGeom prst="rect">
            <a:avLst/>
          </a:prstGeom>
        </p:spPr>
      </p:pic>
      <p:cxnSp>
        <p:nvCxnSpPr>
          <p:cNvPr id="14" name="직선 화살표 연결선 13"/>
          <p:cNvCxnSpPr>
            <a:endCxn id="16" idx="1"/>
          </p:cNvCxnSpPr>
          <p:nvPr/>
        </p:nvCxnSpPr>
        <p:spPr>
          <a:xfrm>
            <a:off x="946299" y="2607744"/>
            <a:ext cx="3700698" cy="4492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46997" y="2945218"/>
            <a:ext cx="1041422" cy="22359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588642" y="3168809"/>
            <a:ext cx="560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찾기 버튼을 누르고 </a:t>
            </a:r>
            <a:r>
              <a:rPr lang="en-US" altLang="ko-KR" dirty="0" smtClean="0"/>
              <a:t>1065 </a:t>
            </a:r>
            <a:r>
              <a:rPr lang="ko-KR" altLang="en-US" dirty="0" err="1" smtClean="0"/>
              <a:t>회차의</a:t>
            </a:r>
            <a:r>
              <a:rPr lang="ko-KR" altLang="en-US" dirty="0" smtClean="0"/>
              <a:t> 데이터를 불러옴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90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569" y="153898"/>
            <a:ext cx="3568719" cy="9720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677" y="378314"/>
            <a:ext cx="642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3 . </a:t>
            </a:r>
            <a:r>
              <a:rPr lang="ko-KR" altLang="en-US" sz="2800" b="1" dirty="0" smtClean="0"/>
              <a:t>어플리케이션의 동작 </a:t>
            </a:r>
            <a:r>
              <a:rPr lang="en-US" altLang="ko-KR" sz="2800" b="1" dirty="0" smtClean="0"/>
              <a:t>(</a:t>
            </a:r>
            <a:r>
              <a:rPr lang="ko-KR" altLang="en-US" sz="2800" b="1" dirty="0" err="1" smtClean="0"/>
              <a:t>회차</a:t>
            </a:r>
            <a:r>
              <a:rPr lang="ko-KR" altLang="en-US" sz="2800" b="1" dirty="0" smtClean="0"/>
              <a:t> 수정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7507"/>
            <a:ext cx="2709528" cy="56304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426" y="1200692"/>
            <a:ext cx="2699295" cy="5657308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V="1">
            <a:off x="6113721" y="3189426"/>
            <a:ext cx="637808" cy="64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764073" y="2934586"/>
            <a:ext cx="1349648" cy="200955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204098" y="2820094"/>
            <a:ext cx="568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당첨 번호를 모두 </a:t>
            </a:r>
            <a:r>
              <a:rPr lang="en-US" altLang="ko-KR" dirty="0" smtClean="0"/>
              <a:t>7</a:t>
            </a:r>
            <a:r>
              <a:rPr lang="ko-KR" altLang="en-US" dirty="0" smtClean="0"/>
              <a:t>로 저장했던 </a:t>
            </a:r>
            <a:r>
              <a:rPr lang="en-US" altLang="ko-KR" dirty="0" smtClean="0"/>
              <a:t>1065</a:t>
            </a:r>
            <a:r>
              <a:rPr lang="ko-KR" altLang="en-US" dirty="0" err="1" smtClean="0"/>
              <a:t>회차의</a:t>
            </a:r>
            <a:r>
              <a:rPr lang="ko-KR" altLang="en-US" dirty="0" smtClean="0"/>
              <a:t> 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588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569" y="153898"/>
            <a:ext cx="3568719" cy="9720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677" y="378314"/>
            <a:ext cx="642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3 . </a:t>
            </a:r>
            <a:r>
              <a:rPr lang="ko-KR" altLang="en-US" sz="2800" b="1" dirty="0" smtClean="0"/>
              <a:t>어플리케이션의 동작 </a:t>
            </a:r>
            <a:r>
              <a:rPr lang="en-US" altLang="ko-KR" sz="2800" b="1" dirty="0" smtClean="0"/>
              <a:t>(</a:t>
            </a:r>
            <a:r>
              <a:rPr lang="ko-KR" altLang="en-US" sz="2800" b="1" dirty="0" err="1" smtClean="0"/>
              <a:t>회차</a:t>
            </a:r>
            <a:r>
              <a:rPr lang="ko-KR" altLang="en-US" sz="2800" b="1" dirty="0" smtClean="0"/>
              <a:t> 수정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473" y="1049241"/>
            <a:ext cx="2759652" cy="57195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8" y="990522"/>
            <a:ext cx="2789663" cy="583697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2424224" y="5056886"/>
            <a:ext cx="1790202" cy="7910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871330" y="4925087"/>
            <a:ext cx="552894" cy="26359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557522" y="5847907"/>
            <a:ext cx="477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1065 </a:t>
            </a:r>
            <a:r>
              <a:rPr lang="ko-KR" altLang="en-US" dirty="0" err="1" smtClean="0"/>
              <a:t>회차</a:t>
            </a:r>
            <a:r>
              <a:rPr lang="ko-KR" altLang="en-US" dirty="0" smtClean="0"/>
              <a:t> 데이터 모두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으로 수정 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451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569" y="153898"/>
            <a:ext cx="3568719" cy="9720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677" y="378314"/>
            <a:ext cx="642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3 . </a:t>
            </a:r>
            <a:r>
              <a:rPr lang="ko-KR" altLang="en-US" sz="2800" b="1" dirty="0" smtClean="0"/>
              <a:t>어플리케이션의 동작 </a:t>
            </a:r>
            <a:r>
              <a:rPr lang="en-US" altLang="ko-KR" sz="2800" b="1" dirty="0" smtClean="0"/>
              <a:t>(</a:t>
            </a:r>
            <a:r>
              <a:rPr lang="ko-KR" altLang="en-US" sz="2800" b="1" dirty="0" err="1" smtClean="0"/>
              <a:t>회차</a:t>
            </a:r>
            <a:r>
              <a:rPr lang="ko-KR" altLang="en-US" sz="2800" b="1" dirty="0" smtClean="0"/>
              <a:t> 수정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2313"/>
            <a:ext cx="2658140" cy="559568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04037" y="2830473"/>
            <a:ext cx="467833" cy="26359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034" y="1663000"/>
            <a:ext cx="2630945" cy="5195001"/>
          </a:xfrm>
          <a:prstGeom prst="rect">
            <a:avLst/>
          </a:prstGeom>
        </p:spPr>
      </p:pic>
      <p:cxnSp>
        <p:nvCxnSpPr>
          <p:cNvPr id="14" name="직선 화살표 연결선 13"/>
          <p:cNvCxnSpPr>
            <a:endCxn id="17" idx="1"/>
          </p:cNvCxnSpPr>
          <p:nvPr/>
        </p:nvCxnSpPr>
        <p:spPr>
          <a:xfrm>
            <a:off x="871870" y="3094072"/>
            <a:ext cx="3732027" cy="10399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603897" y="3487479"/>
            <a:ext cx="1148317" cy="129309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173981"/>
            <a:ext cx="11573810" cy="168402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25676" y="5173980"/>
            <a:ext cx="11248134" cy="673928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endCxn id="27" idx="2"/>
          </p:cNvCxnSpPr>
          <p:nvPr/>
        </p:nvCxnSpPr>
        <p:spPr>
          <a:xfrm flipV="1">
            <a:off x="9058940" y="4736196"/>
            <a:ext cx="957951" cy="43778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459972" y="4288769"/>
            <a:ext cx="432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수정 된 </a:t>
            </a:r>
            <a:r>
              <a:rPr lang="en-US" altLang="ko-KR" dirty="0" smtClean="0"/>
              <a:t>1065 </a:t>
            </a:r>
            <a:r>
              <a:rPr lang="ko-KR" altLang="en-US" dirty="0" err="1" smtClean="0"/>
              <a:t>회차</a:t>
            </a:r>
            <a:r>
              <a:rPr lang="ko-KR" altLang="en-US" dirty="0" smtClean="0"/>
              <a:t> </a:t>
            </a:r>
            <a:r>
              <a:rPr lang="en-US" altLang="ko-KR" dirty="0" smtClean="0"/>
              <a:t>(SQLite)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59972" y="4150045"/>
            <a:ext cx="3113838" cy="586151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586188" y="1963603"/>
            <a:ext cx="424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1065 </a:t>
            </a:r>
            <a:r>
              <a:rPr lang="ko-KR" altLang="en-US" dirty="0" err="1" smtClean="0"/>
              <a:t>회차</a:t>
            </a:r>
            <a:r>
              <a:rPr lang="ko-KR" altLang="en-US" dirty="0" smtClean="0"/>
              <a:t> 조회 결과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stCxn id="17" idx="3"/>
          </p:cNvCxnSpPr>
          <p:nvPr/>
        </p:nvCxnSpPr>
        <p:spPr>
          <a:xfrm flipV="1">
            <a:off x="5752214" y="2471659"/>
            <a:ext cx="1637414" cy="16623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607453" y="1825112"/>
            <a:ext cx="2451487" cy="64654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41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569" y="153898"/>
            <a:ext cx="3568719" cy="9720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677" y="378314"/>
            <a:ext cx="642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3 . </a:t>
            </a:r>
            <a:r>
              <a:rPr lang="ko-KR" altLang="en-US" sz="2800" b="1" dirty="0" smtClean="0"/>
              <a:t>어플리케이션의 동작 </a:t>
            </a:r>
            <a:r>
              <a:rPr lang="en-US" altLang="ko-KR" sz="2800" b="1" dirty="0" smtClean="0"/>
              <a:t>(</a:t>
            </a:r>
            <a:r>
              <a:rPr lang="ko-KR" altLang="en-US" sz="2800" b="1" dirty="0" err="1" smtClean="0"/>
              <a:t>회차</a:t>
            </a:r>
            <a:r>
              <a:rPr lang="ko-KR" altLang="en-US" sz="2800" b="1" dirty="0" smtClean="0"/>
              <a:t> 삭제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8" y="980287"/>
            <a:ext cx="2784180" cy="587771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56382" y="6049926"/>
            <a:ext cx="1010642" cy="39340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687" y="1125949"/>
            <a:ext cx="3105199" cy="5732051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V="1">
            <a:off x="1967024" y="3991974"/>
            <a:ext cx="2700669" cy="22546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740887" y="2402957"/>
            <a:ext cx="830034" cy="32252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6570921" y="2725479"/>
            <a:ext cx="1596648" cy="7832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10353" y="3359888"/>
            <a:ext cx="284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1065 </a:t>
            </a:r>
            <a:r>
              <a:rPr lang="ko-KR" altLang="en-US" dirty="0" err="1" smtClean="0"/>
              <a:t>회차</a:t>
            </a:r>
            <a:r>
              <a:rPr lang="ko-KR" altLang="en-US" dirty="0" smtClean="0"/>
              <a:t> 삭제 예정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56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569" y="153898"/>
            <a:ext cx="3568719" cy="9720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677" y="378314"/>
            <a:ext cx="642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3 . </a:t>
            </a:r>
            <a:r>
              <a:rPr lang="ko-KR" altLang="en-US" sz="2800" b="1" dirty="0" smtClean="0"/>
              <a:t>어플리케이션의 동작 </a:t>
            </a:r>
            <a:r>
              <a:rPr lang="en-US" altLang="ko-KR" sz="2800" b="1" dirty="0" smtClean="0"/>
              <a:t>(</a:t>
            </a:r>
            <a:r>
              <a:rPr lang="ko-KR" altLang="en-US" sz="2800" b="1" dirty="0" err="1" smtClean="0"/>
              <a:t>회차</a:t>
            </a:r>
            <a:r>
              <a:rPr lang="ko-KR" altLang="en-US" sz="2800" b="1" dirty="0" smtClean="0"/>
              <a:t> 삭제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5949"/>
            <a:ext cx="3105199" cy="573205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63900" y="2376376"/>
            <a:ext cx="620621" cy="2888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235" y="1125949"/>
            <a:ext cx="2977275" cy="5739139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>
            <a:off x="1084521" y="2665228"/>
            <a:ext cx="436635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450872" y="2520802"/>
            <a:ext cx="1084521" cy="27556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380614" y="2796363"/>
            <a:ext cx="2154779" cy="12227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6535393" y="3359888"/>
            <a:ext cx="1375230" cy="5298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910623" y="3834440"/>
            <a:ext cx="357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1065 </a:t>
            </a:r>
            <a:r>
              <a:rPr lang="ko-KR" altLang="en-US" dirty="0" err="1" smtClean="0"/>
              <a:t>회차</a:t>
            </a:r>
            <a:r>
              <a:rPr lang="ko-KR" altLang="en-US" dirty="0" smtClean="0"/>
              <a:t> 데이터를 불러옴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86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569" y="153898"/>
            <a:ext cx="3568719" cy="9720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677" y="378314"/>
            <a:ext cx="642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3 . </a:t>
            </a:r>
            <a:r>
              <a:rPr lang="ko-KR" altLang="en-US" sz="2800" b="1" dirty="0" smtClean="0"/>
              <a:t>어플리케이션의 동작 </a:t>
            </a:r>
            <a:r>
              <a:rPr lang="en-US" altLang="ko-KR" sz="2800" b="1" dirty="0" smtClean="0"/>
              <a:t>(</a:t>
            </a:r>
            <a:r>
              <a:rPr lang="ko-KR" altLang="en-US" sz="2800" b="1" dirty="0" err="1" smtClean="0"/>
              <a:t>회차</a:t>
            </a:r>
            <a:r>
              <a:rPr lang="ko-KR" altLang="en-US" sz="2800" b="1" dirty="0" smtClean="0"/>
              <a:t> 삭제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9" y="1125949"/>
            <a:ext cx="2977275" cy="573913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209988" y="3995518"/>
            <a:ext cx="637955" cy="34910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내용 개체 틀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688937" y="1319431"/>
            <a:ext cx="2892613" cy="5538569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 flipV="1">
            <a:off x="1847943" y="3327991"/>
            <a:ext cx="3266314" cy="8420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21380" y="5809299"/>
            <a:ext cx="450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1065 </a:t>
            </a:r>
            <a:r>
              <a:rPr lang="ko-KR" altLang="en-US" dirty="0" err="1" smtClean="0"/>
              <a:t>회차</a:t>
            </a:r>
            <a:r>
              <a:rPr lang="ko-KR" altLang="en-US" dirty="0" smtClean="0"/>
              <a:t> 삭제 완료 알림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339505" y="6178631"/>
            <a:ext cx="1604095" cy="54114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21" idx="3"/>
            <a:endCxn id="8" idx="1"/>
          </p:cNvCxnSpPr>
          <p:nvPr/>
        </p:nvCxnSpPr>
        <p:spPr>
          <a:xfrm flipV="1">
            <a:off x="5943600" y="5993965"/>
            <a:ext cx="1477780" cy="4552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56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569" y="153898"/>
            <a:ext cx="3568719" cy="9720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677" y="378314"/>
            <a:ext cx="642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 . DB </a:t>
            </a:r>
            <a:r>
              <a:rPr lang="ko-KR" altLang="en-US" sz="2800" b="1" dirty="0" smtClean="0"/>
              <a:t>테이블 구조</a:t>
            </a:r>
            <a:endParaRPr lang="ko-KR" altLang="en-US" sz="28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16" y="3209387"/>
            <a:ext cx="11380765" cy="21356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13164" y="2182675"/>
            <a:ext cx="839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idx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로또의 회 차 번호를 받을 컬럼</a:t>
            </a:r>
            <a:r>
              <a:rPr lang="en-US" altLang="ko-KR" dirty="0" smtClean="0"/>
              <a:t> (INTEGER)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739833" y="3865418"/>
            <a:ext cx="10798232" cy="136328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39833" y="3649287"/>
            <a:ext cx="4164676" cy="216131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0" idx="0"/>
          </p:cNvCxnSpPr>
          <p:nvPr/>
        </p:nvCxnSpPr>
        <p:spPr>
          <a:xfrm flipV="1">
            <a:off x="2822171" y="2552007"/>
            <a:ext cx="0" cy="109728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515388" y="3499658"/>
            <a:ext cx="10823172" cy="15794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0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569" y="153898"/>
            <a:ext cx="3568719" cy="9720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677" y="378314"/>
            <a:ext cx="642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3 . </a:t>
            </a:r>
            <a:r>
              <a:rPr lang="ko-KR" altLang="en-US" sz="2800" b="1" dirty="0" smtClean="0"/>
              <a:t>어플리케이션의 동작 </a:t>
            </a:r>
            <a:r>
              <a:rPr lang="en-US" altLang="ko-KR" sz="2800" b="1" dirty="0" smtClean="0"/>
              <a:t>(</a:t>
            </a:r>
            <a:r>
              <a:rPr lang="ko-KR" altLang="en-US" sz="2800" b="1" dirty="0" err="1" smtClean="0"/>
              <a:t>회차</a:t>
            </a:r>
            <a:r>
              <a:rPr lang="ko-KR" altLang="en-US" sz="2800" b="1" dirty="0" smtClean="0"/>
              <a:t> 삭제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9" y="1125949"/>
            <a:ext cx="2977275" cy="5739139"/>
          </a:xfrm>
          <a:prstGeom prst="rect">
            <a:avLst/>
          </a:prstGeom>
        </p:spPr>
      </p:pic>
      <p:pic>
        <p:nvPicPr>
          <p:cNvPr id="17" name="내용 개체 틀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688937" y="1319431"/>
            <a:ext cx="2892613" cy="553856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188" y="4773802"/>
            <a:ext cx="11468100" cy="13239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68188" y="4773802"/>
            <a:ext cx="11468100" cy="8295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9" idx="0"/>
          </p:cNvCxnSpPr>
          <p:nvPr/>
        </p:nvCxnSpPr>
        <p:spPr>
          <a:xfrm flipV="1">
            <a:off x="6002238" y="3891516"/>
            <a:ext cx="1429920" cy="8822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32158" y="3644247"/>
            <a:ext cx="383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지워진 </a:t>
            </a:r>
            <a:r>
              <a:rPr lang="en-US" altLang="ko-KR" dirty="0" smtClean="0"/>
              <a:t>1065</a:t>
            </a:r>
            <a:r>
              <a:rPr lang="ko-KR" altLang="en-US" dirty="0" err="1" smtClean="0"/>
              <a:t>회차</a:t>
            </a:r>
            <a:r>
              <a:rPr lang="ko-KR" altLang="en-US" dirty="0" smtClean="0"/>
              <a:t> </a:t>
            </a:r>
            <a:r>
              <a:rPr lang="en-US" altLang="ko-KR" dirty="0" smtClean="0"/>
              <a:t>(SQLite)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59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569" y="153898"/>
            <a:ext cx="3568719" cy="9720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677" y="378314"/>
            <a:ext cx="642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3 . </a:t>
            </a:r>
            <a:r>
              <a:rPr lang="ko-KR" altLang="en-US" sz="2800" b="1" dirty="0" smtClean="0"/>
              <a:t>어플리케이션의 동작 </a:t>
            </a:r>
            <a:r>
              <a:rPr lang="en-US" altLang="ko-KR" sz="2800" b="1" dirty="0" smtClean="0"/>
              <a:t>(</a:t>
            </a:r>
            <a:r>
              <a:rPr lang="ko-KR" altLang="en-US" sz="2800" b="1" dirty="0" err="1" smtClean="0"/>
              <a:t>회차</a:t>
            </a:r>
            <a:r>
              <a:rPr lang="ko-KR" altLang="en-US" sz="2800" b="1" dirty="0" smtClean="0"/>
              <a:t> 삭제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" y="1725928"/>
            <a:ext cx="2562447" cy="513207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78465" y="3232297"/>
            <a:ext cx="499730" cy="27644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862" y="1725928"/>
            <a:ext cx="2553143" cy="5063256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978195" y="3370520"/>
            <a:ext cx="4082238" cy="8080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060433" y="3487478"/>
            <a:ext cx="1276572" cy="123337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443185" y="3993929"/>
            <a:ext cx="317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1065 </a:t>
            </a:r>
            <a:r>
              <a:rPr lang="ko-KR" altLang="en-US" dirty="0" err="1" smtClean="0"/>
              <a:t>회차</a:t>
            </a:r>
            <a:r>
              <a:rPr lang="ko-KR" altLang="en-US" dirty="0" smtClean="0"/>
              <a:t> 조회 불가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288464" y="6106632"/>
            <a:ext cx="1612605" cy="37577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5869690" y="6291298"/>
            <a:ext cx="12860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47298" y="6144971"/>
            <a:ext cx="317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조회 불가 알림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261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569" y="153898"/>
            <a:ext cx="3568719" cy="9720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677" y="378314"/>
            <a:ext cx="642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 . DB </a:t>
            </a:r>
            <a:r>
              <a:rPr lang="ko-KR" altLang="en-US" sz="2800" b="1" dirty="0" smtClean="0"/>
              <a:t>테이블 구조</a:t>
            </a:r>
            <a:endParaRPr lang="ko-KR" altLang="en-US" sz="28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16" y="3209387"/>
            <a:ext cx="11380765" cy="21356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4400" y="2232383"/>
            <a:ext cx="839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n1~ n6, </a:t>
            </a:r>
            <a:r>
              <a:rPr lang="en-US" altLang="ko-KR" dirty="0" err="1" smtClean="0"/>
              <a:t>nb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해당 회 차의 당첨번호들을 저장 할 컬럼</a:t>
            </a:r>
            <a:r>
              <a:rPr lang="en-US" altLang="ko-KR" dirty="0"/>
              <a:t> </a:t>
            </a:r>
            <a:r>
              <a:rPr lang="en-US" altLang="ko-KR" dirty="0" smtClean="0"/>
              <a:t>(TEXT)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89956" y="3433802"/>
            <a:ext cx="10582102" cy="47157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689956" y="3905372"/>
            <a:ext cx="4164677" cy="135658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2" idx="0"/>
          </p:cNvCxnSpPr>
          <p:nvPr/>
        </p:nvCxnSpPr>
        <p:spPr>
          <a:xfrm flipH="1" flipV="1">
            <a:off x="2759825" y="2601715"/>
            <a:ext cx="12470" cy="13036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63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569" y="153898"/>
            <a:ext cx="3568719" cy="9720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5677" y="378314"/>
            <a:ext cx="642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</a:t>
            </a:r>
            <a:r>
              <a:rPr lang="en-US" altLang="ko-KR" sz="2800" b="1" dirty="0" smtClean="0"/>
              <a:t> . </a:t>
            </a:r>
            <a:r>
              <a:rPr lang="ko-KR" altLang="en-US" sz="2800" b="1" dirty="0" smtClean="0"/>
              <a:t>당첨번호 데이터</a:t>
            </a:r>
            <a:endParaRPr lang="ko-KR" altLang="en-US" sz="28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920" y="1807965"/>
            <a:ext cx="790575" cy="771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717" y="1650801"/>
            <a:ext cx="762000" cy="1085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6940" y="1779389"/>
            <a:ext cx="914400" cy="8286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371600" y="1720731"/>
            <a:ext cx="972589" cy="8873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0" idx="3"/>
            <a:endCxn id="13" idx="1"/>
          </p:cNvCxnSpPr>
          <p:nvPr/>
        </p:nvCxnSpPr>
        <p:spPr>
          <a:xfrm>
            <a:off x="2344189" y="2164398"/>
            <a:ext cx="3234234" cy="31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578423" y="1582186"/>
            <a:ext cx="938755" cy="12275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509" y="3161702"/>
            <a:ext cx="4524372" cy="3470650"/>
          </a:xfrm>
          <a:prstGeom prst="rect">
            <a:avLst/>
          </a:prstGeom>
        </p:spPr>
      </p:pic>
      <p:cxnSp>
        <p:nvCxnSpPr>
          <p:cNvPr id="18" name="직선 화살표 연결선 17"/>
          <p:cNvCxnSpPr>
            <a:stCxn id="19" idx="0"/>
            <a:endCxn id="10" idx="2"/>
          </p:cNvCxnSpPr>
          <p:nvPr/>
        </p:nvCxnSpPr>
        <p:spPr>
          <a:xfrm flipH="1" flipV="1">
            <a:off x="1857895" y="2608064"/>
            <a:ext cx="615881" cy="816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325676" y="3424458"/>
            <a:ext cx="4296199" cy="300920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197704" y="4896196"/>
            <a:ext cx="422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/>
              <a:t> </a:t>
            </a:r>
            <a:r>
              <a:rPr lang="ko-KR" altLang="en-US" dirty="0" smtClean="0"/>
              <a:t>엑셀파일 </a:t>
            </a:r>
            <a:r>
              <a:rPr lang="en-US" altLang="ko-KR" dirty="0" smtClean="0"/>
              <a:t>-&gt; DB Browser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31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569" y="153898"/>
            <a:ext cx="3568719" cy="9720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5677" y="378314"/>
            <a:ext cx="642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</a:t>
            </a:r>
            <a:r>
              <a:rPr lang="en-US" altLang="ko-KR" sz="2800" b="1" dirty="0" smtClean="0"/>
              <a:t> . </a:t>
            </a:r>
            <a:r>
              <a:rPr lang="ko-KR" altLang="en-US" sz="2800" b="1" dirty="0" smtClean="0"/>
              <a:t>당첨번호</a:t>
            </a:r>
            <a:r>
              <a:rPr lang="ko-KR" altLang="en-US" sz="2800" b="1" dirty="0" smtClean="0"/>
              <a:t> 데이터</a:t>
            </a:r>
            <a:endParaRPr lang="ko-KR" altLang="en-US" sz="28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920" y="1807965"/>
            <a:ext cx="790575" cy="771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717" y="1650801"/>
            <a:ext cx="762000" cy="1085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6940" y="1779389"/>
            <a:ext cx="914400" cy="8286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371600" y="1720731"/>
            <a:ext cx="972589" cy="8873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0" idx="3"/>
            <a:endCxn id="13" idx="1"/>
          </p:cNvCxnSpPr>
          <p:nvPr/>
        </p:nvCxnSpPr>
        <p:spPr>
          <a:xfrm>
            <a:off x="2344189" y="2164398"/>
            <a:ext cx="3234234" cy="31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578423" y="1582186"/>
            <a:ext cx="938755" cy="12275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endCxn id="25" idx="2"/>
          </p:cNvCxnSpPr>
          <p:nvPr/>
        </p:nvCxnSpPr>
        <p:spPr>
          <a:xfrm>
            <a:off x="6517178" y="2132852"/>
            <a:ext cx="3284752" cy="62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7403" y="3015529"/>
            <a:ext cx="2495791" cy="3761333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1302893" y="2914994"/>
            <a:ext cx="2798037" cy="38618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25" idx="4"/>
            <a:endCxn id="23" idx="3"/>
          </p:cNvCxnSpPr>
          <p:nvPr/>
        </p:nvCxnSpPr>
        <p:spPr>
          <a:xfrm flipH="1">
            <a:off x="4100930" y="2739769"/>
            <a:ext cx="6213210" cy="21061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00930" y="5934896"/>
            <a:ext cx="43486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DB Browser </a:t>
            </a:r>
            <a:r>
              <a:rPr lang="ko-KR" altLang="en-US" dirty="0" smtClean="0"/>
              <a:t>프로그램 화면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.DB </a:t>
            </a:r>
            <a:r>
              <a:rPr lang="ko-KR" altLang="en-US" sz="1600" dirty="0" smtClean="0"/>
              <a:t>파일로 변환된 상태</a:t>
            </a:r>
            <a:endParaRPr lang="ko-KR" altLang="en-US" sz="1600" dirty="0"/>
          </a:p>
        </p:txBody>
      </p:sp>
      <p:sp>
        <p:nvSpPr>
          <p:cNvPr id="25" name="타원 24"/>
          <p:cNvSpPr/>
          <p:nvPr/>
        </p:nvSpPr>
        <p:spPr>
          <a:xfrm>
            <a:off x="9801930" y="1650801"/>
            <a:ext cx="1024420" cy="108896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569" y="153898"/>
            <a:ext cx="3568719" cy="9720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920" y="1807965"/>
            <a:ext cx="790575" cy="771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717" y="1650801"/>
            <a:ext cx="762000" cy="1085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6940" y="1779389"/>
            <a:ext cx="914400" cy="8286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71600" y="1720731"/>
            <a:ext cx="972589" cy="8873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3"/>
            <a:endCxn id="9" idx="1"/>
          </p:cNvCxnSpPr>
          <p:nvPr/>
        </p:nvCxnSpPr>
        <p:spPr>
          <a:xfrm>
            <a:off x="2344189" y="2164398"/>
            <a:ext cx="3234234" cy="31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578423" y="1582186"/>
            <a:ext cx="938755" cy="12275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endCxn id="11" idx="2"/>
          </p:cNvCxnSpPr>
          <p:nvPr/>
        </p:nvCxnSpPr>
        <p:spPr>
          <a:xfrm>
            <a:off x="6517178" y="2132852"/>
            <a:ext cx="3284752" cy="62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9801930" y="1650801"/>
            <a:ext cx="1024420" cy="108896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5677" y="378314"/>
            <a:ext cx="642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2 . </a:t>
            </a:r>
            <a:r>
              <a:rPr lang="ko-KR" altLang="en-US" sz="2800" b="1" dirty="0" smtClean="0"/>
              <a:t>당첨번호</a:t>
            </a:r>
            <a:r>
              <a:rPr lang="ko-KR" altLang="en-US" sz="2800" b="1" dirty="0" smtClean="0"/>
              <a:t> 데이터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760" y="4231697"/>
            <a:ext cx="4581525" cy="1428750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5909748" y="5033356"/>
            <a:ext cx="789709" cy="23275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1" idx="4"/>
            <a:endCxn id="13" idx="6"/>
          </p:cNvCxnSpPr>
          <p:nvPr/>
        </p:nvCxnSpPr>
        <p:spPr>
          <a:xfrm flipH="1">
            <a:off x="6699457" y="2739769"/>
            <a:ext cx="3614683" cy="24099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45791" y="5698439"/>
            <a:ext cx="842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.DB </a:t>
            </a:r>
            <a:r>
              <a:rPr lang="ko-KR" altLang="en-US" dirty="0" smtClean="0"/>
              <a:t>파일을 안드로이드 스튜디오 패키지의 </a:t>
            </a:r>
            <a:r>
              <a:rPr lang="en-US" altLang="ko-KR" dirty="0" smtClean="0"/>
              <a:t>databases </a:t>
            </a:r>
            <a:r>
              <a:rPr lang="ko-KR" altLang="en-US" dirty="0" smtClean="0"/>
              <a:t>폴더</a:t>
            </a:r>
            <a:r>
              <a:rPr lang="en-US" altLang="ko-KR" dirty="0"/>
              <a:t> </a:t>
            </a:r>
            <a:r>
              <a:rPr lang="ko-KR" altLang="en-US" dirty="0" smtClean="0"/>
              <a:t>내에 위치 시켜 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411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569" y="153898"/>
            <a:ext cx="3568719" cy="9720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5677" y="378314"/>
            <a:ext cx="642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2 . </a:t>
            </a:r>
            <a:r>
              <a:rPr lang="ko-KR" altLang="en-US" sz="2800" b="1" dirty="0" smtClean="0"/>
              <a:t>당첨번호</a:t>
            </a:r>
            <a:r>
              <a:rPr lang="ko-KR" altLang="en-US" sz="2800" b="1" dirty="0" smtClean="0"/>
              <a:t> 데이터</a:t>
            </a:r>
            <a:endParaRPr lang="ko-KR" altLang="en-US" sz="2800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356" y="1660853"/>
            <a:ext cx="7513427" cy="429704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618034" y="6028589"/>
            <a:ext cx="709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안드로이드 스튜디오 화면 </a:t>
            </a:r>
            <a:r>
              <a:rPr lang="en-US" altLang="ko-KR" dirty="0" smtClean="0"/>
              <a:t>(SQLite) 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" y="2907052"/>
            <a:ext cx="4581525" cy="1428750"/>
          </a:xfrm>
          <a:prstGeom prst="rect">
            <a:avLst/>
          </a:prstGeom>
        </p:spPr>
      </p:pic>
      <p:sp>
        <p:nvSpPr>
          <p:cNvPr id="25" name="타원 24"/>
          <p:cNvSpPr/>
          <p:nvPr/>
        </p:nvSpPr>
        <p:spPr>
          <a:xfrm>
            <a:off x="959662" y="3708711"/>
            <a:ext cx="789709" cy="23275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5" idx="6"/>
          </p:cNvCxnSpPr>
          <p:nvPr/>
        </p:nvCxnSpPr>
        <p:spPr>
          <a:xfrm>
            <a:off x="1749371" y="3825089"/>
            <a:ext cx="4067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5816600" y="2158376"/>
            <a:ext cx="5816600" cy="33020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9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569" y="153898"/>
            <a:ext cx="3568719" cy="9720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5677" y="378314"/>
            <a:ext cx="642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3 . </a:t>
            </a:r>
            <a:r>
              <a:rPr lang="ko-KR" altLang="en-US" sz="2800" b="1" dirty="0" smtClean="0"/>
              <a:t>어플리케이션의 동작 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메인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59" y="901534"/>
            <a:ext cx="2844459" cy="59564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652" y="1570319"/>
            <a:ext cx="5695950" cy="3048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4848" y="2442742"/>
            <a:ext cx="4124325" cy="7715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8652" y="3491818"/>
            <a:ext cx="6667500" cy="14478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7888" y="5361538"/>
            <a:ext cx="4191000" cy="134302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79104" y="2517732"/>
            <a:ext cx="1676206" cy="4260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024346" y="1570319"/>
            <a:ext cx="702127" cy="304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34847" y="2442741"/>
            <a:ext cx="1453187" cy="29375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4" idx="2"/>
            <a:endCxn id="15" idx="0"/>
          </p:cNvCxnSpPr>
          <p:nvPr/>
        </p:nvCxnSpPr>
        <p:spPr>
          <a:xfrm>
            <a:off x="6375410" y="1875119"/>
            <a:ext cx="86031" cy="5676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158652" y="3509539"/>
            <a:ext cx="6667500" cy="143007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6374709" y="2747541"/>
            <a:ext cx="101247" cy="7442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39860" y="5709884"/>
            <a:ext cx="3789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lottoRound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변수는 </a:t>
            </a:r>
            <a:r>
              <a:rPr lang="ko-KR" altLang="en-US" dirty="0" err="1" smtClean="0"/>
              <a:t>스테틱</a:t>
            </a:r>
            <a:r>
              <a:rPr lang="ko-KR" altLang="en-US" dirty="0" smtClean="0"/>
              <a:t> 변수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Static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lottoRound</a:t>
            </a:r>
            <a:r>
              <a:rPr lang="en-US" altLang="ko-KR" dirty="0" smtClean="0"/>
              <a:t>;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511829" y="4344467"/>
            <a:ext cx="3218812" cy="3417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5" idx="1"/>
            <a:endCxn id="13" idx="3"/>
          </p:cNvCxnSpPr>
          <p:nvPr/>
        </p:nvCxnSpPr>
        <p:spPr>
          <a:xfrm flipH="1" flipV="1">
            <a:off x="2555310" y="2730757"/>
            <a:ext cx="2956519" cy="17845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43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494</Words>
  <Application>Microsoft Office PowerPoint</Application>
  <PresentationFormat>와이드스크린</PresentationFormat>
  <Paragraphs>68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Arial</vt:lpstr>
      <vt:lpstr>Cambria Math</vt:lpstr>
      <vt:lpstr>Office 테마</vt:lpstr>
      <vt:lpstr>로또 프로그램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로또 프로그램</dc:title>
  <dc:creator>user</dc:creator>
  <cp:lastModifiedBy>user</cp:lastModifiedBy>
  <cp:revision>29</cp:revision>
  <dcterms:created xsi:type="dcterms:W3CDTF">2023-04-07T02:57:32Z</dcterms:created>
  <dcterms:modified xsi:type="dcterms:W3CDTF">2023-04-07T08:27:48Z</dcterms:modified>
</cp:coreProperties>
</file>