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9" r:id="rId3"/>
    <p:sldId id="260" r:id="rId4"/>
    <p:sldId id="268" r:id="rId5"/>
    <p:sldId id="261" r:id="rId6"/>
    <p:sldId id="269" r:id="rId7"/>
    <p:sldId id="262" r:id="rId8"/>
    <p:sldId id="272" r:id="rId9"/>
    <p:sldId id="273" r:id="rId10"/>
    <p:sldId id="264" r:id="rId11"/>
    <p:sldId id="265" r:id="rId12"/>
    <p:sldId id="267" r:id="rId13"/>
    <p:sldId id="274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142"/>
    <a:srgbClr val="EF4F7D"/>
    <a:srgbClr val="C0E48C"/>
    <a:srgbClr val="FCDCE5"/>
    <a:srgbClr val="F69CB6"/>
    <a:srgbClr val="FAC2D2"/>
    <a:srgbClr val="FDE9EF"/>
    <a:srgbClr val="E7F5D3"/>
    <a:srgbClr val="75A928"/>
    <a:srgbClr val="8DD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20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BC1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7E7A36F-D97D-0802-D3B4-D4559830E4D0}"/>
              </a:ext>
            </a:extLst>
          </p:cNvPr>
          <p:cNvSpPr/>
          <p:nvPr userDrawn="1"/>
        </p:nvSpPr>
        <p:spPr>
          <a:xfrm>
            <a:off x="327949" y="937549"/>
            <a:ext cx="11536102" cy="5382228"/>
          </a:xfrm>
          <a:prstGeom prst="roundRect">
            <a:avLst>
              <a:gd name="adj" fmla="val 247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58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08042-3C3A-A1B8-A30B-716F3DF4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100287-A44C-11D0-4ECF-5230A422B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2D807-7AFE-CA19-A162-759EABB5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5412A9-8F0D-4E9D-AB79-17D546274D9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65AF44-6196-5FF3-5331-26D7D08C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40036-EA4E-3E0F-91FC-060B0B8C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D0EC2-4E43-4275-AF40-EC11229A0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88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99960C-4365-3549-381F-52495F343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36ED38-E7C3-D560-B115-95D9E2814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CB4D2-3345-5CC6-C22E-9F43FD9D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5412A9-8F0D-4E9D-AB79-17D546274D9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8F729-DF74-E364-4590-B4B2E42E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1F9BD-AC38-730B-1D8D-484C2161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D0EC2-4E43-4275-AF40-EC11229A0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6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FE37D33-B365-C417-2AB0-C3744499D3F3}"/>
              </a:ext>
            </a:extLst>
          </p:cNvPr>
          <p:cNvSpPr/>
          <p:nvPr userDrawn="1"/>
        </p:nvSpPr>
        <p:spPr>
          <a:xfrm>
            <a:off x="0" y="1"/>
            <a:ext cx="12192000" cy="965200"/>
          </a:xfrm>
          <a:prstGeom prst="rect">
            <a:avLst/>
          </a:prstGeom>
          <a:solidFill>
            <a:srgbClr val="BC1142"/>
          </a:solidFill>
          <a:ln>
            <a:solidFill>
              <a:srgbClr val="BC1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B67774-860F-30CE-ED14-EB8B611C08BB}"/>
              </a:ext>
            </a:extLst>
          </p:cNvPr>
          <p:cNvSpPr/>
          <p:nvPr userDrawn="1"/>
        </p:nvSpPr>
        <p:spPr>
          <a:xfrm rot="20478305">
            <a:off x="-1277473" y="-1233784"/>
            <a:ext cx="3958845" cy="1718750"/>
          </a:xfrm>
          <a:prstGeom prst="rect">
            <a:avLst/>
          </a:prstGeom>
          <a:solidFill>
            <a:srgbClr val="F69CB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1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B09994-CC0E-B44D-A999-E04535CFF1BB}"/>
              </a:ext>
            </a:extLst>
          </p:cNvPr>
          <p:cNvSpPr/>
          <p:nvPr userDrawn="1"/>
        </p:nvSpPr>
        <p:spPr>
          <a:xfrm>
            <a:off x="0" y="4466001"/>
            <a:ext cx="12192000" cy="2463901"/>
          </a:xfrm>
          <a:prstGeom prst="rect">
            <a:avLst/>
          </a:prstGeom>
          <a:solidFill>
            <a:srgbClr val="BC1142"/>
          </a:solidFill>
          <a:ln>
            <a:solidFill>
              <a:srgbClr val="BC1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3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919E349-B0F8-AC28-5300-988A1791C819}"/>
              </a:ext>
            </a:extLst>
          </p:cNvPr>
          <p:cNvSpPr/>
          <p:nvPr userDrawn="1"/>
        </p:nvSpPr>
        <p:spPr>
          <a:xfrm>
            <a:off x="327949" y="587383"/>
            <a:ext cx="11536102" cy="5683234"/>
          </a:xfrm>
          <a:prstGeom prst="roundRect">
            <a:avLst>
              <a:gd name="adj" fmla="val 2473"/>
            </a:avLst>
          </a:prstGeom>
          <a:solidFill>
            <a:srgbClr val="BC1142"/>
          </a:solidFill>
          <a:ln>
            <a:noFill/>
          </a:ln>
          <a:effectLst>
            <a:outerShdw blurRad="50800" dist="3810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9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27A9B-30E8-D950-E17C-6F66EB24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5A272-6C7C-C927-0DFB-B238D0AB6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C1021-2C2D-7C67-2B96-93163A347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16043F-D995-D3F6-AEE6-75DE7A9E8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80A586-5B11-4AA9-6B79-E513ADFF6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B511DE-DBBE-2F16-1C8C-CB5775B7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5412A9-8F0D-4E9D-AB79-17D546274D9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9DED70-9FD0-7F3B-E92F-AED699F4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2E6989-AA06-194D-F7C5-C7BA1D89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D0EC2-4E43-4275-AF40-EC11229A0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6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E9B30-D4E4-83C8-2F82-622CD1EE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EA8057-DC2C-3E07-DC78-9EF6893F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5412A9-8F0D-4E9D-AB79-17D546274D9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D8577-FB28-308B-6160-78F262C6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EC1D60-36DF-FBEC-4096-76C6EE6F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D0EC2-4E43-4275-AF40-EC11229A0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0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594398-072E-FB6B-0DE9-E73D4D3D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5412A9-8F0D-4E9D-AB79-17D546274D9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1271A6-73AE-CD5B-F625-C873119F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736B3-7CEF-2F7E-F4F6-D23CAB4E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D0EC2-4E43-4275-AF40-EC11229A0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1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CB30C-90A4-5175-E396-7A35F1A3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445B6-2CDF-1FCE-F5A0-8552CB80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D1DDB9-DF74-DD1C-35D1-B470CFAA8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5C673D-8781-76B9-D105-BF496CBB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5412A9-8F0D-4E9D-AB79-17D546274D9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92D714-A21D-2914-C93E-822AAD95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349C90-B7F2-CDB0-A1A5-95BD61D1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D0EC2-4E43-4275-AF40-EC11229A0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3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7C1C2-E1EC-81E6-2901-A5302C7F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5BB23C-3FE8-2DE1-CAF0-C31FADBC6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0642D3-83D7-433D-1486-61ADB84BD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A25DBE-73FF-CE49-9081-1DF03E27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5412A9-8F0D-4E9D-AB79-17D546274D9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9091D3-9CDA-8ABD-5ABE-17091DAB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CE3CE-2236-6CC2-C157-BFAFACF2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1D0EC2-4E43-4275-AF40-EC11229A0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81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AD15AE5-714A-D137-C08D-8B5F28A0F68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9108" y="1104877"/>
            <a:ext cx="833784" cy="10645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33B7AD-8B8A-9DED-F6E8-6828BD39DF48}"/>
              </a:ext>
            </a:extLst>
          </p:cNvPr>
          <p:cNvSpPr txBox="1"/>
          <p:nvPr/>
        </p:nvSpPr>
        <p:spPr>
          <a:xfrm>
            <a:off x="2654051" y="2477848"/>
            <a:ext cx="6883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Raspberry</a:t>
            </a:r>
            <a:r>
              <a:rPr lang="ko-KR" altLang="en-US" sz="3600" spc="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600" spc="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</a:t>
            </a:r>
            <a:r>
              <a:rPr lang="ko-KR" altLang="en-US" sz="3600" spc="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웹 기반</a:t>
            </a:r>
            <a:endParaRPr lang="en-US" altLang="ko-KR" sz="3600" spc="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600" spc="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통신 저장장치</a:t>
            </a:r>
            <a:r>
              <a:rPr lang="en-US" altLang="ko-KR" sz="3600" spc="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(NAS)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4BCC76-5FFE-E0B4-2BBA-A9B660EAB78B}"/>
              </a:ext>
            </a:extLst>
          </p:cNvPr>
          <p:cNvGrpSpPr/>
          <p:nvPr/>
        </p:nvGrpSpPr>
        <p:grpSpPr>
          <a:xfrm>
            <a:off x="8265458" y="5190563"/>
            <a:ext cx="3182471" cy="1120588"/>
            <a:chOff x="8256494" y="5396753"/>
            <a:chExt cx="3182471" cy="112058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77838A4-E695-BAC0-7E35-7E709D265AE7}"/>
                </a:ext>
              </a:extLst>
            </p:cNvPr>
            <p:cNvSpPr/>
            <p:nvPr/>
          </p:nvSpPr>
          <p:spPr>
            <a:xfrm>
              <a:off x="8256494" y="5396753"/>
              <a:ext cx="3182471" cy="1120588"/>
            </a:xfrm>
            <a:prstGeom prst="roundRect">
              <a:avLst>
                <a:gd name="adj" fmla="val 442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18DED7A-A3A8-2633-6CB2-6D05EBA25851}"/>
                </a:ext>
              </a:extLst>
            </p:cNvPr>
            <p:cNvSpPr txBox="1"/>
            <p:nvPr/>
          </p:nvSpPr>
          <p:spPr>
            <a:xfrm>
              <a:off x="8477324" y="5495382"/>
              <a:ext cx="27408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BC1142"/>
                  </a:solidFill>
                </a:rPr>
                <a:t>20191287	</a:t>
              </a:r>
              <a:r>
                <a:rPr lang="ko-KR" altLang="en-US" dirty="0">
                  <a:solidFill>
                    <a:srgbClr val="BC1142"/>
                  </a:solidFill>
                </a:rPr>
                <a:t>김  </a:t>
              </a:r>
              <a:r>
                <a:rPr lang="ko-KR" altLang="en-US" sz="1600" dirty="0">
                  <a:solidFill>
                    <a:srgbClr val="BC1142"/>
                  </a:solidFill>
                </a:rPr>
                <a:t> </a:t>
              </a:r>
              <a:r>
                <a:rPr lang="ko-KR" altLang="en-US" dirty="0" smtClean="0">
                  <a:solidFill>
                    <a:srgbClr val="BC1142"/>
                  </a:solidFill>
                </a:rPr>
                <a:t>설</a:t>
              </a:r>
              <a:endParaRPr lang="en-US" altLang="ko-KR" dirty="0">
                <a:solidFill>
                  <a:srgbClr val="BC1142"/>
                </a:solidFill>
              </a:endParaRPr>
            </a:p>
            <a:p>
              <a:pPr algn="ctr"/>
              <a:r>
                <a:rPr lang="en-US" altLang="ko-KR" dirty="0">
                  <a:solidFill>
                    <a:srgbClr val="BC1142"/>
                  </a:solidFill>
                </a:rPr>
                <a:t>20140413	</a:t>
              </a:r>
              <a:r>
                <a:rPr lang="ko-KR" altLang="en-US" dirty="0" err="1">
                  <a:solidFill>
                    <a:srgbClr val="BC1142"/>
                  </a:solidFill>
                </a:rPr>
                <a:t>정훈찬</a:t>
              </a:r>
              <a:endParaRPr lang="en-US" altLang="ko-KR" dirty="0">
                <a:solidFill>
                  <a:srgbClr val="BC1142"/>
                </a:solidFill>
              </a:endParaRPr>
            </a:p>
            <a:p>
              <a:pPr algn="ctr"/>
              <a:r>
                <a:rPr lang="en-US" altLang="ko-KR" dirty="0">
                  <a:solidFill>
                    <a:srgbClr val="BC1142"/>
                  </a:solidFill>
                </a:rPr>
                <a:t>20151691	</a:t>
              </a:r>
              <a:r>
                <a:rPr lang="ko-KR" altLang="en-US" dirty="0" err="1">
                  <a:solidFill>
                    <a:srgbClr val="BC1142"/>
                  </a:solidFill>
                </a:rPr>
                <a:t>진효식</a:t>
              </a:r>
              <a:endParaRPr lang="ko-KR" altLang="en-US" dirty="0">
                <a:solidFill>
                  <a:srgbClr val="BC1142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844B01-509B-30A0-7D28-4AFB6772F83A}"/>
              </a:ext>
            </a:extLst>
          </p:cNvPr>
          <p:cNvSpPr txBox="1"/>
          <p:nvPr/>
        </p:nvSpPr>
        <p:spPr>
          <a:xfrm>
            <a:off x="8486288" y="4771917"/>
            <a:ext cx="262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TEAM	RASPBERRY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3B977-F473-4199-35E9-B1E3F0EBE4CE}"/>
              </a:ext>
            </a:extLst>
          </p:cNvPr>
          <p:cNvSpPr txBox="1"/>
          <p:nvPr/>
        </p:nvSpPr>
        <p:spPr>
          <a:xfrm>
            <a:off x="152401" y="134470"/>
            <a:ext cx="190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solidFill>
                  <a:srgbClr val="EF4F7D"/>
                </a:solidFill>
                <a:latin typeface="+mj-lt"/>
              </a:rPr>
              <a:t>2022 CAPSTONE DESIGN</a:t>
            </a:r>
            <a:endParaRPr lang="ko-KR" altLang="en-US" sz="1600" b="1" i="1" dirty="0">
              <a:solidFill>
                <a:srgbClr val="EF4F7D"/>
              </a:solidFill>
              <a:latin typeface="+mj-lt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F7E227-32CD-BECF-39A9-4A87F553DA87}"/>
              </a:ext>
            </a:extLst>
          </p:cNvPr>
          <p:cNvSpPr/>
          <p:nvPr/>
        </p:nvSpPr>
        <p:spPr>
          <a:xfrm rot="20478305">
            <a:off x="9017179" y="6518681"/>
            <a:ext cx="3958845" cy="1718750"/>
          </a:xfrm>
          <a:prstGeom prst="rect">
            <a:avLst/>
          </a:prstGeom>
          <a:solidFill>
            <a:srgbClr val="F69CB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8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B94F47-6607-0704-6127-482E18732C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814" t="11387" r="9308" b="3191"/>
          <a:stretch/>
        </p:blipFill>
        <p:spPr>
          <a:xfrm>
            <a:off x="374103" y="1940596"/>
            <a:ext cx="5409525" cy="3909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B818CF-61AE-A77E-8A84-6EB24A06F31F}"/>
              </a:ext>
            </a:extLst>
          </p:cNvPr>
          <p:cNvSpPr txBox="1"/>
          <p:nvPr/>
        </p:nvSpPr>
        <p:spPr>
          <a:xfrm>
            <a:off x="312971" y="376563"/>
            <a:ext cx="2858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37000"/>
                    </a:prstClr>
                  </a:outerShdw>
                </a:effectLst>
                <a:latin typeface="+mj-ea"/>
                <a:ea typeface="+mj-ea"/>
              </a:rPr>
              <a:t>시스템 구성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39B896-9EDF-4E56-CA82-0D507FD7C818}"/>
              </a:ext>
            </a:extLst>
          </p:cNvPr>
          <p:cNvSpPr/>
          <p:nvPr/>
        </p:nvSpPr>
        <p:spPr>
          <a:xfrm>
            <a:off x="406636" y="987123"/>
            <a:ext cx="2672230" cy="251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211D2-2A70-CCB4-88C2-56D4673C0CA0}"/>
              </a:ext>
            </a:extLst>
          </p:cNvPr>
          <p:cNvSpPr txBox="1"/>
          <p:nvPr/>
        </p:nvSpPr>
        <p:spPr>
          <a:xfrm>
            <a:off x="406636" y="1115227"/>
            <a:ext cx="21297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900" b="1" dirty="0">
                <a:solidFill>
                  <a:srgbClr val="EF4F7D"/>
                </a:solidFill>
              </a:rPr>
              <a:t>사용자 시나리오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0BAB77-E63F-5A39-0D23-B4CD2205DB80}"/>
              </a:ext>
            </a:extLst>
          </p:cNvPr>
          <p:cNvSpPr txBox="1"/>
          <p:nvPr/>
        </p:nvSpPr>
        <p:spPr>
          <a:xfrm>
            <a:off x="6408374" y="1940596"/>
            <a:ext cx="51555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EF4F7D"/>
                </a:solidFill>
              </a:rPr>
              <a:t>▶</a:t>
            </a:r>
            <a:r>
              <a:rPr lang="ko-KR" altLang="en-US" dirty="0"/>
              <a:t>서버 컴퓨터의 </a:t>
            </a:r>
            <a:r>
              <a:rPr lang="en-US" altLang="ko-KR" dirty="0">
                <a:highlight>
                  <a:srgbClr val="C0E48C"/>
                </a:highlight>
              </a:rPr>
              <a:t>IP</a:t>
            </a:r>
            <a:r>
              <a:rPr lang="ko-KR" altLang="en-US" dirty="0">
                <a:highlight>
                  <a:srgbClr val="C0E48C"/>
                </a:highlight>
              </a:rPr>
              <a:t>주소와 포트번호</a:t>
            </a:r>
            <a:r>
              <a:rPr lang="ko-KR" altLang="en-US" dirty="0"/>
              <a:t>를 </a:t>
            </a:r>
            <a:r>
              <a:rPr lang="en-US" altLang="ko-KR" dirty="0"/>
              <a:t>URL</a:t>
            </a:r>
            <a:r>
              <a:rPr lang="ko-KR" altLang="en-US" dirty="0"/>
              <a:t>로 접속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>
                <a:solidFill>
                  <a:srgbClr val="EF4F7D"/>
                </a:solidFill>
              </a:rPr>
              <a:t>▶ </a:t>
            </a:r>
            <a:r>
              <a:rPr lang="ko-KR" altLang="en-US" dirty="0"/>
              <a:t>사용자 화면은 </a:t>
            </a:r>
            <a:r>
              <a:rPr lang="ko-KR" altLang="en-US" dirty="0">
                <a:highlight>
                  <a:srgbClr val="C0E48C"/>
                </a:highlight>
              </a:rPr>
              <a:t>로그인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C0E48C"/>
                </a:highlight>
              </a:rPr>
              <a:t>회원가입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C0E48C"/>
                </a:highlight>
              </a:rPr>
              <a:t>파일 리스트</a:t>
            </a:r>
            <a:r>
              <a:rPr lang="en-US" altLang="ko-KR" dirty="0"/>
              <a:t>, </a:t>
            </a:r>
          </a:p>
          <a:p>
            <a:pPr algn="l"/>
            <a:r>
              <a:rPr lang="en-US" altLang="ko-KR" dirty="0"/>
              <a:t>    </a:t>
            </a:r>
            <a:r>
              <a:rPr lang="ko-KR" altLang="en-US" dirty="0">
                <a:highlight>
                  <a:srgbClr val="C0E48C"/>
                </a:highlight>
              </a:rPr>
              <a:t>파일 업로드</a:t>
            </a:r>
            <a:r>
              <a:rPr lang="ko-KR" altLang="en-US" dirty="0"/>
              <a:t> 총 네 개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>
                <a:solidFill>
                  <a:srgbClr val="EF4F7D"/>
                </a:solidFill>
              </a:rPr>
              <a:t>▶ </a:t>
            </a:r>
            <a:r>
              <a:rPr lang="ko-KR" altLang="en-US" dirty="0"/>
              <a:t>클라이언트 접속 시 첫 화면은 로그인 화면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>
                <a:solidFill>
                  <a:srgbClr val="EF4F7D"/>
                </a:solidFill>
              </a:rPr>
              <a:t>▶</a:t>
            </a:r>
            <a:r>
              <a:rPr lang="en-US" altLang="ko-KR" dirty="0"/>
              <a:t> </a:t>
            </a:r>
            <a:r>
              <a:rPr lang="ko-KR" altLang="en-US" dirty="0"/>
              <a:t>계정을 통해 파일을 공유하기 위해 클라이언트는 </a:t>
            </a:r>
            <a:endParaRPr lang="en-US" altLang="ko-KR" dirty="0"/>
          </a:p>
          <a:p>
            <a:pPr algn="l"/>
            <a:r>
              <a:rPr lang="ko-KR" altLang="en-US" dirty="0"/>
              <a:t>    </a:t>
            </a:r>
            <a:r>
              <a:rPr lang="ko-KR" altLang="en-US" dirty="0">
                <a:highlight>
                  <a:srgbClr val="C0E48C"/>
                </a:highlight>
              </a:rPr>
              <a:t>반드시 계정을 가져야함</a:t>
            </a:r>
            <a:r>
              <a:rPr lang="en-US" altLang="ko-KR" dirty="0">
                <a:highlight>
                  <a:srgbClr val="C0E48C"/>
                </a:highlight>
              </a:rPr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>
                <a:solidFill>
                  <a:srgbClr val="EF4F7D"/>
                </a:solidFill>
              </a:rPr>
              <a:t>▶ </a:t>
            </a:r>
            <a:r>
              <a:rPr lang="ko-KR" altLang="en-US" dirty="0"/>
              <a:t>로그인을 거치면 파일 리스트 화면이 나오며 서버에 존재하는 파일들을 볼 수 있고 다운받을 수 있음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>
                <a:solidFill>
                  <a:srgbClr val="EF4F7D"/>
                </a:solidFill>
              </a:rPr>
              <a:t>▶ </a:t>
            </a:r>
            <a:r>
              <a:rPr lang="ko-KR" altLang="en-US" dirty="0"/>
              <a:t>파일 업로드 화면으로 이동하면 클라이언트 컴퓨터에 존재하는 파일을 서버로 업로드 할 수 있음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CA2239-A357-47C6-6498-5552E2583FA1}"/>
              </a:ext>
            </a:extLst>
          </p:cNvPr>
          <p:cNvSpPr/>
          <p:nvPr/>
        </p:nvSpPr>
        <p:spPr>
          <a:xfrm>
            <a:off x="2702560" y="3119120"/>
            <a:ext cx="1178560" cy="497840"/>
          </a:xfrm>
          <a:prstGeom prst="rect">
            <a:avLst/>
          </a:prstGeom>
          <a:solidFill>
            <a:srgbClr val="EF4F7D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32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6B3068-9E55-999F-9A58-461CCABEFB26}"/>
              </a:ext>
            </a:extLst>
          </p:cNvPr>
          <p:cNvSpPr txBox="1"/>
          <p:nvPr/>
        </p:nvSpPr>
        <p:spPr>
          <a:xfrm>
            <a:off x="6812253" y="4882738"/>
            <a:ext cx="5212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F4F7D"/>
                </a:solidFill>
              </a:rPr>
              <a:t>◀</a:t>
            </a:r>
            <a:r>
              <a:rPr lang="ko-KR" altLang="en-US" dirty="0"/>
              <a:t> </a:t>
            </a:r>
            <a:r>
              <a:rPr lang="ko-KR" altLang="en-US" dirty="0">
                <a:highlight>
                  <a:srgbClr val="FCDCE5"/>
                </a:highlight>
              </a:rPr>
              <a:t>라즈베리 파이</a:t>
            </a:r>
            <a:endParaRPr lang="en-US" altLang="ko-KR" dirty="0">
              <a:highlight>
                <a:srgbClr val="FCDCE5"/>
              </a:highlight>
            </a:endParaRPr>
          </a:p>
          <a:p>
            <a:r>
              <a:rPr lang="ko-KR" altLang="en-US" dirty="0"/>
              <a:t>    방열 팬과 케이스를 장착한 모습</a:t>
            </a:r>
            <a:endParaRPr lang="en-US" altLang="ko-KR" dirty="0"/>
          </a:p>
          <a:p>
            <a:r>
              <a:rPr lang="ko-KR" altLang="en-US" dirty="0"/>
              <a:t>    전원 케이블과 </a:t>
            </a:r>
            <a:r>
              <a:rPr lang="en-US" altLang="ko-KR" dirty="0"/>
              <a:t>LAN</a:t>
            </a:r>
            <a:r>
              <a:rPr lang="ko-KR" altLang="en-US" dirty="0"/>
              <a:t>케이블</a:t>
            </a:r>
            <a:r>
              <a:rPr lang="en-US" altLang="ko-KR" dirty="0"/>
              <a:t>, SSD</a:t>
            </a:r>
            <a:r>
              <a:rPr lang="ko-KR" altLang="en-US" dirty="0"/>
              <a:t>가 연결 되어있다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EBBC89B-E5DE-B9B7-59A0-EA08A97D069C}"/>
              </a:ext>
            </a:extLst>
          </p:cNvPr>
          <p:cNvGrpSpPr/>
          <p:nvPr/>
        </p:nvGrpSpPr>
        <p:grpSpPr>
          <a:xfrm>
            <a:off x="1316664" y="2191356"/>
            <a:ext cx="4901478" cy="3866632"/>
            <a:chOff x="1316664" y="2191356"/>
            <a:chExt cx="4901478" cy="3866632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14F1845-185F-BFBE-74BC-2051090679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16664" y="2191356"/>
              <a:ext cx="4901478" cy="3866632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78D1432-100B-A0B0-DBF9-16D5D1D8671C}"/>
                </a:ext>
              </a:extLst>
            </p:cNvPr>
            <p:cNvSpPr/>
            <p:nvPr/>
          </p:nvSpPr>
          <p:spPr>
            <a:xfrm>
              <a:off x="1775638" y="3429000"/>
              <a:ext cx="542260" cy="3414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F4F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LAN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FDE90F1-B949-CF00-0978-05438DE99A2F}"/>
                </a:ext>
              </a:extLst>
            </p:cNvPr>
            <p:cNvSpPr/>
            <p:nvPr/>
          </p:nvSpPr>
          <p:spPr>
            <a:xfrm>
              <a:off x="2455780" y="2703946"/>
              <a:ext cx="542260" cy="3414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F4F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SSD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8530371-401D-882C-1874-DBC2B67CB4C2}"/>
                </a:ext>
              </a:extLst>
            </p:cNvPr>
            <p:cNvSpPr/>
            <p:nvPr/>
          </p:nvSpPr>
          <p:spPr>
            <a:xfrm>
              <a:off x="3947363" y="5271849"/>
              <a:ext cx="787453" cy="3414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F4F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power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EEC6D80-4AFC-5E59-16A4-701E2E363894}"/>
              </a:ext>
            </a:extLst>
          </p:cNvPr>
          <p:cNvGrpSpPr/>
          <p:nvPr/>
        </p:nvGrpSpPr>
        <p:grpSpPr>
          <a:xfrm>
            <a:off x="508470" y="1614966"/>
            <a:ext cx="11378730" cy="4900852"/>
            <a:chOff x="508470" y="1614966"/>
            <a:chExt cx="11378730" cy="490085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0CF1916-3FD6-98A2-0E63-6BAE78053CD9}"/>
                </a:ext>
              </a:extLst>
            </p:cNvPr>
            <p:cNvSpPr/>
            <p:nvPr/>
          </p:nvSpPr>
          <p:spPr>
            <a:xfrm>
              <a:off x="508470" y="1614966"/>
              <a:ext cx="11378730" cy="4900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0B109F-B229-978E-0E32-BB800CD5FB44}"/>
                </a:ext>
              </a:extLst>
            </p:cNvPr>
            <p:cNvSpPr txBox="1"/>
            <p:nvPr/>
          </p:nvSpPr>
          <p:spPr>
            <a:xfrm>
              <a:off x="1057490" y="5621402"/>
              <a:ext cx="3870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solidFill>
                    <a:srgbClr val="EF4F7D"/>
                  </a:solidFill>
                </a:rPr>
                <a:t>▲ </a:t>
              </a:r>
              <a:r>
                <a:rPr lang="ko-KR" altLang="en-US" dirty="0">
                  <a:highlight>
                    <a:srgbClr val="FCDCE5"/>
                  </a:highlight>
                </a:rPr>
                <a:t>로그인 및 회원가입 페이지</a:t>
              </a:r>
              <a:endParaRPr lang="en-US" altLang="ko-KR" dirty="0">
                <a:highlight>
                  <a:srgbClr val="FCDCE5"/>
                </a:highlight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90DF083-1DC2-AA36-19B9-E7DA445ED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7533" y="1960447"/>
              <a:ext cx="5014481" cy="3533479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B0EF7C4-59DF-569B-0999-7187E05D0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9064" y="1960447"/>
              <a:ext cx="5014481" cy="3533479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B5347B0-FD42-85D7-1706-83FC93755565}"/>
              </a:ext>
            </a:extLst>
          </p:cNvPr>
          <p:cNvGrpSpPr/>
          <p:nvPr/>
        </p:nvGrpSpPr>
        <p:grpSpPr>
          <a:xfrm>
            <a:off x="318203" y="1580585"/>
            <a:ext cx="11574229" cy="4900852"/>
            <a:chOff x="318203" y="1580585"/>
            <a:chExt cx="11574229" cy="490085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BD1B838-1CF6-61DF-7B57-590A6146EB2B}"/>
                </a:ext>
              </a:extLst>
            </p:cNvPr>
            <p:cNvSpPr/>
            <p:nvPr/>
          </p:nvSpPr>
          <p:spPr>
            <a:xfrm>
              <a:off x="318203" y="1580585"/>
              <a:ext cx="11574229" cy="4900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2B90C3-0F01-D30F-D4E2-4963B565395D}"/>
                </a:ext>
              </a:extLst>
            </p:cNvPr>
            <p:cNvSpPr txBox="1"/>
            <p:nvPr/>
          </p:nvSpPr>
          <p:spPr>
            <a:xfrm>
              <a:off x="6917529" y="2095970"/>
              <a:ext cx="4722581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solidFill>
                    <a:srgbClr val="EF4F7D"/>
                  </a:solidFill>
                </a:rPr>
                <a:t>◀</a:t>
              </a:r>
              <a:r>
                <a:rPr lang="ko-KR" altLang="en-US" dirty="0"/>
                <a:t> </a:t>
              </a:r>
              <a:r>
                <a:rPr lang="ko-KR" altLang="en-US" dirty="0">
                  <a:highlight>
                    <a:srgbClr val="FCDCE5"/>
                  </a:highlight>
                </a:rPr>
                <a:t>파일 리스트 페이지</a:t>
              </a:r>
              <a:endParaRPr lang="en-US" altLang="ko-KR" dirty="0">
                <a:highlight>
                  <a:srgbClr val="FCDCE5"/>
                </a:highlight>
              </a:endParaRPr>
            </a:p>
            <a:p>
              <a:pPr algn="l"/>
              <a:endParaRPr lang="en-US" altLang="ko-KR" sz="1400" dirty="0"/>
            </a:p>
            <a:p>
              <a:pPr algn="l"/>
              <a:r>
                <a:rPr lang="en-US" altLang="ko-KR" dirty="0"/>
                <a:t>    </a:t>
              </a:r>
              <a:r>
                <a:rPr lang="ko-KR" altLang="en-US" dirty="0"/>
                <a:t>가장 상단에 네비게이션 바가 위치해 있다</a:t>
              </a:r>
              <a:r>
                <a:rPr lang="en-US" altLang="ko-KR" dirty="0"/>
                <a:t>.</a:t>
              </a:r>
            </a:p>
            <a:p>
              <a:pPr algn="l"/>
              <a:r>
                <a:rPr lang="en-US" altLang="ko-KR" sz="1400" dirty="0"/>
                <a:t>    </a:t>
              </a:r>
            </a:p>
            <a:p>
              <a:pPr algn="l"/>
              <a:r>
                <a:rPr lang="ko-KR" altLang="en-US" dirty="0"/>
                <a:t>    메뉴 하단에는 </a:t>
              </a:r>
              <a:r>
                <a:rPr lang="ko-KR" altLang="en-US" dirty="0">
                  <a:highlight>
                    <a:srgbClr val="C0E48C"/>
                  </a:highlight>
                </a:rPr>
                <a:t>현재 접속 중인 계정</a:t>
              </a:r>
              <a:r>
                <a:rPr lang="ko-KR" altLang="en-US" dirty="0"/>
                <a:t>의 이름을 </a:t>
              </a:r>
              <a:endParaRPr lang="en-US" altLang="ko-KR" dirty="0"/>
            </a:p>
            <a:p>
              <a:pPr algn="l"/>
              <a:r>
                <a:rPr lang="en-US" altLang="ko-KR" dirty="0"/>
                <a:t>    </a:t>
              </a:r>
              <a:r>
                <a:rPr lang="ko-KR" altLang="en-US" dirty="0"/>
                <a:t>보여주고</a:t>
              </a:r>
              <a:r>
                <a:rPr lang="en-US" altLang="ko-KR" dirty="0"/>
                <a:t>, </a:t>
              </a:r>
              <a:r>
                <a:rPr lang="ko-KR" altLang="en-US" dirty="0"/>
                <a:t>파일에는 </a:t>
              </a:r>
              <a:r>
                <a:rPr lang="ko-KR" altLang="en-US" dirty="0">
                  <a:highlight>
                    <a:srgbClr val="C0E48C"/>
                  </a:highlight>
                </a:rPr>
                <a:t>게시자의 이름</a:t>
              </a:r>
              <a:r>
                <a:rPr lang="ko-KR" altLang="en-US" dirty="0"/>
                <a:t>을 보여준다</a:t>
              </a:r>
              <a:r>
                <a:rPr lang="en-US" altLang="ko-KR" dirty="0"/>
                <a:t>.</a:t>
              </a:r>
            </a:p>
            <a:p>
              <a:pPr algn="l"/>
              <a:r>
                <a:rPr lang="ko-KR" altLang="en-US" sz="1400" dirty="0"/>
                <a:t> </a:t>
              </a:r>
              <a:endParaRPr lang="en-US" altLang="ko-KR" sz="1400" dirty="0"/>
            </a:p>
            <a:p>
              <a:pPr algn="l"/>
              <a:r>
                <a:rPr lang="ko-KR" altLang="en-US" dirty="0"/>
                <a:t>    파일의 </a:t>
              </a:r>
              <a:r>
                <a:rPr lang="ko-KR" altLang="en-US" dirty="0">
                  <a:highlight>
                    <a:srgbClr val="C0E48C"/>
                  </a:highlight>
                </a:rPr>
                <a:t>다운로드는 게시자와 관계없이 </a:t>
              </a:r>
              <a:r>
                <a:rPr lang="ko-KR" altLang="en-US" dirty="0"/>
                <a:t>모든 </a:t>
              </a:r>
              <a:endParaRPr lang="en-US" altLang="ko-KR" dirty="0"/>
            </a:p>
            <a:p>
              <a:pPr algn="l"/>
              <a:r>
                <a:rPr lang="en-US" altLang="ko-KR" dirty="0"/>
                <a:t>    </a:t>
              </a:r>
              <a:r>
                <a:rPr lang="ko-KR" altLang="en-US" dirty="0"/>
                <a:t>사용자가 할 수 있으며</a:t>
              </a:r>
              <a:r>
                <a:rPr lang="en-US" altLang="ko-KR" dirty="0"/>
                <a:t>, </a:t>
              </a:r>
              <a:r>
                <a:rPr lang="ko-KR" altLang="en-US" dirty="0">
                  <a:highlight>
                    <a:srgbClr val="C0E48C"/>
                  </a:highlight>
                </a:rPr>
                <a:t>삭제는 본인이 게시한</a:t>
              </a:r>
              <a:endParaRPr lang="en-US" altLang="ko-KR" dirty="0">
                <a:highlight>
                  <a:srgbClr val="C0E48C"/>
                </a:highlight>
              </a:endParaRPr>
            </a:p>
            <a:p>
              <a:pPr algn="l"/>
              <a:r>
                <a:rPr lang="en-US" altLang="ko-KR" dirty="0"/>
                <a:t>    </a:t>
              </a:r>
              <a:r>
                <a:rPr lang="ko-KR" altLang="en-US" dirty="0">
                  <a:highlight>
                    <a:srgbClr val="C0E48C"/>
                  </a:highlight>
                </a:rPr>
                <a:t>파일만 가능</a:t>
              </a:r>
              <a:r>
                <a:rPr lang="ko-KR" altLang="en-US" dirty="0"/>
                <a:t>하다</a:t>
              </a:r>
              <a:r>
                <a:rPr lang="en-US" altLang="ko-KR" dirty="0"/>
                <a:t>.</a:t>
              </a:r>
            </a:p>
            <a:p>
              <a:pPr algn="l"/>
              <a:endParaRPr lang="en-US" altLang="ko-KR" sz="1400" dirty="0"/>
            </a:p>
            <a:p>
              <a:r>
                <a:rPr lang="ko-KR" altLang="en-US" dirty="0"/>
                <a:t>    이미지파일의 경우 </a:t>
              </a:r>
              <a:r>
                <a:rPr lang="ko-KR" altLang="en-US" dirty="0">
                  <a:highlight>
                    <a:srgbClr val="C0E48C"/>
                  </a:highlight>
                </a:rPr>
                <a:t>썸네일</a:t>
              </a:r>
              <a:r>
                <a:rPr lang="ko-KR" altLang="en-US" dirty="0"/>
                <a:t>을 보여준다</a:t>
              </a:r>
              <a:r>
                <a:rPr lang="en-US" altLang="ko-KR" dirty="0"/>
                <a:t>.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E35FB32-906F-1F75-DB0F-8DC9AF3D5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1227" y="1960447"/>
              <a:ext cx="5892599" cy="4152249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7BA3C8-7D50-F57E-20AE-471E418277FD}"/>
              </a:ext>
            </a:extLst>
          </p:cNvPr>
          <p:cNvGrpSpPr/>
          <p:nvPr/>
        </p:nvGrpSpPr>
        <p:grpSpPr>
          <a:xfrm>
            <a:off x="406635" y="1614966"/>
            <a:ext cx="11378730" cy="4900852"/>
            <a:chOff x="406635" y="1614966"/>
            <a:chExt cx="11378730" cy="490085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4B5E93-1FD4-0AD2-6B8D-D327B390B58D}"/>
                </a:ext>
              </a:extLst>
            </p:cNvPr>
            <p:cNvSpPr/>
            <p:nvPr/>
          </p:nvSpPr>
          <p:spPr>
            <a:xfrm>
              <a:off x="406635" y="1614966"/>
              <a:ext cx="11378730" cy="4900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4D2998-68C1-04EE-5E5B-7C2F32B23740}"/>
                </a:ext>
              </a:extLst>
            </p:cNvPr>
            <p:cNvSpPr txBox="1"/>
            <p:nvPr/>
          </p:nvSpPr>
          <p:spPr>
            <a:xfrm>
              <a:off x="6965094" y="2079030"/>
              <a:ext cx="4643743" cy="4139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solidFill>
                    <a:srgbClr val="EF4F7D"/>
                  </a:solidFill>
                </a:rPr>
                <a:t>◀</a:t>
              </a:r>
              <a:r>
                <a:rPr lang="ko-KR" altLang="en-US" dirty="0"/>
                <a:t> </a:t>
              </a:r>
              <a:r>
                <a:rPr lang="ko-KR" altLang="en-US" dirty="0">
                  <a:highlight>
                    <a:srgbClr val="FCDCE5"/>
                  </a:highlight>
                </a:rPr>
                <a:t>파일 업로드 페이지</a:t>
              </a:r>
              <a:endParaRPr lang="en-US" altLang="ko-KR" dirty="0">
                <a:highlight>
                  <a:srgbClr val="FCDCE5"/>
                </a:highlight>
              </a:endParaRPr>
            </a:p>
            <a:p>
              <a:pPr algn="l"/>
              <a:endParaRPr lang="en-US" altLang="ko-KR" sz="1100" dirty="0"/>
            </a:p>
            <a:p>
              <a:pPr algn="l"/>
              <a:r>
                <a:rPr lang="en-US" altLang="ko-KR" dirty="0"/>
                <a:t>    </a:t>
              </a:r>
              <a:r>
                <a:rPr lang="ko-KR" altLang="en-US" dirty="0"/>
                <a:t>네비게이션 바의 </a:t>
              </a:r>
              <a:r>
                <a:rPr lang="en-US" altLang="ko-KR" dirty="0"/>
                <a:t>File Upload </a:t>
              </a:r>
              <a:r>
                <a:rPr lang="ko-KR" altLang="en-US" dirty="0"/>
                <a:t>버튼을 클릭 시 </a:t>
              </a:r>
              <a:endParaRPr lang="en-US" altLang="ko-KR" dirty="0"/>
            </a:p>
            <a:p>
              <a:pPr algn="l"/>
              <a:r>
                <a:rPr lang="en-US" altLang="ko-KR" dirty="0"/>
                <a:t>    </a:t>
              </a:r>
              <a:r>
                <a:rPr lang="ko-KR" altLang="en-US" dirty="0"/>
                <a:t>이동되는 페이지</a:t>
              </a:r>
              <a:endParaRPr lang="en-US" altLang="ko-KR" dirty="0"/>
            </a:p>
            <a:p>
              <a:pPr algn="l"/>
              <a:endParaRPr lang="en-US" altLang="ko-KR" sz="1200" dirty="0"/>
            </a:p>
            <a:p>
              <a:pPr algn="l"/>
              <a:r>
                <a:rPr lang="ko-KR" altLang="en-US" dirty="0"/>
                <a:t>    중앙의 박스를 클릭하면 파일 선택 창이 </a:t>
              </a:r>
              <a:endParaRPr lang="en-US" altLang="ko-KR" dirty="0"/>
            </a:p>
            <a:p>
              <a:pPr algn="l"/>
              <a:r>
                <a:rPr lang="en-US" altLang="ko-KR" dirty="0"/>
                <a:t>    </a:t>
              </a:r>
              <a:r>
                <a:rPr lang="ko-KR" altLang="en-US" dirty="0"/>
                <a:t>나타나며</a:t>
              </a:r>
              <a:r>
                <a:rPr lang="en-US" altLang="ko-KR" dirty="0"/>
                <a:t> </a:t>
              </a:r>
              <a:r>
                <a:rPr lang="ko-KR" altLang="en-US" dirty="0"/>
                <a:t>파일을 끌어오는 방식도 가능하다</a:t>
              </a:r>
              <a:r>
                <a:rPr lang="en-US" altLang="ko-KR" dirty="0"/>
                <a:t>.</a:t>
              </a:r>
            </a:p>
            <a:p>
              <a:pPr algn="l"/>
              <a:endParaRPr lang="en-US" altLang="ko-KR" sz="1200" dirty="0"/>
            </a:p>
            <a:p>
              <a:pPr algn="l"/>
              <a:r>
                <a:rPr lang="ko-KR" altLang="en-US" dirty="0"/>
                <a:t>    </a:t>
              </a:r>
              <a:r>
                <a:rPr lang="ko-KR" altLang="en-US" dirty="0">
                  <a:highlight>
                    <a:srgbClr val="C0E48C"/>
                  </a:highlight>
                </a:rPr>
                <a:t>다중파일 선택</a:t>
              </a:r>
              <a:r>
                <a:rPr lang="ko-KR" altLang="en-US" dirty="0"/>
                <a:t>이 가능하며</a:t>
              </a:r>
              <a:r>
                <a:rPr lang="en-US" altLang="ko-KR" dirty="0"/>
                <a:t> </a:t>
              </a:r>
              <a:r>
                <a:rPr lang="ko-KR" altLang="en-US" dirty="0">
                  <a:highlight>
                    <a:srgbClr val="C0E48C"/>
                  </a:highlight>
                </a:rPr>
                <a:t>대용량 파일</a:t>
              </a:r>
              <a:r>
                <a:rPr lang="ko-KR" altLang="en-US" dirty="0"/>
                <a:t>도 </a:t>
              </a:r>
              <a:endParaRPr lang="en-US" altLang="ko-KR" dirty="0"/>
            </a:p>
            <a:p>
              <a:pPr algn="l"/>
              <a:r>
                <a:rPr lang="en-US" altLang="ko-KR" dirty="0"/>
                <a:t>    </a:t>
              </a:r>
              <a:r>
                <a:rPr lang="ko-KR" altLang="en-US" dirty="0"/>
                <a:t>업로드 가능</a:t>
              </a:r>
              <a:r>
                <a:rPr lang="en-US" altLang="ko-KR" dirty="0"/>
                <a:t> (</a:t>
              </a:r>
              <a:r>
                <a:rPr lang="ko-KR" altLang="en-US" dirty="0"/>
                <a:t>최대 얼마</a:t>
              </a:r>
              <a:r>
                <a:rPr lang="en-US" altLang="ko-KR" dirty="0"/>
                <a:t>)</a:t>
              </a:r>
            </a:p>
            <a:p>
              <a:pPr algn="l"/>
              <a:endParaRPr lang="en-US" altLang="ko-KR" sz="1200" dirty="0"/>
            </a:p>
            <a:p>
              <a:pPr algn="l"/>
              <a:r>
                <a:rPr lang="ko-KR" altLang="en-US" dirty="0"/>
                <a:t>    업로드 버튼 클릭 시 </a:t>
              </a:r>
              <a:r>
                <a:rPr lang="en-US" altLang="ko-KR" dirty="0">
                  <a:highlight>
                    <a:srgbClr val="C0E48C"/>
                  </a:highlight>
                </a:rPr>
                <a:t>progress bar</a:t>
              </a:r>
              <a:r>
                <a:rPr lang="ko-KR" altLang="en-US" dirty="0"/>
                <a:t>가 </a:t>
              </a:r>
              <a:endParaRPr lang="en-US" altLang="ko-KR" dirty="0"/>
            </a:p>
            <a:p>
              <a:pPr algn="l"/>
              <a:r>
                <a:rPr lang="en-US" altLang="ko-KR" dirty="0"/>
                <a:t>    </a:t>
              </a:r>
              <a:r>
                <a:rPr lang="ko-KR" altLang="en-US" dirty="0"/>
                <a:t>나타나며 업로드 진행</a:t>
              </a:r>
              <a:endParaRPr lang="en-US" altLang="ko-KR" dirty="0"/>
            </a:p>
            <a:p>
              <a:pPr algn="l"/>
              <a:endParaRPr lang="en-US" altLang="ko-KR" sz="1100" dirty="0"/>
            </a:p>
            <a:p>
              <a:pPr algn="l"/>
              <a:r>
                <a:rPr lang="ko-KR" altLang="en-US" dirty="0"/>
                <a:t>    업로드가 끝나면 파일 리스트 화면으로 </a:t>
              </a:r>
              <a:endParaRPr lang="en-US" altLang="ko-KR" dirty="0"/>
            </a:p>
            <a:p>
              <a:pPr algn="l"/>
              <a:r>
                <a:rPr lang="en-US" altLang="ko-KR" dirty="0"/>
                <a:t>    </a:t>
              </a:r>
              <a:r>
                <a:rPr lang="ko-KR" altLang="en-US" dirty="0"/>
                <a:t>돌아간다</a:t>
              </a:r>
              <a:r>
                <a:rPr lang="en-US" altLang="ko-KR" dirty="0"/>
                <a:t>.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898B3D9-B582-1555-DE30-69293D4A3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34" y="2034222"/>
              <a:ext cx="5787903" cy="4078474"/>
            </a:xfrm>
            <a:prstGeom prst="rect">
              <a:avLst/>
            </a:prstGeom>
          </p:spPr>
        </p:pic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A04554B-3FDB-C0C3-64E4-4C2DF308AD4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102" y="2026155"/>
            <a:ext cx="5787903" cy="40784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A838F6-7A0B-0EBB-8524-71F4390C05A1}"/>
              </a:ext>
            </a:extLst>
          </p:cNvPr>
          <p:cNvSpPr txBox="1"/>
          <p:nvPr/>
        </p:nvSpPr>
        <p:spPr>
          <a:xfrm>
            <a:off x="312971" y="376563"/>
            <a:ext cx="4268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37000"/>
                    </a:prstClr>
                  </a:outerShdw>
                </a:effectLst>
                <a:latin typeface="+mj-ea"/>
                <a:ea typeface="+mj-ea"/>
              </a:rPr>
              <a:t>구현 결과 및 시연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64F50-1AEA-EE36-0751-6A819FFBBAD1}"/>
              </a:ext>
            </a:extLst>
          </p:cNvPr>
          <p:cNvSpPr/>
          <p:nvPr/>
        </p:nvSpPr>
        <p:spPr>
          <a:xfrm>
            <a:off x="406635" y="987124"/>
            <a:ext cx="3934455" cy="250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55D41-B82F-A196-E0E4-75A715E3F6EF}"/>
              </a:ext>
            </a:extLst>
          </p:cNvPr>
          <p:cNvSpPr txBox="1"/>
          <p:nvPr/>
        </p:nvSpPr>
        <p:spPr>
          <a:xfrm>
            <a:off x="406635" y="1115227"/>
            <a:ext cx="30477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900" b="1" dirty="0">
                <a:solidFill>
                  <a:srgbClr val="EF4F7D"/>
                </a:solidFill>
              </a:rPr>
              <a:t>라즈베리 파이 및 </a:t>
            </a:r>
            <a:r>
              <a:rPr lang="en-US" altLang="ko-KR" sz="1900" b="1" dirty="0">
                <a:solidFill>
                  <a:srgbClr val="EF4F7D"/>
                </a:solidFill>
              </a:rPr>
              <a:t>UI </a:t>
            </a:r>
            <a:r>
              <a:rPr lang="ko-KR" altLang="en-US" sz="1900" b="1" dirty="0">
                <a:solidFill>
                  <a:srgbClr val="EF4F7D"/>
                </a:solidFill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43998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68F7F9-E466-0BB5-DD29-BFE718AC737C}"/>
              </a:ext>
            </a:extLst>
          </p:cNvPr>
          <p:cNvSpPr txBox="1"/>
          <p:nvPr/>
        </p:nvSpPr>
        <p:spPr>
          <a:xfrm>
            <a:off x="312971" y="376563"/>
            <a:ext cx="4065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37000"/>
                    </a:prstClr>
                  </a:outerShdw>
                </a:effectLst>
                <a:latin typeface="+mj-ea"/>
                <a:ea typeface="+mj-ea"/>
              </a:rPr>
              <a:t>결론 및 향후 연구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1F4109-1274-94F5-4D02-CC2CC412954A}"/>
              </a:ext>
            </a:extLst>
          </p:cNvPr>
          <p:cNvSpPr/>
          <p:nvPr/>
        </p:nvSpPr>
        <p:spPr>
          <a:xfrm>
            <a:off x="406635" y="987123"/>
            <a:ext cx="3722019" cy="245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6E0E3EE-21E9-1FE7-766F-A2EB29812F45}"/>
              </a:ext>
            </a:extLst>
          </p:cNvPr>
          <p:cNvSpPr/>
          <p:nvPr/>
        </p:nvSpPr>
        <p:spPr>
          <a:xfrm>
            <a:off x="4744169" y="2260099"/>
            <a:ext cx="2220360" cy="1914104"/>
          </a:xfrm>
          <a:prstGeom prst="triangle">
            <a:avLst/>
          </a:prstGeom>
          <a:solidFill>
            <a:srgbClr val="F69CB6">
              <a:alpha val="34000"/>
            </a:srgbClr>
          </a:solidFill>
          <a:ln w="25400">
            <a:solidFill>
              <a:srgbClr val="EF4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14A4D-294A-160C-FC2D-0BD31707DFEE}"/>
              </a:ext>
            </a:extLst>
          </p:cNvPr>
          <p:cNvSpPr txBox="1"/>
          <p:nvPr/>
        </p:nvSpPr>
        <p:spPr>
          <a:xfrm rot="18007388">
            <a:off x="4076866" y="2930321"/>
            <a:ext cx="212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라즈베리 파이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5CB3E4-7168-C370-F134-8BCDE14A33ED}"/>
              </a:ext>
            </a:extLst>
          </p:cNvPr>
          <p:cNvSpPr txBox="1"/>
          <p:nvPr/>
        </p:nvSpPr>
        <p:spPr>
          <a:xfrm rot="3545502">
            <a:off x="5556428" y="2991917"/>
            <a:ext cx="212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웹 기반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82BA0-C249-0E57-C18F-91FB73CE6023}"/>
              </a:ext>
            </a:extLst>
          </p:cNvPr>
          <p:cNvSpPr txBox="1"/>
          <p:nvPr/>
        </p:nvSpPr>
        <p:spPr>
          <a:xfrm>
            <a:off x="4792164" y="4224691"/>
            <a:ext cx="212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 계정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739646-6945-E589-9571-2AF029EDA441}"/>
              </a:ext>
            </a:extLst>
          </p:cNvPr>
          <p:cNvSpPr txBox="1"/>
          <p:nvPr/>
        </p:nvSpPr>
        <p:spPr>
          <a:xfrm>
            <a:off x="5150300" y="3217151"/>
            <a:ext cx="1408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NAS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506555-D7D4-D98D-A9F2-1F6183B117E5}"/>
              </a:ext>
            </a:extLst>
          </p:cNvPr>
          <p:cNvSpPr txBox="1"/>
          <p:nvPr/>
        </p:nvSpPr>
        <p:spPr>
          <a:xfrm>
            <a:off x="1816018" y="2147962"/>
            <a:ext cx="263023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EF4F7D"/>
                </a:solidFill>
              </a:rPr>
              <a:t>▶</a:t>
            </a:r>
            <a:r>
              <a:rPr lang="ko-KR" altLang="en-US" dirty="0">
                <a:highlight>
                  <a:srgbClr val="C0E48C"/>
                </a:highlight>
              </a:rPr>
              <a:t>저비용</a:t>
            </a:r>
            <a:r>
              <a:rPr lang="ko-KR" altLang="en-US" dirty="0"/>
              <a:t>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나눔스퀘어" panose="020B0600000101010101" pitchFamily="50" charset="-127"/>
              </a:rPr>
              <a:t>· </a:t>
            </a:r>
            <a:r>
              <a:rPr lang="ko-KR" altLang="en-US" dirty="0">
                <a:highlight>
                  <a:srgbClr val="C0E48C"/>
                </a:highlight>
              </a:rPr>
              <a:t>저전력</a:t>
            </a:r>
            <a:endParaRPr lang="en-US" altLang="ko-KR" dirty="0">
              <a:highlight>
                <a:srgbClr val="C0E48C"/>
              </a:highlight>
            </a:endParaRPr>
          </a:p>
          <a:p>
            <a:pPr algn="l"/>
            <a:endParaRPr lang="en-US" altLang="ko-KR" sz="1000" dirty="0"/>
          </a:p>
          <a:p>
            <a:pPr algn="l"/>
            <a:r>
              <a:rPr lang="ko-KR" altLang="en-US" dirty="0">
                <a:solidFill>
                  <a:srgbClr val="EF4F7D"/>
                </a:solidFill>
              </a:rPr>
              <a:t>▶ </a:t>
            </a:r>
            <a:r>
              <a:rPr lang="ko-KR" altLang="en-US" dirty="0"/>
              <a:t>보조기억장치의 </a:t>
            </a:r>
            <a:r>
              <a:rPr lang="ko-KR" altLang="en-US" dirty="0">
                <a:highlight>
                  <a:srgbClr val="C0E48C"/>
                </a:highlight>
              </a:rPr>
              <a:t>용량에 제약</a:t>
            </a:r>
            <a:r>
              <a:rPr lang="ko-KR" altLang="en-US" dirty="0"/>
              <a:t>을 주지 않음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A7028-831F-1786-904B-E5CB99D81DF6}"/>
              </a:ext>
            </a:extLst>
          </p:cNvPr>
          <p:cNvSpPr txBox="1"/>
          <p:nvPr/>
        </p:nvSpPr>
        <p:spPr>
          <a:xfrm>
            <a:off x="7262444" y="1911587"/>
            <a:ext cx="302756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EF4F7D"/>
                </a:solidFill>
              </a:rPr>
              <a:t>▶ </a:t>
            </a:r>
            <a:r>
              <a:rPr lang="ko-KR" altLang="en-US" dirty="0">
                <a:highlight>
                  <a:srgbClr val="C0E48C"/>
                </a:highlight>
              </a:rPr>
              <a:t>웹 브라우저</a:t>
            </a:r>
            <a:r>
              <a:rPr lang="ko-KR" altLang="en-US" dirty="0"/>
              <a:t>만 있다면 </a:t>
            </a:r>
            <a:endParaRPr lang="en-US" altLang="ko-KR" dirty="0"/>
          </a:p>
          <a:p>
            <a:pPr algn="l"/>
            <a:r>
              <a:rPr lang="ko-KR" altLang="en-US" dirty="0"/>
              <a:t>별도의 설치가 필요하지 않음</a:t>
            </a:r>
            <a:endParaRPr lang="en-US" altLang="ko-KR" dirty="0"/>
          </a:p>
          <a:p>
            <a:pPr algn="l"/>
            <a:endParaRPr lang="en-US" altLang="ko-KR" sz="1100" dirty="0"/>
          </a:p>
          <a:p>
            <a:pPr algn="l"/>
            <a:r>
              <a:rPr lang="ko-KR" altLang="en-US" dirty="0">
                <a:solidFill>
                  <a:srgbClr val="EF4F7D"/>
                </a:solidFill>
              </a:rPr>
              <a:t>▶ </a:t>
            </a:r>
            <a:r>
              <a:rPr lang="ko-KR" altLang="en-US" dirty="0">
                <a:highlight>
                  <a:srgbClr val="C0E48C"/>
                </a:highlight>
              </a:rPr>
              <a:t>모바일</a:t>
            </a:r>
            <a:r>
              <a:rPr lang="ko-KR" altLang="en-US" dirty="0"/>
              <a:t>도 동일하게 사용이 가능함</a:t>
            </a:r>
            <a:endParaRPr lang="en-US" altLang="ko-KR" dirty="0"/>
          </a:p>
          <a:p>
            <a:pPr algn="l"/>
            <a:endParaRPr lang="en-US" altLang="ko-KR" sz="1050" dirty="0"/>
          </a:p>
          <a:p>
            <a:pPr algn="l"/>
            <a:r>
              <a:rPr lang="ko-KR" altLang="en-US" dirty="0">
                <a:solidFill>
                  <a:srgbClr val="EF4F7D"/>
                </a:solidFill>
              </a:rPr>
              <a:t>▶ </a:t>
            </a:r>
            <a:r>
              <a:rPr lang="en-US" altLang="ko-KR" dirty="0"/>
              <a:t>UI</a:t>
            </a:r>
            <a:r>
              <a:rPr lang="ko-KR" altLang="en-US" dirty="0"/>
              <a:t>를 </a:t>
            </a:r>
            <a:r>
              <a:rPr lang="ko-KR" altLang="en-US" dirty="0">
                <a:highlight>
                  <a:srgbClr val="C0E48C"/>
                </a:highlight>
              </a:rPr>
              <a:t>직접 수정</a:t>
            </a:r>
            <a:r>
              <a:rPr lang="ko-KR" altLang="en-US" dirty="0"/>
              <a:t>할 수 있음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861C3C-6170-A400-A26E-4C9156BDDE32}"/>
              </a:ext>
            </a:extLst>
          </p:cNvPr>
          <p:cNvSpPr txBox="1"/>
          <p:nvPr/>
        </p:nvSpPr>
        <p:spPr>
          <a:xfrm>
            <a:off x="4334845" y="4815295"/>
            <a:ext cx="3159431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EF4F7D"/>
                </a:solidFill>
              </a:rPr>
              <a:t>▶ </a:t>
            </a:r>
            <a:r>
              <a:rPr lang="ko-KR" altLang="en-US" dirty="0"/>
              <a:t>파일의 게시자를 알 수 있어 사용자간 </a:t>
            </a:r>
            <a:r>
              <a:rPr lang="ko-KR" altLang="en-US" dirty="0">
                <a:highlight>
                  <a:srgbClr val="C0E48C"/>
                </a:highlight>
              </a:rPr>
              <a:t>공유가 용이</a:t>
            </a:r>
            <a:r>
              <a:rPr lang="ko-KR" altLang="en-US" dirty="0"/>
              <a:t>함</a:t>
            </a:r>
            <a:endParaRPr lang="en-US" altLang="ko-KR" dirty="0"/>
          </a:p>
          <a:p>
            <a:pPr algn="l"/>
            <a:endParaRPr lang="en-US" altLang="ko-KR" sz="1050" dirty="0"/>
          </a:p>
          <a:p>
            <a:pPr algn="l"/>
            <a:r>
              <a:rPr lang="ko-KR" altLang="en-US" dirty="0">
                <a:solidFill>
                  <a:srgbClr val="EF4F7D"/>
                </a:solidFill>
              </a:rPr>
              <a:t>▶ </a:t>
            </a:r>
            <a:r>
              <a:rPr lang="ko-KR" altLang="en-US" dirty="0"/>
              <a:t>다른 사용자가 게시한 파일은 삭제할 수 없으므로 </a:t>
            </a:r>
            <a:r>
              <a:rPr lang="ko-KR" altLang="en-US" dirty="0">
                <a:highlight>
                  <a:srgbClr val="C0E48C"/>
                </a:highlight>
              </a:rPr>
              <a:t>보호</a:t>
            </a:r>
            <a:r>
              <a:rPr lang="ko-KR" altLang="en-US" dirty="0"/>
              <a:t>가 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459390-A444-CBB3-D0C2-2F3261B2F614}"/>
              </a:ext>
            </a:extLst>
          </p:cNvPr>
          <p:cNvSpPr txBox="1"/>
          <p:nvPr/>
        </p:nvSpPr>
        <p:spPr>
          <a:xfrm>
            <a:off x="406636" y="1115227"/>
            <a:ext cx="21297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900" b="1">
                <a:solidFill>
                  <a:srgbClr val="EF4F7D"/>
                </a:solidFill>
              </a:rPr>
              <a:t>결론</a:t>
            </a:r>
            <a:endParaRPr lang="ko-KR" altLang="en-US" sz="1900" b="1" dirty="0">
              <a:solidFill>
                <a:srgbClr val="EF4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A8267B-10FD-18ED-EC5C-BD0C14232E60}"/>
              </a:ext>
            </a:extLst>
          </p:cNvPr>
          <p:cNvSpPr txBox="1"/>
          <p:nvPr/>
        </p:nvSpPr>
        <p:spPr>
          <a:xfrm>
            <a:off x="312971" y="376563"/>
            <a:ext cx="4065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37000"/>
                    </a:prstClr>
                  </a:outerShdw>
                </a:effectLst>
                <a:latin typeface="+mj-ea"/>
                <a:ea typeface="+mj-ea"/>
              </a:rPr>
              <a:t>결론 및 향후 연구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BD7AA4-67F2-91E5-98ED-78BFD1052F1D}"/>
              </a:ext>
            </a:extLst>
          </p:cNvPr>
          <p:cNvSpPr/>
          <p:nvPr/>
        </p:nvSpPr>
        <p:spPr>
          <a:xfrm>
            <a:off x="406635" y="987123"/>
            <a:ext cx="3722019" cy="245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FECF4-2513-80E2-5A31-13695FBBF812}"/>
              </a:ext>
            </a:extLst>
          </p:cNvPr>
          <p:cNvSpPr txBox="1"/>
          <p:nvPr/>
        </p:nvSpPr>
        <p:spPr>
          <a:xfrm>
            <a:off x="406636" y="1115227"/>
            <a:ext cx="2549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900" b="1" dirty="0">
                <a:solidFill>
                  <a:srgbClr val="EF4F7D"/>
                </a:solidFill>
              </a:rPr>
              <a:t>배운 점 및 향후 보완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D50AE-B37D-4F2D-5C67-58DCBADB4D62}"/>
              </a:ext>
            </a:extLst>
          </p:cNvPr>
          <p:cNvSpPr txBox="1"/>
          <p:nvPr/>
        </p:nvSpPr>
        <p:spPr>
          <a:xfrm>
            <a:off x="1043708" y="4716898"/>
            <a:ext cx="10220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필요에 따라 포트 포워딩을 사용하여 서버 네트워크 외부에서 접근 하도록 할 수 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사용자 관리 페이지를 만들어 회원관리 및 모니터링을 할 수 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협업을 위한 도구로 채팅 기능을 추가 할 수 있다</a:t>
            </a:r>
            <a:r>
              <a:rPr lang="en-US" altLang="ko-KR" dirty="0"/>
              <a:t>.</a:t>
            </a:r>
          </a:p>
          <a:p>
            <a:pPr algn="l"/>
            <a:r>
              <a:rPr lang="en-US" altLang="ko-KR" dirty="0"/>
              <a:t>UI</a:t>
            </a:r>
            <a:r>
              <a:rPr lang="ko-KR" altLang="en-US" dirty="0"/>
              <a:t>의 기능적 보완을 할 수 있다</a:t>
            </a:r>
            <a:r>
              <a:rPr lang="en-US" altLang="ko-KR" dirty="0"/>
              <a:t>.(</a:t>
            </a:r>
            <a:r>
              <a:rPr lang="ko-KR" altLang="en-US" dirty="0"/>
              <a:t>파일 정렬 또는 </a:t>
            </a:r>
            <a:r>
              <a:rPr lang="ko-KR" altLang="en-US" dirty="0" err="1"/>
              <a:t>페이징</a:t>
            </a:r>
            <a:r>
              <a:rPr lang="ko-KR" altLang="en-US" dirty="0"/>
              <a:t> 기능 등</a:t>
            </a:r>
            <a:r>
              <a:rPr lang="en-US" altLang="ko-KR" dirty="0"/>
              <a:t>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982CC8B-A30B-7E17-AB93-D7BDC0741067}"/>
              </a:ext>
            </a:extLst>
          </p:cNvPr>
          <p:cNvSpPr/>
          <p:nvPr/>
        </p:nvSpPr>
        <p:spPr>
          <a:xfrm>
            <a:off x="748145" y="2054963"/>
            <a:ext cx="10695709" cy="1667288"/>
          </a:xfrm>
          <a:prstGeom prst="roundRect">
            <a:avLst>
              <a:gd name="adj" fmla="val 6626"/>
            </a:avLst>
          </a:prstGeom>
          <a:solidFill>
            <a:srgbClr val="FC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DCE37-B99D-4CC6-3B05-33A59AD2CBCB}"/>
              </a:ext>
            </a:extLst>
          </p:cNvPr>
          <p:cNvSpPr txBox="1"/>
          <p:nvPr/>
        </p:nvSpPr>
        <p:spPr>
          <a:xfrm>
            <a:off x="1043708" y="2288443"/>
            <a:ext cx="10104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소형컴퓨터의 </a:t>
            </a:r>
            <a:r>
              <a:rPr lang="ko-KR" altLang="en-US" dirty="0">
                <a:highlight>
                  <a:srgbClr val="C0E48C"/>
                </a:highlight>
              </a:rPr>
              <a:t>리눅스</a:t>
            </a:r>
            <a:r>
              <a:rPr lang="ko-KR" altLang="en-US" dirty="0"/>
              <a:t> 운영환경</a:t>
            </a:r>
            <a:r>
              <a:rPr lang="en-US" altLang="ko-KR" dirty="0"/>
              <a:t>(</a:t>
            </a:r>
            <a:r>
              <a:rPr lang="ko-KR" altLang="en-US" dirty="0" err="1"/>
              <a:t>라즈비안</a:t>
            </a:r>
            <a:r>
              <a:rPr lang="en-US" altLang="ko-KR" dirty="0"/>
              <a:t>)</a:t>
            </a:r>
            <a:r>
              <a:rPr lang="ko-KR" altLang="en-US" dirty="0"/>
              <a:t>을 원격으로 구축해 서버를 배포함 </a:t>
            </a:r>
            <a:endParaRPr lang="en-US" altLang="ko-KR" dirty="0"/>
          </a:p>
          <a:p>
            <a:pPr algn="l"/>
            <a:r>
              <a:rPr lang="ko-KR" altLang="en-US" dirty="0"/>
              <a:t>스프링 부트 </a:t>
            </a:r>
            <a:r>
              <a:rPr lang="ko-KR" altLang="en-US" dirty="0">
                <a:highlight>
                  <a:srgbClr val="C0E48C"/>
                </a:highlight>
              </a:rPr>
              <a:t>프레임워크</a:t>
            </a:r>
            <a:r>
              <a:rPr lang="ko-KR" altLang="en-US" dirty="0"/>
              <a:t>를 사용해 웹을 구현함</a:t>
            </a:r>
            <a:endParaRPr lang="en-US" altLang="ko-KR" dirty="0"/>
          </a:p>
          <a:p>
            <a:pPr algn="l"/>
            <a:r>
              <a:rPr lang="en-US" altLang="ko-KR" dirty="0">
                <a:highlight>
                  <a:srgbClr val="C0E48C"/>
                </a:highlight>
              </a:rPr>
              <a:t>JPA</a:t>
            </a:r>
            <a:r>
              <a:rPr lang="ko-KR" altLang="en-US" dirty="0"/>
              <a:t>를 사용하여 마리아 </a:t>
            </a:r>
            <a:r>
              <a:rPr lang="ko-KR" altLang="en-US" dirty="0">
                <a:highlight>
                  <a:srgbClr val="C0E48C"/>
                </a:highlight>
              </a:rPr>
              <a:t>데이터베이스</a:t>
            </a:r>
            <a:r>
              <a:rPr lang="ko-KR" altLang="en-US" dirty="0"/>
              <a:t>로 관리함</a:t>
            </a:r>
            <a:endParaRPr lang="en-US" altLang="ko-KR" dirty="0"/>
          </a:p>
          <a:p>
            <a:pPr algn="l"/>
            <a:r>
              <a:rPr lang="en-US" altLang="ko-KR" dirty="0">
                <a:highlight>
                  <a:srgbClr val="C0E48C"/>
                </a:highlight>
              </a:rPr>
              <a:t>Git</a:t>
            </a:r>
            <a:r>
              <a:rPr lang="ko-KR" altLang="en-US" dirty="0"/>
              <a:t>을 사용하여 프로젝트를 관리함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백업 및 배포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4CE8B-E45A-D247-F745-CD97D2CA4766}"/>
              </a:ext>
            </a:extLst>
          </p:cNvPr>
          <p:cNvSpPr txBox="1"/>
          <p:nvPr/>
        </p:nvSpPr>
        <p:spPr>
          <a:xfrm>
            <a:off x="748145" y="1651769"/>
            <a:ext cx="351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EF4F7D"/>
                </a:solidFill>
              </a:rPr>
              <a:t>▷ </a:t>
            </a:r>
            <a:r>
              <a:rPr lang="ko-KR" altLang="en-US" dirty="0"/>
              <a:t>프로젝트를 진행하며 배운 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99C4B52-2E13-A5AC-ED80-0ED889ABF5A1}"/>
              </a:ext>
            </a:extLst>
          </p:cNvPr>
          <p:cNvSpPr/>
          <p:nvPr/>
        </p:nvSpPr>
        <p:spPr>
          <a:xfrm>
            <a:off x="748145" y="4487951"/>
            <a:ext cx="10695709" cy="1667288"/>
          </a:xfrm>
          <a:prstGeom prst="roundRect">
            <a:avLst>
              <a:gd name="adj" fmla="val 6626"/>
            </a:avLst>
          </a:prstGeom>
          <a:noFill/>
          <a:ln w="22225">
            <a:solidFill>
              <a:srgbClr val="EF4F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1C5ACC-D615-292E-973C-E4FF29332914}"/>
              </a:ext>
            </a:extLst>
          </p:cNvPr>
          <p:cNvSpPr txBox="1"/>
          <p:nvPr/>
        </p:nvSpPr>
        <p:spPr>
          <a:xfrm>
            <a:off x="748145" y="3975851"/>
            <a:ext cx="351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EF4F7D"/>
                </a:solidFill>
              </a:rPr>
              <a:t>▷ </a:t>
            </a:r>
            <a:r>
              <a:rPr lang="ko-KR" altLang="en-US" dirty="0"/>
              <a:t>향후 보완할 점</a:t>
            </a:r>
          </a:p>
        </p:txBody>
      </p:sp>
    </p:spTree>
    <p:extLst>
      <p:ext uri="{BB962C8B-B14F-4D97-AF65-F5344CB8AC3E}">
        <p14:creationId xmlns:p14="http://schemas.microsoft.com/office/powerpoint/2010/main" val="182499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D105D8-B646-93BD-5410-7FFBCC267E59}"/>
              </a:ext>
            </a:extLst>
          </p:cNvPr>
          <p:cNvSpPr/>
          <p:nvPr/>
        </p:nvSpPr>
        <p:spPr>
          <a:xfrm>
            <a:off x="2763520" y="3459480"/>
            <a:ext cx="6644640" cy="6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EBFD7-7274-CC2C-2C1C-4E9F566EE510}"/>
              </a:ext>
            </a:extLst>
          </p:cNvPr>
          <p:cNvSpPr txBox="1"/>
          <p:nvPr/>
        </p:nvSpPr>
        <p:spPr>
          <a:xfrm>
            <a:off x="2113280" y="2628483"/>
            <a:ext cx="39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2548A-8703-B9C4-2C80-B6DD3455AC7F}"/>
              </a:ext>
            </a:extLst>
          </p:cNvPr>
          <p:cNvSpPr txBox="1"/>
          <p:nvPr/>
        </p:nvSpPr>
        <p:spPr>
          <a:xfrm>
            <a:off x="5577840" y="3557241"/>
            <a:ext cx="383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+mj-lt"/>
              </a:rPr>
              <a:t>2022 CAPSTONE         Raspberry team</a:t>
            </a:r>
          </a:p>
          <a:p>
            <a:r>
              <a:rPr lang="en-US" altLang="ko-KR" sz="1600" b="1" i="1" dirty="0">
                <a:solidFill>
                  <a:schemeClr val="bg1"/>
                </a:solidFill>
                <a:latin typeface="+mj-lt"/>
              </a:rPr>
              <a:t>DESIGN</a:t>
            </a:r>
            <a:endParaRPr lang="ko-KR" altLang="en-US" sz="16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43E0D7-017E-D6FE-D991-80B37471E06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623" y="2790341"/>
            <a:ext cx="413217" cy="5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5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9C7446-6721-A1E2-55B9-47CF82C93CBC}"/>
              </a:ext>
            </a:extLst>
          </p:cNvPr>
          <p:cNvSpPr/>
          <p:nvPr/>
        </p:nvSpPr>
        <p:spPr>
          <a:xfrm>
            <a:off x="3952642" y="1792940"/>
            <a:ext cx="4580966" cy="654424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BC1142"/>
            </a:solidFill>
          </a:ln>
          <a:effectLst>
            <a:innerShdw blurRad="63500" dist="38100" dir="162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>
                <a:solidFill>
                  <a:schemeClr val="tx1"/>
                </a:solidFill>
                <a:latin typeface="+mj-ea"/>
                <a:ea typeface="+mj-ea"/>
              </a:rPr>
              <a:t>연구 배경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BF1DBD-BB3F-A47B-1323-0445396B44D1}"/>
              </a:ext>
            </a:extLst>
          </p:cNvPr>
          <p:cNvSpPr/>
          <p:nvPr/>
        </p:nvSpPr>
        <p:spPr>
          <a:xfrm>
            <a:off x="3952642" y="2774576"/>
            <a:ext cx="4580966" cy="654424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BC1142"/>
            </a:solidFill>
          </a:ln>
          <a:effectLst>
            <a:innerShdw blurRad="63500" dist="38100" dir="162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>
                <a:solidFill>
                  <a:schemeClr val="tx1"/>
                </a:solidFill>
                <a:latin typeface="+mj-ea"/>
                <a:ea typeface="+mj-ea"/>
              </a:rPr>
              <a:t>시스템 구성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D63FD90-CDC4-8276-3A83-E48E383ADE96}"/>
              </a:ext>
            </a:extLst>
          </p:cNvPr>
          <p:cNvSpPr/>
          <p:nvPr/>
        </p:nvSpPr>
        <p:spPr>
          <a:xfrm>
            <a:off x="3952642" y="3756212"/>
            <a:ext cx="4580966" cy="654424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BC1142"/>
            </a:solidFill>
          </a:ln>
          <a:effectLst>
            <a:innerShdw blurRad="63500" dist="38100" dir="162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>
                <a:solidFill>
                  <a:schemeClr val="tx1"/>
                </a:solidFill>
                <a:latin typeface="+mj-ea"/>
                <a:ea typeface="+mj-ea"/>
              </a:rPr>
              <a:t>구현 결과 및 시연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CA8C0B-1017-42BD-910B-ED0E740C49FF}"/>
              </a:ext>
            </a:extLst>
          </p:cNvPr>
          <p:cNvSpPr/>
          <p:nvPr/>
        </p:nvSpPr>
        <p:spPr>
          <a:xfrm>
            <a:off x="3952642" y="4737848"/>
            <a:ext cx="4580966" cy="654424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BC1142"/>
            </a:solidFill>
          </a:ln>
          <a:effectLst>
            <a:innerShdw blurRad="63500" dist="38100" dir="162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>
                <a:solidFill>
                  <a:schemeClr val="tx1"/>
                </a:solidFill>
                <a:latin typeface="+mj-ea"/>
                <a:ea typeface="+mj-ea"/>
              </a:rPr>
              <a:t>결론 및 향후 연구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C4BE28-501D-C366-1D19-318F6281B74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6033" y="1856352"/>
            <a:ext cx="413217" cy="5276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98697C6-8126-E2BD-C51D-5A3E9BE4EDE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6032" y="2837988"/>
            <a:ext cx="413217" cy="5276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402AD09-F5B2-D311-4CE7-31CE30CB865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6031" y="3819624"/>
            <a:ext cx="413217" cy="5276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09CA153-6DBC-E405-232A-4948F473623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6031" y="4801260"/>
            <a:ext cx="413217" cy="5276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4A3944-4BB8-51D9-1210-9D572E5F6856}"/>
              </a:ext>
            </a:extLst>
          </p:cNvPr>
          <p:cNvSpPr/>
          <p:nvPr/>
        </p:nvSpPr>
        <p:spPr>
          <a:xfrm rot="20478305">
            <a:off x="-1145393" y="-1132185"/>
            <a:ext cx="3958845" cy="1718750"/>
          </a:xfrm>
          <a:prstGeom prst="rect">
            <a:avLst/>
          </a:prstGeom>
          <a:solidFill>
            <a:srgbClr val="F69CB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5EC4A-14C2-1A30-AE9A-179EA016B602}"/>
              </a:ext>
            </a:extLst>
          </p:cNvPr>
          <p:cNvSpPr txBox="1"/>
          <p:nvPr/>
        </p:nvSpPr>
        <p:spPr>
          <a:xfrm>
            <a:off x="475532" y="254643"/>
            <a:ext cx="1833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37000"/>
                    </a:prstClr>
                  </a:outerShdw>
                </a:effectLst>
                <a:latin typeface="+mj-ea"/>
                <a:ea typeface="+mj-ea"/>
              </a:rPr>
              <a:t>목차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97DD39-67D9-BB58-49DF-03B7C0F1973A}"/>
              </a:ext>
            </a:extLst>
          </p:cNvPr>
          <p:cNvSpPr/>
          <p:nvPr/>
        </p:nvSpPr>
        <p:spPr>
          <a:xfrm rot="20478305">
            <a:off x="10212577" y="6370151"/>
            <a:ext cx="3958845" cy="1718750"/>
          </a:xfrm>
          <a:prstGeom prst="rect">
            <a:avLst/>
          </a:prstGeom>
          <a:solidFill>
            <a:srgbClr val="F69CB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DA1CF3-A2E5-5F71-63C0-2DB0D876084A}"/>
              </a:ext>
            </a:extLst>
          </p:cNvPr>
          <p:cNvSpPr/>
          <p:nvPr/>
        </p:nvSpPr>
        <p:spPr>
          <a:xfrm>
            <a:off x="995916" y="944880"/>
            <a:ext cx="1010684" cy="215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5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35F656-F626-8DC4-DDE7-D48406E2BF93}"/>
              </a:ext>
            </a:extLst>
          </p:cNvPr>
          <p:cNvSpPr txBox="1"/>
          <p:nvPr/>
        </p:nvSpPr>
        <p:spPr>
          <a:xfrm>
            <a:off x="960818" y="1371845"/>
            <a:ext cx="678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EF4F7D"/>
                </a:solidFill>
                <a:effectLst>
                  <a:outerShdw blurRad="50800" dist="38100" dir="5400000" algn="t" rotWithShape="0">
                    <a:prstClr val="black">
                      <a:alpha val="37000"/>
                    </a:prstClr>
                  </a:outerShdw>
                </a:effectLst>
                <a:latin typeface="+mj-ea"/>
                <a:ea typeface="+mj-ea"/>
              </a:rPr>
              <a:t>NAS</a:t>
            </a:r>
            <a:r>
              <a:rPr lang="en-US" altLang="ko-KR" sz="4000" b="1" dirty="0">
                <a:solidFill>
                  <a:srgbClr val="EF4F7D"/>
                </a:solidFill>
                <a:effectLst>
                  <a:outerShdw blurRad="50800" dist="38100" dir="5400000" algn="t" rotWithShape="0">
                    <a:prstClr val="black">
                      <a:alpha val="37000"/>
                    </a:prst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2400" b="1" i="1" dirty="0">
                <a:solidFill>
                  <a:srgbClr val="EF4F7D"/>
                </a:solidFill>
                <a:effectLst>
                  <a:outerShdw blurRad="50800" dist="38100" dir="5400000" algn="t" rotWithShape="0">
                    <a:prstClr val="black">
                      <a:alpha val="37000"/>
                    </a:prstClr>
                  </a:outerShdw>
                </a:effectLst>
                <a:latin typeface="+mj-ea"/>
                <a:ea typeface="+mj-ea"/>
              </a:rPr>
              <a:t>Network Attached Storage</a:t>
            </a:r>
            <a:endParaRPr lang="ko-KR" altLang="en-US" sz="4000" b="1" i="1" dirty="0">
              <a:solidFill>
                <a:srgbClr val="EF4F7D"/>
              </a:solidFill>
              <a:effectLst>
                <a:outerShdw blurRad="50800" dist="38100" dir="5400000" algn="t" rotWithShape="0">
                  <a:prstClr val="black">
                    <a:alpha val="37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B98FD-5890-76AD-E5A6-5DE012AF506E}"/>
              </a:ext>
            </a:extLst>
          </p:cNvPr>
          <p:cNvSpPr txBox="1"/>
          <p:nvPr/>
        </p:nvSpPr>
        <p:spPr>
          <a:xfrm>
            <a:off x="312972" y="376563"/>
            <a:ext cx="2694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37000"/>
                    </a:prstClr>
                  </a:outerShdw>
                </a:effectLst>
                <a:latin typeface="+mj-ea"/>
                <a:ea typeface="+mj-ea"/>
              </a:rPr>
              <a:t>연구 배경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7EFC5F-DC54-0873-B1EC-005B99306259}"/>
              </a:ext>
            </a:extLst>
          </p:cNvPr>
          <p:cNvSpPr/>
          <p:nvPr/>
        </p:nvSpPr>
        <p:spPr>
          <a:xfrm>
            <a:off x="406636" y="987124"/>
            <a:ext cx="2336564" cy="201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C7F5F7-2D89-5627-7180-13B4F53FE54F}"/>
              </a:ext>
            </a:extLst>
          </p:cNvPr>
          <p:cNvSpPr/>
          <p:nvPr/>
        </p:nvSpPr>
        <p:spPr>
          <a:xfrm>
            <a:off x="1873250" y="2040356"/>
            <a:ext cx="8445500" cy="707886"/>
          </a:xfrm>
          <a:prstGeom prst="roundRect">
            <a:avLst/>
          </a:prstGeom>
          <a:solidFill>
            <a:srgbClr val="FAC2D2"/>
          </a:solidFill>
          <a:ln>
            <a:noFill/>
          </a:ln>
          <a:effectLst>
            <a:outerShdw blurRad="50800" dist="254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네트워크를 통해 데이터를 저장 및 공유하기 위한 장치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719A44-5D1A-2269-4506-9D34FD0BAA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98" r="8063" b="16188"/>
          <a:stretch/>
        </p:blipFill>
        <p:spPr>
          <a:xfrm>
            <a:off x="3460838" y="3539786"/>
            <a:ext cx="1439093" cy="14702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72FE57-8FE5-0780-CC66-84B08AA80D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28" t="-369" r="4225" b="19460"/>
          <a:stretch/>
        </p:blipFill>
        <p:spPr>
          <a:xfrm>
            <a:off x="7322951" y="3493486"/>
            <a:ext cx="1612713" cy="1470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C1FC1A-42B9-A141-2A65-17C394EEF114}"/>
              </a:ext>
            </a:extLst>
          </p:cNvPr>
          <p:cNvSpPr txBox="1"/>
          <p:nvPr/>
        </p:nvSpPr>
        <p:spPr>
          <a:xfrm>
            <a:off x="2884019" y="5008147"/>
            <a:ext cx="259272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EF4F7D"/>
                </a:solidFill>
              </a:rPr>
              <a:t>클라우드</a:t>
            </a:r>
            <a:endParaRPr lang="en-US" altLang="ko-KR" b="1" dirty="0">
              <a:solidFill>
                <a:srgbClr val="EF4F7D"/>
              </a:solidFill>
            </a:endParaRPr>
          </a:p>
          <a:p>
            <a:pPr algn="ctr"/>
            <a:r>
              <a:rPr lang="ko-KR" altLang="en-US" sz="900" dirty="0"/>
              <a:t> </a:t>
            </a:r>
            <a:endParaRPr lang="en-US" altLang="ko-KR" sz="900" dirty="0"/>
          </a:p>
          <a:p>
            <a:pPr algn="ctr"/>
            <a:r>
              <a:rPr lang="ko-KR" altLang="en-US" dirty="0"/>
              <a:t>공유불가</a:t>
            </a:r>
            <a:endParaRPr lang="en-US" altLang="ko-KR" dirty="0"/>
          </a:p>
          <a:p>
            <a:pPr algn="ctr"/>
            <a:r>
              <a:rPr lang="ko-KR" altLang="en-US" dirty="0"/>
              <a:t>클라우드 서버에 의존적</a:t>
            </a:r>
            <a:endParaRPr lang="en-US" altLang="ko-KR" dirty="0"/>
          </a:p>
          <a:p>
            <a:pPr algn="ctr"/>
            <a:r>
              <a:rPr lang="ko-KR" altLang="en-US" dirty="0"/>
              <a:t>요금제 방식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B7B8D-FEB6-9D7C-4D70-C2CF4E408D65}"/>
              </a:ext>
            </a:extLst>
          </p:cNvPr>
          <p:cNvSpPr txBox="1"/>
          <p:nvPr/>
        </p:nvSpPr>
        <p:spPr>
          <a:xfrm>
            <a:off x="6832942" y="5026799"/>
            <a:ext cx="259272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EF4F7D"/>
                </a:solidFill>
              </a:rPr>
              <a:t>외장하드</a:t>
            </a:r>
            <a:endParaRPr lang="en-US" altLang="ko-KR" b="1" dirty="0">
              <a:solidFill>
                <a:srgbClr val="EF4F7D"/>
              </a:solidFill>
            </a:endParaRPr>
          </a:p>
          <a:p>
            <a:pPr algn="ctr"/>
            <a:r>
              <a:rPr lang="ko-KR" altLang="en-US" sz="900" dirty="0"/>
              <a:t> </a:t>
            </a:r>
          </a:p>
          <a:p>
            <a:pPr algn="ctr"/>
            <a:r>
              <a:rPr lang="ko-KR" altLang="en-US" dirty="0" err="1"/>
              <a:t>소지해야하는</a:t>
            </a:r>
            <a:r>
              <a:rPr lang="ko-KR" altLang="en-US" dirty="0"/>
              <a:t> 불편함</a:t>
            </a:r>
            <a:endParaRPr lang="en-US" altLang="ko-KR" dirty="0"/>
          </a:p>
          <a:p>
            <a:pPr algn="ctr"/>
            <a:r>
              <a:rPr lang="ko-KR" altLang="en-US" dirty="0"/>
              <a:t>파손위험</a:t>
            </a:r>
          </a:p>
        </p:txBody>
      </p:sp>
    </p:spTree>
    <p:extLst>
      <p:ext uri="{BB962C8B-B14F-4D97-AF65-F5344CB8AC3E}">
        <p14:creationId xmlns:p14="http://schemas.microsoft.com/office/powerpoint/2010/main" val="260700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F4C677-C3D8-595D-2CD6-35672BB841DD}"/>
              </a:ext>
            </a:extLst>
          </p:cNvPr>
          <p:cNvSpPr txBox="1"/>
          <p:nvPr/>
        </p:nvSpPr>
        <p:spPr>
          <a:xfrm>
            <a:off x="312972" y="376563"/>
            <a:ext cx="2694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37000"/>
                    </a:prstClr>
                  </a:outerShdw>
                </a:effectLst>
                <a:latin typeface="+mj-ea"/>
                <a:ea typeface="+mj-ea"/>
              </a:rPr>
              <a:t>연구 배경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03631C-C6FE-5A1C-6913-C33511AEB97D}"/>
              </a:ext>
            </a:extLst>
          </p:cNvPr>
          <p:cNvSpPr/>
          <p:nvPr/>
        </p:nvSpPr>
        <p:spPr>
          <a:xfrm>
            <a:off x="406636" y="987124"/>
            <a:ext cx="2336564" cy="201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7FCAEEB-3869-88E8-1C9D-8353F52A61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4999" y="1474828"/>
            <a:ext cx="1830503" cy="1375650"/>
          </a:xfrm>
          <a:prstGeom prst="rect">
            <a:avLst/>
          </a:prstGeom>
        </p:spPr>
      </p:pic>
      <p:pic>
        <p:nvPicPr>
          <p:cNvPr id="8" name="그림 7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0D9C9DC2-0E6A-3518-A5C4-1EA1075BB3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146" y="1188720"/>
            <a:ext cx="1830503" cy="1662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E020C8-E299-46D1-9D42-5D00A5AFC3FA}"/>
              </a:ext>
            </a:extLst>
          </p:cNvPr>
          <p:cNvSpPr txBox="1"/>
          <p:nvPr/>
        </p:nvSpPr>
        <p:spPr>
          <a:xfrm>
            <a:off x="2553885" y="2947658"/>
            <a:ext cx="25927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EF4F7D"/>
                </a:solidFill>
              </a:rPr>
              <a:t>상용화 되어있는 </a:t>
            </a:r>
            <a:r>
              <a:rPr lang="en-US" altLang="ko-KR" b="1" dirty="0">
                <a:solidFill>
                  <a:srgbClr val="EF4F7D"/>
                </a:solidFill>
              </a:rPr>
              <a:t>NAS</a:t>
            </a:r>
          </a:p>
          <a:p>
            <a:pPr algn="ctr"/>
            <a:r>
              <a:rPr lang="ko-KR" altLang="en-US" sz="900" dirty="0"/>
              <a:t> </a:t>
            </a:r>
            <a:endParaRPr lang="en-US" altLang="ko-KR" sz="900" dirty="0"/>
          </a:p>
          <a:p>
            <a:pPr algn="ctr"/>
            <a:r>
              <a:rPr lang="en-US" altLang="ko-KR" dirty="0"/>
              <a:t>20~100</a:t>
            </a:r>
            <a:r>
              <a:rPr lang="ko-KR" altLang="en-US" dirty="0"/>
              <a:t>만원 대의 가격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하드디스크 별도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가볍게 사용하기에 부적합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85EA2-206C-1D0F-6D19-7B69C177006A}"/>
              </a:ext>
            </a:extLst>
          </p:cNvPr>
          <p:cNvSpPr txBox="1"/>
          <p:nvPr/>
        </p:nvSpPr>
        <p:spPr>
          <a:xfrm>
            <a:off x="7014520" y="2850478"/>
            <a:ext cx="27777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EF4F7D"/>
                </a:solidFill>
              </a:rPr>
              <a:t>공유기를 이용한 간이 </a:t>
            </a:r>
            <a:r>
              <a:rPr lang="en-US" altLang="ko-KR" b="1" dirty="0">
                <a:solidFill>
                  <a:srgbClr val="EF4F7D"/>
                </a:solidFill>
              </a:rPr>
              <a:t>NAS</a:t>
            </a:r>
          </a:p>
          <a:p>
            <a:pPr algn="ctr"/>
            <a:r>
              <a:rPr lang="ko-KR" altLang="en-US" sz="900" dirty="0"/>
              <a:t> </a:t>
            </a:r>
            <a:endParaRPr lang="en-US" altLang="ko-KR" sz="900" dirty="0"/>
          </a:p>
          <a:p>
            <a:pPr algn="ctr"/>
            <a:r>
              <a:rPr lang="ko-KR" altLang="en-US" dirty="0"/>
              <a:t>별도의 </a:t>
            </a:r>
            <a:r>
              <a:rPr lang="en-US" altLang="ko-KR" dirty="0"/>
              <a:t>UI</a:t>
            </a:r>
            <a:r>
              <a:rPr lang="ko-KR" altLang="en-US" dirty="0"/>
              <a:t>가 없음</a:t>
            </a:r>
            <a:endParaRPr lang="en-US" altLang="ko-KR" dirty="0"/>
          </a:p>
          <a:p>
            <a:pPr algn="ctr"/>
            <a:r>
              <a:rPr lang="ko-KR" altLang="en-US" dirty="0"/>
              <a:t>파일 탐색기를 이용</a:t>
            </a:r>
            <a:endParaRPr lang="en-US" altLang="ko-KR" dirty="0"/>
          </a:p>
          <a:p>
            <a:pPr algn="ctr"/>
            <a:r>
              <a:rPr lang="ko-KR" altLang="en-US" dirty="0"/>
              <a:t>성능이 낮음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0D75BBDC-954A-7021-1872-61219DC4B9E0}"/>
              </a:ext>
            </a:extLst>
          </p:cNvPr>
          <p:cNvSpPr/>
          <p:nvPr/>
        </p:nvSpPr>
        <p:spPr>
          <a:xfrm>
            <a:off x="4984832" y="4216784"/>
            <a:ext cx="2338086" cy="763929"/>
          </a:xfrm>
          <a:prstGeom prst="downArrow">
            <a:avLst/>
          </a:prstGeom>
          <a:noFill/>
          <a:ln w="25400">
            <a:solidFill>
              <a:srgbClr val="C0E48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23117-15E9-BC19-7D53-0AAD597B7418}"/>
              </a:ext>
            </a:extLst>
          </p:cNvPr>
          <p:cNvSpPr txBox="1"/>
          <p:nvPr/>
        </p:nvSpPr>
        <p:spPr>
          <a:xfrm>
            <a:off x="4062711" y="5165411"/>
            <a:ext cx="6991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비교적 저렴하고 가벼울 것</a:t>
            </a:r>
            <a:endParaRPr lang="en-US" altLang="ko-KR" dirty="0"/>
          </a:p>
          <a:p>
            <a:r>
              <a:rPr lang="ko-KR" altLang="en-US" dirty="0"/>
              <a:t>네트워크를 통해 데이터 저장 및 다른 이용자와 파일 공유가 가능할 것</a:t>
            </a:r>
            <a:endParaRPr lang="en-US" altLang="ko-KR" dirty="0"/>
          </a:p>
          <a:p>
            <a:r>
              <a:rPr lang="ko-KR" altLang="en-US" dirty="0"/>
              <a:t>클라이언트의 </a:t>
            </a:r>
            <a:r>
              <a:rPr lang="en-US" altLang="ko-KR" dirty="0"/>
              <a:t>UI</a:t>
            </a:r>
            <a:r>
              <a:rPr lang="ko-KR" altLang="en-US" dirty="0"/>
              <a:t>는 웹 브라우저를 이용할 것</a:t>
            </a:r>
            <a:endParaRPr lang="en-US" altLang="ko-KR" dirty="0"/>
          </a:p>
          <a:p>
            <a:r>
              <a:rPr lang="ko-KR" altLang="en-US" dirty="0"/>
              <a:t>계정을 기반으로 업로드한 파일을 게시자 이외의 이용자로부터 보호할 것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D5E2E3-D079-D1D4-C550-F735BCD29644}"/>
              </a:ext>
            </a:extLst>
          </p:cNvPr>
          <p:cNvSpPr txBox="1"/>
          <p:nvPr/>
        </p:nvSpPr>
        <p:spPr>
          <a:xfrm>
            <a:off x="1862327" y="5503965"/>
            <a:ext cx="2018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EF4F7D"/>
                </a:solidFill>
                <a:effectLst>
                  <a:outerShdw blurRad="50800" dist="38100" dir="5400000" algn="t" rotWithShape="0">
                    <a:prstClr val="black">
                      <a:alpha val="37000"/>
                    </a:prstClr>
                  </a:outerShdw>
                </a:effectLst>
                <a:latin typeface="+mj-ea"/>
                <a:ea typeface="+mj-ea"/>
              </a:rPr>
              <a:t>개발 목표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8EAA43-35EF-DABC-B1BB-9C70CB15BC82}"/>
              </a:ext>
            </a:extLst>
          </p:cNvPr>
          <p:cNvCxnSpPr>
            <a:cxnSpLocks/>
          </p:cNvCxnSpPr>
          <p:nvPr/>
        </p:nvCxnSpPr>
        <p:spPr>
          <a:xfrm>
            <a:off x="3880852" y="5231086"/>
            <a:ext cx="0" cy="1042392"/>
          </a:xfrm>
          <a:prstGeom prst="line">
            <a:avLst/>
          </a:prstGeom>
          <a:ln w="25400">
            <a:solidFill>
              <a:srgbClr val="F69C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8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EAA05A-8BD8-4EE4-65C5-4C4510CA1414}"/>
              </a:ext>
            </a:extLst>
          </p:cNvPr>
          <p:cNvSpPr txBox="1"/>
          <p:nvPr/>
        </p:nvSpPr>
        <p:spPr>
          <a:xfrm>
            <a:off x="312971" y="376563"/>
            <a:ext cx="2858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37000"/>
                    </a:prstClr>
                  </a:outerShdw>
                </a:effectLst>
                <a:latin typeface="+mj-ea"/>
                <a:ea typeface="+mj-ea"/>
              </a:rPr>
              <a:t>시스템 구성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D87D8B-35A8-D1E5-9F27-BAB2BBF0EC54}"/>
              </a:ext>
            </a:extLst>
          </p:cNvPr>
          <p:cNvSpPr/>
          <p:nvPr/>
        </p:nvSpPr>
        <p:spPr>
          <a:xfrm>
            <a:off x="406636" y="987123"/>
            <a:ext cx="2672230" cy="251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6477D-D5AC-B22E-D4B4-CB58B9A9A0E0}"/>
              </a:ext>
            </a:extLst>
          </p:cNvPr>
          <p:cNvSpPr txBox="1"/>
          <p:nvPr/>
        </p:nvSpPr>
        <p:spPr>
          <a:xfrm>
            <a:off x="406636" y="1115227"/>
            <a:ext cx="21297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900" b="1" dirty="0">
                <a:solidFill>
                  <a:srgbClr val="EF4F7D"/>
                </a:solidFill>
              </a:rPr>
              <a:t>개발 환경 소개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7D6CA50-ECDB-126E-2A29-8CF1778BEC4B}"/>
              </a:ext>
            </a:extLst>
          </p:cNvPr>
          <p:cNvGrpSpPr/>
          <p:nvPr/>
        </p:nvGrpSpPr>
        <p:grpSpPr>
          <a:xfrm>
            <a:off x="1769948" y="1792989"/>
            <a:ext cx="1831299" cy="1740629"/>
            <a:chOff x="1769949" y="1774221"/>
            <a:chExt cx="1831299" cy="1740629"/>
          </a:xfrm>
        </p:grpSpPr>
        <p:pic>
          <p:nvPicPr>
            <p:cNvPr id="7" name="그림 6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0E224570-1E8E-644C-1210-DC06CD9FD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26858" y="1774221"/>
              <a:ext cx="1740629" cy="1740629"/>
            </a:xfrm>
            <a:prstGeom prst="rect">
              <a:avLst/>
            </a:prstGeom>
          </p:spPr>
        </p:pic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EB84D70-60B0-70E1-E0C8-83235BDC237A}"/>
                </a:ext>
              </a:extLst>
            </p:cNvPr>
            <p:cNvSpPr/>
            <p:nvPr/>
          </p:nvSpPr>
          <p:spPr>
            <a:xfrm>
              <a:off x="1769949" y="1942761"/>
              <a:ext cx="1831299" cy="1343370"/>
            </a:xfrm>
            <a:prstGeom prst="roundRect">
              <a:avLst>
                <a:gd name="adj" fmla="val 6328"/>
              </a:avLst>
            </a:prstGeom>
            <a:noFill/>
            <a:ln w="17780">
              <a:solidFill>
                <a:srgbClr val="F69CB6"/>
              </a:solidFill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22539B1-F150-130C-52B2-848F4DA2FFDA}"/>
              </a:ext>
            </a:extLst>
          </p:cNvPr>
          <p:cNvGrpSpPr/>
          <p:nvPr/>
        </p:nvGrpSpPr>
        <p:grpSpPr>
          <a:xfrm>
            <a:off x="4477240" y="1920186"/>
            <a:ext cx="1831299" cy="1486236"/>
            <a:chOff x="4758146" y="1919611"/>
            <a:chExt cx="1831299" cy="1486236"/>
          </a:xfrm>
        </p:grpSpPr>
        <p:pic>
          <p:nvPicPr>
            <p:cNvPr id="17" name="그림 16" descr="텍스트, 명함, 벡터그래픽이(가) 표시된 사진&#10;&#10;자동 생성된 설명">
              <a:extLst>
                <a:ext uri="{FF2B5EF4-FFF2-40B4-BE49-F238E27FC236}">
                  <a16:creationId xmlns:a16="http://schemas.microsoft.com/office/drawing/2014/main" id="{1F37DD11-51B9-9187-69D1-BF68CC08B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91378" y="1919611"/>
              <a:ext cx="1626275" cy="1486236"/>
            </a:xfrm>
            <a:prstGeom prst="rect">
              <a:avLst/>
            </a:prstGeom>
          </p:spPr>
        </p:pic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5993D91-487D-A71E-7A10-40D6720BBBF8}"/>
                </a:ext>
              </a:extLst>
            </p:cNvPr>
            <p:cNvSpPr/>
            <p:nvPr/>
          </p:nvSpPr>
          <p:spPr>
            <a:xfrm>
              <a:off x="4758146" y="1942761"/>
              <a:ext cx="1831299" cy="1343370"/>
            </a:xfrm>
            <a:prstGeom prst="roundRect">
              <a:avLst>
                <a:gd name="adj" fmla="val 6328"/>
              </a:avLst>
            </a:prstGeom>
            <a:noFill/>
            <a:ln w="17780">
              <a:solidFill>
                <a:srgbClr val="F69CB6"/>
              </a:solidFill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F705CE2-5BEE-8DB8-3CCD-A6CB45D64514}"/>
              </a:ext>
            </a:extLst>
          </p:cNvPr>
          <p:cNvGrpSpPr/>
          <p:nvPr/>
        </p:nvGrpSpPr>
        <p:grpSpPr>
          <a:xfrm>
            <a:off x="7218292" y="1942761"/>
            <a:ext cx="3360969" cy="1343370"/>
            <a:chOff x="7218292" y="1942761"/>
            <a:chExt cx="3360969" cy="134337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8AFED7C-B296-9174-472B-642AA93E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8763" y="2202905"/>
              <a:ext cx="2902330" cy="823082"/>
            </a:xfrm>
            <a:prstGeom prst="rect">
              <a:avLst/>
            </a:prstGeom>
          </p:spPr>
        </p:pic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63BEE97-0DDD-73FC-10B5-C454A91357DF}"/>
                </a:ext>
              </a:extLst>
            </p:cNvPr>
            <p:cNvSpPr/>
            <p:nvPr/>
          </p:nvSpPr>
          <p:spPr>
            <a:xfrm>
              <a:off x="7218292" y="1942761"/>
              <a:ext cx="3360969" cy="1343370"/>
            </a:xfrm>
            <a:prstGeom prst="roundRect">
              <a:avLst>
                <a:gd name="adj" fmla="val 6328"/>
              </a:avLst>
            </a:prstGeom>
            <a:noFill/>
            <a:ln w="17780">
              <a:solidFill>
                <a:srgbClr val="F69CB6"/>
              </a:solidFill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42365EC-E1A2-1612-2A16-0C6D4644208B}"/>
              </a:ext>
            </a:extLst>
          </p:cNvPr>
          <p:cNvGrpSpPr/>
          <p:nvPr/>
        </p:nvGrpSpPr>
        <p:grpSpPr>
          <a:xfrm>
            <a:off x="1502212" y="5012949"/>
            <a:ext cx="2453873" cy="1343370"/>
            <a:chOff x="1342623" y="5031921"/>
            <a:chExt cx="2453873" cy="134337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63B173C-7478-62BC-F1A0-BB9B20A5F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02213" y="5146280"/>
              <a:ext cx="2123147" cy="1114651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8F17705-8F67-3E2E-A122-36D1C0DE6339}"/>
                </a:ext>
              </a:extLst>
            </p:cNvPr>
            <p:cNvSpPr/>
            <p:nvPr/>
          </p:nvSpPr>
          <p:spPr>
            <a:xfrm>
              <a:off x="1342623" y="5031921"/>
              <a:ext cx="2453873" cy="1343370"/>
            </a:xfrm>
            <a:prstGeom prst="roundRect">
              <a:avLst>
                <a:gd name="adj" fmla="val 6328"/>
              </a:avLst>
            </a:prstGeom>
            <a:noFill/>
            <a:ln w="17780">
              <a:solidFill>
                <a:srgbClr val="F69CB6"/>
              </a:solidFill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B388608-2785-487D-2B3D-F1904805FE91}"/>
              </a:ext>
            </a:extLst>
          </p:cNvPr>
          <p:cNvGrpSpPr/>
          <p:nvPr/>
        </p:nvGrpSpPr>
        <p:grpSpPr>
          <a:xfrm>
            <a:off x="4854920" y="5012949"/>
            <a:ext cx="2526787" cy="1343370"/>
            <a:chOff x="4854920" y="5012949"/>
            <a:chExt cx="2526787" cy="134337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1D1F95D-8E26-0160-8A5D-D8CF7FB9D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54920" y="5134705"/>
              <a:ext cx="2526787" cy="1099858"/>
            </a:xfrm>
            <a:prstGeom prst="rect">
              <a:avLst/>
            </a:prstGeom>
          </p:spPr>
        </p:pic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22A4165-A229-B8D4-F52C-9BAE325334E3}"/>
                </a:ext>
              </a:extLst>
            </p:cNvPr>
            <p:cNvSpPr/>
            <p:nvPr/>
          </p:nvSpPr>
          <p:spPr>
            <a:xfrm>
              <a:off x="4891377" y="5012949"/>
              <a:ext cx="2453873" cy="1343370"/>
            </a:xfrm>
            <a:prstGeom prst="roundRect">
              <a:avLst>
                <a:gd name="adj" fmla="val 6328"/>
              </a:avLst>
            </a:prstGeom>
            <a:noFill/>
            <a:ln w="17780">
              <a:solidFill>
                <a:srgbClr val="F69CB6"/>
              </a:solidFill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8F90EC7-F6C0-F70C-A9FE-C26E11CF4506}"/>
              </a:ext>
            </a:extLst>
          </p:cNvPr>
          <p:cNvGrpSpPr/>
          <p:nvPr/>
        </p:nvGrpSpPr>
        <p:grpSpPr>
          <a:xfrm>
            <a:off x="8440132" y="5049588"/>
            <a:ext cx="2249656" cy="1270089"/>
            <a:chOff x="8440132" y="4990842"/>
            <a:chExt cx="2249656" cy="1270089"/>
          </a:xfrm>
        </p:grpSpPr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FEDB6859-57ED-D434-29B7-4FE2B491C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83492" y="5370653"/>
              <a:ext cx="1995769" cy="505179"/>
            </a:xfrm>
            <a:prstGeom prst="rect">
              <a:avLst/>
            </a:prstGeom>
          </p:spPr>
        </p:pic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3726DFB-47CD-62DE-E6A4-865BFFC0CD32}"/>
                </a:ext>
              </a:extLst>
            </p:cNvPr>
            <p:cNvSpPr/>
            <p:nvPr/>
          </p:nvSpPr>
          <p:spPr>
            <a:xfrm>
              <a:off x="8440132" y="4990842"/>
              <a:ext cx="2249656" cy="1270089"/>
            </a:xfrm>
            <a:prstGeom prst="roundRect">
              <a:avLst>
                <a:gd name="adj" fmla="val 6328"/>
              </a:avLst>
            </a:prstGeom>
            <a:noFill/>
            <a:ln w="17780">
              <a:solidFill>
                <a:srgbClr val="F69CB6"/>
              </a:solidFill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C99DD4-5247-F899-6E87-7D7780026A06}"/>
              </a:ext>
            </a:extLst>
          </p:cNvPr>
          <p:cNvSpPr/>
          <p:nvPr/>
        </p:nvSpPr>
        <p:spPr>
          <a:xfrm>
            <a:off x="1769948" y="3613143"/>
            <a:ext cx="1831299" cy="363854"/>
          </a:xfrm>
          <a:prstGeom prst="rect">
            <a:avLst/>
          </a:prstGeom>
          <a:solidFill>
            <a:srgbClr val="FC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서버 장치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6C31A5-2057-3C6C-5299-900915A001FA}"/>
              </a:ext>
            </a:extLst>
          </p:cNvPr>
          <p:cNvSpPr/>
          <p:nvPr/>
        </p:nvSpPr>
        <p:spPr>
          <a:xfrm>
            <a:off x="4477240" y="3613417"/>
            <a:ext cx="1831299" cy="363854"/>
          </a:xfrm>
          <a:prstGeom prst="rect">
            <a:avLst/>
          </a:prstGeom>
          <a:solidFill>
            <a:srgbClr val="FC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통합 개발 환경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64900E-8416-1CBF-8423-C06017832B41}"/>
              </a:ext>
            </a:extLst>
          </p:cNvPr>
          <p:cNvSpPr/>
          <p:nvPr/>
        </p:nvSpPr>
        <p:spPr>
          <a:xfrm>
            <a:off x="7983124" y="3613143"/>
            <a:ext cx="1831299" cy="363854"/>
          </a:xfrm>
          <a:prstGeom prst="rect">
            <a:avLst/>
          </a:prstGeom>
          <a:solidFill>
            <a:srgbClr val="FC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베이스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E3DDCA-5E2B-277E-A088-D087CA6117A6}"/>
              </a:ext>
            </a:extLst>
          </p:cNvPr>
          <p:cNvSpPr/>
          <p:nvPr/>
        </p:nvSpPr>
        <p:spPr>
          <a:xfrm>
            <a:off x="5180350" y="4326291"/>
            <a:ext cx="1831299" cy="363854"/>
          </a:xfrm>
          <a:prstGeom prst="rect">
            <a:avLst/>
          </a:prstGeom>
          <a:solidFill>
            <a:srgbClr val="FC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프레임워크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A17EEAC-30EB-FEC8-683E-1366E61BEC9E}"/>
              </a:ext>
            </a:extLst>
          </p:cNvPr>
          <p:cNvCxnSpPr>
            <a:cxnSpLocks/>
          </p:cNvCxnSpPr>
          <p:nvPr/>
        </p:nvCxnSpPr>
        <p:spPr>
          <a:xfrm flipH="1">
            <a:off x="2685597" y="3303963"/>
            <a:ext cx="1" cy="307678"/>
          </a:xfrm>
          <a:prstGeom prst="line">
            <a:avLst/>
          </a:prstGeom>
          <a:ln w="22225">
            <a:solidFill>
              <a:srgbClr val="EF4F7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7DCE21A-BC19-3239-F2B7-BD5125F30788}"/>
              </a:ext>
            </a:extLst>
          </p:cNvPr>
          <p:cNvCxnSpPr>
            <a:cxnSpLocks/>
          </p:cNvCxnSpPr>
          <p:nvPr/>
        </p:nvCxnSpPr>
        <p:spPr>
          <a:xfrm flipH="1">
            <a:off x="5423609" y="3301065"/>
            <a:ext cx="1" cy="307678"/>
          </a:xfrm>
          <a:prstGeom prst="line">
            <a:avLst/>
          </a:prstGeom>
          <a:ln w="22225">
            <a:solidFill>
              <a:srgbClr val="EF4F7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06FA3FB-98AB-BDA3-764B-9C9808A045E2}"/>
              </a:ext>
            </a:extLst>
          </p:cNvPr>
          <p:cNvCxnSpPr>
            <a:cxnSpLocks/>
          </p:cNvCxnSpPr>
          <p:nvPr/>
        </p:nvCxnSpPr>
        <p:spPr>
          <a:xfrm flipH="1">
            <a:off x="8898774" y="3299929"/>
            <a:ext cx="1" cy="307678"/>
          </a:xfrm>
          <a:prstGeom prst="line">
            <a:avLst/>
          </a:prstGeom>
          <a:ln w="22225">
            <a:solidFill>
              <a:srgbClr val="EF4F7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0B7183-272B-5C4E-4705-BE438724B368}"/>
              </a:ext>
            </a:extLst>
          </p:cNvPr>
          <p:cNvCxnSpPr>
            <a:cxnSpLocks/>
          </p:cNvCxnSpPr>
          <p:nvPr/>
        </p:nvCxnSpPr>
        <p:spPr>
          <a:xfrm flipH="1">
            <a:off x="6096000" y="4697708"/>
            <a:ext cx="1" cy="307678"/>
          </a:xfrm>
          <a:prstGeom prst="line">
            <a:avLst/>
          </a:prstGeom>
          <a:ln w="22225">
            <a:solidFill>
              <a:srgbClr val="EF4F7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0A72190-37AB-D690-AEEE-201D97E93BA1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723375" y="4508218"/>
            <a:ext cx="2456975" cy="0"/>
          </a:xfrm>
          <a:prstGeom prst="line">
            <a:avLst/>
          </a:prstGeom>
          <a:ln w="22225">
            <a:solidFill>
              <a:srgbClr val="EF4F7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A926F5A-08D5-FB46-F30F-2D958A75AD5F}"/>
              </a:ext>
            </a:extLst>
          </p:cNvPr>
          <p:cNvCxnSpPr>
            <a:cxnSpLocks/>
          </p:cNvCxnSpPr>
          <p:nvPr/>
        </p:nvCxnSpPr>
        <p:spPr>
          <a:xfrm>
            <a:off x="2723375" y="4531225"/>
            <a:ext cx="0" cy="474161"/>
          </a:xfrm>
          <a:prstGeom prst="line">
            <a:avLst/>
          </a:prstGeom>
          <a:ln w="22225">
            <a:solidFill>
              <a:srgbClr val="EF4F7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3D7DCDE-CAB6-4261-35D5-AC4EABB19610}"/>
              </a:ext>
            </a:extLst>
          </p:cNvPr>
          <p:cNvCxnSpPr>
            <a:cxnSpLocks/>
          </p:cNvCxnSpPr>
          <p:nvPr/>
        </p:nvCxnSpPr>
        <p:spPr>
          <a:xfrm>
            <a:off x="9636239" y="4531225"/>
            <a:ext cx="0" cy="512267"/>
          </a:xfrm>
          <a:prstGeom prst="line">
            <a:avLst/>
          </a:prstGeom>
          <a:ln w="22225">
            <a:solidFill>
              <a:srgbClr val="EF4F7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FE48C8F-C464-1A4B-5052-770EF8E36A29}"/>
              </a:ext>
            </a:extLst>
          </p:cNvPr>
          <p:cNvCxnSpPr>
            <a:cxnSpLocks/>
          </p:cNvCxnSpPr>
          <p:nvPr/>
        </p:nvCxnSpPr>
        <p:spPr>
          <a:xfrm flipH="1">
            <a:off x="7011649" y="4508218"/>
            <a:ext cx="2624590" cy="0"/>
          </a:xfrm>
          <a:prstGeom prst="line">
            <a:avLst/>
          </a:prstGeom>
          <a:ln w="22225">
            <a:solidFill>
              <a:srgbClr val="EF4F7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86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C61253-A863-A38B-4CC3-78197F926685}"/>
              </a:ext>
            </a:extLst>
          </p:cNvPr>
          <p:cNvSpPr txBox="1"/>
          <p:nvPr/>
        </p:nvSpPr>
        <p:spPr>
          <a:xfrm>
            <a:off x="312971" y="376563"/>
            <a:ext cx="2858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37000"/>
                    </a:prstClr>
                  </a:outerShdw>
                </a:effectLst>
                <a:latin typeface="+mj-ea"/>
                <a:ea typeface="+mj-ea"/>
              </a:rPr>
              <a:t>시스템 구성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8AD25B-8E26-96B5-BD1A-1E238E2073DD}"/>
              </a:ext>
            </a:extLst>
          </p:cNvPr>
          <p:cNvSpPr/>
          <p:nvPr/>
        </p:nvSpPr>
        <p:spPr>
          <a:xfrm>
            <a:off x="406636" y="987123"/>
            <a:ext cx="2672230" cy="251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0D57B-1CC9-D218-375A-257B31FDE632}"/>
              </a:ext>
            </a:extLst>
          </p:cNvPr>
          <p:cNvSpPr txBox="1"/>
          <p:nvPr/>
        </p:nvSpPr>
        <p:spPr>
          <a:xfrm>
            <a:off x="406636" y="1115227"/>
            <a:ext cx="21297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900" b="1" dirty="0">
                <a:solidFill>
                  <a:srgbClr val="EF4F7D"/>
                </a:solidFill>
              </a:rPr>
              <a:t>프로그램 특징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C30CB4D-EB44-ED33-6F20-B79CBD4DC5A8}"/>
              </a:ext>
            </a:extLst>
          </p:cNvPr>
          <p:cNvSpPr/>
          <p:nvPr/>
        </p:nvSpPr>
        <p:spPr>
          <a:xfrm>
            <a:off x="1564640" y="1610255"/>
            <a:ext cx="9062720" cy="457270"/>
          </a:xfrm>
          <a:prstGeom prst="roundRect">
            <a:avLst/>
          </a:prstGeom>
          <a:solidFill>
            <a:srgbClr val="FCDCE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C0E48C"/>
                </a:highlight>
              </a:rPr>
              <a:t>라즈베리 파이</a:t>
            </a:r>
            <a:r>
              <a:rPr lang="ko-KR" altLang="en-US" dirty="0">
                <a:solidFill>
                  <a:schemeClr val="tx1"/>
                </a:solidFill>
              </a:rPr>
              <a:t>를 이용한 서버 구동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B3CB1D-35BF-6801-05E1-8D2503435055}"/>
              </a:ext>
            </a:extLst>
          </p:cNvPr>
          <p:cNvSpPr/>
          <p:nvPr/>
        </p:nvSpPr>
        <p:spPr>
          <a:xfrm>
            <a:off x="1564640" y="2172603"/>
            <a:ext cx="9062720" cy="457270"/>
          </a:xfrm>
          <a:prstGeom prst="roundRect">
            <a:avLst/>
          </a:prstGeom>
          <a:solidFill>
            <a:srgbClr val="FCDCE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URL</a:t>
            </a:r>
            <a:r>
              <a:rPr lang="ko-KR" altLang="en-US" dirty="0">
                <a:solidFill>
                  <a:schemeClr val="tx1"/>
                </a:solidFill>
              </a:rPr>
              <a:t>을 이용해 웹을 통해 접속하기 때문에 </a:t>
            </a:r>
            <a:r>
              <a:rPr lang="ko-KR" altLang="en-US" dirty="0">
                <a:solidFill>
                  <a:schemeClr val="tx1"/>
                </a:solidFill>
                <a:highlight>
                  <a:srgbClr val="C0E48C"/>
                </a:highlight>
              </a:rPr>
              <a:t>컴퓨터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ko-KR" altLang="en-US" dirty="0">
                <a:solidFill>
                  <a:schemeClr val="tx1"/>
                </a:solidFill>
                <a:highlight>
                  <a:srgbClr val="C0E48C"/>
                </a:highlight>
              </a:rPr>
              <a:t>모바일</a:t>
            </a:r>
            <a:r>
              <a:rPr lang="ko-KR" altLang="en-US" dirty="0">
                <a:solidFill>
                  <a:schemeClr val="tx1"/>
                </a:solidFill>
              </a:rPr>
              <a:t> 모두 접속 가능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EC7064B-88C3-05A7-E915-5CF8FF167C34}"/>
              </a:ext>
            </a:extLst>
          </p:cNvPr>
          <p:cNvSpPr/>
          <p:nvPr/>
        </p:nvSpPr>
        <p:spPr>
          <a:xfrm>
            <a:off x="1564640" y="2734951"/>
            <a:ext cx="9062720" cy="457270"/>
          </a:xfrm>
          <a:prstGeom prst="roundRect">
            <a:avLst/>
          </a:prstGeom>
          <a:solidFill>
            <a:srgbClr val="FCDCE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라즈베리 파이에 보조기억장치를 연결하여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원하는 대로 </a:t>
            </a:r>
            <a:r>
              <a:rPr lang="ko-KR" altLang="en-US" dirty="0">
                <a:solidFill>
                  <a:schemeClr val="tx1"/>
                </a:solidFill>
                <a:highlight>
                  <a:srgbClr val="C0E48C"/>
                </a:highlight>
              </a:rPr>
              <a:t>용량 업그레이드</a:t>
            </a:r>
            <a:r>
              <a:rPr lang="ko-KR" altLang="en-US" dirty="0">
                <a:solidFill>
                  <a:schemeClr val="tx1"/>
                </a:solidFill>
              </a:rPr>
              <a:t> 가능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5D1743-E4E1-BAE1-A464-F6A9EA12392C}"/>
              </a:ext>
            </a:extLst>
          </p:cNvPr>
          <p:cNvSpPr/>
          <p:nvPr/>
        </p:nvSpPr>
        <p:spPr>
          <a:xfrm>
            <a:off x="1564640" y="3302635"/>
            <a:ext cx="9062720" cy="457270"/>
          </a:xfrm>
          <a:prstGeom prst="roundRect">
            <a:avLst/>
          </a:prstGeom>
          <a:solidFill>
            <a:srgbClr val="FCDCE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C0E48C"/>
                </a:highlight>
              </a:rPr>
              <a:t>다중 파일</a:t>
            </a:r>
            <a:r>
              <a:rPr lang="ko-KR" altLang="en-US" dirty="0">
                <a:solidFill>
                  <a:schemeClr val="tx1"/>
                </a:solidFill>
              </a:rPr>
              <a:t> 업로드 및 </a:t>
            </a:r>
            <a:r>
              <a:rPr lang="ko-KR" altLang="en-US" dirty="0">
                <a:solidFill>
                  <a:schemeClr val="tx1"/>
                </a:solidFill>
                <a:highlight>
                  <a:srgbClr val="C0E48C"/>
                </a:highlight>
              </a:rPr>
              <a:t>대용량</a:t>
            </a:r>
            <a:r>
              <a:rPr lang="ko-KR" altLang="en-US" dirty="0">
                <a:solidFill>
                  <a:schemeClr val="tx1"/>
                </a:solidFill>
              </a:rPr>
              <a:t> 파일 업로드 가능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9E5A671-A406-E3AE-A0D4-4AD99D3039F3}"/>
              </a:ext>
            </a:extLst>
          </p:cNvPr>
          <p:cNvSpPr/>
          <p:nvPr/>
        </p:nvSpPr>
        <p:spPr>
          <a:xfrm>
            <a:off x="1564640" y="6109608"/>
            <a:ext cx="9062720" cy="457270"/>
          </a:xfrm>
          <a:prstGeom prst="roundRect">
            <a:avLst/>
          </a:prstGeom>
          <a:solidFill>
            <a:srgbClr val="FCDCE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업로드 시 </a:t>
            </a:r>
            <a:r>
              <a:rPr lang="ko-KR" altLang="en-US" dirty="0">
                <a:solidFill>
                  <a:schemeClr val="tx1"/>
                </a:solidFill>
                <a:highlight>
                  <a:srgbClr val="C0E48C"/>
                </a:highlight>
              </a:rPr>
              <a:t>진행률</a:t>
            </a:r>
            <a:r>
              <a:rPr lang="ko-KR" altLang="en-US" dirty="0">
                <a:solidFill>
                  <a:schemeClr val="tx1"/>
                </a:solidFill>
              </a:rPr>
              <a:t>을 나타내는 기능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E7034BA-D91B-BB14-5445-3920C722A470}"/>
              </a:ext>
            </a:extLst>
          </p:cNvPr>
          <p:cNvSpPr/>
          <p:nvPr/>
        </p:nvSpPr>
        <p:spPr>
          <a:xfrm>
            <a:off x="1564640" y="5541924"/>
            <a:ext cx="9062720" cy="457270"/>
          </a:xfrm>
          <a:prstGeom prst="roundRect">
            <a:avLst/>
          </a:prstGeom>
          <a:solidFill>
            <a:srgbClr val="FCDCE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파일의 경우 파일 목록에서 </a:t>
            </a:r>
            <a:r>
              <a:rPr lang="ko-KR" altLang="en-US" dirty="0">
                <a:solidFill>
                  <a:schemeClr val="tx1"/>
                </a:solidFill>
                <a:highlight>
                  <a:srgbClr val="C0E48C"/>
                </a:highlight>
              </a:rPr>
              <a:t>미리보기 이미지</a:t>
            </a:r>
            <a:r>
              <a:rPr lang="ko-KR" altLang="en-US" dirty="0">
                <a:solidFill>
                  <a:schemeClr val="tx1"/>
                </a:solidFill>
              </a:rPr>
              <a:t> 제공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A9FD0BB-245A-987E-CB13-1E48D750003E}"/>
              </a:ext>
            </a:extLst>
          </p:cNvPr>
          <p:cNvSpPr/>
          <p:nvPr/>
        </p:nvSpPr>
        <p:spPr>
          <a:xfrm>
            <a:off x="1564640" y="3866015"/>
            <a:ext cx="9062720" cy="457270"/>
          </a:xfrm>
          <a:prstGeom prst="roundRect">
            <a:avLst/>
          </a:prstGeom>
          <a:solidFill>
            <a:srgbClr val="FCDCE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회원정보와 업로드 된 파일의 정보는 </a:t>
            </a:r>
            <a:r>
              <a:rPr lang="ko-KR" altLang="en-US" dirty="0">
                <a:solidFill>
                  <a:schemeClr val="tx1"/>
                </a:solidFill>
                <a:highlight>
                  <a:srgbClr val="C0E48C"/>
                </a:highlight>
              </a:rPr>
              <a:t>암호화</a:t>
            </a:r>
            <a:r>
              <a:rPr lang="ko-KR" altLang="en-US" dirty="0">
                <a:solidFill>
                  <a:schemeClr val="tx1"/>
                </a:solidFill>
              </a:rPr>
              <a:t> 되어 데이터베이스에서 관리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EBC0E20-52E6-6DB6-1B58-66159172006E}"/>
              </a:ext>
            </a:extLst>
          </p:cNvPr>
          <p:cNvSpPr/>
          <p:nvPr/>
        </p:nvSpPr>
        <p:spPr>
          <a:xfrm>
            <a:off x="1564640" y="4986782"/>
            <a:ext cx="9062720" cy="457270"/>
          </a:xfrm>
          <a:prstGeom prst="roundRect">
            <a:avLst/>
          </a:prstGeom>
          <a:solidFill>
            <a:srgbClr val="FCDCE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업로드 된 파일의 </a:t>
            </a:r>
            <a:r>
              <a:rPr lang="ko-KR" altLang="en-US" dirty="0">
                <a:solidFill>
                  <a:schemeClr val="tx1"/>
                </a:solidFill>
                <a:highlight>
                  <a:srgbClr val="C0E48C"/>
                </a:highlight>
              </a:rPr>
              <a:t>삭제는 파일을 게시한 사용자만</a:t>
            </a:r>
            <a:r>
              <a:rPr lang="ko-KR" altLang="en-US" dirty="0">
                <a:solidFill>
                  <a:schemeClr val="tx1"/>
                </a:solidFill>
              </a:rPr>
              <a:t> 가능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45A571F-9660-30F5-D250-7B23E75FB501}"/>
              </a:ext>
            </a:extLst>
          </p:cNvPr>
          <p:cNvSpPr/>
          <p:nvPr/>
        </p:nvSpPr>
        <p:spPr>
          <a:xfrm>
            <a:off x="1564640" y="4419098"/>
            <a:ext cx="9062720" cy="457270"/>
          </a:xfrm>
          <a:prstGeom prst="roundRect">
            <a:avLst/>
          </a:prstGeom>
          <a:solidFill>
            <a:srgbClr val="FCDCE5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게시자 외의 사용자도 다운로드가 가능하여 </a:t>
            </a:r>
            <a:r>
              <a:rPr lang="ko-KR" altLang="en-US" dirty="0">
                <a:solidFill>
                  <a:schemeClr val="tx1"/>
                </a:solidFill>
                <a:highlight>
                  <a:srgbClr val="C0E48C"/>
                </a:highlight>
              </a:rPr>
              <a:t>사용자간 파일 공유</a:t>
            </a:r>
            <a:r>
              <a:rPr lang="ko-KR" altLang="en-US" dirty="0">
                <a:solidFill>
                  <a:schemeClr val="tx1"/>
                </a:solidFill>
              </a:rPr>
              <a:t> 가능</a:t>
            </a:r>
          </a:p>
        </p:txBody>
      </p:sp>
    </p:spTree>
    <p:extLst>
      <p:ext uri="{BB962C8B-B14F-4D97-AF65-F5344CB8AC3E}">
        <p14:creationId xmlns:p14="http://schemas.microsoft.com/office/powerpoint/2010/main" val="163397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F5F744E-FE93-5128-9859-CBE42B718393}"/>
              </a:ext>
            </a:extLst>
          </p:cNvPr>
          <p:cNvSpPr txBox="1"/>
          <p:nvPr/>
        </p:nvSpPr>
        <p:spPr>
          <a:xfrm>
            <a:off x="312971" y="376563"/>
            <a:ext cx="2858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37000"/>
                    </a:prstClr>
                  </a:outerShdw>
                </a:effectLst>
                <a:latin typeface="+mj-ea"/>
                <a:ea typeface="+mj-ea"/>
              </a:rPr>
              <a:t>시스템 구성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8E1898-6B83-A02C-AA66-CDFA26B8E903}"/>
              </a:ext>
            </a:extLst>
          </p:cNvPr>
          <p:cNvSpPr/>
          <p:nvPr/>
        </p:nvSpPr>
        <p:spPr>
          <a:xfrm>
            <a:off x="406636" y="987123"/>
            <a:ext cx="2672230" cy="251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A45159-420D-B410-FAAA-29DFC07668E5}"/>
              </a:ext>
            </a:extLst>
          </p:cNvPr>
          <p:cNvSpPr txBox="1"/>
          <p:nvPr/>
        </p:nvSpPr>
        <p:spPr>
          <a:xfrm>
            <a:off x="406636" y="1115227"/>
            <a:ext cx="21297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900" b="1" dirty="0">
                <a:solidFill>
                  <a:srgbClr val="EF4F7D"/>
                </a:solidFill>
              </a:rPr>
              <a:t>시스템 구성도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68D85D-9904-0DC8-7654-DB8717BCEE03}"/>
              </a:ext>
            </a:extLst>
          </p:cNvPr>
          <p:cNvSpPr txBox="1"/>
          <p:nvPr/>
        </p:nvSpPr>
        <p:spPr>
          <a:xfrm>
            <a:off x="5443855" y="2252611"/>
            <a:ext cx="6217920" cy="323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50000"/>
              </a:lnSpc>
            </a:pPr>
            <a:r>
              <a:rPr lang="ko-KR" altLang="en-US" dirty="0">
                <a:solidFill>
                  <a:srgbClr val="EF4F7D"/>
                </a:solidFill>
              </a:rPr>
              <a:t>▶</a:t>
            </a:r>
            <a:r>
              <a:rPr lang="ko-KR" altLang="en-US" dirty="0"/>
              <a:t> 내부 </a:t>
            </a:r>
            <a:r>
              <a:rPr lang="en-US" altLang="ko-KR" dirty="0"/>
              <a:t>IP</a:t>
            </a:r>
            <a:r>
              <a:rPr lang="ko-KR" altLang="en-US" dirty="0"/>
              <a:t>를 통해 서버와 클라이언트 간 통신</a:t>
            </a:r>
            <a:endParaRPr lang="en-US" altLang="ko-KR" dirty="0"/>
          </a:p>
          <a:p>
            <a:pPr algn="l">
              <a:lnSpc>
                <a:spcPct val="250000"/>
              </a:lnSpc>
            </a:pPr>
            <a:r>
              <a:rPr lang="ko-KR" altLang="en-US" dirty="0">
                <a:solidFill>
                  <a:srgbClr val="EF4F7D"/>
                </a:solidFill>
              </a:rPr>
              <a:t>▶</a:t>
            </a:r>
            <a:r>
              <a:rPr lang="ko-KR" altLang="en-US" dirty="0"/>
              <a:t> 업로드 된 파일의 정보는 서버의 데이터베이스에 저장</a:t>
            </a:r>
            <a:endParaRPr lang="en-US" altLang="ko-KR" dirty="0"/>
          </a:p>
          <a:p>
            <a:pPr algn="l">
              <a:lnSpc>
                <a:spcPct val="250000"/>
              </a:lnSpc>
            </a:pPr>
            <a:r>
              <a:rPr lang="ko-KR" altLang="en-US" dirty="0">
                <a:solidFill>
                  <a:srgbClr val="EF4F7D"/>
                </a:solidFill>
              </a:rPr>
              <a:t>▶</a:t>
            </a:r>
            <a:r>
              <a:rPr lang="ko-KR" altLang="en-US" dirty="0"/>
              <a:t> 업로드 된 실제 파일은 보조기억장치에 저장</a:t>
            </a:r>
            <a:endParaRPr lang="en-US" altLang="ko-KR" dirty="0"/>
          </a:p>
          <a:p>
            <a:pPr algn="l">
              <a:lnSpc>
                <a:spcPct val="250000"/>
              </a:lnSpc>
            </a:pPr>
            <a:r>
              <a:rPr lang="ko-KR" altLang="en-US" dirty="0">
                <a:solidFill>
                  <a:srgbClr val="EF4F7D"/>
                </a:solidFill>
              </a:rPr>
              <a:t>▶</a:t>
            </a:r>
            <a:r>
              <a:rPr lang="ko-KR" altLang="en-US" dirty="0"/>
              <a:t> 네트워크에 연결 가능하고 웹에 접속할 수 있는 기기는</a:t>
            </a:r>
            <a:endParaRPr lang="en-US" altLang="ko-KR" dirty="0"/>
          </a:p>
          <a:p>
            <a:pPr algn="l"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ko-KR" altLang="en-US" dirty="0"/>
              <a:t>서버에 접속 가능 </a:t>
            </a:r>
            <a:r>
              <a:rPr lang="en-US" altLang="ko-KR" dirty="0"/>
              <a:t>(PC, </a:t>
            </a:r>
            <a:r>
              <a:rPr lang="ko-KR" altLang="en-US" dirty="0"/>
              <a:t>모바일 모두 가능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52A215-B511-56AE-3A99-E2B583BA7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8582" y="1618816"/>
            <a:ext cx="2931183" cy="50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0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17C3BE-B71E-9D1A-429F-ECE0A5310DBF}"/>
              </a:ext>
            </a:extLst>
          </p:cNvPr>
          <p:cNvSpPr txBox="1"/>
          <p:nvPr/>
        </p:nvSpPr>
        <p:spPr>
          <a:xfrm>
            <a:off x="312971" y="378983"/>
            <a:ext cx="2858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37000"/>
                    </a:prstClr>
                  </a:outerShdw>
                </a:effectLst>
                <a:latin typeface="+mj-ea"/>
                <a:ea typeface="+mj-ea"/>
              </a:rPr>
              <a:t>시스템 구성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FE1BAC-B37C-2C86-568B-A25130F6B8FE}"/>
              </a:ext>
            </a:extLst>
          </p:cNvPr>
          <p:cNvSpPr/>
          <p:nvPr/>
        </p:nvSpPr>
        <p:spPr>
          <a:xfrm>
            <a:off x="406636" y="989543"/>
            <a:ext cx="2672230" cy="251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E46B7-2428-E9D3-C3B8-E340600F6BBD}"/>
              </a:ext>
            </a:extLst>
          </p:cNvPr>
          <p:cNvSpPr txBox="1"/>
          <p:nvPr/>
        </p:nvSpPr>
        <p:spPr>
          <a:xfrm>
            <a:off x="406636" y="1115227"/>
            <a:ext cx="21297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900" b="1" dirty="0">
                <a:solidFill>
                  <a:srgbClr val="EF4F7D"/>
                </a:solidFill>
              </a:rPr>
              <a:t>프로젝트 구조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5E0805-D2D8-5D5B-8009-CEE99DCF01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1144" y="3509819"/>
            <a:ext cx="6195561" cy="332047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905412E-5655-4A44-0ECA-5C8C066048B7}"/>
              </a:ext>
            </a:extLst>
          </p:cNvPr>
          <p:cNvGrpSpPr/>
          <p:nvPr/>
        </p:nvGrpSpPr>
        <p:grpSpPr>
          <a:xfrm>
            <a:off x="406636" y="1499948"/>
            <a:ext cx="6621748" cy="2255520"/>
            <a:chOff x="406636" y="1499948"/>
            <a:chExt cx="6621748" cy="225552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9E0231C-E104-41F8-FAB8-2F8FE179616B}"/>
                </a:ext>
              </a:extLst>
            </p:cNvPr>
            <p:cNvGrpSpPr/>
            <p:nvPr/>
          </p:nvGrpSpPr>
          <p:grpSpPr>
            <a:xfrm>
              <a:off x="406636" y="1499948"/>
              <a:ext cx="6621748" cy="2255520"/>
              <a:chOff x="121920" y="2789343"/>
              <a:chExt cx="6621748" cy="225552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EC9EA4C3-CE3E-2CF5-0451-BD6B9C3A8E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7888" t="19742" r="3475" b="8645"/>
              <a:stretch/>
            </p:blipFill>
            <p:spPr>
              <a:xfrm>
                <a:off x="121920" y="2789343"/>
                <a:ext cx="6621748" cy="2255520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FBEFDEA-F627-96F0-D1B4-AD2165EA98CA}"/>
                  </a:ext>
                </a:extLst>
              </p:cNvPr>
              <p:cNvSpPr/>
              <p:nvPr/>
            </p:nvSpPr>
            <p:spPr>
              <a:xfrm>
                <a:off x="5361116" y="3917103"/>
                <a:ext cx="848683" cy="406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Maria DB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4BA68A-9DB7-9F05-9BD8-EDA9391E0F6B}"/>
                </a:ext>
              </a:extLst>
            </p:cNvPr>
            <p:cNvSpPr/>
            <p:nvPr/>
          </p:nvSpPr>
          <p:spPr>
            <a:xfrm>
              <a:off x="2153921" y="2607388"/>
              <a:ext cx="1127760" cy="406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HTML5,CSS</a:t>
              </a:r>
              <a:endParaRPr lang="ko-KR" altLang="en-US" sz="1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98DFA1B-7224-A324-C41D-E016911D7D7B}"/>
              </a:ext>
            </a:extLst>
          </p:cNvPr>
          <p:cNvSpPr txBox="1"/>
          <p:nvPr/>
        </p:nvSpPr>
        <p:spPr>
          <a:xfrm>
            <a:off x="912938" y="4014506"/>
            <a:ext cx="4564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EF4F7D"/>
                </a:solidFill>
              </a:rPr>
              <a:t>▶</a:t>
            </a:r>
            <a:r>
              <a:rPr lang="ko-KR" altLang="en-US" dirty="0"/>
              <a:t> 라즈베리 파이에 </a:t>
            </a:r>
            <a:r>
              <a:rPr lang="en-US" altLang="ko-KR" dirty="0"/>
              <a:t>jar </a:t>
            </a:r>
            <a:r>
              <a:rPr lang="ko-KR" altLang="en-US" dirty="0"/>
              <a:t>파일로 프로젝트 배포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>
                <a:solidFill>
                  <a:srgbClr val="EF4F7D"/>
                </a:solidFill>
              </a:rPr>
              <a:t>▶</a:t>
            </a:r>
            <a:r>
              <a:rPr lang="ko-KR" altLang="en-US" dirty="0"/>
              <a:t> </a:t>
            </a:r>
            <a:r>
              <a:rPr lang="en-US" altLang="ko-KR" dirty="0"/>
              <a:t>view</a:t>
            </a:r>
            <a:r>
              <a:rPr lang="ko-KR" altLang="en-US" dirty="0"/>
              <a:t>는 </a:t>
            </a:r>
            <a:r>
              <a:rPr lang="en-US" altLang="ko-KR" dirty="0"/>
              <a:t>HTML5</a:t>
            </a:r>
            <a:r>
              <a:rPr lang="ko-KR" altLang="en-US" dirty="0"/>
              <a:t>와 </a:t>
            </a:r>
            <a:r>
              <a:rPr lang="en-US" altLang="ko-KR" dirty="0"/>
              <a:t>CSS</a:t>
            </a:r>
            <a:r>
              <a:rPr lang="ko-KR" altLang="en-US" dirty="0"/>
              <a:t>로 구현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>
                <a:solidFill>
                  <a:srgbClr val="EF4F7D"/>
                </a:solidFill>
              </a:rPr>
              <a:t>▶</a:t>
            </a:r>
            <a:r>
              <a:rPr lang="en-US" altLang="ko-KR" dirty="0"/>
              <a:t> </a:t>
            </a:r>
            <a:r>
              <a:rPr lang="ko-KR" altLang="en-US" dirty="0"/>
              <a:t>요청을 처리하는 </a:t>
            </a:r>
            <a:r>
              <a:rPr lang="en-US" altLang="ko-KR" dirty="0"/>
              <a:t>controller</a:t>
            </a:r>
            <a:r>
              <a:rPr lang="ko-KR" altLang="en-US" dirty="0"/>
              <a:t>는 </a:t>
            </a:r>
            <a:r>
              <a:rPr lang="en-US" altLang="ko-KR" dirty="0"/>
              <a:t>java</a:t>
            </a:r>
            <a:r>
              <a:rPr lang="ko-KR" altLang="en-US" dirty="0"/>
              <a:t>로 구현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>
                <a:solidFill>
                  <a:srgbClr val="EF4F7D"/>
                </a:solidFill>
              </a:rPr>
              <a:t>▶</a:t>
            </a:r>
            <a:r>
              <a:rPr lang="en-US" altLang="ko-KR" dirty="0"/>
              <a:t> JPA</a:t>
            </a:r>
            <a:r>
              <a:rPr lang="ko-KR" altLang="en-US" dirty="0"/>
              <a:t>를 통해 데이터베이스 연동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C5790A-0209-755A-9F4E-C0352CC30826}"/>
              </a:ext>
            </a:extLst>
          </p:cNvPr>
          <p:cNvSpPr txBox="1"/>
          <p:nvPr/>
        </p:nvSpPr>
        <p:spPr>
          <a:xfrm>
            <a:off x="7388244" y="2849442"/>
            <a:ext cx="40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EF4F7D"/>
                </a:solidFill>
              </a:rPr>
              <a:t>▶ </a:t>
            </a:r>
            <a:r>
              <a:rPr lang="en-US" altLang="ko-KR" dirty="0"/>
              <a:t>MVC </a:t>
            </a:r>
            <a:r>
              <a:rPr lang="ko-KR" altLang="en-US" dirty="0"/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309915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EEAC7D-A7C0-5A2C-C4F2-72DA2AB9A542}"/>
              </a:ext>
            </a:extLst>
          </p:cNvPr>
          <p:cNvSpPr txBox="1"/>
          <p:nvPr/>
        </p:nvSpPr>
        <p:spPr>
          <a:xfrm>
            <a:off x="312971" y="378983"/>
            <a:ext cx="2858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37000"/>
                    </a:prstClr>
                  </a:outerShdw>
                </a:effectLst>
                <a:latin typeface="+mj-ea"/>
                <a:ea typeface="+mj-ea"/>
              </a:rPr>
              <a:t>시스템 구성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F41655-00CD-7E0C-FCE3-9ACD89FF3030}"/>
              </a:ext>
            </a:extLst>
          </p:cNvPr>
          <p:cNvSpPr/>
          <p:nvPr/>
        </p:nvSpPr>
        <p:spPr>
          <a:xfrm>
            <a:off x="406636" y="989543"/>
            <a:ext cx="2672230" cy="251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95384-FD07-F707-7331-FE81F999D199}"/>
              </a:ext>
            </a:extLst>
          </p:cNvPr>
          <p:cNvSpPr txBox="1"/>
          <p:nvPr/>
        </p:nvSpPr>
        <p:spPr>
          <a:xfrm>
            <a:off x="406636" y="1115227"/>
            <a:ext cx="21297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900" b="1" dirty="0">
                <a:solidFill>
                  <a:srgbClr val="EF4F7D"/>
                </a:solidFill>
              </a:rPr>
              <a:t>데이터베이스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932F1-93A4-E8A8-C678-59B6A5A1E0DF}"/>
              </a:ext>
            </a:extLst>
          </p:cNvPr>
          <p:cNvSpPr txBox="1"/>
          <p:nvPr/>
        </p:nvSpPr>
        <p:spPr>
          <a:xfrm>
            <a:off x="7055658" y="2763386"/>
            <a:ext cx="5273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rgbClr val="EF4F7D"/>
                </a:solidFill>
              </a:rPr>
              <a:t>ER </a:t>
            </a:r>
            <a:r>
              <a:rPr lang="ko-KR" altLang="en-US" b="1" dirty="0">
                <a:solidFill>
                  <a:srgbClr val="EF4F7D"/>
                </a:solidFill>
              </a:rPr>
              <a:t>다이어그램</a:t>
            </a:r>
            <a:endParaRPr lang="en-US" altLang="ko-KR" b="1" dirty="0">
              <a:solidFill>
                <a:srgbClr val="EF4F7D"/>
              </a:solidFill>
            </a:endParaRPr>
          </a:p>
          <a:p>
            <a:pPr algn="l"/>
            <a:endParaRPr lang="en-US" altLang="ko-KR" dirty="0"/>
          </a:p>
          <a:p>
            <a:pPr algn="l"/>
            <a:r>
              <a:rPr lang="ko-KR" altLang="en-US" dirty="0">
                <a:highlight>
                  <a:srgbClr val="C0E48C"/>
                </a:highlight>
              </a:rPr>
              <a:t>계정 정보 관리</a:t>
            </a:r>
            <a:r>
              <a:rPr lang="ko-KR" altLang="en-US" dirty="0"/>
              <a:t> 및 </a:t>
            </a:r>
            <a:r>
              <a:rPr lang="ko-KR" altLang="en-US" dirty="0">
                <a:highlight>
                  <a:srgbClr val="C0E48C"/>
                </a:highlight>
              </a:rPr>
              <a:t>계정을 통한 파일 관리</a:t>
            </a:r>
            <a:r>
              <a:rPr lang="ko-KR" altLang="en-US" dirty="0"/>
              <a:t>를 위한 </a:t>
            </a:r>
            <a:r>
              <a:rPr lang="en-US" altLang="ko-KR" dirty="0"/>
              <a:t>member </a:t>
            </a:r>
            <a:r>
              <a:rPr lang="ko-KR" altLang="en-US" dirty="0"/>
              <a:t>테이블과</a:t>
            </a:r>
            <a:endParaRPr lang="en-US" altLang="ko-KR" dirty="0"/>
          </a:p>
          <a:p>
            <a:pPr algn="l"/>
            <a:endParaRPr lang="en-US" altLang="ko-KR" sz="1100" dirty="0"/>
          </a:p>
          <a:p>
            <a:pPr algn="l"/>
            <a:r>
              <a:rPr lang="en-US" altLang="ko-KR" dirty="0">
                <a:highlight>
                  <a:srgbClr val="C0E48C"/>
                </a:highlight>
              </a:rPr>
              <a:t>NAS</a:t>
            </a:r>
            <a:r>
              <a:rPr lang="ko-KR" altLang="en-US" dirty="0">
                <a:highlight>
                  <a:srgbClr val="C0E48C"/>
                </a:highlight>
              </a:rPr>
              <a:t>에 저장되는 파일을 관리</a:t>
            </a:r>
            <a:r>
              <a:rPr lang="ko-KR" altLang="en-US" dirty="0"/>
              <a:t>하기 위한 </a:t>
            </a:r>
            <a:endParaRPr lang="en-US" altLang="ko-KR" dirty="0"/>
          </a:p>
          <a:p>
            <a:pPr algn="l"/>
            <a:r>
              <a:rPr lang="en-US" altLang="ko-KR" dirty="0"/>
              <a:t>storage </a:t>
            </a:r>
            <a:r>
              <a:rPr lang="ko-KR" altLang="en-US" dirty="0"/>
              <a:t>테이블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EB7AC1-58A8-CBF5-B1A7-66482661E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691" y="2763453"/>
            <a:ext cx="6138629" cy="2092452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A9E5FC67-84BC-CE02-BD3A-CBF8B1ECC0BD}"/>
              </a:ext>
            </a:extLst>
          </p:cNvPr>
          <p:cNvGrpSpPr/>
          <p:nvPr/>
        </p:nvGrpSpPr>
        <p:grpSpPr>
          <a:xfrm>
            <a:off x="476691" y="1499948"/>
            <a:ext cx="11357957" cy="4997052"/>
            <a:chOff x="559723" y="1624232"/>
            <a:chExt cx="11357957" cy="499705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D2EF5F-A11C-B53A-64D5-552BBD10EC31}"/>
                </a:ext>
              </a:extLst>
            </p:cNvPr>
            <p:cNvSpPr/>
            <p:nvPr/>
          </p:nvSpPr>
          <p:spPr>
            <a:xfrm>
              <a:off x="559723" y="1624232"/>
              <a:ext cx="11357957" cy="4997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5714B64-E741-5502-BA89-42FC001F4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7579" y="2411220"/>
              <a:ext cx="4391025" cy="8763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F4865B8-D873-B9A3-FA1E-A997A3F3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0964" y="4141439"/>
              <a:ext cx="6518556" cy="16696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AE558B-6AF2-C232-BCE3-90F599632B88}"/>
                </a:ext>
              </a:extLst>
            </p:cNvPr>
            <p:cNvSpPr txBox="1"/>
            <p:nvPr/>
          </p:nvSpPr>
          <p:spPr>
            <a:xfrm>
              <a:off x="6560743" y="2136479"/>
              <a:ext cx="487199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EF4F7D"/>
                  </a:solidFill>
                </a:rPr>
                <a:t>실제 데이터베이스 테이블</a:t>
              </a:r>
              <a:endParaRPr lang="en-US" altLang="ko-KR" b="1" dirty="0">
                <a:solidFill>
                  <a:srgbClr val="EF4F7D"/>
                </a:solidFill>
              </a:endParaRPr>
            </a:p>
            <a:p>
              <a:endParaRPr lang="en-US" altLang="ko-KR" dirty="0"/>
            </a:p>
            <a:p>
              <a:r>
                <a:rPr lang="en-US" altLang="ko-KR" dirty="0"/>
                <a:t>Member </a:t>
              </a:r>
              <a:r>
                <a:rPr lang="ko-KR" altLang="en-US" dirty="0"/>
                <a:t>테이블의 </a:t>
              </a:r>
              <a:r>
                <a:rPr lang="en-US" altLang="ko-KR" dirty="0"/>
                <a:t>password</a:t>
              </a:r>
              <a:r>
                <a:rPr lang="ko-KR" altLang="en-US" dirty="0"/>
                <a:t>필드와</a:t>
              </a:r>
              <a:endParaRPr lang="en-US" altLang="ko-KR" dirty="0"/>
            </a:p>
            <a:p>
              <a:r>
                <a:rPr lang="en-US" altLang="ko-KR" dirty="0"/>
                <a:t>Storage </a:t>
              </a:r>
              <a:r>
                <a:rPr lang="ko-KR" altLang="en-US" dirty="0"/>
                <a:t>테이블의 </a:t>
              </a:r>
              <a:r>
                <a:rPr lang="en-US" altLang="ko-KR" dirty="0" err="1"/>
                <a:t>saved_nm</a:t>
              </a:r>
              <a:r>
                <a:rPr lang="en-US" altLang="ko-KR" dirty="0"/>
                <a:t>(</a:t>
              </a:r>
              <a:r>
                <a:rPr lang="ko-KR" altLang="en-US" dirty="0"/>
                <a:t>파일 이름</a:t>
              </a:r>
              <a:r>
                <a:rPr lang="en-US" altLang="ko-KR" dirty="0"/>
                <a:t>)</a:t>
              </a:r>
              <a:r>
                <a:rPr lang="ko-KR" altLang="en-US" dirty="0"/>
                <a:t>필드는</a:t>
              </a:r>
              <a:endParaRPr lang="en-US" altLang="ko-KR" dirty="0"/>
            </a:p>
            <a:p>
              <a:r>
                <a:rPr lang="ko-KR" altLang="en-US" dirty="0"/>
                <a:t>보안을 위해 </a:t>
              </a:r>
              <a:r>
                <a:rPr lang="ko-KR" altLang="en-US" dirty="0">
                  <a:highlight>
                    <a:srgbClr val="C0E48C"/>
                  </a:highlight>
                </a:rPr>
                <a:t>암호화</a:t>
              </a:r>
              <a:r>
                <a:rPr lang="ko-KR" altLang="en-US" dirty="0"/>
                <a:t> 필요</a:t>
              </a:r>
              <a:endParaRPr lang="en-US" altLang="ko-K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CB473E-6CF0-BC1D-B8F3-9A637C6D1172}"/>
                </a:ext>
              </a:extLst>
            </p:cNvPr>
            <p:cNvSpPr txBox="1"/>
            <p:nvPr/>
          </p:nvSpPr>
          <p:spPr>
            <a:xfrm>
              <a:off x="1176189" y="3329860"/>
              <a:ext cx="203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dirty="0"/>
                <a:t>▲ </a:t>
              </a:r>
              <a:r>
                <a:rPr lang="en-US" altLang="ko-KR" sz="1600" dirty="0"/>
                <a:t>member </a:t>
              </a:r>
              <a:r>
                <a:rPr lang="ko-KR" altLang="en-US" sz="1600" dirty="0"/>
                <a:t>테이블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205213-5564-705D-47A0-B62EA7D3260B}"/>
                </a:ext>
              </a:extLst>
            </p:cNvPr>
            <p:cNvSpPr txBox="1"/>
            <p:nvPr/>
          </p:nvSpPr>
          <p:spPr>
            <a:xfrm>
              <a:off x="1111607" y="5857273"/>
              <a:ext cx="203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dirty="0"/>
                <a:t>▲ </a:t>
              </a:r>
              <a:r>
                <a:rPr lang="en-US" altLang="ko-KR" sz="1600" dirty="0"/>
                <a:t>storage </a:t>
              </a:r>
              <a:r>
                <a:rPr lang="ko-KR" altLang="en-US" sz="1600" dirty="0"/>
                <a:t>테이블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EAA40C9-4C2F-4B9C-5F38-9E205F020B18}"/>
                </a:ext>
              </a:extLst>
            </p:cNvPr>
            <p:cNvSpPr/>
            <p:nvPr/>
          </p:nvSpPr>
          <p:spPr>
            <a:xfrm>
              <a:off x="2644308" y="2385513"/>
              <a:ext cx="2395051" cy="748080"/>
            </a:xfrm>
            <a:prstGeom prst="roundRect">
              <a:avLst/>
            </a:prstGeom>
            <a:noFill/>
            <a:ln w="38100">
              <a:solidFill>
                <a:srgbClr val="EF4F7D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E772A6C-D94D-ABCE-9739-F84D0AFE8536}"/>
                </a:ext>
              </a:extLst>
            </p:cNvPr>
            <p:cNvSpPr/>
            <p:nvPr/>
          </p:nvSpPr>
          <p:spPr>
            <a:xfrm>
              <a:off x="3637281" y="4122758"/>
              <a:ext cx="2377748" cy="1526642"/>
            </a:xfrm>
            <a:prstGeom prst="roundRect">
              <a:avLst/>
            </a:prstGeom>
            <a:noFill/>
            <a:ln w="38100">
              <a:solidFill>
                <a:srgbClr val="EF4F7D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D97265-E608-4029-74CD-B614F12AE335}"/>
                </a:ext>
              </a:extLst>
            </p:cNvPr>
            <p:cNvSpPr txBox="1"/>
            <p:nvPr/>
          </p:nvSpPr>
          <p:spPr>
            <a:xfrm>
              <a:off x="8006541" y="4424414"/>
              <a:ext cx="34737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/>
                <a:t>Spring security</a:t>
              </a:r>
              <a:r>
                <a:rPr lang="ko-KR" altLang="en-US" dirty="0"/>
                <a:t>에서 제공하는 </a:t>
              </a:r>
              <a:endParaRPr lang="en-US" altLang="ko-KR" dirty="0"/>
            </a:p>
            <a:p>
              <a:pPr algn="l"/>
              <a:r>
                <a:rPr lang="ko-KR" altLang="en-US" dirty="0">
                  <a:highlight>
                    <a:srgbClr val="C0E48C"/>
                  </a:highlight>
                </a:rPr>
                <a:t>단방향 암호화 알고리즘인 </a:t>
              </a:r>
              <a:r>
                <a:rPr lang="en-US" altLang="ko-KR" dirty="0" err="1">
                  <a:highlight>
                    <a:srgbClr val="C0E48C"/>
                  </a:highlight>
                </a:rPr>
                <a:t>Bcrypt</a:t>
              </a:r>
              <a:r>
                <a:rPr lang="ko-KR" altLang="en-US" dirty="0"/>
                <a:t> 알고리즘으로 얻은 해시 값을 저장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55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5A928">
            <a:alpha val="34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27549</TotalTime>
  <Words>768</Words>
  <Application>Microsoft Office PowerPoint</Application>
  <PresentationFormat>와이드스크린</PresentationFormat>
  <Paragraphs>178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 Bold</vt:lpstr>
      <vt:lpstr>나눔스퀘어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설</dc:creator>
  <cp:lastModifiedBy>user</cp:lastModifiedBy>
  <cp:revision>25</cp:revision>
  <dcterms:created xsi:type="dcterms:W3CDTF">2022-10-27T04:28:26Z</dcterms:created>
  <dcterms:modified xsi:type="dcterms:W3CDTF">2023-06-15T02:22:23Z</dcterms:modified>
</cp:coreProperties>
</file>