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6215F1-4D51-4E84-A35F-D17940BC4523}">
  <a:tblStyle styleId="{426215F1-4D51-4E84-A35F-D17940BC4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f155dc374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f155dc374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f155dc3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f155dc3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f155dc37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4f155dc37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f155dc37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4f155dc37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cc84dffd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cc84dffd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4cc84dffd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4cc84dffd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4cc84dffd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4cc84dffd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4cc84dffd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4cc84dffd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4d09e54c9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4d09e54c9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4cc84dffd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4cc84dffd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09e54c9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d09e54c9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d09e54c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4d09e54c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cc84dffd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4cc84dffd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4cc84dffd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4cc84dffd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d09e54c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d09e54c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4d09e54c9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4d09e54c9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4d1e158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4d1e158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4d1e1580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4d1e1580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4d1e1580b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4d1e1580b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4d1e1580b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4d1e1580b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4d1e1580b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4d1e1580b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cc84dffd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cc84dffd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4f155dc37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4f155dc37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4cc84dffd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4cc84dffd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4d1e1580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4d1e1580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4cc84dffd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4cc84dffd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4f155dc374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4f155dc374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4cc84dffd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4cc84dffd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4f155dc37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4f155dc37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4cc84dffd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4cc84dffd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4cc84dffd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4cc84dffd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4cc84dffd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4cc84dffd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d09e54c9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d09e54c9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4cc84dffd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4cc84dffd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f155dc374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f155dc374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155dc3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155dc3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f155dc37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f155dc37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f155dc37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f155dc37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f155dc3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f155dc3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2" name="Google Shape;7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flipH="1" rot="10800000">
            <a:off x="847807" y="962810"/>
            <a:ext cx="745763" cy="63050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80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4" name="Google Shape;5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1957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424041" y="1191256"/>
            <a:ext cx="381291" cy="45826"/>
            <a:chOff x="4580561" y="2589004"/>
            <a:chExt cx="1064464" cy="25200"/>
          </a:xfrm>
        </p:grpSpPr>
        <p:sp>
          <p:nvSpPr>
            <p:cNvPr id="61" name="Google Shape;6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220991" y="1318650"/>
            <a:ext cx="1688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엘리베이터 원데이 프로젝트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67852" y="2148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3층 엘리베이터 시스템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6. 방향 판단 기능</a:t>
            </a: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50300" y="3735075"/>
            <a:ext cx="9144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엘리베이터는 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현재 위치와 호출 상태</a:t>
            </a: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종합적으로 비교하여 상행 또는 하행 방향을 판단한다.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0" y="4160125"/>
            <a:ext cx="9144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호출이 없는 경우에는 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현재 위치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값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을 기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반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으로 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상승 또는 하강 구간을 판단하여</a:t>
            </a: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방향을 재설정한다.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0" y="4555200"/>
            <a:ext cx="9144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최상층 또는 최하층에 도달한 경우</a:t>
            </a: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남은 호출 여부와 무관하게 무조건 방향을 전환한다.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4538698" y="1076592"/>
            <a:ext cx="215100" cy="295200"/>
          </a:xfrm>
          <a:prstGeom prst="rightArrow">
            <a:avLst>
              <a:gd fmla="val 53572" name="adj1"/>
              <a:gd fmla="val 42375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2146392" y="1065250"/>
            <a:ext cx="894600" cy="30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전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6196692" y="1072100"/>
            <a:ext cx="894600" cy="30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후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p22"/>
          <p:cNvCxnSpPr/>
          <p:nvPr/>
        </p:nvCxnSpPr>
        <p:spPr>
          <a:xfrm>
            <a:off x="4622300" y="1644100"/>
            <a:ext cx="0" cy="1788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8" name="Google Shape;368;p22"/>
          <p:cNvGrpSpPr/>
          <p:nvPr/>
        </p:nvGrpSpPr>
        <p:grpSpPr>
          <a:xfrm>
            <a:off x="956239" y="1565518"/>
            <a:ext cx="3274900" cy="1810867"/>
            <a:chOff x="956239" y="1565518"/>
            <a:chExt cx="3274900" cy="1810867"/>
          </a:xfrm>
        </p:grpSpPr>
        <p:sp>
          <p:nvSpPr>
            <p:cNvPr id="369" name="Google Shape;369;p22"/>
            <p:cNvSpPr/>
            <p:nvPr/>
          </p:nvSpPr>
          <p:spPr>
            <a:xfrm rot="5400000">
              <a:off x="2634948" y="2675451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 rot="-5400000">
              <a:off x="2527078" y="2127716"/>
              <a:ext cx="313406" cy="313406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 rot="-5400000">
              <a:off x="2634898" y="2206384"/>
              <a:ext cx="97771" cy="1507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 rot="-5400000">
              <a:off x="1110118" y="2127583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 rot="-5400000">
              <a:off x="1217874" y="2206378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 rot="5400000">
              <a:off x="1110030" y="3062885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1209902" y="3162662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 rot="5400000">
              <a:off x="4008218" y="2671538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 rot="5400000">
              <a:off x="3900400" y="2591318"/>
              <a:ext cx="313406" cy="313406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 rot="5400000">
              <a:off x="4008216" y="2675356"/>
              <a:ext cx="97771" cy="1507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 rot="5400000">
              <a:off x="3900283" y="3058972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000155" y="3158749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5400000">
              <a:off x="3935939" y="16197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5400000">
              <a:off x="3015262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5400000">
              <a:off x="3475601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5400000">
              <a:off x="1136783" y="16197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 rot="5400000">
              <a:off x="1597129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 rot="5400000">
              <a:off x="2057467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5400000">
              <a:off x="2527267" y="2591318"/>
              <a:ext cx="313406" cy="313406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5400000">
              <a:off x="2635083" y="2675356"/>
              <a:ext cx="97771" cy="1507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5400000">
              <a:off x="2527150" y="3058972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627022" y="3158749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2536363" y="16197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 rot="5400000">
              <a:off x="2013877" y="1565518"/>
              <a:ext cx="401100" cy="4011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93" name="Google Shape;393;p22"/>
            <p:cNvCxnSpPr/>
            <p:nvPr/>
          </p:nvCxnSpPr>
          <p:spPr>
            <a:xfrm>
              <a:off x="956239" y="2984894"/>
              <a:ext cx="3274800" cy="0"/>
            </a:xfrm>
            <a:prstGeom prst="straightConnector1">
              <a:avLst/>
            </a:prstGeom>
            <a:noFill/>
            <a:ln cap="flat" cmpd="sng" w="1905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22"/>
            <p:cNvSpPr/>
            <p:nvPr/>
          </p:nvSpPr>
          <p:spPr>
            <a:xfrm rot="5400000">
              <a:off x="2125420" y="1643378"/>
              <a:ext cx="159300" cy="2454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4916089" y="1565518"/>
            <a:ext cx="3274900" cy="1810867"/>
            <a:chOff x="956239" y="1565518"/>
            <a:chExt cx="3274900" cy="1810867"/>
          </a:xfrm>
        </p:grpSpPr>
        <p:sp>
          <p:nvSpPr>
            <p:cNvPr id="396" name="Google Shape;396;p22"/>
            <p:cNvSpPr/>
            <p:nvPr/>
          </p:nvSpPr>
          <p:spPr>
            <a:xfrm rot="5400000">
              <a:off x="2634948" y="2675451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 rot="-5400000">
              <a:off x="2527078" y="2127622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 rot="-5400000">
              <a:off x="2634833" y="2206420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 rot="-5400000">
              <a:off x="1110118" y="2127583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 rot="-5400000">
              <a:off x="1217874" y="2206378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 rot="5400000">
              <a:off x="1110030" y="3062885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209902" y="3162662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 rot="5400000">
              <a:off x="4008218" y="2671538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 rot="5400000">
              <a:off x="3900306" y="2591318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 rot="5400000">
              <a:off x="4008251" y="2675420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 rot="5400000">
              <a:off x="3900283" y="3058972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000155" y="3158749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 rot="5400000">
              <a:off x="3935939" y="16197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 rot="5400000">
              <a:off x="3015262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 rot="5400000">
              <a:off x="3475601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 rot="5400000">
              <a:off x="1136783" y="16197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 rot="5400000">
              <a:off x="1597129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 rot="5400000">
              <a:off x="2057467" y="16197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 rot="5400000">
              <a:off x="2527173" y="2591318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 rot="5400000">
              <a:off x="2635118" y="2675420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 rot="5400000">
              <a:off x="2527150" y="3058972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627022" y="3158749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 rot="5400000">
              <a:off x="2536363" y="16197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 rot="5400000">
              <a:off x="2013877" y="1565518"/>
              <a:ext cx="401100" cy="4011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20" name="Google Shape;420;p22"/>
            <p:cNvCxnSpPr/>
            <p:nvPr/>
          </p:nvCxnSpPr>
          <p:spPr>
            <a:xfrm>
              <a:off x="956239" y="2984894"/>
              <a:ext cx="3274800" cy="0"/>
            </a:xfrm>
            <a:prstGeom prst="straightConnector1">
              <a:avLst/>
            </a:prstGeom>
            <a:noFill/>
            <a:ln cap="flat" cmpd="sng" w="1905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1" name="Google Shape;421;p22"/>
            <p:cNvSpPr/>
            <p:nvPr/>
          </p:nvSpPr>
          <p:spPr>
            <a:xfrm rot="-5400000">
              <a:off x="2134695" y="1643378"/>
              <a:ext cx="159300" cy="2454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7. </a:t>
            </a:r>
            <a:r>
              <a:rPr lang="ko"/>
              <a:t>문 열림 애니메이션 기능</a:t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 flipH="1" rot="5400000">
            <a:off x="7447440" y="1934681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23"/>
          <p:cNvSpPr/>
          <p:nvPr/>
        </p:nvSpPr>
        <p:spPr>
          <a:xfrm flipH="1" rot="5400000">
            <a:off x="6526763" y="1934681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23"/>
          <p:cNvSpPr/>
          <p:nvPr/>
        </p:nvSpPr>
        <p:spPr>
          <a:xfrm flipH="1" rot="5400000">
            <a:off x="6987101" y="1934681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23"/>
          <p:cNvSpPr/>
          <p:nvPr/>
        </p:nvSpPr>
        <p:spPr>
          <a:xfrm flipH="1" rot="5400000">
            <a:off x="5108629" y="1934681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23"/>
          <p:cNvSpPr/>
          <p:nvPr/>
        </p:nvSpPr>
        <p:spPr>
          <a:xfrm flipH="1" rot="5400000">
            <a:off x="5568967" y="1934681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23"/>
          <p:cNvSpPr/>
          <p:nvPr/>
        </p:nvSpPr>
        <p:spPr>
          <a:xfrm flipH="1" rot="5400000">
            <a:off x="4611214" y="193600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23"/>
          <p:cNvSpPr/>
          <p:nvPr/>
        </p:nvSpPr>
        <p:spPr>
          <a:xfrm flipH="1" rot="-5400000">
            <a:off x="5994919" y="1883049"/>
            <a:ext cx="401100" cy="4011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23"/>
          <p:cNvSpPr/>
          <p:nvPr/>
        </p:nvSpPr>
        <p:spPr>
          <a:xfrm flipH="1" rot="5400000">
            <a:off x="7447427" y="279410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23"/>
          <p:cNvSpPr/>
          <p:nvPr/>
        </p:nvSpPr>
        <p:spPr>
          <a:xfrm flipH="1" rot="5400000">
            <a:off x="6526750" y="2794106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23"/>
          <p:cNvSpPr/>
          <p:nvPr/>
        </p:nvSpPr>
        <p:spPr>
          <a:xfrm flipH="1" rot="5400000">
            <a:off x="6987089" y="2794106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23"/>
          <p:cNvSpPr/>
          <p:nvPr/>
        </p:nvSpPr>
        <p:spPr>
          <a:xfrm flipH="1" rot="5400000">
            <a:off x="5108617" y="2794106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23"/>
          <p:cNvSpPr/>
          <p:nvPr/>
        </p:nvSpPr>
        <p:spPr>
          <a:xfrm flipH="1" rot="5400000">
            <a:off x="5568955" y="2794106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23"/>
          <p:cNvSpPr/>
          <p:nvPr/>
        </p:nvSpPr>
        <p:spPr>
          <a:xfrm flipH="1" rot="5400000">
            <a:off x="4611201" y="2795431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23"/>
          <p:cNvSpPr/>
          <p:nvPr/>
        </p:nvSpPr>
        <p:spPr>
          <a:xfrm flipH="1" rot="5400000">
            <a:off x="6047865" y="279410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23"/>
          <p:cNvSpPr/>
          <p:nvPr/>
        </p:nvSpPr>
        <p:spPr>
          <a:xfrm rot="5400000">
            <a:off x="6048017" y="2391525"/>
            <a:ext cx="294900" cy="295200"/>
          </a:xfrm>
          <a:prstGeom prst="leftRightArrow">
            <a:avLst>
              <a:gd fmla="val 50000" name="adj1"/>
              <a:gd fmla="val 32986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5054017" y="1174325"/>
            <a:ext cx="2245800" cy="384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2층에서 호출이 해소된 경우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3439325" y="3292475"/>
            <a:ext cx="538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호출된 층에 도착하면 문이 열리는 것을 표현하기 위해 </a:t>
            </a:r>
            <a:b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LED가 일정 시간 깜빡인다.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3439325" y="3898375"/>
            <a:ext cx="5383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문이 열리는 동안 엘리베이터는 </a:t>
            </a: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이동하지 않는다</a:t>
            </a: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3374925" y="4347475"/>
            <a:ext cx="5646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문이 열리는 동안 </a:t>
            </a: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새로운 호출 입력이나 호출 취소</a:t>
            </a: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를 할 수 있다.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6" name="Google Shape;4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5" y="936926"/>
            <a:ext cx="2870875" cy="40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규칙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비교표</a:t>
            </a:r>
            <a:endParaRPr/>
          </a:p>
        </p:txBody>
      </p:sp>
      <p:graphicFrame>
        <p:nvGraphicFramePr>
          <p:cNvPr id="457" name="Google Shape;457;p25"/>
          <p:cNvGraphicFramePr/>
          <p:nvPr/>
        </p:nvGraphicFramePr>
        <p:xfrm>
          <a:off x="466775" y="120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1380050"/>
                <a:gridCol w="678450"/>
                <a:gridCol w="3382975"/>
                <a:gridCol w="2715900"/>
              </a:tblGrid>
              <a:tr h="23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항목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현실 엘리베이터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본 프로젝트 구현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23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호출 취소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외부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불가</a:t>
                      </a:r>
                      <a:r>
                        <a:rPr lang="ko">
                          <a:solidFill>
                            <a:srgbClr val="434343"/>
                          </a:solidFill>
                        </a:rPr>
                        <a:t> (※ 일부 시스템에서는 가능)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가능 (토글 방식으로 취소 가능)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내부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불가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불가 (한 번 누르면 도착 시 해제)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3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호출 해제 시점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외부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도착 + 이동 방향이 호출 방향과 같을 때만 해제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동일 (방향 일치 시 해제)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9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내부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도착 시 항상 해제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동일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4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문 열림 중 입력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가능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가능 (loop 내 비동기 처리로 구현)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방향 전환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현재 방향에 호출이 없으면 반대 방향으로 전환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동일 (호출 비트 기반 판단)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문 열림 동작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LED </a:t>
                      </a:r>
                      <a:r>
                        <a:rPr lang="ko">
                          <a:solidFill>
                            <a:srgbClr val="434343"/>
                          </a:solidFill>
                        </a:rPr>
                        <a:t>점등 또는 실제 문 열림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상태값(</a:t>
                      </a:r>
                      <a:r>
                        <a:rPr lang="ko">
                          <a:solidFill>
                            <a:srgbClr val="434343"/>
                          </a:solidFill>
                        </a:rPr>
                        <a:t>pos</a:t>
                      </a:r>
                      <a:r>
                        <a:rPr lang="ko">
                          <a:solidFill>
                            <a:srgbClr val="434343"/>
                          </a:solidFill>
                        </a:rPr>
                        <a:t>) 토글을 통한 LED 애니메이션 처리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호출 취소 규칙 (사용자 관점)</a:t>
            </a:r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4719650" y="1913425"/>
            <a:ext cx="38268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내부 호출</a:t>
            </a:r>
            <a: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(inner_call)</a:t>
            </a:r>
            <a:b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한 번 등록되면 취소 불가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(도착 시 자동 해제)</a:t>
            </a:r>
            <a:b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외부 호출 </a:t>
            </a:r>
            <a: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(up_call, down_call)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같은 버튼을 다시 누르면 취소 가능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(토글 방식)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4" name="Google Shape;464;p26"/>
          <p:cNvGrpSpPr/>
          <p:nvPr/>
        </p:nvGrpSpPr>
        <p:grpSpPr>
          <a:xfrm>
            <a:off x="2314546" y="2010734"/>
            <a:ext cx="535082" cy="535082"/>
            <a:chOff x="1927746" y="1861570"/>
            <a:chExt cx="313500" cy="313500"/>
          </a:xfrm>
        </p:grpSpPr>
        <p:sp>
          <p:nvSpPr>
            <p:cNvPr id="465" name="Google Shape;465;p26"/>
            <p:cNvSpPr/>
            <p:nvPr/>
          </p:nvSpPr>
          <p:spPr>
            <a:xfrm>
              <a:off x="1927746" y="1861570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038250" y="1942927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7" name="Google Shape;467;p26"/>
          <p:cNvGrpSpPr/>
          <p:nvPr/>
        </p:nvGrpSpPr>
        <p:grpSpPr>
          <a:xfrm>
            <a:off x="1516365" y="2010624"/>
            <a:ext cx="535082" cy="535082"/>
            <a:chOff x="1460098" y="1861506"/>
            <a:chExt cx="313500" cy="313500"/>
          </a:xfrm>
        </p:grpSpPr>
        <p:sp>
          <p:nvSpPr>
            <p:cNvPr id="468" name="Google Shape;468;p26"/>
            <p:cNvSpPr/>
            <p:nvPr/>
          </p:nvSpPr>
          <p:spPr>
            <a:xfrm rot="10800000">
              <a:off x="1569177" y="1943017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 rot="10800000">
              <a:off x="1460098" y="1861506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 rot="10800000">
              <a:off x="1565295" y="1943051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1" name="Google Shape;471;p26"/>
          <p:cNvGrpSpPr/>
          <p:nvPr/>
        </p:nvGrpSpPr>
        <p:grpSpPr>
          <a:xfrm>
            <a:off x="3162876" y="2010748"/>
            <a:ext cx="535082" cy="535082"/>
            <a:chOff x="992444" y="1861483"/>
            <a:chExt cx="313500" cy="313500"/>
          </a:xfrm>
        </p:grpSpPr>
        <p:sp>
          <p:nvSpPr>
            <p:cNvPr id="472" name="Google Shape;472;p26"/>
            <p:cNvSpPr/>
            <p:nvPr/>
          </p:nvSpPr>
          <p:spPr>
            <a:xfrm rot="10800000">
              <a:off x="992444" y="1861483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 rot="5400000">
              <a:off x="1092466" y="1961355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4" name="Google Shape;474;p26"/>
          <p:cNvGrpSpPr/>
          <p:nvPr/>
        </p:nvGrpSpPr>
        <p:grpSpPr>
          <a:xfrm>
            <a:off x="2314546" y="3008884"/>
            <a:ext cx="535082" cy="535082"/>
            <a:chOff x="1927746" y="1861570"/>
            <a:chExt cx="313500" cy="313500"/>
          </a:xfrm>
        </p:grpSpPr>
        <p:sp>
          <p:nvSpPr>
            <p:cNvPr id="475" name="Google Shape;475;p26"/>
            <p:cNvSpPr/>
            <p:nvPr/>
          </p:nvSpPr>
          <p:spPr>
            <a:xfrm>
              <a:off x="1927746" y="1861570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038250" y="1942927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7" name="Google Shape;477;p26"/>
          <p:cNvGrpSpPr/>
          <p:nvPr/>
        </p:nvGrpSpPr>
        <p:grpSpPr>
          <a:xfrm>
            <a:off x="1516365" y="3008774"/>
            <a:ext cx="535082" cy="535082"/>
            <a:chOff x="1460098" y="1861506"/>
            <a:chExt cx="313500" cy="313500"/>
          </a:xfrm>
        </p:grpSpPr>
        <p:sp>
          <p:nvSpPr>
            <p:cNvPr id="478" name="Google Shape;478;p26"/>
            <p:cNvSpPr/>
            <p:nvPr/>
          </p:nvSpPr>
          <p:spPr>
            <a:xfrm rot="10800000">
              <a:off x="1569177" y="1943017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 rot="10800000">
              <a:off x="1460098" y="1861506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 rot="10800000">
              <a:off x="1565295" y="1943051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81" name="Google Shape;481;p26"/>
          <p:cNvGrpSpPr/>
          <p:nvPr/>
        </p:nvGrpSpPr>
        <p:grpSpPr>
          <a:xfrm>
            <a:off x="3162876" y="3008773"/>
            <a:ext cx="535082" cy="535082"/>
            <a:chOff x="992444" y="1861483"/>
            <a:chExt cx="313500" cy="313500"/>
          </a:xfrm>
        </p:grpSpPr>
        <p:sp>
          <p:nvSpPr>
            <p:cNvPr id="482" name="Google Shape;482;p26"/>
            <p:cNvSpPr/>
            <p:nvPr/>
          </p:nvSpPr>
          <p:spPr>
            <a:xfrm rot="10800000">
              <a:off x="992444" y="1861483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 rot="5400000">
              <a:off x="1092466" y="1961355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>
            <a:off x="2083550" y="3688325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85" name="Google Shape;485;p26"/>
          <p:cNvGrpSpPr/>
          <p:nvPr/>
        </p:nvGrpSpPr>
        <p:grpSpPr>
          <a:xfrm>
            <a:off x="2314546" y="4006909"/>
            <a:ext cx="535082" cy="535082"/>
            <a:chOff x="1927746" y="1861570"/>
            <a:chExt cx="313500" cy="313500"/>
          </a:xfrm>
        </p:grpSpPr>
        <p:sp>
          <p:nvSpPr>
            <p:cNvPr id="486" name="Google Shape;486;p26"/>
            <p:cNvSpPr/>
            <p:nvPr/>
          </p:nvSpPr>
          <p:spPr>
            <a:xfrm>
              <a:off x="1927746" y="1861570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038250" y="1942927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88" name="Google Shape;488;p26"/>
          <p:cNvGrpSpPr/>
          <p:nvPr/>
        </p:nvGrpSpPr>
        <p:grpSpPr>
          <a:xfrm>
            <a:off x="1516365" y="4006799"/>
            <a:ext cx="535082" cy="535082"/>
            <a:chOff x="1460098" y="1861506"/>
            <a:chExt cx="313500" cy="313500"/>
          </a:xfrm>
        </p:grpSpPr>
        <p:sp>
          <p:nvSpPr>
            <p:cNvPr id="489" name="Google Shape;489;p26"/>
            <p:cNvSpPr/>
            <p:nvPr/>
          </p:nvSpPr>
          <p:spPr>
            <a:xfrm rot="10800000">
              <a:off x="1569177" y="1943017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 rot="10800000">
              <a:off x="1460098" y="1861506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 rot="10800000">
              <a:off x="1565295" y="1943051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2" name="Google Shape;492;p26"/>
          <p:cNvGrpSpPr/>
          <p:nvPr/>
        </p:nvGrpSpPr>
        <p:grpSpPr>
          <a:xfrm>
            <a:off x="3162876" y="4006798"/>
            <a:ext cx="535082" cy="535082"/>
            <a:chOff x="992444" y="1861483"/>
            <a:chExt cx="313500" cy="313500"/>
          </a:xfrm>
        </p:grpSpPr>
        <p:sp>
          <p:nvSpPr>
            <p:cNvPr id="493" name="Google Shape;493;p26"/>
            <p:cNvSpPr/>
            <p:nvPr/>
          </p:nvSpPr>
          <p:spPr>
            <a:xfrm rot="10800000">
              <a:off x="992444" y="1861483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 rot="5400000">
              <a:off x="1092466" y="1961355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495" name="Google Shape;495;p26"/>
          <p:cNvCxnSpPr/>
          <p:nvPr/>
        </p:nvCxnSpPr>
        <p:spPr>
          <a:xfrm>
            <a:off x="3026900" y="2107875"/>
            <a:ext cx="0" cy="2373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6"/>
          <p:cNvSpPr/>
          <p:nvPr/>
        </p:nvSpPr>
        <p:spPr>
          <a:xfrm>
            <a:off x="3314913" y="3688325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2083550" y="2688750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3314913" y="2688750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1751742" y="1485700"/>
            <a:ext cx="894600" cy="30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외부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2983105" y="1485700"/>
            <a:ext cx="894600" cy="30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내부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310700" y="3068525"/>
            <a:ext cx="9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1번 클릭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310700" y="4064675"/>
            <a:ext cx="9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2번 클릭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310700" y="2096800"/>
            <a:ext cx="1076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초기상태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호출 취소 규칙 (시스템 관점)</a:t>
            </a:r>
            <a:endParaRPr/>
          </a:p>
        </p:txBody>
      </p:sp>
      <p:sp>
        <p:nvSpPr>
          <p:cNvPr id="509" name="Google Shape;509;p27"/>
          <p:cNvSpPr txBox="1"/>
          <p:nvPr/>
        </p:nvSpPr>
        <p:spPr>
          <a:xfrm>
            <a:off x="4484825" y="2263625"/>
            <a:ext cx="4366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현재 방향 기준 호출 처리</a:t>
            </a:r>
            <a:endParaRPr b="1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반대 방향 호출은 무시되며 이후 처리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27"/>
          <p:cNvSpPr txBox="1"/>
          <p:nvPr/>
        </p:nvSpPr>
        <p:spPr>
          <a:xfrm>
            <a:off x="5328625" y="3248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11" name="Google Shape;511;p27"/>
          <p:cNvSpPr/>
          <p:nvPr/>
        </p:nvSpPr>
        <p:spPr>
          <a:xfrm>
            <a:off x="4897025" y="3218200"/>
            <a:ext cx="3541800" cy="492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현실 엘리베이터의 우선 순위 정책 반영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645746" y="1112572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645746" y="2239798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45746" y="1676185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645746" y="4539704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645746" y="3976083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645746" y="3412470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3168940" y="111257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3304227" y="1212177"/>
            <a:ext cx="1197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267478" y="111257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402765" y="1212177"/>
            <a:ext cx="1197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27"/>
          <p:cNvSpPr/>
          <p:nvPr/>
        </p:nvSpPr>
        <p:spPr>
          <a:xfrm rot="10800000">
            <a:off x="1267478" y="279382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27"/>
          <p:cNvSpPr/>
          <p:nvPr/>
        </p:nvSpPr>
        <p:spPr>
          <a:xfrm rot="10800000">
            <a:off x="1396191" y="2893423"/>
            <a:ext cx="1197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1214825" y="3129975"/>
            <a:ext cx="48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처리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3063375" y="3129975"/>
            <a:ext cx="68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처리X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469384" y="1112572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2469384" y="2239798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2469384" y="1676185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2469384" y="4539704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2469384" y="3976083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2469384" y="3412470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560198" y="2744076"/>
            <a:ext cx="525600" cy="52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27"/>
          <p:cNvSpPr/>
          <p:nvPr/>
        </p:nvSpPr>
        <p:spPr>
          <a:xfrm rot="10800000">
            <a:off x="703896" y="2823436"/>
            <a:ext cx="238200" cy="3669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27"/>
          <p:cNvSpPr/>
          <p:nvPr/>
        </p:nvSpPr>
        <p:spPr>
          <a:xfrm flipH="1" rot="10800000">
            <a:off x="2387311" y="2744076"/>
            <a:ext cx="525600" cy="52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5" name="Google Shape;535;p27"/>
          <p:cNvCxnSpPr/>
          <p:nvPr/>
        </p:nvCxnSpPr>
        <p:spPr>
          <a:xfrm>
            <a:off x="2067525" y="1085900"/>
            <a:ext cx="0" cy="38850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7"/>
          <p:cNvSpPr/>
          <p:nvPr/>
        </p:nvSpPr>
        <p:spPr>
          <a:xfrm rot="10800000">
            <a:off x="2531021" y="2823448"/>
            <a:ext cx="238200" cy="3669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3192953" y="279382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3328240" y="2893427"/>
            <a:ext cx="1197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방향 전환 규칙</a:t>
            </a:r>
            <a:endParaRPr/>
          </a:p>
        </p:txBody>
      </p:sp>
      <p:sp>
        <p:nvSpPr>
          <p:cNvPr id="544" name="Google Shape;544;p28"/>
          <p:cNvSpPr txBox="1"/>
          <p:nvPr/>
        </p:nvSpPr>
        <p:spPr>
          <a:xfrm>
            <a:off x="5071775" y="2156550"/>
            <a:ext cx="5358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현재 이동 방향을 기준으로 </a:t>
            </a:r>
            <a:br>
              <a:rPr b="1"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그 방향에 호출이 남아 있는지</a:t>
            </a:r>
            <a:r>
              <a:rPr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판단</a:t>
            </a:r>
            <a:endParaRPr b="1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28"/>
          <p:cNvSpPr txBox="1"/>
          <p:nvPr/>
        </p:nvSpPr>
        <p:spPr>
          <a:xfrm>
            <a:off x="4977425" y="2365950"/>
            <a:ext cx="40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8"/>
          <p:cNvSpPr/>
          <p:nvPr/>
        </p:nvSpPr>
        <p:spPr>
          <a:xfrm>
            <a:off x="5071775" y="3058625"/>
            <a:ext cx="3678000" cy="825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호출이 있으면 </a:t>
            </a:r>
            <a:r>
              <a:rPr lang="ko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해당 방향을 유지하며 이동을 지속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호출이 없다면</a:t>
            </a:r>
            <a:r>
              <a:rPr lang="ko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방향을 전환하여 남은 호출을 처리함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28"/>
          <p:cNvSpPr/>
          <p:nvPr/>
        </p:nvSpPr>
        <p:spPr>
          <a:xfrm>
            <a:off x="2104196" y="1112572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2104196" y="1676185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28"/>
          <p:cNvSpPr/>
          <p:nvPr/>
        </p:nvSpPr>
        <p:spPr>
          <a:xfrm>
            <a:off x="2104196" y="4539704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2104196" y="3976083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1" name="Google Shape;551;p28"/>
          <p:cNvGrpSpPr/>
          <p:nvPr/>
        </p:nvGrpSpPr>
        <p:grpSpPr>
          <a:xfrm>
            <a:off x="2018648" y="2169101"/>
            <a:ext cx="525600" cy="525600"/>
            <a:chOff x="1326023" y="2169101"/>
            <a:chExt cx="525600" cy="525600"/>
          </a:xfrm>
        </p:grpSpPr>
        <p:sp>
          <p:nvSpPr>
            <p:cNvPr id="552" name="Google Shape;552;p28"/>
            <p:cNvSpPr/>
            <p:nvPr/>
          </p:nvSpPr>
          <p:spPr>
            <a:xfrm flipH="1" rot="10800000">
              <a:off x="1326023" y="2169101"/>
              <a:ext cx="525600" cy="5256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 rot="10800000">
              <a:off x="1469721" y="2248461"/>
              <a:ext cx="238200" cy="3669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54" name="Google Shape;554;p28"/>
          <p:cNvSpPr/>
          <p:nvPr/>
        </p:nvSpPr>
        <p:spPr>
          <a:xfrm>
            <a:off x="2104196" y="2826129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28"/>
          <p:cNvSpPr/>
          <p:nvPr/>
        </p:nvSpPr>
        <p:spPr>
          <a:xfrm rot="10800000">
            <a:off x="2564440" y="451747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28"/>
          <p:cNvSpPr/>
          <p:nvPr/>
        </p:nvSpPr>
        <p:spPr>
          <a:xfrm rot="10800000">
            <a:off x="2693153" y="4617073"/>
            <a:ext cx="1197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28"/>
          <p:cNvSpPr/>
          <p:nvPr/>
        </p:nvSpPr>
        <p:spPr>
          <a:xfrm>
            <a:off x="2104196" y="3401107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3680246" y="1112572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3680246" y="1676185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3680246" y="4539704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28"/>
          <p:cNvSpPr/>
          <p:nvPr/>
        </p:nvSpPr>
        <p:spPr>
          <a:xfrm>
            <a:off x="3680246" y="3976083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2" name="Google Shape;562;p28"/>
          <p:cNvGrpSpPr/>
          <p:nvPr/>
        </p:nvGrpSpPr>
        <p:grpSpPr>
          <a:xfrm rot="10800000">
            <a:off x="3594698" y="2169101"/>
            <a:ext cx="525600" cy="525600"/>
            <a:chOff x="1326023" y="2169101"/>
            <a:chExt cx="525600" cy="525600"/>
          </a:xfrm>
        </p:grpSpPr>
        <p:sp>
          <p:nvSpPr>
            <p:cNvPr id="563" name="Google Shape;563;p28"/>
            <p:cNvSpPr/>
            <p:nvPr/>
          </p:nvSpPr>
          <p:spPr>
            <a:xfrm flipH="1" rot="10800000">
              <a:off x="1326023" y="2169101"/>
              <a:ext cx="525600" cy="5256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 rot="10800000">
              <a:off x="1469721" y="2248461"/>
              <a:ext cx="238200" cy="3669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>
            <a:off x="3680246" y="2826129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28"/>
          <p:cNvSpPr/>
          <p:nvPr/>
        </p:nvSpPr>
        <p:spPr>
          <a:xfrm rot="10800000">
            <a:off x="4140490" y="451747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28"/>
          <p:cNvSpPr/>
          <p:nvPr/>
        </p:nvSpPr>
        <p:spPr>
          <a:xfrm rot="10800000">
            <a:off x="4269203" y="4617073"/>
            <a:ext cx="1197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3680246" y="3401107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549896" y="1112572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549896" y="1676185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549896" y="4539704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549896" y="3976083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3" name="Google Shape;573;p28"/>
          <p:cNvGrpSpPr/>
          <p:nvPr/>
        </p:nvGrpSpPr>
        <p:grpSpPr>
          <a:xfrm>
            <a:off x="464348" y="2169101"/>
            <a:ext cx="525600" cy="525600"/>
            <a:chOff x="1326023" y="2169101"/>
            <a:chExt cx="525600" cy="525600"/>
          </a:xfrm>
        </p:grpSpPr>
        <p:sp>
          <p:nvSpPr>
            <p:cNvPr id="574" name="Google Shape;574;p28"/>
            <p:cNvSpPr/>
            <p:nvPr/>
          </p:nvSpPr>
          <p:spPr>
            <a:xfrm flipH="1" rot="10800000">
              <a:off x="1326023" y="2169101"/>
              <a:ext cx="525600" cy="5256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 rot="10800000">
              <a:off x="1469721" y="2248461"/>
              <a:ext cx="238200" cy="3669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76" name="Google Shape;576;p28"/>
          <p:cNvSpPr/>
          <p:nvPr/>
        </p:nvSpPr>
        <p:spPr>
          <a:xfrm>
            <a:off x="549896" y="2826129"/>
            <a:ext cx="361500" cy="361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28"/>
          <p:cNvSpPr/>
          <p:nvPr/>
        </p:nvSpPr>
        <p:spPr>
          <a:xfrm rot="10800000">
            <a:off x="1010140" y="451747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28"/>
          <p:cNvSpPr/>
          <p:nvPr/>
        </p:nvSpPr>
        <p:spPr>
          <a:xfrm flipH="1" rot="10800000">
            <a:off x="1123357" y="4617075"/>
            <a:ext cx="1506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549896" y="3401107"/>
            <a:ext cx="361500" cy="3615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1010140" y="1101475"/>
            <a:ext cx="383700" cy="383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28"/>
          <p:cNvSpPr/>
          <p:nvPr/>
        </p:nvSpPr>
        <p:spPr>
          <a:xfrm flipH="1">
            <a:off x="1130023" y="1201075"/>
            <a:ext cx="150600" cy="1845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1431500" y="2679425"/>
            <a:ext cx="361500" cy="6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2931500" y="2679425"/>
            <a:ext cx="361500" cy="6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기타 규칙 (</a:t>
            </a:r>
            <a:r>
              <a:rPr lang="ko"/>
              <a:t>층 사이에서 모든 호출 취소)</a:t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1707375" y="4084900"/>
            <a:ext cx="535200" cy="5352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1707375" y="1581425"/>
            <a:ext cx="535200" cy="5352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1707375" y="3250400"/>
            <a:ext cx="535200" cy="5352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1707375" y="2415913"/>
            <a:ext cx="535200" cy="5352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2909225" y="1916175"/>
            <a:ext cx="611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호출이 모두 사라진 경우에도, </a:t>
            </a:r>
            <a:b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현재 위치 기준 가장 가까운 층까지 이동</a:t>
            </a:r>
            <a: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한 뒤 정지 </a:t>
            </a:r>
            <a:b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층 </a:t>
            </a:r>
            <a: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사이에서 </a:t>
            </a:r>
            <a: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정지하지 않</a:t>
            </a:r>
            <a:r>
              <a:rPr lang="ko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음.</a:t>
            </a:r>
            <a:endParaRPr sz="2300">
              <a:solidFill>
                <a:srgbClr val="434343"/>
              </a:solidFill>
            </a:endParaRPr>
          </a:p>
        </p:txBody>
      </p:sp>
      <p:sp>
        <p:nvSpPr>
          <p:cNvPr id="594" name="Google Shape;594;p29"/>
          <p:cNvSpPr/>
          <p:nvPr/>
        </p:nvSpPr>
        <p:spPr>
          <a:xfrm rot="-5400000">
            <a:off x="958475" y="1974350"/>
            <a:ext cx="767100" cy="455100"/>
          </a:xfrm>
          <a:prstGeom prst="uturnArrow">
            <a:avLst>
              <a:gd fmla="val 25346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29"/>
          <p:cNvSpPr/>
          <p:nvPr/>
        </p:nvSpPr>
        <p:spPr>
          <a:xfrm flipH="1" rot="-5400000">
            <a:off x="958475" y="3674825"/>
            <a:ext cx="767100" cy="455100"/>
          </a:xfrm>
          <a:prstGeom prst="uturnArrow">
            <a:avLst>
              <a:gd fmla="val 25346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3372725" y="3316625"/>
            <a:ext cx="4643400" cy="9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엘리베이터 탑승 중</a:t>
            </a:r>
            <a:r>
              <a:rPr b="1" lang="ko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내부 </a:t>
            </a:r>
            <a:r>
              <a:rPr b="1" lang="ko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호출을</a:t>
            </a:r>
            <a:r>
              <a:rPr b="1" lang="ko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취소할 수 없으므로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승객 탑승 중에는 층 사이에서 이동방향을 바꾸지 않음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(‘</a:t>
            </a:r>
            <a:r>
              <a:rPr b="1" lang="ko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탑승 중</a:t>
            </a:r>
            <a:r>
              <a:rPr lang="ko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↔ </a:t>
            </a:r>
            <a:r>
              <a:rPr b="1" lang="ko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내부 호출 존재’</a:t>
            </a:r>
            <a:r>
              <a:rPr lang="ko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로 간주)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특징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</a:t>
            </a:r>
            <a:r>
              <a:rPr lang="ko"/>
              <a:t> 특징 1. </a:t>
            </a:r>
            <a:r>
              <a:rPr lang="ko"/>
              <a:t>기능별 함수 분리</a:t>
            </a:r>
            <a:endParaRPr/>
          </a:p>
        </p:txBody>
      </p:sp>
      <p:sp>
        <p:nvSpPr>
          <p:cNvPr id="607" name="Google Shape;607;p31"/>
          <p:cNvSpPr txBox="1"/>
          <p:nvPr/>
        </p:nvSpPr>
        <p:spPr>
          <a:xfrm>
            <a:off x="4409850" y="2196100"/>
            <a:ext cx="45462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전체 시스템 동작을 </a:t>
            </a:r>
            <a:r>
              <a:rPr b="1" lang="ko" sz="1700">
                <a:solidFill>
                  <a:srgbClr val="674EA7"/>
                </a:solidFill>
                <a:latin typeface="Lato"/>
                <a:ea typeface="Lato"/>
                <a:cs typeface="Lato"/>
                <a:sym typeface="Lato"/>
              </a:rPr>
              <a:t>btn_input(), update_is_ascending(), update_pos()</a:t>
            </a:r>
            <a:r>
              <a:rPr b="1" lang="ko" sz="1700">
                <a:solidFill>
                  <a:srgbClr val="8E7CC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등 </a:t>
            </a: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기능별</a:t>
            </a:r>
            <a: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로 분리하여 구성함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31"/>
          <p:cNvSpPr/>
          <p:nvPr/>
        </p:nvSpPr>
        <p:spPr>
          <a:xfrm>
            <a:off x="4928700" y="3308650"/>
            <a:ext cx="3508500" cy="624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상태 기반 로직을 역할별로 함수로 분리해 메인 루프는 흐름 위주로만 구성되도록 함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9" name="Google Shape;6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75" y="894975"/>
            <a:ext cx="2960165" cy="413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회로 구성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2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특징 2. 비동기 처리</a:t>
            </a:r>
            <a:endParaRPr/>
          </a:p>
        </p:txBody>
      </p:sp>
      <p:sp>
        <p:nvSpPr>
          <p:cNvPr id="615" name="Google Shape;615;p32"/>
          <p:cNvSpPr txBox="1"/>
          <p:nvPr/>
        </p:nvSpPr>
        <p:spPr>
          <a:xfrm>
            <a:off x="0" y="3801375"/>
            <a:ext cx="9144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시스템의 모든 시간 제어를</a:t>
            </a:r>
            <a:r>
              <a:rPr b="1"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millis() 값(또는 차이)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로 처리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32"/>
          <p:cNvSpPr txBox="1"/>
          <p:nvPr/>
        </p:nvSpPr>
        <p:spPr>
          <a:xfrm>
            <a:off x="150" y="4154475"/>
            <a:ext cx="9144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이동, 문 열림 LED 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깜박임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LED 갱신 등 각각의 기능을 자신만의 주기 변수로 독립 제어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17" name="Google Shape;617;p32"/>
          <p:cNvGraphicFramePr/>
          <p:nvPr/>
        </p:nvGraphicFramePr>
        <p:xfrm>
          <a:off x="8001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1766375"/>
                <a:gridCol w="579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동작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코드 구조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위치 이동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if (now - prev_move_time &gt; MOVING_INTERVAL)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 열림 </a:t>
                      </a:r>
                      <a:r>
                        <a:rPr lang="ko"/>
                        <a:t>LED </a:t>
                      </a:r>
                      <a:r>
                        <a:rPr lang="ko"/>
                        <a:t>깜박임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if ((now / BLINK_INTERVAL) % 2) == 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 열림 종료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if (now - blink_start_time &lt; BLINK_DURATION)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LED </a:t>
                      </a:r>
                      <a:r>
                        <a:rPr lang="ko"/>
                        <a:t>주기적 갱신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if (now - prev_led_time &gt; MOVING_INTERVAL)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특징 3. 비트 기반 상태 표현 및 전환</a:t>
            </a:r>
            <a:endParaRPr/>
          </a:p>
        </p:txBody>
      </p:sp>
      <p:graphicFrame>
        <p:nvGraphicFramePr>
          <p:cNvPr id="623" name="Google Shape;623;p33"/>
          <p:cNvGraphicFramePr/>
          <p:nvPr/>
        </p:nvGraphicFramePr>
        <p:xfrm>
          <a:off x="3657188" y="11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1087550"/>
                <a:gridCol w="382850"/>
                <a:gridCol w="404775"/>
                <a:gridCol w="404775"/>
                <a:gridCol w="404775"/>
                <a:gridCol w="404775"/>
                <a:gridCol w="404775"/>
                <a:gridCol w="404775"/>
                <a:gridCol w="404775"/>
                <a:gridCol w="404775"/>
              </a:tblGrid>
              <a:tr h="315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7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6 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5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4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3 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2 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1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0 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pos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up_call 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🔼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down_call </a:t>
                      </a:r>
                      <a:endParaRPr b="1"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🔽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inner_call </a:t>
                      </a:r>
                      <a:endParaRPr b="1"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🛗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0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is_ascending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/>
                        <a:t>True</a:t>
                      </a:r>
                      <a:endParaRPr sz="1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id="624" name="Google Shape;624;p33"/>
          <p:cNvPicPr preferRelativeResize="0"/>
          <p:nvPr/>
        </p:nvPicPr>
        <p:blipFill rotWithShape="1">
          <a:blip r:embed="rId3">
            <a:alphaModFix/>
          </a:blip>
          <a:srcRect b="39769" l="65755" r="0" t="11766"/>
          <a:stretch/>
        </p:blipFill>
        <p:spPr>
          <a:xfrm>
            <a:off x="290350" y="1043746"/>
            <a:ext cx="2678951" cy="375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3"/>
          <p:cNvSpPr txBox="1"/>
          <p:nvPr/>
        </p:nvSpPr>
        <p:spPr>
          <a:xfrm>
            <a:off x="3782075" y="3972700"/>
            <a:ext cx="4497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하나의 상태 변수(byte)에 여러 층을 1bit씩 배치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3782075" y="4343100"/>
            <a:ext cx="4497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상태, 판단, 출력 구조를 동일한 비트 체계로 통일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</a:t>
            </a:r>
            <a:r>
              <a:rPr lang="ko"/>
              <a:t> 특징 3. 비트 </a:t>
            </a:r>
            <a:r>
              <a:rPr lang="ko"/>
              <a:t>기반 상태 표현 및 전환</a:t>
            </a:r>
            <a:endParaRPr/>
          </a:p>
        </p:txBody>
      </p:sp>
      <p:graphicFrame>
        <p:nvGraphicFramePr>
          <p:cNvPr id="632" name="Google Shape;632;p34"/>
          <p:cNvGraphicFramePr/>
          <p:nvPr/>
        </p:nvGraphicFramePr>
        <p:xfrm>
          <a:off x="309600" y="14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1079675"/>
                <a:gridCol w="932000"/>
                <a:gridCol w="932000"/>
                <a:gridCol w="932000"/>
                <a:gridCol w="932000"/>
                <a:gridCol w="932000"/>
                <a:gridCol w="932000"/>
                <a:gridCol w="932000"/>
                <a:gridCol w="932000"/>
              </a:tblGrid>
              <a:tr h="4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7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6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5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4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3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2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1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0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0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pos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0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call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p34"/>
          <p:cNvSpPr txBox="1"/>
          <p:nvPr/>
        </p:nvSpPr>
        <p:spPr>
          <a:xfrm>
            <a:off x="-12" y="3713750"/>
            <a:ext cx="91440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아래쪽에 호출이 존재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ko" sz="1800">
                <a:highlight>
                  <a:srgbClr val="FFFFFF"/>
                </a:highlight>
              </a:rPr>
              <a:t>↔ 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call % pos != 0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위쪽에 호출이 존재 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>
                <a:highlight>
                  <a:srgbClr val="FFFFFF"/>
                </a:highlight>
              </a:rPr>
              <a:t>↔ 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call&gt; pos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현재 위치에 호출이 존재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800">
                <a:highlight>
                  <a:srgbClr val="FFFFFF"/>
                </a:highlight>
              </a:rPr>
              <a:t>↔ 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call &amp; pos != 0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34"/>
          <p:cNvSpPr/>
          <p:nvPr/>
        </p:nvSpPr>
        <p:spPr>
          <a:xfrm>
            <a:off x="2829000" y="3344925"/>
            <a:ext cx="3486000" cy="3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call = up_call | down_call | inner_call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34"/>
          <p:cNvSpPr/>
          <p:nvPr/>
        </p:nvSpPr>
        <p:spPr>
          <a:xfrm>
            <a:off x="4130142" y="983225"/>
            <a:ext cx="894600" cy="30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특징 4. 상태 기반 LED 출력 구조</a:t>
            </a:r>
            <a:endParaRPr/>
          </a:p>
        </p:txBody>
      </p:sp>
      <p:graphicFrame>
        <p:nvGraphicFramePr>
          <p:cNvPr id="641" name="Google Shape;641;p35"/>
          <p:cNvGraphicFramePr/>
          <p:nvPr/>
        </p:nvGraphicFramePr>
        <p:xfrm>
          <a:off x="309600" y="11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1079675"/>
                <a:gridCol w="932000"/>
                <a:gridCol w="932000"/>
                <a:gridCol w="932000"/>
                <a:gridCol w="932000"/>
                <a:gridCol w="932000"/>
                <a:gridCol w="932000"/>
                <a:gridCol w="932000"/>
                <a:gridCol w="932000"/>
              </a:tblGrid>
              <a:tr h="21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7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6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5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4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3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2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1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300"/>
                        <a:t>0 </a:t>
                      </a:r>
                      <a:endParaRPr b="1" sz="23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pos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3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400"/>
                        <a:t>call</a:t>
                      </a:r>
                      <a:endParaRPr b="1"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1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2" name="Google Shape;642;p35"/>
          <p:cNvSpPr/>
          <p:nvPr/>
        </p:nvSpPr>
        <p:spPr>
          <a:xfrm>
            <a:off x="2512808" y="3453999"/>
            <a:ext cx="563100" cy="563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3층</a:t>
            </a:r>
            <a:endParaRPr b="1" sz="11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35"/>
          <p:cNvSpPr/>
          <p:nvPr/>
        </p:nvSpPr>
        <p:spPr>
          <a:xfrm>
            <a:off x="5297533" y="3453999"/>
            <a:ext cx="563100" cy="563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2층</a:t>
            </a:r>
            <a:endParaRPr b="1" sz="11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5"/>
          <p:cNvSpPr/>
          <p:nvPr/>
        </p:nvSpPr>
        <p:spPr>
          <a:xfrm>
            <a:off x="8115358" y="3453999"/>
            <a:ext cx="563100" cy="563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1층</a:t>
            </a:r>
            <a:endParaRPr b="1" sz="11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3432233" y="3453999"/>
            <a:ext cx="563100" cy="563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35"/>
          <p:cNvSpPr/>
          <p:nvPr/>
        </p:nvSpPr>
        <p:spPr>
          <a:xfrm>
            <a:off x="4364883" y="3453999"/>
            <a:ext cx="563100" cy="563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35"/>
          <p:cNvSpPr/>
          <p:nvPr/>
        </p:nvSpPr>
        <p:spPr>
          <a:xfrm>
            <a:off x="7177733" y="3453999"/>
            <a:ext cx="563100" cy="5631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6159625" y="3386675"/>
            <a:ext cx="719100" cy="719100"/>
          </a:xfrm>
          <a:prstGeom prst="sun">
            <a:avLst>
              <a:gd fmla="val 1813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35"/>
          <p:cNvSpPr/>
          <p:nvPr/>
        </p:nvSpPr>
        <p:spPr>
          <a:xfrm>
            <a:off x="8115358" y="4213824"/>
            <a:ext cx="563100" cy="5631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5219525" y="4135825"/>
            <a:ext cx="719100" cy="719100"/>
          </a:xfrm>
          <a:prstGeom prst="sun">
            <a:avLst>
              <a:gd fmla="val 1813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5"/>
          <p:cNvSpPr/>
          <p:nvPr/>
        </p:nvSpPr>
        <p:spPr>
          <a:xfrm>
            <a:off x="2434800" y="4135825"/>
            <a:ext cx="719100" cy="719100"/>
          </a:xfrm>
          <a:prstGeom prst="sun">
            <a:avLst>
              <a:gd fmla="val 1813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2688450" y="2927275"/>
            <a:ext cx="211800" cy="4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5473175" y="2927275"/>
            <a:ext cx="211800" cy="4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6413275" y="2927275"/>
            <a:ext cx="211800" cy="41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35"/>
          <p:cNvSpPr txBox="1"/>
          <p:nvPr/>
        </p:nvSpPr>
        <p:spPr>
          <a:xfrm>
            <a:off x="720350" y="3524500"/>
            <a:ext cx="12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위치 LED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35"/>
          <p:cNvSpPr txBox="1"/>
          <p:nvPr/>
        </p:nvSpPr>
        <p:spPr>
          <a:xfrm>
            <a:off x="720350" y="4249075"/>
            <a:ext cx="12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호출 LED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특징 4. </a:t>
            </a:r>
            <a:r>
              <a:rPr lang="ko"/>
              <a:t>상태 기반 LED 출력 구조</a:t>
            </a:r>
            <a:endParaRPr/>
          </a:p>
        </p:txBody>
      </p:sp>
      <p:graphicFrame>
        <p:nvGraphicFramePr>
          <p:cNvPr id="662" name="Google Shape;662;p36"/>
          <p:cNvGraphicFramePr/>
          <p:nvPr/>
        </p:nvGraphicFramePr>
        <p:xfrm>
          <a:off x="350575" y="10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1724525"/>
                <a:gridCol w="6619100"/>
              </a:tblGrid>
              <a:tr h="27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요소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0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위치 LED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POS_LED_PINS[i] ← bitRead(pos, i)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호출 LED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CALL_LED_PINS[i] </a:t>
                      </a:r>
                      <a:r>
                        <a:rPr lang="ko"/>
                        <a:t>← bitRead(call, 3*i)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애니메이션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 = 0 ↔ pos_snapshot </a:t>
                      </a:r>
                      <a:r>
                        <a:rPr lang="ko"/>
                        <a:t>토글만으로 구현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3" name="Google Shape;663;p36"/>
          <p:cNvSpPr txBox="1"/>
          <p:nvPr/>
        </p:nvSpPr>
        <p:spPr>
          <a:xfrm>
            <a:off x="719425" y="3084075"/>
            <a:ext cx="7605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b="1" lang="ko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상태변수(pos, call)만 바꾸면 LED가 변경됨</a:t>
            </a:r>
            <a:endParaRPr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LED 제어를 위한 별도 로직이 없음 (단순 갱신 목적을 제외)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719451" y="3811125"/>
            <a:ext cx="80508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1" lang="ko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애니메이션도 pos 하나로 표현 가능</a:t>
            </a:r>
            <a:r>
              <a:rPr lang="ko" sz="1700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LED 깜박임 애니메이션을 위한 별도 상태 변수를 만들지 않고, </a:t>
            </a:r>
            <a:b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기존에 존재하던 pos 값만 임시로 0과 snapshot 사이에서 토글시켜서 깜박임 구현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동작 조건 테스트</a:t>
            </a:r>
            <a:endParaRPr/>
          </a:p>
        </p:txBody>
      </p:sp>
      <p:graphicFrame>
        <p:nvGraphicFramePr>
          <p:cNvPr id="675" name="Google Shape;675;p38"/>
          <p:cNvGraphicFramePr/>
          <p:nvPr/>
        </p:nvGraphicFramePr>
        <p:xfrm>
          <a:off x="326375" y="11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837250"/>
                <a:gridCol w="2695625"/>
                <a:gridCol w="2475825"/>
                <a:gridCol w="2002900"/>
              </a:tblGrid>
              <a:tr h="28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TC_ID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시나리오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예상 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시작 + </a:t>
                      </a:r>
                      <a:r>
                        <a:rPr lang="ko" sz="1200"/>
                        <a:t>호출 없음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이동 없음, 정지 유지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최상층 도달 </a:t>
                      </a:r>
                      <a:r>
                        <a:rPr lang="ko" sz="1200"/>
                        <a:t>+ 호출 없음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방향 전환 후 정지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최상층 도달 → 1층 상행 호출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방향 전환 후 하행 이동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최하층 도달 +</a:t>
                      </a:r>
                      <a:r>
                        <a:rPr lang="ko" sz="1200"/>
                        <a:t> 호출 없음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방향 전환 후 정지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정지 상태 → 현재 층 호출 발생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이동 없음, 문 열림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TC_06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층간 이동 중 + 호출 없음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가장 가까운 층까지 이동 후 정지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 호출 흐름 테스트</a:t>
            </a:r>
            <a:endParaRPr/>
          </a:p>
        </p:txBody>
      </p:sp>
      <p:graphicFrame>
        <p:nvGraphicFramePr>
          <p:cNvPr id="681" name="Google Shape;681;p39"/>
          <p:cNvGraphicFramePr/>
          <p:nvPr/>
        </p:nvGraphicFramePr>
        <p:xfrm>
          <a:off x="326375" y="11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837250"/>
                <a:gridCol w="2695625"/>
                <a:gridCol w="2475825"/>
                <a:gridCol w="2002900"/>
              </a:tblGrid>
              <a:tr h="28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TC_ID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시나리오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예상 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내부 2층 호출 </a:t>
                      </a:r>
                      <a:r>
                        <a:rPr b="1" lang="ko" sz="1200"/>
                        <a:t>→</a:t>
                      </a:r>
                      <a:r>
                        <a:rPr lang="ko" sz="1200"/>
                        <a:t> 외부 1층 상행 호출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2층 도착 후 방향 전환, 1층 도착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내부 3층 호출 </a:t>
                      </a:r>
                      <a:r>
                        <a:rPr b="1" lang="ko" sz="1200"/>
                        <a:t>→</a:t>
                      </a:r>
                      <a:r>
                        <a:rPr lang="ko" sz="1200"/>
                        <a:t> 외부 2층 하행 호출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3층 도착 후 방향 전환, 2층 도착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TC_09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외부 2층 상행 호출 </a:t>
                      </a:r>
                      <a:r>
                        <a:rPr b="1" lang="ko" sz="1200"/>
                        <a:t>→</a:t>
                      </a:r>
                      <a:r>
                        <a:rPr lang="ko" sz="1200"/>
                        <a:t> 내부 3층 호출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2층 도착 → 3층 도착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내부 2층 호출 </a:t>
                      </a:r>
                      <a:r>
                        <a:rPr b="1" lang="ko" sz="1200"/>
                        <a:t>→</a:t>
                      </a:r>
                      <a:r>
                        <a:rPr lang="ko" sz="1200"/>
                        <a:t> 외부 3층 하행 호출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2층 도착 후 방향 전환, 3층 도착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외부 1층 상행 호출 </a:t>
                      </a:r>
                      <a:r>
                        <a:rPr b="1" lang="ko" sz="1200"/>
                        <a:t>→</a:t>
                      </a:r>
                      <a:r>
                        <a:rPr lang="ko" sz="1200"/>
                        <a:t> 외부 3층 하행 호출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1층 도착 후 상행 → 3층 도착 후 문 열림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내부 2층 호출 </a:t>
                      </a:r>
                      <a:r>
                        <a:rPr b="1" lang="ko" sz="1200"/>
                        <a:t>→</a:t>
                      </a:r>
                      <a:r>
                        <a:rPr lang="ko" sz="1200"/>
                        <a:t> 내부 3층 호출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2층 도착 후 문 열림 → 3층 도착 후 문 열림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0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복합 호출 흐름 테스트</a:t>
            </a:r>
            <a:endParaRPr/>
          </a:p>
        </p:txBody>
      </p:sp>
      <p:graphicFrame>
        <p:nvGraphicFramePr>
          <p:cNvPr id="687" name="Google Shape;687;p40"/>
          <p:cNvGraphicFramePr/>
          <p:nvPr/>
        </p:nvGraphicFramePr>
        <p:xfrm>
          <a:off x="326375" y="11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837250"/>
                <a:gridCol w="2695625"/>
                <a:gridCol w="2475825"/>
                <a:gridCol w="2002900"/>
              </a:tblGrid>
              <a:tr h="28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TC_ID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시나리오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예상 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2층에서 내부 3층 호출 → 2층 상행 + 1층 상행 연속 호출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3층 도착 → 하행 전환 → 2층 무시 → 1층 도착 → 다시 2층 도착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3층에서 내부 2층 호출 → 외부 3층 하행 호출 → 1층 상행 호출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2층 도착 → 상행 전환 → 3층 도착 → 방향 전환 후 1층 도착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2층에서 외부 1층 상행 호출 → 외부 3층 하행 호출 → 2층 내부 호출 추가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1층 도착 → 2층 도착 → 3층 도착 → 완료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1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호출 규칙 및 입력 처리 테스트</a:t>
            </a:r>
            <a:endParaRPr/>
          </a:p>
        </p:txBody>
      </p:sp>
      <p:graphicFrame>
        <p:nvGraphicFramePr>
          <p:cNvPr id="693" name="Google Shape;693;p41"/>
          <p:cNvGraphicFramePr/>
          <p:nvPr/>
        </p:nvGraphicFramePr>
        <p:xfrm>
          <a:off x="326375" y="11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837250"/>
                <a:gridCol w="2695625"/>
                <a:gridCol w="2475825"/>
                <a:gridCol w="2002900"/>
              </a:tblGrid>
              <a:tr h="21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TC_ID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시나리오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예상 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결과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외부 호출 버튼 두 번 눌러 토글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호출 등록 → 해제 → LED 꺼짐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TC_17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내부 호출 버튼 두 번 눌러도 취소 안됨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내부 호출 유지, 도착 시 해제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TC_18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외부 호출 버튼을 누르고, 도착 전 다시 눌러 취소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해당 층 도착 시 문 열리지 않음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TC_19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문 열림(깜박임) 도중에 이동하지 않는지 확인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이동 없이 문 열림 유지, pos 고정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5"/>
          <p:cNvGrpSpPr/>
          <p:nvPr/>
        </p:nvGrpSpPr>
        <p:grpSpPr>
          <a:xfrm>
            <a:off x="686864" y="1128494"/>
            <a:ext cx="4037702" cy="3724614"/>
            <a:chOff x="294300" y="150763"/>
            <a:chExt cx="5350075" cy="4935225"/>
          </a:xfrm>
        </p:grpSpPr>
        <p:pic>
          <p:nvPicPr>
            <p:cNvPr id="95" name="Google Shape;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300" y="150763"/>
              <a:ext cx="4955075" cy="493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5"/>
            <p:cNvSpPr/>
            <p:nvPr/>
          </p:nvSpPr>
          <p:spPr>
            <a:xfrm>
              <a:off x="1270838" y="3747925"/>
              <a:ext cx="3441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flipH="1">
              <a:off x="4291025" y="3781025"/>
              <a:ext cx="3441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98" name="Google Shape;98;p15"/>
            <p:cNvPicPr preferRelativeResize="0"/>
            <p:nvPr/>
          </p:nvPicPr>
          <p:blipFill rotWithShape="1">
            <a:blip r:embed="rId4">
              <a:alphaModFix/>
            </a:blip>
            <a:srcRect b="19931" l="25982" r="32891" t="40970"/>
            <a:stretch/>
          </p:blipFill>
          <p:spPr>
            <a:xfrm>
              <a:off x="4750600" y="3432628"/>
              <a:ext cx="886500" cy="128339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99" name="Google Shape;99;p15"/>
            <p:cNvPicPr preferRelativeResize="0"/>
            <p:nvPr/>
          </p:nvPicPr>
          <p:blipFill rotWithShape="1">
            <a:blip r:embed="rId5">
              <a:alphaModFix/>
            </a:blip>
            <a:srcRect b="0" l="29982" r="27043" t="0"/>
            <a:stretch/>
          </p:blipFill>
          <p:spPr>
            <a:xfrm>
              <a:off x="294300" y="3355250"/>
              <a:ext cx="855700" cy="14934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00" name="Google Shape;100;p15"/>
            <p:cNvSpPr/>
            <p:nvPr/>
          </p:nvSpPr>
          <p:spPr>
            <a:xfrm>
              <a:off x="1735775" y="2833275"/>
              <a:ext cx="1158600" cy="2216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013400" y="2833275"/>
              <a:ext cx="1158600" cy="2216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회로 구성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4976425" y="3272925"/>
            <a:ext cx="4078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외부에서 상행/하행을 선택할 수 있는 </a:t>
            </a:r>
            <a:r>
              <a:rPr b="1"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외부버튼</a:t>
            </a:r>
            <a:r>
              <a:rPr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내부에서 목적층을 선택할 수 있는 </a:t>
            </a:r>
            <a:r>
              <a:rPr b="1"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내부버튼</a:t>
            </a:r>
            <a:r>
              <a:rPr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으로 구성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976425" y="2992450"/>
            <a:ext cx="34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버튼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976425" y="2321500"/>
            <a:ext cx="4078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특정 층의 호출 상태를 표시하는 호출 LED,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엘리베이터의 현재 위치를 표시하는 위치 LED로 구성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976425" y="2041025"/>
            <a:ext cx="34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LED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부록 1. 전체 기능 리스트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</a:t>
            </a:r>
            <a:r>
              <a:rPr lang="ko"/>
              <a:t>기능 리스트</a:t>
            </a:r>
            <a:endParaRPr/>
          </a:p>
        </p:txBody>
      </p:sp>
      <p:graphicFrame>
        <p:nvGraphicFramePr>
          <p:cNvPr id="704" name="Google Shape;704;p43"/>
          <p:cNvGraphicFramePr/>
          <p:nvPr/>
        </p:nvGraphicFramePr>
        <p:xfrm>
          <a:off x="347575" y="11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382850"/>
                <a:gridCol w="1641800"/>
                <a:gridCol w="63967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#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Function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Description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1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호출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각 층의 외부 호출 버튼(상행/하행)을 누르면 엘리베이터가 해당 방향의 호출을 등록한다.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내부 버튼을 누르면 해당 층으로 이동 요청이 등록된다.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여러 호출을 동시에 등록할 수 있다.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2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호출 입력 취소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외부 호출 버튼을 다시 누르면 해당 호출이 취소된다.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내부 호출은 한 번 등록하면 취소할 수 없으며, 도착 시 자동으로 해제된다.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3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호출 상태 표시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내부 호출, 상행 호출, 하행 호출이 모두 해제되어야 해당 층의 호출 LED가 꺼진다.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외부 호출은 현재 이동 방향과 일치할 때만 도달 시 해제되므로, 도달해도 LED가 유지될 수 있다.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4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엘리베이터 이동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엘리베이터는 1층에서 시작하여, 호출된 층으로 이동한다.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이동 중 다른 호출이 발생하면, 현재 이동방향에 맞는 호출을 우선 처리하고 이후 방향을 전환한다.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최상층 또는 최하층에 도달하면 자동으로 방향을 전환한다.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엘리베이터는 층 사이에서는 멈추지 않는다. 만약 층 사이에서 모든 호출이 취소되면, 엘리베이터는 가장 가까운 정규 층까지 이동한 뒤 정지하며, 이때 방향은 현재 위치를 기준으로 판단한다.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5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위치 표시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엘리베이터가 도착한 층의 위치 LED가 켜진다.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엘리베이터가 이동 중일 때는 현재 위치에 따라 LED 상태가 변한다.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위치 LED는 자동으로 갱신된다.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4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</a:t>
            </a:r>
            <a:r>
              <a:rPr lang="ko"/>
              <a:t>기능 리스트</a:t>
            </a:r>
            <a:endParaRPr/>
          </a:p>
        </p:txBody>
      </p:sp>
      <p:graphicFrame>
        <p:nvGraphicFramePr>
          <p:cNvPr id="710" name="Google Shape;710;p44"/>
          <p:cNvGraphicFramePr/>
          <p:nvPr/>
        </p:nvGraphicFramePr>
        <p:xfrm>
          <a:off x="347575" y="11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382850"/>
                <a:gridCol w="1641800"/>
                <a:gridCol w="6396775"/>
              </a:tblGrid>
              <a:tr h="12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#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Function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434343"/>
                          </a:solidFill>
                        </a:rPr>
                        <a:t>Description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7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6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문 열림 애니메이션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호출된 층에 도착하면 문이 열리는 것을 표현하기 위해 LED가 일정 시간 깜빡인다.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문이 열리는 동안 엘리베이터는 이동하지 않는다.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7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방향 판단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엘리베이터는 호출된 층들의 위치를 비교해, 상행 또는 하행 방향을 판단한다.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호출이 없는 경우에는 현재 위치를 기준으로 방향을 재설정한다.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8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호출 완료 처리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도착한 층이 호출된 경우, 해당 호출 정보가 해제된다.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외부 호출은 현재 이동 방향과 일치할 경우에만 해제된다.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내부 호출은 도착 시 항상 해제된다.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9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434343"/>
                          </a:solidFill>
                        </a:rPr>
                        <a:t>시스템 상태 출력 기능</a:t>
                      </a:r>
                      <a:endParaRPr b="1"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434343"/>
                          </a:solidFill>
                        </a:rPr>
                        <a:t>・ 위치가 이동할 때마다 현재 위치, 호출 상태, 이동 방향 등의 정보를 시리얼 모니터에 출력한다.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부록 2. 순서도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6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순서도</a:t>
            </a:r>
            <a:endParaRPr/>
          </a:p>
        </p:txBody>
      </p:sp>
      <p:graphicFrame>
        <p:nvGraphicFramePr>
          <p:cNvPr id="721" name="Google Shape;721;p46"/>
          <p:cNvGraphicFramePr/>
          <p:nvPr/>
        </p:nvGraphicFramePr>
        <p:xfrm>
          <a:off x="3599050" y="113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2006050"/>
                <a:gridCol w="3117075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함수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설명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btn_input()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호출 등록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update_call()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호출 해제 + 문 열림 트리거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update_door_blink()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문 열림 표현을 위한 깜박임 동작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update_is_ascending()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방향 판단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update_pos()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위치 갱신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update_led()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LED 갱신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22" name="Google Shape;7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75" y="854125"/>
            <a:ext cx="2960165" cy="4136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46"/>
          <p:cNvGraphicFramePr/>
          <p:nvPr/>
        </p:nvGraphicFramePr>
        <p:xfrm>
          <a:off x="3599050" y="394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{426215F1-4D51-4E84-A35F-D17940BC4523}</a:tableStyleId>
              </a:tblPr>
              <a:tblGrid>
                <a:gridCol w="2006050"/>
                <a:gridCol w="3117075"/>
              </a:tblGrid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상태변수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설명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is_blinking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문 열림 상태 표현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7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순서도 ( update_call() )</a:t>
            </a:r>
            <a:endParaRPr/>
          </a:p>
        </p:txBody>
      </p:sp>
      <p:pic>
        <p:nvPicPr>
          <p:cNvPr id="729" name="Google Shape;7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75" y="1106975"/>
            <a:ext cx="4652675" cy="36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50" y="1067025"/>
            <a:ext cx="4183175" cy="26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순서도 ( update_door_blink() )</a:t>
            </a:r>
            <a:endParaRPr/>
          </a:p>
        </p:txBody>
      </p:sp>
      <p:pic>
        <p:nvPicPr>
          <p:cNvPr id="736" name="Google Shape;7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25" y="874075"/>
            <a:ext cx="4609597" cy="41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9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</a:t>
            </a:r>
            <a:r>
              <a:rPr lang="ko"/>
              <a:t>순서도 ( update_is_ascending() )</a:t>
            </a:r>
            <a:endParaRPr/>
          </a:p>
        </p:txBody>
      </p:sp>
      <p:pic>
        <p:nvPicPr>
          <p:cNvPr id="742" name="Google Shape;7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75" y="900700"/>
            <a:ext cx="5777860" cy="413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0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</a:t>
            </a:r>
            <a:r>
              <a:rPr lang="ko"/>
              <a:t>순서도 ( stay() )</a:t>
            </a:r>
            <a:endParaRPr/>
          </a:p>
        </p:txBody>
      </p:sp>
      <p:pic>
        <p:nvPicPr>
          <p:cNvPr id="748" name="Google Shape;7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00" y="1293275"/>
            <a:ext cx="4113325" cy="33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25" y="1293275"/>
            <a:ext cx="4086646" cy="35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1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</a:t>
            </a:r>
            <a:r>
              <a:rPr lang="ko"/>
              <a:t>순서도 ( update_pos() )</a:t>
            </a:r>
            <a:endParaRPr/>
          </a:p>
        </p:txBody>
      </p:sp>
      <p:pic>
        <p:nvPicPr>
          <p:cNvPr id="755" name="Google Shape;755;p51"/>
          <p:cNvPicPr preferRelativeResize="0"/>
          <p:nvPr/>
        </p:nvPicPr>
        <p:blipFill rotWithShape="1">
          <a:blip r:embed="rId3">
            <a:alphaModFix/>
          </a:blip>
          <a:srcRect b="44632" l="0" r="0" t="0"/>
          <a:stretch/>
        </p:blipFill>
        <p:spPr>
          <a:xfrm>
            <a:off x="133200" y="1300875"/>
            <a:ext cx="4424224" cy="312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1"/>
          <p:cNvPicPr preferRelativeResize="0"/>
          <p:nvPr/>
        </p:nvPicPr>
        <p:blipFill rotWithShape="1">
          <a:blip r:embed="rId3">
            <a:alphaModFix/>
          </a:blip>
          <a:srcRect b="0" l="0" r="0" t="55367"/>
          <a:stretch/>
        </p:blipFill>
        <p:spPr>
          <a:xfrm>
            <a:off x="4403600" y="1354101"/>
            <a:ext cx="4627250" cy="2631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</a:t>
            </a:r>
            <a:r>
              <a:rPr lang="ko"/>
              <a:t>기능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2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순서도 ( update_led() )</a:t>
            </a:r>
            <a:endParaRPr/>
          </a:p>
        </p:txBody>
      </p:sp>
      <p:pic>
        <p:nvPicPr>
          <p:cNvPr id="762" name="Google Shape;7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725" y="880750"/>
            <a:ext cx="3307466" cy="41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1. 호출 기능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863875" y="1708250"/>
            <a:ext cx="4084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434343"/>
                </a:solidFill>
              </a:rPr>
              <a:t>・ 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각 층의 </a:t>
            </a:r>
            <a:r>
              <a:rPr b="1"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외부 호출 버튼(상행/하행)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을 누르면 엘리베이터가 해당 방향의 호출을 등록한다.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863875" y="2829887"/>
            <a:ext cx="4084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434343"/>
                </a:solidFill>
              </a:rPr>
              <a:t>・ </a:t>
            </a:r>
            <a:r>
              <a:rPr b="1"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내부 버튼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을 누르면 해당 층으로 이동 요청이 등록된다.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863875" y="3752941"/>
            <a:ext cx="4084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434343"/>
                </a:solidFill>
              </a:rPr>
              <a:t>・ </a:t>
            </a:r>
            <a:r>
              <a:rPr 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여러 호출을 동시에 등록할 수 있다.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50" y="1083475"/>
            <a:ext cx="4370075" cy="37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2. 호출 </a:t>
            </a:r>
            <a:r>
              <a:rPr lang="ko"/>
              <a:t>입력 취소 기능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103600" y="2100150"/>
            <a:ext cx="4536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34343"/>
                </a:solidFill>
              </a:rPr>
              <a:t>・ </a:t>
            </a: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외부 호출</a:t>
            </a: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버튼을 다시 누르면 해당 호출이 취소된다.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103600" y="3151425"/>
            <a:ext cx="4674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34343"/>
                </a:solidFill>
              </a:rPr>
              <a:t>・ </a:t>
            </a:r>
            <a:r>
              <a:rPr b="1"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내부 호출</a:t>
            </a:r>
            <a:r>
              <a:rPr lang="ko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은 한 번 등록하면 취소할 수 없으며, 도착 시 자동으로 해제된다.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2314546" y="2010734"/>
            <a:ext cx="535082" cy="535082"/>
            <a:chOff x="1927746" y="1861570"/>
            <a:chExt cx="313500" cy="313500"/>
          </a:xfrm>
        </p:grpSpPr>
        <p:sp>
          <p:nvSpPr>
            <p:cNvPr id="129" name="Google Shape;129;p18"/>
            <p:cNvSpPr/>
            <p:nvPr/>
          </p:nvSpPr>
          <p:spPr>
            <a:xfrm>
              <a:off x="1927746" y="1861570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038250" y="1942927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1516365" y="2010624"/>
            <a:ext cx="535082" cy="535082"/>
            <a:chOff x="1460098" y="1861506"/>
            <a:chExt cx="313500" cy="313500"/>
          </a:xfrm>
        </p:grpSpPr>
        <p:sp>
          <p:nvSpPr>
            <p:cNvPr id="132" name="Google Shape;132;p18"/>
            <p:cNvSpPr/>
            <p:nvPr/>
          </p:nvSpPr>
          <p:spPr>
            <a:xfrm rot="10800000">
              <a:off x="1569177" y="1943017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 rot="10800000">
              <a:off x="1460098" y="1861506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 rot="10800000">
              <a:off x="1565295" y="1943051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3162876" y="2010748"/>
            <a:ext cx="535082" cy="535082"/>
            <a:chOff x="992444" y="1861483"/>
            <a:chExt cx="313500" cy="313500"/>
          </a:xfrm>
        </p:grpSpPr>
        <p:sp>
          <p:nvSpPr>
            <p:cNvPr id="136" name="Google Shape;136;p18"/>
            <p:cNvSpPr/>
            <p:nvPr/>
          </p:nvSpPr>
          <p:spPr>
            <a:xfrm rot="10800000">
              <a:off x="992444" y="1861483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rot="5400000">
              <a:off x="1092466" y="1961355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2314546" y="3008884"/>
            <a:ext cx="535082" cy="535082"/>
            <a:chOff x="1927746" y="1861570"/>
            <a:chExt cx="313500" cy="313500"/>
          </a:xfrm>
        </p:grpSpPr>
        <p:sp>
          <p:nvSpPr>
            <p:cNvPr id="139" name="Google Shape;139;p18"/>
            <p:cNvSpPr/>
            <p:nvPr/>
          </p:nvSpPr>
          <p:spPr>
            <a:xfrm>
              <a:off x="1927746" y="1861570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038250" y="1942927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1516365" y="3008774"/>
            <a:ext cx="535082" cy="535082"/>
            <a:chOff x="1460098" y="1861506"/>
            <a:chExt cx="313500" cy="313500"/>
          </a:xfrm>
        </p:grpSpPr>
        <p:sp>
          <p:nvSpPr>
            <p:cNvPr id="142" name="Google Shape;142;p18"/>
            <p:cNvSpPr/>
            <p:nvPr/>
          </p:nvSpPr>
          <p:spPr>
            <a:xfrm rot="10800000">
              <a:off x="1569177" y="1943017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10800000">
              <a:off x="1460098" y="1861506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 rot="10800000">
              <a:off x="1565295" y="1943051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3162876" y="3008773"/>
            <a:ext cx="535082" cy="535082"/>
            <a:chOff x="992444" y="1861483"/>
            <a:chExt cx="313500" cy="313500"/>
          </a:xfrm>
        </p:grpSpPr>
        <p:sp>
          <p:nvSpPr>
            <p:cNvPr id="146" name="Google Shape;146;p18"/>
            <p:cNvSpPr/>
            <p:nvPr/>
          </p:nvSpPr>
          <p:spPr>
            <a:xfrm rot="10800000">
              <a:off x="992444" y="1861483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5400000">
              <a:off x="1092466" y="1961355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2083550" y="3688325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2314546" y="4006909"/>
            <a:ext cx="535082" cy="535082"/>
            <a:chOff x="1927746" y="1861570"/>
            <a:chExt cx="313500" cy="313500"/>
          </a:xfrm>
        </p:grpSpPr>
        <p:sp>
          <p:nvSpPr>
            <p:cNvPr id="150" name="Google Shape;150;p18"/>
            <p:cNvSpPr/>
            <p:nvPr/>
          </p:nvSpPr>
          <p:spPr>
            <a:xfrm>
              <a:off x="1927746" y="1861570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038250" y="1942927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1516365" y="4006799"/>
            <a:ext cx="535082" cy="535082"/>
            <a:chOff x="1460098" y="1861506"/>
            <a:chExt cx="313500" cy="313500"/>
          </a:xfrm>
        </p:grpSpPr>
        <p:sp>
          <p:nvSpPr>
            <p:cNvPr id="153" name="Google Shape;153;p18"/>
            <p:cNvSpPr/>
            <p:nvPr/>
          </p:nvSpPr>
          <p:spPr>
            <a:xfrm rot="10800000">
              <a:off x="1569177" y="1943017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 rot="10800000">
              <a:off x="1460098" y="1861506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rot="10800000">
              <a:off x="1565295" y="1943051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3162876" y="4006798"/>
            <a:ext cx="535082" cy="535082"/>
            <a:chOff x="992444" y="1861483"/>
            <a:chExt cx="313500" cy="313500"/>
          </a:xfrm>
        </p:grpSpPr>
        <p:sp>
          <p:nvSpPr>
            <p:cNvPr id="157" name="Google Shape;157;p18"/>
            <p:cNvSpPr/>
            <p:nvPr/>
          </p:nvSpPr>
          <p:spPr>
            <a:xfrm rot="10800000">
              <a:off x="992444" y="1861483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 rot="5400000">
              <a:off x="1092466" y="1961355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59" name="Google Shape;159;p18"/>
          <p:cNvCxnSpPr/>
          <p:nvPr/>
        </p:nvCxnSpPr>
        <p:spPr>
          <a:xfrm>
            <a:off x="3026900" y="2107875"/>
            <a:ext cx="0" cy="2373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3314913" y="3688325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083550" y="2688750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314913" y="2688750"/>
            <a:ext cx="231000" cy="22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751742" y="1485700"/>
            <a:ext cx="894600" cy="30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외부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983105" y="1485700"/>
            <a:ext cx="894600" cy="30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내부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10700" y="3068525"/>
            <a:ext cx="9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1번 클릭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10700" y="4064675"/>
            <a:ext cx="9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번 클릭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10700" y="2096800"/>
            <a:ext cx="1076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초기상태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1082863" y="1112100"/>
            <a:ext cx="2439000" cy="3593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3. </a:t>
            </a:r>
            <a:r>
              <a:rPr lang="ko"/>
              <a:t>위치 표시 기능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flipH="1" rot="10800000">
            <a:off x="2092569" y="2815073"/>
            <a:ext cx="401100" cy="4011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/>
          <p:nvPr/>
        </p:nvSpPr>
        <p:spPr>
          <a:xfrm flipH="1" rot="10800000">
            <a:off x="2146838" y="426749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/>
          <p:nvPr/>
        </p:nvSpPr>
        <p:spPr>
          <a:xfrm flipH="1" rot="10800000">
            <a:off x="2146838" y="3346889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/>
          <p:nvPr/>
        </p:nvSpPr>
        <p:spPr>
          <a:xfrm flipH="1" rot="10800000">
            <a:off x="2146838" y="3807192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 rot="10800000">
            <a:off x="2146838" y="1468553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/>
          <p:nvPr/>
        </p:nvSpPr>
        <p:spPr>
          <a:xfrm flipH="1" rot="10800000">
            <a:off x="2146838" y="1928863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 rot="10800000">
            <a:off x="2146838" y="2389167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/>
          <p:nvPr/>
        </p:nvSpPr>
        <p:spPr>
          <a:xfrm flipH="1">
            <a:off x="1590675" y="1468440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/>
          <p:nvPr/>
        </p:nvSpPr>
        <p:spPr>
          <a:xfrm flipH="1">
            <a:off x="1590675" y="2389117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/>
          <p:nvPr/>
        </p:nvSpPr>
        <p:spPr>
          <a:xfrm flipH="1">
            <a:off x="1590675" y="1928778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/>
          <p:nvPr/>
        </p:nvSpPr>
        <p:spPr>
          <a:xfrm flipH="1">
            <a:off x="1590675" y="426759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/>
          <p:nvPr/>
        </p:nvSpPr>
        <p:spPr>
          <a:xfrm flipH="1">
            <a:off x="1590675" y="3807250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/>
          <p:nvPr/>
        </p:nvSpPr>
        <p:spPr>
          <a:xfrm flipH="1">
            <a:off x="1590675" y="3346912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>
            <a:off x="1590675" y="286801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/>
          <p:nvPr/>
        </p:nvSpPr>
        <p:spPr>
          <a:xfrm flipH="1">
            <a:off x="1539049" y="3284602"/>
            <a:ext cx="401100" cy="401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/>
          <p:nvPr/>
        </p:nvSpPr>
        <p:spPr>
          <a:xfrm flipH="1">
            <a:off x="1037150" y="1468440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/>
          <p:nvPr/>
        </p:nvSpPr>
        <p:spPr>
          <a:xfrm flipH="1">
            <a:off x="1037150" y="2389117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/>
          <p:nvPr/>
        </p:nvSpPr>
        <p:spPr>
          <a:xfrm flipH="1">
            <a:off x="1037150" y="1928778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/>
          <p:nvPr/>
        </p:nvSpPr>
        <p:spPr>
          <a:xfrm flipH="1">
            <a:off x="1037150" y="426759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/>
          <p:nvPr/>
        </p:nvSpPr>
        <p:spPr>
          <a:xfrm flipH="1" rot="10800000">
            <a:off x="1037147" y="3328365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/>
          <p:nvPr/>
        </p:nvSpPr>
        <p:spPr>
          <a:xfrm flipH="1">
            <a:off x="1037150" y="286801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/>
          <p:nvPr/>
        </p:nvSpPr>
        <p:spPr>
          <a:xfrm flipH="1" rot="10800000">
            <a:off x="984199" y="3745038"/>
            <a:ext cx="401100" cy="401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/>
          <p:nvPr/>
        </p:nvSpPr>
        <p:spPr>
          <a:xfrm flipH="1">
            <a:off x="505550" y="1468440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/>
          <p:nvPr/>
        </p:nvSpPr>
        <p:spPr>
          <a:xfrm flipH="1">
            <a:off x="505550" y="2389117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/>
          <p:nvPr/>
        </p:nvSpPr>
        <p:spPr>
          <a:xfrm flipH="1">
            <a:off x="505550" y="1928778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/>
          <p:nvPr/>
        </p:nvSpPr>
        <p:spPr>
          <a:xfrm flipH="1">
            <a:off x="505550" y="3807250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9"/>
          <p:cNvSpPr/>
          <p:nvPr/>
        </p:nvSpPr>
        <p:spPr>
          <a:xfrm flipH="1">
            <a:off x="505550" y="3346912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9"/>
          <p:cNvSpPr/>
          <p:nvPr/>
        </p:nvSpPr>
        <p:spPr>
          <a:xfrm flipH="1">
            <a:off x="505550" y="2868016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9"/>
          <p:cNvSpPr/>
          <p:nvPr/>
        </p:nvSpPr>
        <p:spPr>
          <a:xfrm flipH="1" rot="10800000">
            <a:off x="453919" y="4241923"/>
            <a:ext cx="401100" cy="4011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9"/>
          <p:cNvSpPr/>
          <p:nvPr/>
        </p:nvSpPr>
        <p:spPr>
          <a:xfrm flipH="1" rot="10800000">
            <a:off x="2696917" y="4285473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/>
          <p:nvPr/>
        </p:nvSpPr>
        <p:spPr>
          <a:xfrm flipH="1" rot="10800000">
            <a:off x="2696917" y="3364797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9"/>
          <p:cNvSpPr/>
          <p:nvPr/>
        </p:nvSpPr>
        <p:spPr>
          <a:xfrm flipH="1" rot="10800000">
            <a:off x="2696917" y="3825135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9"/>
          <p:cNvSpPr/>
          <p:nvPr/>
        </p:nvSpPr>
        <p:spPr>
          <a:xfrm flipH="1" rot="10800000">
            <a:off x="2696917" y="1486318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/>
          <p:nvPr/>
        </p:nvSpPr>
        <p:spPr>
          <a:xfrm flipH="1" rot="10800000">
            <a:off x="2696917" y="1946663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9"/>
          <p:cNvSpPr/>
          <p:nvPr/>
        </p:nvSpPr>
        <p:spPr>
          <a:xfrm flipH="1" rot="10800000">
            <a:off x="2696917" y="2407001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9"/>
          <p:cNvSpPr/>
          <p:nvPr/>
        </p:nvSpPr>
        <p:spPr>
          <a:xfrm flipH="1" rot="10800000">
            <a:off x="2696917" y="2885898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/>
          <p:nvPr/>
        </p:nvSpPr>
        <p:spPr>
          <a:xfrm flipH="1" rot="10800000">
            <a:off x="2642644" y="2363411"/>
            <a:ext cx="401100" cy="401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 flipH="1" rot="10800000">
            <a:off x="3250442" y="4285473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/>
          <p:nvPr/>
        </p:nvSpPr>
        <p:spPr>
          <a:xfrm flipH="1" rot="10800000">
            <a:off x="3250442" y="3364797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9"/>
          <p:cNvSpPr/>
          <p:nvPr/>
        </p:nvSpPr>
        <p:spPr>
          <a:xfrm flipH="1" rot="10800000">
            <a:off x="3250442" y="3825135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9"/>
          <p:cNvSpPr/>
          <p:nvPr/>
        </p:nvSpPr>
        <p:spPr>
          <a:xfrm flipH="1" rot="10800000">
            <a:off x="3250442" y="1486318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9"/>
          <p:cNvSpPr/>
          <p:nvPr/>
        </p:nvSpPr>
        <p:spPr>
          <a:xfrm flipH="1">
            <a:off x="3250445" y="2425549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9"/>
          <p:cNvSpPr/>
          <p:nvPr/>
        </p:nvSpPr>
        <p:spPr>
          <a:xfrm flipH="1" rot="10800000">
            <a:off x="3250442" y="2885898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9"/>
          <p:cNvSpPr/>
          <p:nvPr/>
        </p:nvSpPr>
        <p:spPr>
          <a:xfrm flipH="1">
            <a:off x="3197494" y="1902975"/>
            <a:ext cx="401100" cy="401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 rot="10800000">
            <a:off x="3858242" y="4285473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/>
          <p:nvPr/>
        </p:nvSpPr>
        <p:spPr>
          <a:xfrm flipH="1" rot="10800000">
            <a:off x="3858242" y="3364797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9"/>
          <p:cNvSpPr/>
          <p:nvPr/>
        </p:nvSpPr>
        <p:spPr>
          <a:xfrm flipH="1" rot="10800000">
            <a:off x="3858242" y="3825135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/>
          <p:nvPr/>
        </p:nvSpPr>
        <p:spPr>
          <a:xfrm flipH="1" rot="10800000">
            <a:off x="3858242" y="1946663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9"/>
          <p:cNvSpPr/>
          <p:nvPr/>
        </p:nvSpPr>
        <p:spPr>
          <a:xfrm flipH="1" rot="10800000">
            <a:off x="3858242" y="2407001"/>
            <a:ext cx="295200" cy="295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9"/>
          <p:cNvSpPr/>
          <p:nvPr/>
        </p:nvSpPr>
        <p:spPr>
          <a:xfrm flipH="1" rot="10800000">
            <a:off x="3858242" y="2885898"/>
            <a:ext cx="295200" cy="295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9"/>
          <p:cNvSpPr/>
          <p:nvPr/>
        </p:nvSpPr>
        <p:spPr>
          <a:xfrm flipH="1">
            <a:off x="3803974" y="1406090"/>
            <a:ext cx="401100" cy="4011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692050" y="1903875"/>
            <a:ext cx="4031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</a:rPr>
              <a:t>・ </a:t>
            </a: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엘리베이터의 위치에 해당</a:t>
            </a: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하는 </a:t>
            </a:r>
            <a:b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위치 LED가 켜진다.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4692050" y="2720750"/>
            <a:ext cx="4031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</a:rPr>
              <a:t>・ </a:t>
            </a: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엘리베이터가 이동 중일 때는 </a:t>
            </a: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현재 위치에 따라</a:t>
            </a: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LED 상태가 변한다.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4692050" y="3590200"/>
            <a:ext cx="4031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34343"/>
                </a:solidFill>
              </a:rPr>
              <a:t>・ </a:t>
            </a: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위치 LED는 </a:t>
            </a:r>
            <a:r>
              <a:rPr b="1"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자동으로 갱신</a:t>
            </a:r>
            <a:r>
              <a:rPr lang="ko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된다.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9"/>
          <p:cNvSpPr/>
          <p:nvPr/>
        </p:nvSpPr>
        <p:spPr>
          <a:xfrm rot="10800000">
            <a:off x="571345" y="4319778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9"/>
          <p:cNvSpPr/>
          <p:nvPr/>
        </p:nvSpPr>
        <p:spPr>
          <a:xfrm rot="10800000">
            <a:off x="1105095" y="3822891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9"/>
          <p:cNvSpPr/>
          <p:nvPr/>
        </p:nvSpPr>
        <p:spPr>
          <a:xfrm rot="10800000">
            <a:off x="1659945" y="3362528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9"/>
          <p:cNvSpPr/>
          <p:nvPr/>
        </p:nvSpPr>
        <p:spPr>
          <a:xfrm rot="10800000">
            <a:off x="2211745" y="2892928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9"/>
          <p:cNvSpPr/>
          <p:nvPr/>
        </p:nvSpPr>
        <p:spPr>
          <a:xfrm rot="10800000">
            <a:off x="2766595" y="2441178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9"/>
          <p:cNvSpPr/>
          <p:nvPr/>
        </p:nvSpPr>
        <p:spPr>
          <a:xfrm rot="10800000">
            <a:off x="3318395" y="1980828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9"/>
          <p:cNvSpPr/>
          <p:nvPr/>
        </p:nvSpPr>
        <p:spPr>
          <a:xfrm rot="10800000">
            <a:off x="3926195" y="1483941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4. 호출 상태 표시 기능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 rot="10800000">
            <a:off x="3272964" y="4290285"/>
            <a:ext cx="97800" cy="150600"/>
          </a:xfrm>
          <a:prstGeom prst="downArrow">
            <a:avLst>
              <a:gd fmla="val 46033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0"/>
          <p:cNvSpPr/>
          <p:nvPr/>
        </p:nvSpPr>
        <p:spPr>
          <a:xfrm rot="10800000">
            <a:off x="3167798" y="4208774"/>
            <a:ext cx="313500" cy="3135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0"/>
          <p:cNvSpPr/>
          <p:nvPr/>
        </p:nvSpPr>
        <p:spPr>
          <a:xfrm rot="10800000">
            <a:off x="3272995" y="4290319"/>
            <a:ext cx="97800" cy="1506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0"/>
          <p:cNvSpPr/>
          <p:nvPr/>
        </p:nvSpPr>
        <p:spPr>
          <a:xfrm rot="10800000">
            <a:off x="2696231" y="4208751"/>
            <a:ext cx="313500" cy="3135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0"/>
          <p:cNvSpPr/>
          <p:nvPr/>
        </p:nvSpPr>
        <p:spPr>
          <a:xfrm rot="5400000">
            <a:off x="2796253" y="4308622"/>
            <a:ext cx="113700" cy="11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0"/>
          <p:cNvSpPr/>
          <p:nvPr/>
        </p:nvSpPr>
        <p:spPr>
          <a:xfrm rot="10800000">
            <a:off x="2696231" y="1418967"/>
            <a:ext cx="313500" cy="3135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0"/>
          <p:cNvSpPr/>
          <p:nvPr/>
        </p:nvSpPr>
        <p:spPr>
          <a:xfrm rot="5400000">
            <a:off x="2796253" y="1518839"/>
            <a:ext cx="113700" cy="11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3635446" y="2814070"/>
            <a:ext cx="313500" cy="313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745950" y="2895427"/>
            <a:ext cx="97800" cy="1506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0"/>
          <p:cNvSpPr/>
          <p:nvPr/>
        </p:nvSpPr>
        <p:spPr>
          <a:xfrm rot="10800000">
            <a:off x="3276877" y="2895517"/>
            <a:ext cx="97800" cy="150600"/>
          </a:xfrm>
          <a:prstGeom prst="downArrow">
            <a:avLst>
              <a:gd fmla="val 46033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0"/>
          <p:cNvSpPr/>
          <p:nvPr/>
        </p:nvSpPr>
        <p:spPr>
          <a:xfrm rot="10800000">
            <a:off x="3167798" y="2814006"/>
            <a:ext cx="313500" cy="313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0"/>
          <p:cNvSpPr/>
          <p:nvPr/>
        </p:nvSpPr>
        <p:spPr>
          <a:xfrm rot="10800000">
            <a:off x="3272995" y="2895551"/>
            <a:ext cx="97800" cy="1506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0"/>
          <p:cNvSpPr/>
          <p:nvPr/>
        </p:nvSpPr>
        <p:spPr>
          <a:xfrm rot="10800000">
            <a:off x="2700144" y="2813983"/>
            <a:ext cx="313500" cy="313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0"/>
          <p:cNvSpPr/>
          <p:nvPr/>
        </p:nvSpPr>
        <p:spPr>
          <a:xfrm rot="5400000">
            <a:off x="2800166" y="2913855"/>
            <a:ext cx="113700" cy="11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1451548" y="2712557"/>
            <a:ext cx="516300" cy="5163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0"/>
          <p:cNvSpPr/>
          <p:nvPr/>
        </p:nvSpPr>
        <p:spPr>
          <a:xfrm rot="10800000">
            <a:off x="2194244" y="2783477"/>
            <a:ext cx="181800" cy="37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0"/>
          <p:cNvSpPr/>
          <p:nvPr/>
        </p:nvSpPr>
        <p:spPr>
          <a:xfrm rot="10800000">
            <a:off x="2194244" y="4178115"/>
            <a:ext cx="181800" cy="37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0"/>
          <p:cNvSpPr/>
          <p:nvPr/>
        </p:nvSpPr>
        <p:spPr>
          <a:xfrm rot="10800000">
            <a:off x="2194244" y="1388340"/>
            <a:ext cx="181800" cy="37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1451548" y="4107445"/>
            <a:ext cx="516300" cy="516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1451548" y="1317670"/>
            <a:ext cx="516300" cy="516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0"/>
          <p:cNvSpPr/>
          <p:nvPr/>
        </p:nvSpPr>
        <p:spPr>
          <a:xfrm flipH="1" rot="10800000">
            <a:off x="671538" y="4217996"/>
            <a:ext cx="295200" cy="295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0"/>
          <p:cNvSpPr/>
          <p:nvPr/>
        </p:nvSpPr>
        <p:spPr>
          <a:xfrm flipH="1" rot="10800000">
            <a:off x="671538" y="3297389"/>
            <a:ext cx="295200" cy="295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0"/>
          <p:cNvSpPr/>
          <p:nvPr/>
        </p:nvSpPr>
        <p:spPr>
          <a:xfrm flipH="1" rot="10800000">
            <a:off x="671538" y="3757692"/>
            <a:ext cx="295200" cy="295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0"/>
          <p:cNvSpPr/>
          <p:nvPr/>
        </p:nvSpPr>
        <p:spPr>
          <a:xfrm flipH="1" rot="10800000">
            <a:off x="671538" y="1419053"/>
            <a:ext cx="295200" cy="295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0"/>
          <p:cNvSpPr/>
          <p:nvPr/>
        </p:nvSpPr>
        <p:spPr>
          <a:xfrm flipH="1" rot="10800000">
            <a:off x="671538" y="1879363"/>
            <a:ext cx="295200" cy="295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0"/>
          <p:cNvSpPr/>
          <p:nvPr/>
        </p:nvSpPr>
        <p:spPr>
          <a:xfrm flipH="1" rot="10800000">
            <a:off x="671538" y="2339667"/>
            <a:ext cx="295200" cy="295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0"/>
          <p:cNvSpPr/>
          <p:nvPr/>
        </p:nvSpPr>
        <p:spPr>
          <a:xfrm flipH="1" rot="10800000">
            <a:off x="671538" y="2818533"/>
            <a:ext cx="295200" cy="295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20"/>
          <p:cNvCxnSpPr/>
          <p:nvPr/>
        </p:nvCxnSpPr>
        <p:spPr>
          <a:xfrm>
            <a:off x="1226200" y="1298800"/>
            <a:ext cx="0" cy="3360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0"/>
          <p:cNvSpPr txBox="1"/>
          <p:nvPr/>
        </p:nvSpPr>
        <p:spPr>
          <a:xfrm>
            <a:off x="4666550" y="2339675"/>
            <a:ext cx="39726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내부 호출, 상행 호출, 하행 호출이 </a:t>
            </a:r>
            <a:r>
              <a:rPr b="1"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모두 해제되어야</a:t>
            </a:r>
            <a:r>
              <a:rPr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해당 층의 호출 LED가 꺼진다.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3169021" y="1419070"/>
            <a:ext cx="313500" cy="313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3279525" y="1500427"/>
            <a:ext cx="97800" cy="1506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133200" y="166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5. 호출 </a:t>
            </a:r>
            <a:r>
              <a:rPr lang="ko"/>
              <a:t>완료 처리</a:t>
            </a:r>
            <a:r>
              <a:rPr lang="ko"/>
              <a:t> 기능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845925" y="4058650"/>
            <a:ext cx="914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34343"/>
                </a:solidFill>
              </a:rPr>
              <a:t>・ 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외부 호출</a:t>
            </a: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은 현재 이동 방향과 일치할 경우에만 해제된다.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7" name="Google Shape;277;p21"/>
          <p:cNvGrpSpPr/>
          <p:nvPr/>
        </p:nvGrpSpPr>
        <p:grpSpPr>
          <a:xfrm>
            <a:off x="952661" y="1293850"/>
            <a:ext cx="7238678" cy="2367750"/>
            <a:chOff x="952661" y="1293850"/>
            <a:chExt cx="7238678" cy="2367750"/>
          </a:xfrm>
        </p:grpSpPr>
        <p:grpSp>
          <p:nvGrpSpPr>
            <p:cNvPr id="278" name="Google Shape;278;p21"/>
            <p:cNvGrpSpPr/>
            <p:nvPr/>
          </p:nvGrpSpPr>
          <p:grpSpPr>
            <a:xfrm rot="5400000">
              <a:off x="2393310" y="447558"/>
              <a:ext cx="401124" cy="3094159"/>
              <a:chOff x="1012940" y="1078900"/>
              <a:chExt cx="727200" cy="5609425"/>
            </a:xfrm>
          </p:grpSpPr>
          <p:sp>
            <p:nvSpPr>
              <p:cNvPr id="279" name="Google Shape;279;p21"/>
              <p:cNvSpPr/>
              <p:nvPr/>
            </p:nvSpPr>
            <p:spPr>
              <a:xfrm>
                <a:off x="1012940" y="3520021"/>
                <a:ext cx="727200" cy="727200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1111325" y="1078900"/>
                <a:ext cx="535200" cy="535200"/>
              </a:xfrm>
              <a:prstGeom prst="ellipse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1111325" y="2747875"/>
                <a:ext cx="535200" cy="535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1111325" y="1913388"/>
                <a:ext cx="535200" cy="535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1111325" y="6153125"/>
                <a:ext cx="535200" cy="535200"/>
              </a:xfrm>
              <a:prstGeom prst="ellipse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1111325" y="5318625"/>
                <a:ext cx="535200" cy="535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1111325" y="4484138"/>
                <a:ext cx="535200" cy="535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000">
                  <a:solidFill>
                    <a:srgbClr val="CC4125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86" name="Google Shape;286;p21"/>
            <p:cNvSpPr/>
            <p:nvPr/>
          </p:nvSpPr>
          <p:spPr>
            <a:xfrm rot="5400000">
              <a:off x="2562028" y="2904051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-5400000">
              <a:off x="2454158" y="2356316"/>
              <a:ext cx="313406" cy="313406"/>
              <a:chOff x="2433865" y="1443650"/>
              <a:chExt cx="383700" cy="383700"/>
            </a:xfrm>
          </p:grpSpPr>
          <p:sp>
            <p:nvSpPr>
              <p:cNvPr id="288" name="Google Shape;288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90" name="Google Shape;290;p21"/>
            <p:cNvGrpSpPr/>
            <p:nvPr/>
          </p:nvGrpSpPr>
          <p:grpSpPr>
            <a:xfrm rot="5400000">
              <a:off x="2454211" y="2819918"/>
              <a:ext cx="313406" cy="313406"/>
              <a:chOff x="2433865" y="1443650"/>
              <a:chExt cx="383700" cy="383700"/>
            </a:xfrm>
          </p:grpSpPr>
          <p:sp>
            <p:nvSpPr>
              <p:cNvPr id="291" name="Google Shape;291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93" name="Google Shape;293;p21"/>
            <p:cNvSpPr/>
            <p:nvPr/>
          </p:nvSpPr>
          <p:spPr>
            <a:xfrm rot="5400000">
              <a:off x="2454094" y="3291485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553965" y="3391262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5" name="Google Shape;295;p21"/>
            <p:cNvSpPr txBox="1"/>
            <p:nvPr/>
          </p:nvSpPr>
          <p:spPr>
            <a:xfrm>
              <a:off x="2805549" y="2342575"/>
              <a:ext cx="7227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해제 X</a:t>
              </a:r>
              <a:endParaRPr b="1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6" name="Google Shape;296;p21"/>
            <p:cNvSpPr txBox="1"/>
            <p:nvPr/>
          </p:nvSpPr>
          <p:spPr>
            <a:xfrm>
              <a:off x="2805558" y="2814868"/>
              <a:ext cx="6075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해제</a:t>
              </a:r>
              <a:endParaRPr b="1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7" name="Google Shape;297;p21"/>
            <p:cNvSpPr txBox="1"/>
            <p:nvPr/>
          </p:nvSpPr>
          <p:spPr>
            <a:xfrm>
              <a:off x="2805558" y="3271688"/>
              <a:ext cx="6075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해제</a:t>
              </a:r>
              <a:endParaRPr b="1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rot="-5400000">
              <a:off x="1037198" y="2356183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 rot="-5400000">
              <a:off x="1144954" y="2434978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 rot="5400000">
              <a:off x="1145045" y="2904051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1" name="Google Shape;301;p21"/>
            <p:cNvGrpSpPr/>
            <p:nvPr/>
          </p:nvGrpSpPr>
          <p:grpSpPr>
            <a:xfrm rot="5400000">
              <a:off x="1037227" y="2819918"/>
              <a:ext cx="313406" cy="313406"/>
              <a:chOff x="2433865" y="1443650"/>
              <a:chExt cx="383700" cy="383700"/>
            </a:xfrm>
          </p:grpSpPr>
          <p:sp>
            <p:nvSpPr>
              <p:cNvPr id="302" name="Google Shape;302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04" name="Google Shape;304;p21"/>
            <p:cNvSpPr/>
            <p:nvPr/>
          </p:nvSpPr>
          <p:spPr>
            <a:xfrm rot="5400000">
              <a:off x="1037110" y="3291485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136982" y="3391262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 rot="-5400000">
              <a:off x="3827451" y="2352270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 rot="-5400000">
              <a:off x="3935208" y="2431065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 rot="5400000">
              <a:off x="3935298" y="2900138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9" name="Google Shape;309;p21"/>
            <p:cNvGrpSpPr/>
            <p:nvPr/>
          </p:nvGrpSpPr>
          <p:grpSpPr>
            <a:xfrm rot="5400000">
              <a:off x="3827480" y="2819918"/>
              <a:ext cx="313406" cy="313406"/>
              <a:chOff x="2433865" y="1443650"/>
              <a:chExt cx="383700" cy="383700"/>
            </a:xfrm>
          </p:grpSpPr>
          <p:sp>
            <p:nvSpPr>
              <p:cNvPr id="310" name="Google Shape;310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12" name="Google Shape;312;p21"/>
            <p:cNvSpPr/>
            <p:nvPr/>
          </p:nvSpPr>
          <p:spPr>
            <a:xfrm rot="5400000">
              <a:off x="3827363" y="3287572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3927235" y="3387349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 rot="5400000">
              <a:off x="6595148" y="2904051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15" name="Google Shape;315;p21"/>
            <p:cNvGrpSpPr/>
            <p:nvPr/>
          </p:nvGrpSpPr>
          <p:grpSpPr>
            <a:xfrm rot="-5400000">
              <a:off x="6487278" y="2356316"/>
              <a:ext cx="313406" cy="313406"/>
              <a:chOff x="2433865" y="1443650"/>
              <a:chExt cx="383700" cy="383700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18" name="Google Shape;318;p21"/>
            <p:cNvSpPr/>
            <p:nvPr/>
          </p:nvSpPr>
          <p:spPr>
            <a:xfrm rot="-5400000">
              <a:off x="5070318" y="2356183"/>
              <a:ext cx="313500" cy="313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 rot="-5400000">
              <a:off x="5178074" y="2434978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 rot="5400000">
              <a:off x="5178165" y="2904051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21" name="Google Shape;321;p21"/>
            <p:cNvGrpSpPr/>
            <p:nvPr/>
          </p:nvGrpSpPr>
          <p:grpSpPr>
            <a:xfrm rot="5400000">
              <a:off x="5070347" y="2819918"/>
              <a:ext cx="313406" cy="313406"/>
              <a:chOff x="2433865" y="1443650"/>
              <a:chExt cx="383700" cy="383700"/>
            </a:xfrm>
          </p:grpSpPr>
          <p:sp>
            <p:nvSpPr>
              <p:cNvPr id="322" name="Google Shape;322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24" name="Google Shape;324;p21"/>
            <p:cNvSpPr/>
            <p:nvPr/>
          </p:nvSpPr>
          <p:spPr>
            <a:xfrm rot="5400000">
              <a:off x="5070230" y="3291485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70102" y="3391262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 rot="-5400000">
              <a:off x="7860571" y="2352270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 rot="-5400000">
              <a:off x="7968328" y="2431065"/>
              <a:ext cx="97800" cy="150600"/>
            </a:xfrm>
            <a:prstGeom prst="downArrow">
              <a:avLst>
                <a:gd fmla="val 50167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 rot="5400000">
              <a:off x="7968418" y="2900138"/>
              <a:ext cx="97800" cy="150600"/>
            </a:xfrm>
            <a:prstGeom prst="downArrow">
              <a:avLst>
                <a:gd fmla="val 46033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29" name="Google Shape;329;p21"/>
            <p:cNvGrpSpPr/>
            <p:nvPr/>
          </p:nvGrpSpPr>
          <p:grpSpPr>
            <a:xfrm rot="5400000">
              <a:off x="7860600" y="2819918"/>
              <a:ext cx="313406" cy="313406"/>
              <a:chOff x="2433865" y="1443650"/>
              <a:chExt cx="383700" cy="383700"/>
            </a:xfrm>
          </p:grpSpPr>
          <p:sp>
            <p:nvSpPr>
              <p:cNvPr id="330" name="Google Shape;330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32" name="Google Shape;332;p21"/>
            <p:cNvSpPr/>
            <p:nvPr/>
          </p:nvSpPr>
          <p:spPr>
            <a:xfrm rot="5400000">
              <a:off x="7860483" y="3287572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7960355" y="3387349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 rot="5400000">
              <a:off x="7896139" y="18483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 rot="5400000">
              <a:off x="6975462" y="18483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 rot="5400000">
              <a:off x="7435801" y="18483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 rot="5400000">
              <a:off x="5096983" y="18483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 rot="5400000">
              <a:off x="5557329" y="18483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 rot="5400000">
              <a:off x="6017667" y="1848391"/>
              <a:ext cx="295200" cy="2952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40" name="Google Shape;340;p21"/>
            <p:cNvGrpSpPr/>
            <p:nvPr/>
          </p:nvGrpSpPr>
          <p:grpSpPr>
            <a:xfrm rot="5400000">
              <a:off x="6487467" y="2819918"/>
              <a:ext cx="313406" cy="313406"/>
              <a:chOff x="2433865" y="1443650"/>
              <a:chExt cx="383700" cy="383700"/>
            </a:xfrm>
          </p:grpSpPr>
          <p:sp>
            <p:nvSpPr>
              <p:cNvPr id="341" name="Google Shape;341;p21"/>
              <p:cNvSpPr/>
              <p:nvPr/>
            </p:nvSpPr>
            <p:spPr>
              <a:xfrm>
                <a:off x="2433865" y="1443650"/>
                <a:ext cx="383700" cy="383700"/>
              </a:xfrm>
              <a:prstGeom prst="ellipse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2569152" y="1543252"/>
                <a:ext cx="119700" cy="184500"/>
              </a:xfrm>
              <a:prstGeom prst="downArrow">
                <a:avLst>
                  <a:gd fmla="val 50167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43" name="Google Shape;343;p21"/>
            <p:cNvSpPr/>
            <p:nvPr/>
          </p:nvSpPr>
          <p:spPr>
            <a:xfrm rot="5400000">
              <a:off x="6487350" y="3287572"/>
              <a:ext cx="313500" cy="3135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587222" y="3387349"/>
              <a:ext cx="113700" cy="11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 rot="5400000">
              <a:off x="6496563" y="1848391"/>
              <a:ext cx="295200" cy="295200"/>
            </a:xfrm>
            <a:prstGeom prst="ellipse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 rot="5400000">
              <a:off x="5974077" y="1794118"/>
              <a:ext cx="401100" cy="4011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4538698" y="1305192"/>
              <a:ext cx="215100" cy="295200"/>
            </a:xfrm>
            <a:prstGeom prst="rightArrow">
              <a:avLst>
                <a:gd fmla="val 53572" name="adj1"/>
                <a:gd fmla="val 42375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8" name="Google Shape;348;p21"/>
            <p:cNvCxnSpPr/>
            <p:nvPr/>
          </p:nvCxnSpPr>
          <p:spPr>
            <a:xfrm>
              <a:off x="952661" y="3213494"/>
              <a:ext cx="3274800" cy="0"/>
            </a:xfrm>
            <a:prstGeom prst="straightConnector1">
              <a:avLst/>
            </a:prstGeom>
            <a:noFill/>
            <a:ln cap="flat" cmpd="sng" w="1905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1"/>
            <p:cNvCxnSpPr/>
            <p:nvPr/>
          </p:nvCxnSpPr>
          <p:spPr>
            <a:xfrm>
              <a:off x="4916439" y="3213494"/>
              <a:ext cx="3274800" cy="0"/>
            </a:xfrm>
            <a:prstGeom prst="straightConnector1">
              <a:avLst/>
            </a:prstGeom>
            <a:noFill/>
            <a:ln cap="flat" cmpd="sng" w="1905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21"/>
            <p:cNvSpPr/>
            <p:nvPr/>
          </p:nvSpPr>
          <p:spPr>
            <a:xfrm>
              <a:off x="2146392" y="1293850"/>
              <a:ext cx="894600" cy="30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전</a:t>
              </a:r>
              <a:endParaRPr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6196692" y="1300700"/>
              <a:ext cx="894600" cy="3042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후</a:t>
              </a:r>
              <a:endParaRPr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52" name="Google Shape;352;p21"/>
            <p:cNvCxnSpPr/>
            <p:nvPr/>
          </p:nvCxnSpPr>
          <p:spPr>
            <a:xfrm>
              <a:off x="4622300" y="1872700"/>
              <a:ext cx="0" cy="1788900"/>
            </a:xfrm>
            <a:prstGeom prst="straightConnector1">
              <a:avLst/>
            </a:prstGeom>
            <a:noFill/>
            <a:ln cap="flat" cmpd="sng" w="1905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" name="Google Shape;353;p21"/>
          <p:cNvSpPr txBox="1"/>
          <p:nvPr/>
        </p:nvSpPr>
        <p:spPr>
          <a:xfrm>
            <a:off x="845925" y="4395550"/>
            <a:ext cx="914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34343"/>
                </a:solidFill>
              </a:rPr>
              <a:t>・ </a:t>
            </a:r>
            <a:r>
              <a:rPr b="1"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내부 호출</a:t>
            </a:r>
            <a:r>
              <a:rPr lang="ko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은 도착 시 항상 해제된다.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1"/>
          <p:cNvSpPr/>
          <p:nvPr/>
        </p:nvSpPr>
        <p:spPr>
          <a:xfrm rot="5400000">
            <a:off x="2506395" y="1880491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1"/>
          <p:cNvSpPr/>
          <p:nvPr/>
        </p:nvSpPr>
        <p:spPr>
          <a:xfrm rot="5400000">
            <a:off x="6094020" y="1880491"/>
            <a:ext cx="159300" cy="245400"/>
          </a:xfrm>
          <a:prstGeom prst="downArrow">
            <a:avLst>
              <a:gd fmla="val 50167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