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4"/>
  </p:notesMasterIdLst>
  <p:handoutMasterIdLst>
    <p:handoutMasterId r:id="rId5"/>
  </p:handoutMasterIdLst>
  <p:sldIdLst>
    <p:sldId id="357" r:id="rId2"/>
    <p:sldId id="358" r:id="rId3"/>
  </p:sldIdLst>
  <p:sldSz cx="9906000" cy="6858000" type="A4"/>
  <p:notesSz cx="9926638" cy="6797675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02" userDrawn="1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4201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orient="horz" pos="4292">
          <p15:clr>
            <a:srgbClr val="A4A3A4"/>
          </p15:clr>
        </p15:guide>
        <p15:guide id="6" orient="horz" pos="255">
          <p15:clr>
            <a:srgbClr val="A4A3A4"/>
          </p15:clr>
        </p15:guide>
        <p15:guide id="7" orient="horz" pos="4247">
          <p15:clr>
            <a:srgbClr val="A4A3A4"/>
          </p15:clr>
        </p15:guide>
        <p15:guide id="8" pos="172">
          <p15:clr>
            <a:srgbClr val="A4A3A4"/>
          </p15:clr>
        </p15:guide>
        <p15:guide id="9" pos="4889">
          <p15:clr>
            <a:srgbClr val="A4A3A4"/>
          </p15:clr>
        </p15:guide>
        <p15:guide id="10" pos="6068">
          <p15:clr>
            <a:srgbClr val="A4A3A4"/>
          </p15:clr>
        </p15:guide>
        <p15:guide id="11" pos="1111">
          <p15:clr>
            <a:srgbClr val="A4A3A4"/>
          </p15:clr>
        </p15:guide>
        <p15:guide id="12" pos="217">
          <p15:clr>
            <a:srgbClr val="A4A3A4"/>
          </p15:clr>
        </p15:guide>
        <p15:guide id="13" pos="1442" userDrawn="1">
          <p15:clr>
            <a:srgbClr val="A4A3A4"/>
          </p15:clr>
        </p15:guide>
        <p15:guide id="14" pos="42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63636"/>
    <a:srgbClr val="000000"/>
    <a:srgbClr val="BFBFBF"/>
    <a:srgbClr val="FF7800"/>
    <a:srgbClr val="C5D3E1"/>
    <a:srgbClr val="CCFF33"/>
    <a:srgbClr val="D9D9D9"/>
    <a:srgbClr val="FFFFFF"/>
    <a:srgbClr val="FF99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998" autoAdjust="0"/>
  </p:normalViewPr>
  <p:slideViewPr>
    <p:cSldViewPr snapToObjects="1">
      <p:cViewPr varScale="1">
        <p:scale>
          <a:sx n="95" d="100"/>
          <a:sy n="95" d="100"/>
        </p:scale>
        <p:origin x="1962" y="66"/>
      </p:cViewPr>
      <p:guideLst>
        <p:guide orient="horz" pos="1502"/>
        <p:guide orient="horz" pos="210"/>
        <p:guide orient="horz" pos="4201"/>
        <p:guide orient="horz" pos="4156"/>
        <p:guide orient="horz" pos="4292"/>
        <p:guide orient="horz" pos="255"/>
        <p:guide orient="horz" pos="4247"/>
        <p:guide pos="172"/>
        <p:guide pos="4889"/>
        <p:guide pos="6068"/>
        <p:guide pos="1111"/>
        <p:guide pos="217"/>
        <p:guide pos="1442"/>
        <p:guide pos="429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23" d="100"/>
          <a:sy n="123" d="100"/>
        </p:scale>
        <p:origin x="1866" y="96"/>
      </p:cViewPr>
      <p:guideLst>
        <p:guide orient="horz" pos="2142"/>
        <p:guide pos="312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610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610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71EA0854-6DDC-4B33-A171-FEA1909F82F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08718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6100" y="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121025" y="509588"/>
            <a:ext cx="3684588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2388" y="3230563"/>
            <a:ext cx="7281862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200">
                <a:latin typeface="바탕체" pitchFamily="17" charset="-127"/>
                <a:ea typeface="바탕체" pitchFamily="17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6100" y="6457950"/>
            <a:ext cx="4300538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200">
                <a:latin typeface="바탕체" panose="02030609000101010101" pitchFamily="17" charset="-127"/>
                <a:ea typeface="바탕체" panose="02030609000101010101" pitchFamily="17" charset="-127"/>
              </a:defRPr>
            </a:lvl1pPr>
          </a:lstStyle>
          <a:p>
            <a:pPr>
              <a:defRPr/>
            </a:pPr>
            <a:fld id="{C82339FB-2E03-4212-B3FF-A6F6BCB5763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8607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바탕체" pitchFamily="17" charset="-127"/>
        <a:ea typeface="바탕체" pitchFamily="17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ko-KR" altLang="en-US" smtClean="0"/>
              <a:t>권한에 따라 선택할 수 있는 영역이 줄어든다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* </a:t>
            </a:r>
            <a:r>
              <a:rPr lang="ko-KR" altLang="en-US" smtClean="0"/>
              <a:t>최고권한 </a:t>
            </a:r>
            <a:r>
              <a:rPr lang="en-US" altLang="ko-KR" smtClean="0"/>
              <a:t>: </a:t>
            </a:r>
            <a:r>
              <a:rPr lang="ko-KR" altLang="en-US" smtClean="0"/>
              <a:t>전체를 선택할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*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자기것만 보이도록 한다</a:t>
            </a:r>
            <a:r>
              <a:rPr lang="en-US" altLang="ko-KR" baseline="0" smtClean="0"/>
              <a:t>.</a:t>
            </a:r>
            <a:br>
              <a:rPr lang="en-US" altLang="ko-KR" baseline="0" smtClean="0"/>
            </a:br>
            <a:r>
              <a:rPr lang="en-US" altLang="ko-KR" baseline="0" smtClean="0"/>
              <a:t>* </a:t>
            </a:r>
            <a:r>
              <a:rPr lang="ko-KR" altLang="en-US" baseline="0" smtClean="0"/>
              <a:t>국소권한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이 화면에 들어올 일이 없다</a:t>
            </a:r>
            <a:r>
              <a:rPr lang="en-US" altLang="ko-KR" baseline="0" smtClean="0"/>
              <a:t>. (</a:t>
            </a:r>
            <a:r>
              <a:rPr lang="ko-KR" altLang="en-US" baseline="0" smtClean="0"/>
              <a:t>저장 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기본 설정되어져야 한다</a:t>
            </a:r>
            <a:r>
              <a:rPr lang="en-US" altLang="ko-KR" baseline="0" smtClean="0"/>
              <a:t>.)</a:t>
            </a:r>
            <a:endParaRPr lang="en-US" altLang="ko-KR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1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0731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ko-KR" altLang="en-US" smtClean="0"/>
              <a:t>권한에 따라 선택할 수 있는 영역이 줄어든다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* </a:t>
            </a:r>
            <a:r>
              <a:rPr lang="ko-KR" altLang="en-US" smtClean="0"/>
              <a:t>최고권한 </a:t>
            </a:r>
            <a:r>
              <a:rPr lang="en-US" altLang="ko-KR" smtClean="0"/>
              <a:t>: </a:t>
            </a:r>
            <a:r>
              <a:rPr lang="ko-KR" altLang="en-US" smtClean="0"/>
              <a:t>전체를 선택할 수 있다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en-US" altLang="ko-KR" smtClean="0"/>
              <a:t>*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관리소권한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자기것만 보이도록 한다</a:t>
            </a:r>
            <a:r>
              <a:rPr lang="en-US" altLang="ko-KR" baseline="0" smtClean="0"/>
              <a:t>.</a:t>
            </a:r>
            <a:br>
              <a:rPr lang="en-US" altLang="ko-KR" baseline="0" smtClean="0"/>
            </a:br>
            <a:r>
              <a:rPr lang="en-US" altLang="ko-KR" baseline="0" smtClean="0"/>
              <a:t>* </a:t>
            </a:r>
            <a:r>
              <a:rPr lang="ko-KR" altLang="en-US" baseline="0" smtClean="0"/>
              <a:t>국소권한 </a:t>
            </a:r>
            <a:r>
              <a:rPr lang="en-US" altLang="ko-KR" baseline="0" smtClean="0"/>
              <a:t>: </a:t>
            </a:r>
            <a:r>
              <a:rPr lang="ko-KR" altLang="en-US" baseline="0" smtClean="0"/>
              <a:t>이 화면에 들어올 일이 없다</a:t>
            </a:r>
            <a:r>
              <a:rPr lang="en-US" altLang="ko-KR" baseline="0" smtClean="0"/>
              <a:t>. (</a:t>
            </a:r>
            <a:r>
              <a:rPr lang="ko-KR" altLang="en-US" baseline="0" smtClean="0"/>
              <a:t>저장 시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기본 설정되어져야 한다</a:t>
            </a:r>
            <a:r>
              <a:rPr lang="en-US" altLang="ko-KR" baseline="0" smtClean="0"/>
              <a:t>.)</a:t>
            </a:r>
            <a:endParaRPr lang="en-US" altLang="ko-KR" smtClean="0"/>
          </a:p>
        </p:txBody>
      </p:sp>
      <p:sp>
        <p:nvSpPr>
          <p:cNvPr id="327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fld id="{199B39EC-8BCB-4E08-8D6E-0503EE9961F1}" type="slidenum">
              <a:rPr lang="en-US" altLang="ko-KR" sz="1200" smtClean="0">
                <a:latin typeface="바탕체" panose="02030609000101010101" pitchFamily="17" charset="-127"/>
                <a:ea typeface="바탕체" panose="02030609000101010101" pitchFamily="17" charset="-127"/>
              </a:rPr>
              <a:pPr/>
              <a:t>2</a:t>
            </a:fld>
            <a:endParaRPr lang="en-US" altLang="ko-KR" sz="120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5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5050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전체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054877"/>
              </p:ext>
            </p:extLst>
          </p:nvPr>
        </p:nvGraphicFramePr>
        <p:xfrm>
          <a:off x="273049" y="764704"/>
          <a:ext cx="9359899" cy="5832946"/>
        </p:xfrm>
        <a:graphic>
          <a:graphicData uri="http://schemas.openxmlformats.org/drawingml/2006/table">
            <a:tbl>
              <a:tblPr/>
              <a:tblGrid>
                <a:gridCol w="9359899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557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06468"/>
              </p:ext>
            </p:extLst>
          </p:nvPr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5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7750675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_탑_레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60229"/>
              </p:ext>
            </p:extLst>
          </p:nvPr>
        </p:nvGraphicFramePr>
        <p:xfrm>
          <a:off x="273050" y="764705"/>
          <a:ext cx="9359900" cy="5832946"/>
        </p:xfrm>
        <a:graphic>
          <a:graphicData uri="http://schemas.openxmlformats.org/drawingml/2006/table">
            <a:tbl>
              <a:tblPr/>
              <a:tblGrid>
                <a:gridCol w="7560350"/>
                <a:gridCol w="1799550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2502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및 체크사항</a:t>
                      </a: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0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778815"/>
              </p:ext>
            </p:extLst>
          </p:nvPr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6416079" y="1052736"/>
            <a:ext cx="1356462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en-US" altLang="ko-KR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Site_ID</a:t>
            </a:r>
            <a:r>
              <a:rPr lang="en-US" altLang="ko-KR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: 1234</a:t>
            </a:r>
            <a:r>
              <a:rPr lang="en-US" altLang="ko-KR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|</a:t>
            </a:r>
            <a:r>
              <a:rPr lang="en-US" altLang="ko-KR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로그아웃</a:t>
            </a:r>
            <a:endParaRPr lang="ko-KR" altLang="en-US" sz="800" dirty="0" smtClean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직사각형 14"/>
          <p:cNvSpPr/>
          <p:nvPr userDrawn="1"/>
        </p:nvSpPr>
        <p:spPr bwMode="auto">
          <a:xfrm>
            <a:off x="367091" y="1676558"/>
            <a:ext cx="1481137" cy="48487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371853" y="1274922"/>
            <a:ext cx="7377113" cy="328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528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TextBox 13"/>
          <p:cNvSpPr txBox="1">
            <a:spLocks noChangeArrowheads="1"/>
          </p:cNvSpPr>
          <p:nvPr userDrawn="1"/>
        </p:nvSpPr>
        <p:spPr bwMode="auto">
          <a:xfrm>
            <a:off x="319960" y="1061009"/>
            <a:ext cx="2541587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RTU - </a:t>
            </a:r>
            <a:r>
              <a:rPr lang="ko-KR" altLang="en-US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서울 구로구청</a:t>
            </a:r>
            <a:endParaRPr lang="en-US" altLang="ko-KR" sz="1000" dirty="0" smtClean="0">
              <a:latin typeface="나눔고딕 Bold" pitchFamily="50" charset="-127"/>
              <a:ea typeface="나눔고딕 Bold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512525339"/>
              </p:ext>
            </p:extLst>
          </p:nvPr>
        </p:nvGraphicFramePr>
        <p:xfrm>
          <a:off x="443291" y="1309847"/>
          <a:ext cx="5789492" cy="24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73"/>
                <a:gridCol w="1447373"/>
                <a:gridCol w="1447373"/>
                <a:gridCol w="1447373"/>
              </a:tblGrid>
              <a:tr h="24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대시보드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설비관리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이력조회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기본정보관리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 bwMode="auto">
          <a:xfrm>
            <a:off x="6742766" y="1318379"/>
            <a:ext cx="8418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v.57901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569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_탑_레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56"/>
          <p:cNvGraphicFramePr>
            <a:graphicFrameLocks noGrp="1"/>
          </p:cNvGraphicFramePr>
          <p:nvPr/>
        </p:nvGraphicFramePr>
        <p:xfrm>
          <a:off x="273050" y="764705"/>
          <a:ext cx="9359900" cy="5832946"/>
        </p:xfrm>
        <a:graphic>
          <a:graphicData uri="http://schemas.openxmlformats.org/drawingml/2006/table">
            <a:tbl>
              <a:tblPr/>
              <a:tblGrid>
                <a:gridCol w="7560350"/>
                <a:gridCol w="1799550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2502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및 체크사항</a:t>
                      </a: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0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30"/>
          <p:cNvGraphicFramePr>
            <a:graphicFrameLocks noGrp="1"/>
          </p:cNvGraphicFramePr>
          <p:nvPr/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Box 6"/>
          <p:cNvSpPr txBox="1">
            <a:spLocks noChangeArrowheads="1"/>
          </p:cNvSpPr>
          <p:nvPr userDrawn="1"/>
        </p:nvSpPr>
        <p:spPr bwMode="auto">
          <a:xfrm>
            <a:off x="6664545" y="1052736"/>
            <a:ext cx="1107996" cy="215444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eaLnBrk="1" hangingPunct="1">
              <a:defRPr/>
            </a:pPr>
            <a:r>
              <a:rPr lang="ko-KR" altLang="en-US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데시보드</a:t>
            </a:r>
            <a:r>
              <a:rPr lang="en-US" altLang="ko-KR" sz="80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|</a:t>
            </a:r>
            <a:r>
              <a:rPr lang="en-US" altLang="ko-KR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ko-KR" altLang="en-US" sz="800" baseline="0" smtClean="0">
                <a:solidFill>
                  <a:srgbClr val="7F7F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로그아웃</a:t>
            </a:r>
            <a:endParaRPr lang="ko-KR" altLang="en-US" sz="800" dirty="0" smtClean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직사각형 15"/>
          <p:cNvSpPr/>
          <p:nvPr userDrawn="1"/>
        </p:nvSpPr>
        <p:spPr bwMode="auto">
          <a:xfrm>
            <a:off x="371853" y="1274922"/>
            <a:ext cx="7377113" cy="32861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528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8" name="TextBox 13"/>
          <p:cNvSpPr txBox="1">
            <a:spLocks noChangeArrowheads="1"/>
          </p:cNvSpPr>
          <p:nvPr userDrawn="1"/>
        </p:nvSpPr>
        <p:spPr bwMode="auto">
          <a:xfrm>
            <a:off x="319960" y="1061009"/>
            <a:ext cx="2541587" cy="246221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r>
              <a:rPr lang="en-US" altLang="ko-KR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RTU - </a:t>
            </a:r>
            <a:r>
              <a:rPr lang="ko-KR" altLang="en-US" sz="1000" smtClean="0">
                <a:latin typeface="나눔고딕 Bold" pitchFamily="50" charset="-127"/>
                <a:ea typeface="나눔고딕 Bold" pitchFamily="50" charset="-127"/>
                <a:cs typeface="Tahoma" panose="020B0604030504040204" pitchFamily="34" charset="0"/>
              </a:rPr>
              <a:t>서울 구로구청</a:t>
            </a:r>
            <a:endParaRPr lang="en-US" altLang="ko-KR" sz="1000" dirty="0" smtClean="0">
              <a:latin typeface="나눔고딕 Bold" pitchFamily="50" charset="-127"/>
              <a:ea typeface="나눔고딕 Bold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19" name="표 1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30918141"/>
              </p:ext>
            </p:extLst>
          </p:nvPr>
        </p:nvGraphicFramePr>
        <p:xfrm>
          <a:off x="443291" y="1309847"/>
          <a:ext cx="5789492" cy="244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373"/>
                <a:gridCol w="1447373"/>
                <a:gridCol w="1447373"/>
                <a:gridCol w="1447373"/>
              </a:tblGrid>
              <a:tr h="2444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/>
                          </a:solidFill>
                        </a:rPr>
                        <a:t>대시보드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설비관리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이력조회</a:t>
                      </a:r>
                      <a:endParaRPr lang="ko-KR" altLang="en-US" sz="10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mtClean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기본정보관리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8" marR="91448" marT="45839" marB="45839"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 userDrawn="1"/>
        </p:nvSpPr>
        <p:spPr bwMode="auto">
          <a:xfrm>
            <a:off x="6742766" y="1318379"/>
            <a:ext cx="84189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v.57901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7858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56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35539335"/>
              </p:ext>
            </p:extLst>
          </p:nvPr>
        </p:nvGraphicFramePr>
        <p:xfrm>
          <a:off x="273050" y="764705"/>
          <a:ext cx="9359900" cy="5832946"/>
        </p:xfrm>
        <a:graphic>
          <a:graphicData uri="http://schemas.openxmlformats.org/drawingml/2006/table">
            <a:tbl>
              <a:tblPr/>
              <a:tblGrid>
                <a:gridCol w="7560350"/>
                <a:gridCol w="1799550"/>
              </a:tblGrid>
              <a:tr h="2565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 레이아웃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화면설명</a:t>
                      </a:r>
                    </a:p>
                  </a:txBody>
                  <a:tcPr marL="83075" marR="83075" marT="46807" marB="468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4525027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A6A6A6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eaLnBrk="1" hangingPunct="1"/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03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확인 및 체크사항</a:t>
                      </a: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75097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5" marR="83075" marT="46807" marB="46807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Group 3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33398274"/>
              </p:ext>
            </p:extLst>
          </p:nvPr>
        </p:nvGraphicFramePr>
        <p:xfrm>
          <a:off x="273050" y="404813"/>
          <a:ext cx="9359899" cy="274261"/>
        </p:xfrm>
        <a:graphic>
          <a:graphicData uri="http://schemas.openxmlformats.org/drawingml/2006/table">
            <a:tbl>
              <a:tblPr/>
              <a:tblGrid>
                <a:gridCol w="719347"/>
                <a:gridCol w="2376152"/>
                <a:gridCol w="864055"/>
                <a:gridCol w="3672235"/>
                <a:gridCol w="648042"/>
                <a:gridCol w="1080068"/>
              </a:tblGrid>
              <a:tr h="2742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화면명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기본설명</a:t>
                      </a: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1" lang="en-US" altLang="ko-KR" sz="9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Menu ID</a:t>
                      </a:r>
                      <a:endParaRPr kumimoji="1" lang="ko-KR" altLang="en-US" sz="9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1433" marR="91433"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" name="제목 3"/>
          <p:cNvSpPr>
            <a:spLocks noGrp="1"/>
          </p:cNvSpPr>
          <p:nvPr>
            <p:ph type="title"/>
          </p:nvPr>
        </p:nvSpPr>
        <p:spPr>
          <a:xfrm>
            <a:off x="992450" y="404580"/>
            <a:ext cx="2376330" cy="288040"/>
          </a:xfrm>
          <a:prstGeom prst="rect">
            <a:avLst/>
          </a:prstGeom>
        </p:spPr>
        <p:txBody>
          <a:bodyPr anchor="ctr"/>
          <a:lstStyle>
            <a:lvl1pPr algn="l">
              <a:defRPr sz="900" b="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5" name="내용 개체 틀 5"/>
          <p:cNvSpPr>
            <a:spLocks noGrp="1"/>
          </p:cNvSpPr>
          <p:nvPr>
            <p:ph sz="quarter" idx="10"/>
          </p:nvPr>
        </p:nvSpPr>
        <p:spPr>
          <a:xfrm>
            <a:off x="4232900" y="404581"/>
            <a:ext cx="3672510" cy="28804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6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8553500" y="404580"/>
            <a:ext cx="1080150" cy="288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>
              <a:defRPr sz="90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7" name="텍스트 개체 틀 11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45282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6001191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5"/>
          <p:cNvSpPr txBox="1">
            <a:spLocks noChangeArrowheads="1"/>
          </p:cNvSpPr>
          <p:nvPr/>
        </p:nvSpPr>
        <p:spPr bwMode="auto">
          <a:xfrm>
            <a:off x="200025" y="69850"/>
            <a:ext cx="5106988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100" b="1" smtClean="0">
                <a:latin typeface="+mn-ea"/>
                <a:ea typeface="+mn-ea"/>
              </a:rPr>
              <a:t>『GNSS RTU</a:t>
            </a:r>
            <a:r>
              <a:rPr lang="ko-KR" altLang="en-US" sz="1100" b="1" smtClean="0">
                <a:latin typeface="+mn-ea"/>
                <a:ea typeface="+mn-ea"/>
              </a:rPr>
              <a:t> </a:t>
            </a:r>
            <a:r>
              <a:rPr lang="en-US" altLang="ko-KR" sz="1100" b="1" dirty="0" smtClean="0">
                <a:latin typeface="+mn-ea"/>
                <a:ea typeface="+mn-ea"/>
              </a:rPr>
              <a:t>』</a:t>
            </a:r>
            <a:r>
              <a:rPr lang="ko-KR" altLang="en-US" sz="1100" b="1" dirty="0" smtClean="0">
                <a:latin typeface="+mn-ea"/>
                <a:ea typeface="+mn-ea"/>
              </a:rPr>
              <a:t>사업</a:t>
            </a:r>
          </a:p>
        </p:txBody>
      </p:sp>
      <p:sp>
        <p:nvSpPr>
          <p:cNvPr id="1027" name="TextBox 6"/>
          <p:cNvSpPr txBox="1">
            <a:spLocks noChangeArrowheads="1"/>
          </p:cNvSpPr>
          <p:nvPr/>
        </p:nvSpPr>
        <p:spPr bwMode="auto">
          <a:xfrm>
            <a:off x="7761288" y="69850"/>
            <a:ext cx="1914525" cy="26193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1" hangingPunct="1">
              <a:defRPr/>
            </a:pPr>
            <a:r>
              <a:rPr lang="ko-KR" altLang="en-US" sz="1100" b="1" smtClean="0">
                <a:latin typeface="+mn-ea"/>
                <a:ea typeface="+mn-ea"/>
              </a:rPr>
              <a:t>웹페이지 화면 </a:t>
            </a:r>
            <a:r>
              <a:rPr lang="ko-KR" altLang="en-US" sz="1100" b="1" dirty="0" smtClean="0">
                <a:latin typeface="+mn-ea"/>
                <a:ea typeface="+mn-ea"/>
              </a:rPr>
              <a:t>설계서</a:t>
            </a:r>
          </a:p>
        </p:txBody>
      </p:sp>
      <p:cxnSp>
        <p:nvCxnSpPr>
          <p:cNvPr id="1028" name="직선 연결선 19"/>
          <p:cNvCxnSpPr>
            <a:cxnSpLocks noChangeShapeType="1"/>
          </p:cNvCxnSpPr>
          <p:nvPr/>
        </p:nvCxnSpPr>
        <p:spPr bwMode="auto">
          <a:xfrm>
            <a:off x="273050" y="331788"/>
            <a:ext cx="9359900" cy="0"/>
          </a:xfrm>
          <a:prstGeom prst="line">
            <a:avLst/>
          </a:prstGeom>
          <a:noFill/>
          <a:ln w="28575" cmpd="dbl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29" name="Rectangle 5"/>
          <p:cNvSpPr>
            <a:spLocks noChangeArrowheads="1"/>
          </p:cNvSpPr>
          <p:nvPr userDrawn="1"/>
        </p:nvSpPr>
        <p:spPr bwMode="ltGray">
          <a:xfrm>
            <a:off x="4816475" y="6634163"/>
            <a:ext cx="660400" cy="287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54081" tIns="54081" rIns="54081" bIns="54081" anchor="ctr"/>
          <a:lstStyle>
            <a:lvl1pPr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915988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9159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23EA91AF-AE90-487A-AF7C-81E0765D63A6}" type="slidenum">
              <a:rPr kumimoji="0" lang="ko-KR" altLang="en-GB" sz="1100" b="1" smtClean="0">
                <a:latin typeface="Arial" panose="020B0604020202020204" pitchFamily="34" charset="0"/>
              </a:rPr>
              <a:pPr algn="ctr">
                <a:defRPr/>
              </a:pPr>
              <a:t>‹#›</a:t>
            </a:fld>
            <a:endParaRPr kumimoji="0" lang="en-GB" altLang="ko-KR" sz="1100" b="1" smtClean="0">
              <a:latin typeface="Arial" panose="020B0604020202020204" pitchFamily="34" charset="0"/>
            </a:endParaRPr>
          </a:p>
        </p:txBody>
      </p:sp>
      <p:pic>
        <p:nvPicPr>
          <p:cNvPr id="1031" name="그림 12"/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360" y="6610350"/>
            <a:ext cx="1465262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6062" r:id="rId1"/>
    <p:sldLayoutId id="2147486063" r:id="rId2"/>
    <p:sldLayoutId id="2147486064" r:id="rId3"/>
    <p:sldLayoutId id="2147486068" r:id="rId4"/>
    <p:sldLayoutId id="2147486065" r:id="rId5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돋움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microsoft.com/office/2007/relationships/hdphoto" Target="../media/hdphoto2.wdp"/><Relationship Id="rId5" Type="http://schemas.microsoft.com/office/2007/relationships/hdphoto" Target="../media/hdphoto1.wdp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 bwMode="auto">
          <a:xfrm>
            <a:off x="5788536" y="1700808"/>
            <a:ext cx="1895696" cy="697467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pic>
        <p:nvPicPr>
          <p:cNvPr id="1028" name="Picture 4" descr="ups 일러스트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234" y="1763082"/>
            <a:ext cx="408974" cy="522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기본정보관리 </a:t>
            </a:r>
            <a:r>
              <a:rPr lang="en-US" altLang="ko-KR"/>
              <a:t>&gt; </a:t>
            </a:r>
            <a:r>
              <a:rPr lang="ko-KR" altLang="en-US" smtClean="0"/>
              <a:t>사용자관리 </a:t>
            </a:r>
            <a:r>
              <a:rPr lang="en-US" altLang="ko-KR" smtClean="0"/>
              <a:t>: </a:t>
            </a:r>
            <a:r>
              <a:rPr lang="ko-KR" altLang="en-US" smtClean="0"/>
              <a:t>관리국소선택</a:t>
            </a:r>
          </a:p>
        </p:txBody>
      </p:sp>
      <p:graphicFrame>
        <p:nvGraphicFramePr>
          <p:cNvPr id="16" name="내용 개체 틀 1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447419807"/>
              </p:ext>
            </p:extLst>
          </p:nvPr>
        </p:nvGraphicFramePr>
        <p:xfrm>
          <a:off x="1958928" y="2456892"/>
          <a:ext cx="1409852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08"/>
                <a:gridCol w="7920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DI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센서 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출입문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rgbClr val="00B050"/>
                          </a:solidFill>
                        </a:rPr>
                        <a:t>닫힘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열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rgbClr val="00B050"/>
                          </a:solidFill>
                        </a:rPr>
                        <a:t>정상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연기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rgbClr val="00B050"/>
                          </a:solidFill>
                        </a:rPr>
                        <a:t>정상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누수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rgbClr val="00B050"/>
                          </a:solidFill>
                        </a:rPr>
                        <a:t>정상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8826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endParaRPr lang="en-US" altLang="ko-KR" sz="800" smtClean="0"/>
          </a:p>
          <a:p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398122" y="1284668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2" name="직사각형 1"/>
          <p:cNvSpPr/>
          <p:nvPr/>
        </p:nvSpPr>
        <p:spPr bwMode="auto">
          <a:xfrm>
            <a:off x="1922377" y="1745842"/>
            <a:ext cx="1409852" cy="587902"/>
          </a:xfrm>
          <a:prstGeom prst="rect">
            <a:avLst/>
          </a:prstGeom>
          <a:solidFill>
            <a:srgbClr val="00B0F0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800" smtClean="0"/>
              <a:t>2017</a:t>
            </a:r>
            <a:r>
              <a:rPr lang="ko-KR" altLang="en-US" sz="800" smtClean="0"/>
              <a:t>년 </a:t>
            </a:r>
            <a:r>
              <a:rPr lang="en-US" altLang="ko-KR" sz="800" smtClean="0"/>
              <a:t>04</a:t>
            </a:r>
            <a:r>
              <a:rPr lang="ko-KR" altLang="en-US" sz="800" smtClean="0"/>
              <a:t>월 </a:t>
            </a:r>
            <a:r>
              <a:rPr lang="en-US" altLang="ko-KR" sz="800" smtClean="0"/>
              <a:t>17</a:t>
            </a:r>
            <a:r>
              <a:rPr lang="ko-KR" altLang="en-US" sz="800" smtClean="0"/>
              <a:t>일 </a:t>
            </a:r>
            <a:endParaRPr lang="en-US" altLang="ko-KR" sz="800" smtClean="0"/>
          </a:p>
          <a:p>
            <a:pPr algn="ctr"/>
            <a:r>
              <a:rPr lang="en-US" altLang="ko-KR" sz="800" smtClean="0"/>
              <a:t>HH:MM:DD</a:t>
            </a:r>
            <a:endParaRPr lang="ko-KR" altLang="en-US" sz="800" dirty="0" smtClean="0"/>
          </a:p>
        </p:txBody>
      </p:sp>
      <p:pic>
        <p:nvPicPr>
          <p:cNvPr id="123" name="그림 12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47" b="96104" l="2303" r="48026"/>
                    </a14:imgEffect>
                  </a14:imgLayer>
                </a14:imgProps>
              </a:ext>
            </a:extLst>
          </a:blip>
          <a:srcRect l="1729" t="4151" r="52015" b="1"/>
          <a:stretch/>
        </p:blipFill>
        <p:spPr>
          <a:xfrm>
            <a:off x="3607390" y="1645918"/>
            <a:ext cx="833777" cy="792088"/>
          </a:xfrm>
          <a:prstGeom prst="rect">
            <a:avLst/>
          </a:prstGeom>
        </p:spPr>
      </p:pic>
      <p:pic>
        <p:nvPicPr>
          <p:cNvPr id="124" name="그림 123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247" b="96104" l="51316" r="97368"/>
                    </a14:imgEffect>
                  </a14:imgLayer>
                </a14:imgProps>
              </a:ext>
            </a:extLst>
          </a:blip>
          <a:srcRect l="49658" t="3055" r="2562" b="-1"/>
          <a:stretch/>
        </p:blipFill>
        <p:spPr>
          <a:xfrm>
            <a:off x="4677568" y="1636331"/>
            <a:ext cx="851496" cy="792088"/>
          </a:xfrm>
          <a:prstGeom prst="rect">
            <a:avLst/>
          </a:prstGeom>
        </p:spPr>
      </p:pic>
      <p:graphicFrame>
        <p:nvGraphicFramePr>
          <p:cNvPr id="128" name="내용 개체 틀 1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862011003"/>
              </p:ext>
            </p:extLst>
          </p:nvPr>
        </p:nvGraphicFramePr>
        <p:xfrm>
          <a:off x="1922377" y="5024749"/>
          <a:ext cx="14098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08"/>
                <a:gridCol w="7920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고정 장치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측정 수신기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rgbClr val="00B050"/>
                          </a:solidFill>
                        </a:rPr>
                        <a:t>정상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9" name="내용 개체 틀 1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17111106"/>
              </p:ext>
            </p:extLst>
          </p:nvPr>
        </p:nvGraphicFramePr>
        <p:xfrm>
          <a:off x="3368824" y="5024749"/>
          <a:ext cx="14098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08"/>
                <a:gridCol w="7920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고정 운영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측정 수신기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rgbClr val="00B050"/>
                          </a:solidFill>
                        </a:rPr>
                        <a:t>정상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0" name="내용 개체 틀 1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318673362"/>
              </p:ext>
            </p:extLst>
          </p:nvPr>
        </p:nvGraphicFramePr>
        <p:xfrm>
          <a:off x="4808984" y="5015274"/>
          <a:ext cx="14098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08"/>
                <a:gridCol w="7920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준고정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측정 수신기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rgbClr val="00B050"/>
                          </a:solidFill>
                        </a:rPr>
                        <a:t>정상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1" name="내용 개체 틀 1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4071998347"/>
              </p:ext>
            </p:extLst>
          </p:nvPr>
        </p:nvGraphicFramePr>
        <p:xfrm>
          <a:off x="6249144" y="5025896"/>
          <a:ext cx="1409852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08"/>
                <a:gridCol w="7920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고정 방탐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측정 수신기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>
                          <a:solidFill>
                            <a:srgbClr val="00B050"/>
                          </a:solidFill>
                        </a:rPr>
                        <a:t>정상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2" name="내용 개체 틀 1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772331973"/>
              </p:ext>
            </p:extLst>
          </p:nvPr>
        </p:nvGraphicFramePr>
        <p:xfrm>
          <a:off x="5781512" y="2478313"/>
          <a:ext cx="196876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728"/>
                <a:gridCol w="553019"/>
                <a:gridCol w="276509"/>
                <a:gridCol w="276509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solidFill>
                            <a:schemeClr val="tx1"/>
                          </a:solidFill>
                        </a:rPr>
                        <a:t>DO</a:t>
                      </a:r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센서 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제어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내부 전원</a:t>
                      </a:r>
                      <a:r>
                        <a:rPr lang="en-US" altLang="ko-KR" sz="800" smtClean="0"/>
                        <a:t>(</a:t>
                      </a:r>
                    </a:p>
                    <a:p>
                      <a:pPr latinLnBrk="1"/>
                      <a:r>
                        <a:rPr lang="ko-KR" altLang="en-US" sz="800" smtClean="0"/>
                        <a:t>잠시 장치 </a:t>
                      </a:r>
                      <a:r>
                        <a:rPr lang="en-US" altLang="ko-KR" sz="800" smtClean="0"/>
                        <a:t>1)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00B050"/>
                          </a:solidFill>
                        </a:rPr>
                        <a:t>ON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내부 전원</a:t>
                      </a:r>
                      <a:r>
                        <a:rPr lang="en-US" altLang="ko-KR" sz="800" smtClean="0"/>
                        <a:t>(</a:t>
                      </a:r>
                      <a:r>
                        <a:rPr lang="ko-KR" altLang="en-US" sz="800" smtClean="0"/>
                        <a:t>감시 장치 </a:t>
                      </a:r>
                      <a:r>
                        <a:rPr lang="en-US" altLang="ko-KR" sz="800" smtClean="0"/>
                        <a:t>2)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00B050"/>
                          </a:solidFill>
                        </a:rPr>
                        <a:t>ON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DO 0 ( </a:t>
                      </a:r>
                      <a:r>
                        <a:rPr lang="ko-KR" altLang="en-US" sz="800" smtClean="0"/>
                        <a:t>난방기 </a:t>
                      </a:r>
                      <a:r>
                        <a:rPr lang="en-US" altLang="ko-KR" sz="800" smtClean="0"/>
                        <a:t>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00B050"/>
                          </a:solidFill>
                        </a:rPr>
                        <a:t>ON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/>
                        <a:t>DO 1 ( </a:t>
                      </a:r>
                      <a:r>
                        <a:rPr lang="ko-KR" altLang="en-US" sz="800" smtClean="0"/>
                        <a:t>냉방기 </a:t>
                      </a:r>
                      <a:r>
                        <a:rPr lang="en-US" altLang="ko-KR" sz="800" smtClean="0"/>
                        <a:t>)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00B050"/>
                          </a:solidFill>
                        </a:rPr>
                        <a:t>ON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88266"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 rotWithShape="1">
          <a:blip r:embed="rId7"/>
          <a:srcRect l="48142" t="3159"/>
          <a:stretch/>
        </p:blipFill>
        <p:spPr>
          <a:xfrm>
            <a:off x="7240526" y="2749306"/>
            <a:ext cx="318118" cy="216024"/>
          </a:xfrm>
          <a:prstGeom prst="rect">
            <a:avLst/>
          </a:prstGeom>
        </p:spPr>
      </p:pic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7"/>
          <a:srcRect l="48142" t="3159"/>
          <a:stretch/>
        </p:blipFill>
        <p:spPr>
          <a:xfrm>
            <a:off x="7240526" y="3073342"/>
            <a:ext cx="318118" cy="216024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7"/>
          <a:srcRect l="48142" t="3159"/>
          <a:stretch/>
        </p:blipFill>
        <p:spPr>
          <a:xfrm>
            <a:off x="7240526" y="3361374"/>
            <a:ext cx="318118" cy="216024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7"/>
          <a:srcRect l="48142" t="3159"/>
          <a:stretch/>
        </p:blipFill>
        <p:spPr>
          <a:xfrm>
            <a:off x="7240526" y="3606371"/>
            <a:ext cx="318118" cy="216024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7"/>
          <a:srcRect l="48142" t="3159"/>
          <a:stretch/>
        </p:blipFill>
        <p:spPr>
          <a:xfrm>
            <a:off x="7240526" y="3829426"/>
            <a:ext cx="318118" cy="216024"/>
          </a:xfrm>
          <a:prstGeom prst="rect">
            <a:avLst/>
          </a:prstGeom>
        </p:spPr>
      </p:pic>
      <p:pic>
        <p:nvPicPr>
          <p:cNvPr id="140" name="그림 139"/>
          <p:cNvPicPr>
            <a:picLocks noChangeAspect="1"/>
          </p:cNvPicPr>
          <p:nvPr/>
        </p:nvPicPr>
        <p:blipFill rotWithShape="1">
          <a:blip r:embed="rId8"/>
          <a:srcRect t="1" r="51770" b="1379"/>
          <a:stretch/>
        </p:blipFill>
        <p:spPr>
          <a:xfrm>
            <a:off x="7539448" y="2713302"/>
            <a:ext cx="298032" cy="249930"/>
          </a:xfrm>
          <a:prstGeom prst="rect">
            <a:avLst/>
          </a:prstGeom>
        </p:spPr>
      </p:pic>
      <p:pic>
        <p:nvPicPr>
          <p:cNvPr id="141" name="그림 140"/>
          <p:cNvPicPr>
            <a:picLocks noChangeAspect="1"/>
          </p:cNvPicPr>
          <p:nvPr/>
        </p:nvPicPr>
        <p:blipFill rotWithShape="1">
          <a:blip r:embed="rId8"/>
          <a:srcRect t="1" r="51770" b="1379"/>
          <a:stretch/>
        </p:blipFill>
        <p:spPr>
          <a:xfrm>
            <a:off x="7513697" y="3037338"/>
            <a:ext cx="298032" cy="249930"/>
          </a:xfrm>
          <a:prstGeom prst="rect">
            <a:avLst/>
          </a:prstGeom>
        </p:spPr>
      </p:pic>
      <p:pic>
        <p:nvPicPr>
          <p:cNvPr id="142" name="그림 141"/>
          <p:cNvPicPr>
            <a:picLocks noChangeAspect="1"/>
          </p:cNvPicPr>
          <p:nvPr/>
        </p:nvPicPr>
        <p:blipFill rotWithShape="1">
          <a:blip r:embed="rId8"/>
          <a:srcRect t="1" r="51770" b="1379"/>
          <a:stretch/>
        </p:blipFill>
        <p:spPr>
          <a:xfrm>
            <a:off x="7522581" y="3325370"/>
            <a:ext cx="298032" cy="249930"/>
          </a:xfrm>
          <a:prstGeom prst="rect">
            <a:avLst/>
          </a:prstGeom>
        </p:spPr>
      </p:pic>
      <p:pic>
        <p:nvPicPr>
          <p:cNvPr id="143" name="그림 142"/>
          <p:cNvPicPr>
            <a:picLocks noChangeAspect="1"/>
          </p:cNvPicPr>
          <p:nvPr/>
        </p:nvPicPr>
        <p:blipFill rotWithShape="1">
          <a:blip r:embed="rId8"/>
          <a:srcRect t="1" r="51770" b="1379"/>
          <a:stretch/>
        </p:blipFill>
        <p:spPr>
          <a:xfrm>
            <a:off x="7539448" y="3577197"/>
            <a:ext cx="298032" cy="249930"/>
          </a:xfrm>
          <a:prstGeom prst="rect">
            <a:avLst/>
          </a:prstGeom>
        </p:spPr>
      </p:pic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8"/>
          <a:srcRect t="1" r="51770" b="1379"/>
          <a:stretch/>
        </p:blipFill>
        <p:spPr>
          <a:xfrm>
            <a:off x="7526439" y="3793422"/>
            <a:ext cx="298032" cy="249930"/>
          </a:xfrm>
          <a:prstGeom prst="rect">
            <a:avLst/>
          </a:prstGeom>
        </p:spPr>
      </p:pic>
      <p:graphicFrame>
        <p:nvGraphicFramePr>
          <p:cNvPr id="145" name="내용 개체 틀 15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287794224"/>
              </p:ext>
            </p:extLst>
          </p:nvPr>
        </p:nvGraphicFramePr>
        <p:xfrm>
          <a:off x="1958972" y="3917681"/>
          <a:ext cx="1409852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808"/>
                <a:gridCol w="792044"/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aseline="0" smtClean="0">
                          <a:solidFill>
                            <a:schemeClr val="tx1"/>
                          </a:solidFill>
                        </a:rPr>
                        <a:t>AI </a:t>
                      </a:r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센서 정보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smtClean="0">
                          <a:solidFill>
                            <a:schemeClr val="tx1"/>
                          </a:solidFill>
                        </a:rPr>
                        <a:t>상태</a:t>
                      </a:r>
                      <a:endParaRPr lang="ko-KR" altLang="en-US" sz="8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온도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00B050"/>
                          </a:solidFill>
                        </a:rPr>
                        <a:t>20.5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습도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smtClean="0">
                          <a:solidFill>
                            <a:srgbClr val="00B050"/>
                          </a:solidFill>
                        </a:rPr>
                        <a:t>30</a:t>
                      </a:r>
                      <a:r>
                        <a:rPr lang="en-US" altLang="ko-KR" sz="800" baseline="0" smtClean="0">
                          <a:solidFill>
                            <a:srgbClr val="00B050"/>
                          </a:solidFill>
                        </a:rPr>
                        <a:t> %</a:t>
                      </a:r>
                      <a:endParaRPr lang="ko-KR" altLang="en-US" sz="80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1882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smtClean="0"/>
                        <a:t>상전압</a:t>
                      </a:r>
                      <a:endParaRPr lang="ko-KR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 bwMode="auto">
          <a:xfrm>
            <a:off x="6465359" y="2217199"/>
            <a:ext cx="86594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충전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en-US" altLang="ko-KR" sz="90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100 %</a:t>
            </a:r>
            <a:endParaRPr lang="ko-KR" altLang="en-US" sz="900" dirty="0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관련 이미지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591" y="1756727"/>
            <a:ext cx="528489" cy="52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9" name="TextBox 148"/>
          <p:cNvSpPr txBox="1"/>
          <p:nvPr/>
        </p:nvSpPr>
        <p:spPr bwMode="auto">
          <a:xfrm>
            <a:off x="5808632" y="2216012"/>
            <a:ext cx="76014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정전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: </a:t>
            </a:r>
            <a:r>
              <a:rPr lang="ko-KR" altLang="en-US" sz="90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정상</a:t>
            </a:r>
            <a:endParaRPr lang="ko-KR" altLang="en-US" sz="900" dirty="0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1030" name="Picture 6" descr="운영시간에 대한 이미지 검색결과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35075" l="35266" r="65217">
                        <a14:foregroundMark x1="55072" y1="16667" x2="55072" y2="16667"/>
                        <a14:foregroundMark x1="50000" y1="11692" x2="50000" y2="11692"/>
                        <a14:foregroundMark x1="58454" y1="19652" x2="58454" y2="19652"/>
                        <a14:foregroundMark x1="56522" y1="25373" x2="56522" y2="25373"/>
                        <a14:foregroundMark x1="50000" y1="28109" x2="50000" y2="28109"/>
                        <a14:foregroundMark x1="44444" y1="25373" x2="44444" y2="25373"/>
                        <a14:foregroundMark x1="42271" y1="19652" x2="42271" y2="19652"/>
                        <a14:foregroundMark x1="44444" y1="13184" x2="44444" y2="131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4921" r="33123" b="64030"/>
          <a:stretch/>
        </p:blipFill>
        <p:spPr bwMode="auto">
          <a:xfrm>
            <a:off x="7190403" y="1763082"/>
            <a:ext cx="426353" cy="465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0" name="TextBox 149"/>
          <p:cNvSpPr txBox="1"/>
          <p:nvPr/>
        </p:nvSpPr>
        <p:spPr bwMode="auto">
          <a:xfrm>
            <a:off x="7217523" y="2234451"/>
            <a:ext cx="760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운영시간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: </a:t>
            </a:r>
          </a:p>
          <a:p>
            <a:pPr eaLnBrk="1" hangingPunct="1"/>
            <a:r>
              <a:rPr lang="en-US" altLang="ko-KR" sz="90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1440</a:t>
            </a:r>
            <a:r>
              <a:rPr lang="ko-KR" altLang="en-US" sz="900" smtClean="0">
                <a:solidFill>
                  <a:srgbClr val="00B050"/>
                </a:solidFill>
                <a:latin typeface="Tahoma" pitchFamily="34" charset="0"/>
                <a:cs typeface="Tahoma" pitchFamily="34" charset="0"/>
              </a:rPr>
              <a:t>분</a:t>
            </a:r>
            <a:endParaRPr lang="ko-KR" altLang="en-US" sz="900" dirty="0" smtClean="0">
              <a:solidFill>
                <a:srgbClr val="00B05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601774" y="1732277"/>
            <a:ext cx="38824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UPS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1" name="TextBox 150"/>
          <p:cNvSpPr txBox="1"/>
          <p:nvPr/>
        </p:nvSpPr>
        <p:spPr bwMode="auto">
          <a:xfrm>
            <a:off x="3411474" y="2229626"/>
            <a:ext cx="12394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온도</a:t>
            </a:r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( -100 ~ 100 )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52" name="TextBox 151"/>
          <p:cNvSpPr txBox="1"/>
          <p:nvPr/>
        </p:nvSpPr>
        <p:spPr bwMode="auto">
          <a:xfrm>
            <a:off x="4598950" y="2199597"/>
            <a:ext cx="104227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섭도</a:t>
            </a:r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( 0 ~ 100 )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3368824" y="2448031"/>
            <a:ext cx="2357587" cy="2514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21" name="타원 20"/>
          <p:cNvSpPr/>
          <p:nvPr/>
        </p:nvSpPr>
        <p:spPr bwMode="auto">
          <a:xfrm>
            <a:off x="3546654" y="2634073"/>
            <a:ext cx="588664" cy="588664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smtClean="0"/>
              <a:t>데이터 수집 장치</a:t>
            </a:r>
            <a:endParaRPr lang="ko-KR" altLang="en-US" sz="900" dirty="0" smtClean="0"/>
          </a:p>
        </p:txBody>
      </p:sp>
      <p:sp>
        <p:nvSpPr>
          <p:cNvPr id="153" name="타원 152"/>
          <p:cNvSpPr/>
          <p:nvPr/>
        </p:nvSpPr>
        <p:spPr bwMode="auto">
          <a:xfrm>
            <a:off x="3405254" y="3313925"/>
            <a:ext cx="480389" cy="48038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smtClean="0"/>
              <a:t>고정</a:t>
            </a:r>
            <a:endParaRPr lang="ko-KR" altLang="en-US" sz="900" dirty="0" smtClean="0"/>
          </a:p>
        </p:txBody>
      </p:sp>
      <p:sp>
        <p:nvSpPr>
          <p:cNvPr id="154" name="타원 153"/>
          <p:cNvSpPr/>
          <p:nvPr/>
        </p:nvSpPr>
        <p:spPr bwMode="auto">
          <a:xfrm>
            <a:off x="4273679" y="2551560"/>
            <a:ext cx="447415" cy="447415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900" smtClean="0"/>
              <a:t>DI</a:t>
            </a:r>
            <a:endParaRPr lang="ko-KR" altLang="en-US" sz="900" dirty="0" smtClean="0"/>
          </a:p>
        </p:txBody>
      </p:sp>
      <p:sp>
        <p:nvSpPr>
          <p:cNvPr id="155" name="타원 154"/>
          <p:cNvSpPr/>
          <p:nvPr/>
        </p:nvSpPr>
        <p:spPr bwMode="auto">
          <a:xfrm>
            <a:off x="4353066" y="2992002"/>
            <a:ext cx="487040" cy="487040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900" smtClean="0"/>
              <a:t>AI</a:t>
            </a:r>
            <a:endParaRPr lang="ko-KR" altLang="en-US" sz="900" dirty="0" smtClean="0"/>
          </a:p>
        </p:txBody>
      </p:sp>
      <p:sp>
        <p:nvSpPr>
          <p:cNvPr id="156" name="타원 155"/>
          <p:cNvSpPr/>
          <p:nvPr/>
        </p:nvSpPr>
        <p:spPr bwMode="auto">
          <a:xfrm>
            <a:off x="4497337" y="3469386"/>
            <a:ext cx="505273" cy="50527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en-US" altLang="ko-KR" sz="900" smtClean="0"/>
              <a:t>DO</a:t>
            </a:r>
            <a:endParaRPr lang="ko-KR" altLang="en-US" sz="900" dirty="0" smtClean="0"/>
          </a:p>
        </p:txBody>
      </p:sp>
      <p:sp>
        <p:nvSpPr>
          <p:cNvPr id="157" name="타원 156"/>
          <p:cNvSpPr/>
          <p:nvPr/>
        </p:nvSpPr>
        <p:spPr bwMode="auto">
          <a:xfrm>
            <a:off x="3857269" y="3714757"/>
            <a:ext cx="439021" cy="439021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smtClean="0"/>
              <a:t>고정 운영</a:t>
            </a:r>
            <a:endParaRPr lang="ko-KR" altLang="en-US" sz="900" dirty="0" smtClean="0"/>
          </a:p>
        </p:txBody>
      </p:sp>
      <p:sp>
        <p:nvSpPr>
          <p:cNvPr id="158" name="타원 157"/>
          <p:cNvSpPr/>
          <p:nvPr/>
        </p:nvSpPr>
        <p:spPr bwMode="auto">
          <a:xfrm>
            <a:off x="3435613" y="4181103"/>
            <a:ext cx="460179" cy="460179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smtClean="0"/>
              <a:t>준고정</a:t>
            </a:r>
            <a:endParaRPr lang="ko-KR" altLang="en-US" sz="900" dirty="0" smtClean="0"/>
          </a:p>
        </p:txBody>
      </p:sp>
      <p:sp>
        <p:nvSpPr>
          <p:cNvPr id="159" name="타원 158"/>
          <p:cNvSpPr/>
          <p:nvPr/>
        </p:nvSpPr>
        <p:spPr bwMode="auto">
          <a:xfrm>
            <a:off x="4100580" y="4380116"/>
            <a:ext cx="431493" cy="431493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smtClean="0"/>
              <a:t>고정 방탐</a:t>
            </a:r>
            <a:endParaRPr lang="ko-KR" altLang="en-US" sz="900" dirty="0" smtClean="0"/>
          </a:p>
        </p:txBody>
      </p:sp>
      <p:sp>
        <p:nvSpPr>
          <p:cNvPr id="160" name="타원 159"/>
          <p:cNvSpPr/>
          <p:nvPr/>
        </p:nvSpPr>
        <p:spPr bwMode="auto">
          <a:xfrm>
            <a:off x="4805001" y="2511324"/>
            <a:ext cx="321715" cy="3217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 smtClean="0"/>
              <a:t>출입문</a:t>
            </a:r>
            <a:endParaRPr lang="ko-KR" altLang="en-US" sz="900" dirty="0" smtClean="0"/>
          </a:p>
        </p:txBody>
      </p:sp>
      <p:sp>
        <p:nvSpPr>
          <p:cNvPr id="161" name="타원 160"/>
          <p:cNvSpPr/>
          <p:nvPr/>
        </p:nvSpPr>
        <p:spPr bwMode="auto">
          <a:xfrm>
            <a:off x="5097063" y="2876480"/>
            <a:ext cx="321715" cy="3217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r>
              <a:rPr lang="ko-KR" altLang="en-US" sz="900"/>
              <a:t>열</a:t>
            </a:r>
            <a:endParaRPr lang="ko-KR" altLang="en-US" sz="900" dirty="0" smtClean="0"/>
          </a:p>
        </p:txBody>
      </p:sp>
      <p:cxnSp>
        <p:nvCxnSpPr>
          <p:cNvPr id="23" name="직선 연결선 22"/>
          <p:cNvCxnSpPr>
            <a:stCxn id="21" idx="6"/>
            <a:endCxn id="154" idx="2"/>
          </p:cNvCxnSpPr>
          <p:nvPr/>
        </p:nvCxnSpPr>
        <p:spPr bwMode="auto">
          <a:xfrm flipV="1">
            <a:off x="4135318" y="2775268"/>
            <a:ext cx="138361" cy="15313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직선 연결선 24"/>
          <p:cNvCxnSpPr>
            <a:stCxn id="21" idx="6"/>
            <a:endCxn id="155" idx="2"/>
          </p:cNvCxnSpPr>
          <p:nvPr/>
        </p:nvCxnSpPr>
        <p:spPr bwMode="auto">
          <a:xfrm>
            <a:off x="4135318" y="2928405"/>
            <a:ext cx="217748" cy="30711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직선 연결선 39"/>
          <p:cNvCxnSpPr>
            <a:stCxn id="21" idx="6"/>
            <a:endCxn id="156" idx="2"/>
          </p:cNvCxnSpPr>
          <p:nvPr/>
        </p:nvCxnSpPr>
        <p:spPr bwMode="auto">
          <a:xfrm>
            <a:off x="4135318" y="2928405"/>
            <a:ext cx="362019" cy="7936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직선 연결선 42"/>
          <p:cNvCxnSpPr>
            <a:stCxn id="154" idx="6"/>
            <a:endCxn id="160" idx="2"/>
          </p:cNvCxnSpPr>
          <p:nvPr/>
        </p:nvCxnSpPr>
        <p:spPr bwMode="auto">
          <a:xfrm flipV="1">
            <a:off x="4721094" y="2672182"/>
            <a:ext cx="83907" cy="1030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직선 연결선 45"/>
          <p:cNvCxnSpPr>
            <a:stCxn id="154" idx="6"/>
            <a:endCxn id="161" idx="2"/>
          </p:cNvCxnSpPr>
          <p:nvPr/>
        </p:nvCxnSpPr>
        <p:spPr bwMode="auto">
          <a:xfrm>
            <a:off x="4721094" y="2775268"/>
            <a:ext cx="375969" cy="262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56656" y="5777274"/>
            <a:ext cx="5827576" cy="758118"/>
          </a:xfrm>
          <a:prstGeom prst="rect">
            <a:avLst/>
          </a:prstGeom>
        </p:spPr>
      </p:pic>
      <p:sp>
        <p:nvSpPr>
          <p:cNvPr id="162" name="TextBox 161"/>
          <p:cNvSpPr txBox="1"/>
          <p:nvPr/>
        </p:nvSpPr>
        <p:spPr bwMode="auto">
          <a:xfrm>
            <a:off x="4173783" y="6089503"/>
            <a:ext cx="117852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12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최근 </a:t>
            </a:r>
            <a:r>
              <a:rPr lang="en-US" altLang="ko-KR" sz="12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20</a:t>
            </a:r>
            <a:r>
              <a:rPr lang="ko-KR" altLang="en-US" sz="12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개까지</a:t>
            </a:r>
            <a:endParaRPr lang="ko-KR" altLang="en-US" sz="12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57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ko-KR" altLang="en-US" smtClean="0"/>
              <a:t>기본정보관리 </a:t>
            </a:r>
            <a:r>
              <a:rPr lang="en-US" altLang="ko-KR"/>
              <a:t>&gt; </a:t>
            </a:r>
            <a:r>
              <a:rPr lang="ko-KR" altLang="en-US" smtClean="0"/>
              <a:t>사용자관리 </a:t>
            </a:r>
            <a:r>
              <a:rPr lang="en-US" altLang="ko-KR" smtClean="0"/>
              <a:t>: </a:t>
            </a:r>
            <a:r>
              <a:rPr lang="ko-KR" altLang="en-US" smtClean="0"/>
              <a:t>관리국소선택</a:t>
            </a:r>
          </a:p>
        </p:txBody>
      </p:sp>
      <p:sp>
        <p:nvSpPr>
          <p:cNvPr id="11" name="내용 개체 틀 10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1759" name="텍스트 개체 틀 5"/>
          <p:cNvSpPr>
            <a:spLocks noGrp="1"/>
          </p:cNvSpPr>
          <p:nvPr>
            <p:ph type="body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 altLang="ko-KR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7833400" y="1061009"/>
            <a:ext cx="1800250" cy="5536343"/>
          </a:xfrm>
          <a:solidFill>
            <a:schemeClr val="bg1"/>
          </a:solidFill>
        </p:spPr>
        <p:txBody>
          <a:bodyPr/>
          <a:lstStyle/>
          <a:p>
            <a:endParaRPr lang="en-US" altLang="ko-KR" sz="800" smtClean="0"/>
          </a:p>
          <a:p>
            <a:r>
              <a:rPr lang="en-US" altLang="ko-KR" sz="800" smtClean="0"/>
              <a:t>0. </a:t>
            </a:r>
            <a:r>
              <a:rPr lang="en-US" altLang="ko-KR" sz="800"/>
              <a:t> /home/fms/confm/run.data </a:t>
            </a:r>
            <a:r>
              <a:rPr lang="ko-KR" altLang="en-US" sz="800"/>
              <a:t>파일 중 </a:t>
            </a:r>
            <a:r>
              <a:rPr lang="en-US" altLang="ko-KR" sz="800" smtClean="0"/>
              <a:t>rtu_ver </a:t>
            </a:r>
            <a:r>
              <a:rPr lang="ko-KR" altLang="en-US" sz="800"/>
              <a:t>항목을 읽어온다</a:t>
            </a:r>
            <a:r>
              <a:rPr lang="en-US" altLang="ko-KR" sz="800" smtClean="0"/>
              <a:t>.</a:t>
            </a:r>
          </a:p>
          <a:p>
            <a:endParaRPr lang="en-US" altLang="ko-KR" sz="800"/>
          </a:p>
          <a:p>
            <a:r>
              <a:rPr lang="en-US" altLang="ko-KR" sz="800" smtClean="0"/>
              <a:t>1. /home/fms/confm/net.data </a:t>
            </a:r>
            <a:r>
              <a:rPr lang="ko-KR" altLang="en-US" sz="800" smtClean="0"/>
              <a:t>파일을 읽어 온다</a:t>
            </a:r>
            <a:r>
              <a:rPr lang="en-US" altLang="ko-KR" sz="800" smtClean="0"/>
              <a:t>. </a:t>
            </a:r>
          </a:p>
          <a:p>
            <a:r>
              <a:rPr lang="en-US" altLang="ko-KR" sz="800" smtClean="0"/>
              <a:t>2.  </a:t>
            </a:r>
            <a:r>
              <a:rPr lang="en-US" altLang="ko-KR" sz="800" b="1"/>
              <a:t>EFT_ALLIM_WEB_REQ</a:t>
            </a:r>
            <a:r>
              <a:rPr lang="ko-KR" altLang="en-US" sz="800"/>
              <a:t> </a:t>
            </a:r>
            <a:r>
              <a:rPr lang="en-US" altLang="ko-KR" sz="800"/>
              <a:t>Message</a:t>
            </a:r>
            <a:r>
              <a:rPr lang="ko-KR" altLang="en-US" sz="800"/>
              <a:t>를 이용하여</a:t>
            </a:r>
            <a:r>
              <a:rPr lang="en-US" altLang="ko-KR" sz="800"/>
              <a:t> </a:t>
            </a:r>
            <a:r>
              <a:rPr lang="ko-KR" altLang="en-US" sz="800"/>
              <a:t>변경될 네트워크 정보를 </a:t>
            </a:r>
            <a:r>
              <a:rPr lang="en-US" altLang="ko-KR" sz="800"/>
              <a:t>RTU Daemon</a:t>
            </a:r>
            <a:r>
              <a:rPr lang="ko-KR" altLang="en-US" sz="800"/>
              <a:t>으로 </a:t>
            </a:r>
            <a:r>
              <a:rPr lang="ko-KR" altLang="en-US" sz="800" smtClean="0"/>
              <a:t>보낸다</a:t>
            </a:r>
            <a:endParaRPr lang="en-US" altLang="ko-KR" sz="800"/>
          </a:p>
          <a:p>
            <a:endParaRPr lang="en-US" altLang="ko-KR" sz="800"/>
          </a:p>
          <a:p>
            <a:r>
              <a:rPr lang="en-US" altLang="ko-KR" sz="800"/>
              <a:t> 3. /</a:t>
            </a:r>
            <a:r>
              <a:rPr lang="en-US" altLang="ko-KR" sz="800" smtClean="0"/>
              <a:t>home/fms/confm/run.data </a:t>
            </a:r>
            <a:r>
              <a:rPr lang="ko-KR" altLang="en-US" sz="800" smtClean="0"/>
              <a:t>파일 중 </a:t>
            </a:r>
            <a:r>
              <a:rPr lang="en-US" altLang="ko-KR" sz="800" smtClean="0"/>
              <a:t>siteid </a:t>
            </a:r>
            <a:r>
              <a:rPr lang="ko-KR" altLang="en-US" sz="800" smtClean="0"/>
              <a:t>항목을 읽어온다</a:t>
            </a:r>
            <a:r>
              <a:rPr lang="en-US" altLang="ko-KR" sz="800" smtClean="0"/>
              <a:t>.</a:t>
            </a:r>
            <a:endParaRPr lang="en-US" altLang="ko-KR" sz="800"/>
          </a:p>
          <a:p>
            <a:r>
              <a:rPr lang="en-US" altLang="ko-KR" sz="800" smtClean="0"/>
              <a:t>4. </a:t>
            </a:r>
            <a:r>
              <a:rPr lang="en-US" altLang="ko-KR" sz="800" b="1"/>
              <a:t>EFT_ALLIM_WEB_REQ</a:t>
            </a:r>
            <a:r>
              <a:rPr lang="ko-KR" altLang="en-US" sz="800"/>
              <a:t> </a:t>
            </a:r>
            <a:r>
              <a:rPr lang="en-US" altLang="ko-KR" sz="800"/>
              <a:t>Message</a:t>
            </a:r>
            <a:r>
              <a:rPr lang="ko-KR" altLang="en-US" sz="800"/>
              <a:t>를 </a:t>
            </a:r>
            <a:r>
              <a:rPr lang="ko-KR" altLang="en-US" sz="800" smtClean="0"/>
              <a:t>이용하여 변경될 </a:t>
            </a:r>
            <a:r>
              <a:rPr lang="en-US" altLang="ko-KR" sz="800" smtClean="0"/>
              <a:t>site id </a:t>
            </a:r>
            <a:r>
              <a:rPr lang="ko-KR" altLang="en-US" sz="800" smtClean="0"/>
              <a:t>정보를 보낸다</a:t>
            </a:r>
            <a:r>
              <a:rPr lang="en-US" altLang="ko-KR" sz="800" smtClean="0"/>
              <a:t>. </a:t>
            </a:r>
          </a:p>
          <a:p>
            <a:endParaRPr lang="en-US" altLang="ko-KR" sz="800" smtClean="0"/>
          </a:p>
          <a:p>
            <a:r>
              <a:rPr lang="en-US" altLang="ko-KR" sz="800" smtClean="0"/>
              <a:t>5. </a:t>
            </a:r>
            <a:r>
              <a:rPr lang="ko-KR" altLang="en-US" sz="800" smtClean="0"/>
              <a:t>펌웨어 파일을 찾는다</a:t>
            </a:r>
            <a:endParaRPr lang="en-US" altLang="ko-KR" sz="800" smtClean="0"/>
          </a:p>
          <a:p>
            <a:r>
              <a:rPr lang="en-US" altLang="ko-KR" sz="800" smtClean="0"/>
              <a:t>6. </a:t>
            </a:r>
            <a:r>
              <a:rPr lang="ko-KR" altLang="en-US" sz="800" smtClean="0"/>
              <a:t>펌웨어 파일을 </a:t>
            </a:r>
            <a:r>
              <a:rPr lang="en-US" altLang="ko-KR" sz="800" smtClean="0"/>
              <a:t>/home/fms/temp </a:t>
            </a:r>
            <a:r>
              <a:rPr lang="ko-KR" altLang="en-US" sz="800" smtClean="0"/>
              <a:t>디렉토리에 </a:t>
            </a:r>
            <a:r>
              <a:rPr lang="en-US" altLang="ko-KR" sz="800" smtClean="0"/>
              <a:t>Upload </a:t>
            </a:r>
            <a:r>
              <a:rPr lang="ko-KR" altLang="en-US" sz="800" smtClean="0"/>
              <a:t>한다</a:t>
            </a:r>
            <a:r>
              <a:rPr lang="en-US" altLang="ko-KR" sz="800" smtClean="0"/>
              <a:t>.</a:t>
            </a:r>
          </a:p>
          <a:p>
            <a:r>
              <a:rPr lang="en-US" altLang="ko-KR" sz="800" smtClean="0"/>
              <a:t>7. </a:t>
            </a:r>
            <a:r>
              <a:rPr lang="en-US" altLang="ko-KR" sz="800" b="1"/>
              <a:t>EFT_ALLIM_WEB_REQ</a:t>
            </a:r>
            <a:r>
              <a:rPr lang="ko-KR" altLang="en-US" sz="800"/>
              <a:t> </a:t>
            </a:r>
            <a:r>
              <a:rPr lang="en-US" altLang="ko-KR" sz="800"/>
              <a:t>Message</a:t>
            </a:r>
            <a:r>
              <a:rPr lang="ko-KR" altLang="en-US" sz="800"/>
              <a:t>를 이용하여 </a:t>
            </a:r>
            <a:r>
              <a:rPr lang="ko-KR" altLang="en-US" sz="800" smtClean="0"/>
              <a:t>변경될 </a:t>
            </a:r>
            <a:r>
              <a:rPr lang="en-US" altLang="ko-KR" sz="800" smtClean="0"/>
              <a:t>File</a:t>
            </a:r>
            <a:r>
              <a:rPr lang="ko-KR" altLang="en-US" sz="800" smtClean="0"/>
              <a:t>이름을 보낸다</a:t>
            </a:r>
            <a:r>
              <a:rPr lang="en-US" altLang="ko-KR" sz="800" smtClean="0"/>
              <a:t>.</a:t>
            </a:r>
          </a:p>
          <a:p>
            <a:endParaRPr lang="en-US" altLang="ko-KR" sz="800"/>
          </a:p>
          <a:p>
            <a:r>
              <a:rPr lang="en-US" altLang="ko-KR" sz="800"/>
              <a:t> </a:t>
            </a:r>
            <a:r>
              <a:rPr lang="en-US" altLang="ko-KR" sz="800" smtClean="0"/>
              <a:t>8. </a:t>
            </a:r>
            <a:r>
              <a:rPr lang="en-US" altLang="ko-KR" sz="800"/>
              <a:t>/home/fms/confm/run.data </a:t>
            </a:r>
            <a:r>
              <a:rPr lang="ko-KR" altLang="en-US" sz="800"/>
              <a:t>파일 중 </a:t>
            </a:r>
            <a:r>
              <a:rPr lang="en-US" altLang="ko-KR" sz="800" smtClean="0"/>
              <a:t>ntp_addr </a:t>
            </a:r>
            <a:r>
              <a:rPr lang="ko-KR" altLang="en-US" sz="800"/>
              <a:t>항목을 읽어온다</a:t>
            </a:r>
            <a:r>
              <a:rPr lang="en-US" altLang="ko-KR" sz="800"/>
              <a:t>.</a:t>
            </a:r>
          </a:p>
          <a:p>
            <a:r>
              <a:rPr lang="en-US" altLang="ko-KR" sz="800" smtClean="0"/>
              <a:t>9. </a:t>
            </a:r>
            <a:r>
              <a:rPr lang="en-US" altLang="ko-KR" sz="800" b="1"/>
              <a:t>EFT_ALLIM_WEB_REQ</a:t>
            </a:r>
            <a:r>
              <a:rPr lang="ko-KR" altLang="en-US" sz="800"/>
              <a:t> </a:t>
            </a:r>
            <a:r>
              <a:rPr lang="en-US" altLang="ko-KR" sz="800"/>
              <a:t>Message</a:t>
            </a:r>
            <a:r>
              <a:rPr lang="ko-KR" altLang="en-US" sz="800"/>
              <a:t>를 이용하여 변경될 </a:t>
            </a:r>
            <a:r>
              <a:rPr lang="en-US" altLang="ko-KR" sz="800" smtClean="0"/>
              <a:t>ntp </a:t>
            </a:r>
            <a:r>
              <a:rPr lang="ko-KR" altLang="en-US" sz="800" smtClean="0"/>
              <a:t>서버 정보를 </a:t>
            </a:r>
            <a:r>
              <a:rPr lang="ko-KR" altLang="en-US" sz="800"/>
              <a:t>보낸다</a:t>
            </a:r>
            <a:r>
              <a:rPr lang="en-US" altLang="ko-KR" sz="800"/>
              <a:t>. </a:t>
            </a:r>
          </a:p>
          <a:p>
            <a:endParaRPr lang="en-US" altLang="ko-KR" sz="800"/>
          </a:p>
          <a:p>
            <a:r>
              <a:rPr lang="en-US" altLang="ko-KR" sz="800"/>
              <a:t> </a:t>
            </a:r>
            <a:r>
              <a:rPr lang="en-US" altLang="ko-KR" sz="800" smtClean="0"/>
              <a:t>10. </a:t>
            </a:r>
            <a:r>
              <a:rPr lang="en-US" altLang="ko-KR" sz="800"/>
              <a:t>/home/fms/confm/run.data </a:t>
            </a:r>
            <a:r>
              <a:rPr lang="ko-KR" altLang="en-US" sz="800"/>
              <a:t>파일 중 </a:t>
            </a:r>
            <a:r>
              <a:rPr lang="en-US" altLang="ko-KR" sz="800" smtClean="0"/>
              <a:t>rtu_mode </a:t>
            </a:r>
            <a:r>
              <a:rPr lang="ko-KR" altLang="en-US" sz="800"/>
              <a:t>항목을 읽어온다</a:t>
            </a:r>
            <a:r>
              <a:rPr lang="en-US" altLang="ko-KR" sz="800"/>
              <a:t>.</a:t>
            </a:r>
          </a:p>
          <a:p>
            <a:r>
              <a:rPr lang="en-US" altLang="ko-KR" sz="800" smtClean="0"/>
              <a:t>11. </a:t>
            </a:r>
            <a:r>
              <a:rPr lang="en-US" altLang="ko-KR" sz="800" b="1"/>
              <a:t>EFT_ALLIM_WEB_REQ</a:t>
            </a:r>
            <a:r>
              <a:rPr lang="ko-KR" altLang="en-US" sz="800"/>
              <a:t> </a:t>
            </a:r>
            <a:r>
              <a:rPr lang="en-US" altLang="ko-KR" sz="800"/>
              <a:t>Message</a:t>
            </a:r>
            <a:r>
              <a:rPr lang="ko-KR" altLang="en-US" sz="800"/>
              <a:t>를 이용하여 변경될 </a:t>
            </a:r>
            <a:r>
              <a:rPr lang="ko-KR" altLang="en-US" sz="800" smtClean="0"/>
              <a:t>운영 모드를  </a:t>
            </a:r>
            <a:r>
              <a:rPr lang="ko-KR" altLang="en-US" sz="800"/>
              <a:t>보낸다</a:t>
            </a:r>
            <a:r>
              <a:rPr lang="en-US" altLang="ko-KR" sz="800"/>
              <a:t>. </a:t>
            </a:r>
            <a:endParaRPr lang="en-US" altLang="ko-KR" sz="800" smtClean="0"/>
          </a:p>
          <a:p>
            <a:endParaRPr lang="en-US" altLang="ko-KR" sz="800" smtClean="0"/>
          </a:p>
          <a:p>
            <a:r>
              <a:rPr lang="en-US" altLang="ko-KR" smtClean="0"/>
              <a:t>12. </a:t>
            </a:r>
            <a:r>
              <a:rPr lang="en-US" altLang="ko-KR" b="1"/>
              <a:t>EFT_ALLIM_WEB_REQ</a:t>
            </a:r>
            <a:r>
              <a:rPr lang="ko-KR" altLang="en-US"/>
              <a:t> </a:t>
            </a:r>
            <a:r>
              <a:rPr lang="en-US" altLang="ko-KR"/>
              <a:t>Message</a:t>
            </a:r>
            <a:r>
              <a:rPr lang="ko-KR" altLang="en-US"/>
              <a:t>를 이용하여 </a:t>
            </a:r>
            <a:r>
              <a:rPr lang="ko-KR" altLang="en-US" smtClean="0"/>
              <a:t>리부팅 요청한다</a:t>
            </a:r>
            <a:endParaRPr lang="en-US" altLang="ko-KR" smtClean="0"/>
          </a:p>
          <a:p>
            <a:r>
              <a:rPr lang="en-US" altLang="ko-KR" smtClean="0"/>
              <a:t>13. </a:t>
            </a:r>
            <a:r>
              <a:rPr lang="en-US" altLang="ko-KR" b="1"/>
              <a:t>EFT_ALLIM_WEB_REQ</a:t>
            </a:r>
            <a:r>
              <a:rPr lang="ko-KR" altLang="en-US"/>
              <a:t> </a:t>
            </a:r>
            <a:r>
              <a:rPr lang="en-US" altLang="ko-KR"/>
              <a:t>Message</a:t>
            </a:r>
            <a:r>
              <a:rPr lang="ko-KR" altLang="en-US"/>
              <a:t>를 이용하여 </a:t>
            </a:r>
            <a:r>
              <a:rPr lang="ko-KR" altLang="en-US" smtClean="0"/>
              <a:t>변경 요청한다</a:t>
            </a:r>
            <a:r>
              <a:rPr lang="en-US" altLang="ko-KR"/>
              <a:t>. </a:t>
            </a:r>
            <a:endParaRPr lang="ko-KR" altLang="en-US"/>
          </a:p>
          <a:p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29" name="직사각형 28"/>
          <p:cNvSpPr/>
          <p:nvPr/>
        </p:nvSpPr>
        <p:spPr bwMode="auto">
          <a:xfrm>
            <a:off x="4801498" y="1296446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graphicFrame>
        <p:nvGraphicFramePr>
          <p:cNvPr id="30" name="내용 개체 틀 9"/>
          <p:cNvGraphicFramePr>
            <a:graphicFrameLocks/>
          </p:cNvGraphicFramePr>
          <p:nvPr>
            <p:extLst/>
          </p:nvPr>
        </p:nvGraphicFramePr>
        <p:xfrm>
          <a:off x="416496" y="1764308"/>
          <a:ext cx="1377950" cy="244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사용자관리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내용 개체 틀 9"/>
          <p:cNvGraphicFramePr>
            <a:graphicFrameLocks/>
          </p:cNvGraphicFramePr>
          <p:nvPr>
            <p:extLst/>
          </p:nvPr>
        </p:nvGraphicFramePr>
        <p:xfrm>
          <a:off x="415111" y="2060848"/>
          <a:ext cx="1377950" cy="2440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7950"/>
              </a:tblGrid>
              <a:tr h="24407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smtClean="0"/>
                        <a:t>시스템관리</a:t>
                      </a:r>
                      <a:endParaRPr lang="ko-KR" altLang="en-US" sz="1000" b="1" dirty="0"/>
                    </a:p>
                  </a:txBody>
                  <a:tcPr marL="91466" marR="91466" marT="45765" marB="4576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 bwMode="auto">
          <a:xfrm>
            <a:off x="380492" y="2024844"/>
            <a:ext cx="1458534" cy="288032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rtlCol="0" anchor="ctr"/>
          <a:lstStyle/>
          <a:p>
            <a:pPr algn="ctr"/>
            <a:endParaRPr lang="ko-KR" altLang="en-US" sz="900" dirty="0" smtClean="0"/>
          </a:p>
        </p:txBody>
      </p:sp>
      <p:sp>
        <p:nvSpPr>
          <p:cNvPr id="28" name="직사각형 27"/>
          <p:cNvSpPr/>
          <p:nvPr/>
        </p:nvSpPr>
        <p:spPr bwMode="auto">
          <a:xfrm>
            <a:off x="2001838" y="1700808"/>
            <a:ext cx="5706990" cy="487495"/>
          </a:xfrm>
          <a:prstGeom prst="rect">
            <a:avLst/>
          </a:prstGeom>
          <a:solidFill>
            <a:schemeClr val="accent5">
              <a:lumMod val="90000"/>
            </a:schemeClr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32" name="TextBox 60"/>
          <p:cNvSpPr txBox="1">
            <a:spLocks noChangeArrowheads="1"/>
          </p:cNvSpPr>
          <p:nvPr/>
        </p:nvSpPr>
        <p:spPr bwMode="auto">
          <a:xfrm>
            <a:off x="3794662" y="1812375"/>
            <a:ext cx="4122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국소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5564" y="1747393"/>
            <a:ext cx="109220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"/>
          <p:cNvSpPr txBox="1">
            <a:spLocks noChangeArrowheads="1"/>
          </p:cNvSpPr>
          <p:nvPr/>
        </p:nvSpPr>
        <p:spPr bwMode="auto">
          <a:xfrm>
            <a:off x="2635564" y="1804543"/>
            <a:ext cx="99257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서울전파관리소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TextBox 60"/>
          <p:cNvSpPr txBox="1">
            <a:spLocks noChangeArrowheads="1"/>
          </p:cNvSpPr>
          <p:nvPr/>
        </p:nvSpPr>
        <p:spPr bwMode="auto">
          <a:xfrm>
            <a:off x="2063843" y="1804543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관리소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836" y="1758034"/>
            <a:ext cx="877866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TextBox 3"/>
          <p:cNvSpPr txBox="1">
            <a:spLocks noChangeArrowheads="1"/>
          </p:cNvSpPr>
          <p:nvPr/>
        </p:nvSpPr>
        <p:spPr bwMode="auto">
          <a:xfrm>
            <a:off x="4329522" y="1806378"/>
            <a:ext cx="4154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전체</a:t>
            </a:r>
            <a:endParaRPr lang="ko-KR" altLang="en-US" sz="900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TextBox 60"/>
          <p:cNvSpPr txBox="1">
            <a:spLocks noChangeArrowheads="1"/>
          </p:cNvSpPr>
          <p:nvPr/>
        </p:nvSpPr>
        <p:spPr bwMode="auto">
          <a:xfrm>
            <a:off x="5163822" y="1835112"/>
            <a:ext cx="526106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r>
              <a:rPr lang="ko-KR" altLang="en-US" sz="900" b="1" smtClean="0">
                <a:solidFill>
                  <a:srgbClr val="40404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제어자</a:t>
            </a:r>
            <a:endParaRPr lang="ko-KR" altLang="en-US" sz="900" b="1">
              <a:solidFill>
                <a:srgbClr val="40404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712685" y="1835881"/>
            <a:ext cx="914400" cy="2301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 sz="900" dirty="0"/>
          </a:p>
        </p:txBody>
      </p:sp>
      <p:sp>
        <p:nvSpPr>
          <p:cNvPr id="42" name="모서리가 둥근 직사각형 41"/>
          <p:cNvSpPr/>
          <p:nvPr/>
        </p:nvSpPr>
        <p:spPr bwMode="auto">
          <a:xfrm>
            <a:off x="3415520" y="5918697"/>
            <a:ext cx="913111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리부팅 요청</a:t>
            </a:r>
            <a:endParaRPr lang="ko-KR" altLang="en-US" sz="900" dirty="0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89811" y="2866131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192.168.0.2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1" name="TextBox 60"/>
          <p:cNvSpPr txBox="1"/>
          <p:nvPr/>
        </p:nvSpPr>
        <p:spPr bwMode="auto">
          <a:xfrm>
            <a:off x="2272661" y="2855393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192.168.0.2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2176158" y="2600908"/>
            <a:ext cx="11657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네트워크 정보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1942677" y="2873489"/>
            <a:ext cx="2920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IP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4" name="TextBox 63"/>
          <p:cNvSpPr txBox="1"/>
          <p:nvPr/>
        </p:nvSpPr>
        <p:spPr bwMode="auto">
          <a:xfrm>
            <a:off x="3341554" y="2860101"/>
            <a:ext cx="62549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Gateway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5" name="TextBox 64"/>
          <p:cNvSpPr txBox="1"/>
          <p:nvPr/>
        </p:nvSpPr>
        <p:spPr bwMode="auto">
          <a:xfrm>
            <a:off x="5034259" y="2873811"/>
            <a:ext cx="62709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Netmask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6" name="TextBox 65"/>
          <p:cNvSpPr txBox="1"/>
          <p:nvPr/>
        </p:nvSpPr>
        <p:spPr bwMode="auto">
          <a:xfrm>
            <a:off x="5636601" y="2826124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192.168.0.2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7" name="모서리가 둥근 직사각형 66"/>
          <p:cNvSpPr/>
          <p:nvPr/>
        </p:nvSpPr>
        <p:spPr bwMode="auto">
          <a:xfrm>
            <a:off x="6802526" y="2809932"/>
            <a:ext cx="742602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변경 요청</a:t>
            </a:r>
            <a:endParaRPr lang="ko-KR" altLang="en-US" sz="900" dirty="0"/>
          </a:p>
        </p:txBody>
      </p:sp>
      <p:sp>
        <p:nvSpPr>
          <p:cNvPr id="68" name="타원 67"/>
          <p:cNvSpPr>
            <a:spLocks noChangeArrowheads="1"/>
          </p:cNvSpPr>
          <p:nvPr/>
        </p:nvSpPr>
        <p:spPr bwMode="auto">
          <a:xfrm>
            <a:off x="7508876" y="2604278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2</a:t>
            </a:r>
            <a:endParaRPr lang="ko-KR" altLang="en-US" sz="900"/>
          </a:p>
        </p:txBody>
      </p:sp>
      <p:sp>
        <p:nvSpPr>
          <p:cNvPr id="69" name="TextBox 68"/>
          <p:cNvSpPr txBox="1"/>
          <p:nvPr/>
        </p:nvSpPr>
        <p:spPr bwMode="auto">
          <a:xfrm>
            <a:off x="2179801" y="3212976"/>
            <a:ext cx="116570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사이트 아이디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2506971" y="3466817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2101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1937391" y="3495714"/>
            <a:ext cx="58221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SITE ID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2" name="모서리가 둥근 직사각형 71"/>
          <p:cNvSpPr/>
          <p:nvPr/>
        </p:nvSpPr>
        <p:spPr bwMode="auto">
          <a:xfrm>
            <a:off x="3415519" y="3495714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변경 요청</a:t>
            </a:r>
            <a:endParaRPr lang="ko-KR" altLang="en-US" sz="900" dirty="0"/>
          </a:p>
        </p:txBody>
      </p:sp>
      <p:sp>
        <p:nvSpPr>
          <p:cNvPr id="73" name="타원 72"/>
          <p:cNvSpPr>
            <a:spLocks noChangeArrowheads="1"/>
          </p:cNvSpPr>
          <p:nvPr/>
        </p:nvSpPr>
        <p:spPr bwMode="auto">
          <a:xfrm>
            <a:off x="4294031" y="3396639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4</a:t>
            </a:r>
            <a:endParaRPr lang="ko-KR" altLang="en-US" sz="900"/>
          </a:p>
        </p:txBody>
      </p:sp>
      <p:sp>
        <p:nvSpPr>
          <p:cNvPr id="74" name="TextBox 73"/>
          <p:cNvSpPr txBox="1"/>
          <p:nvPr/>
        </p:nvSpPr>
        <p:spPr bwMode="auto">
          <a:xfrm>
            <a:off x="2179801" y="3933056"/>
            <a:ext cx="10502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펌웨어 갱신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5" name="TextBox 74"/>
          <p:cNvSpPr txBox="1"/>
          <p:nvPr/>
        </p:nvSpPr>
        <p:spPr bwMode="auto">
          <a:xfrm>
            <a:off x="2506971" y="4202873"/>
            <a:ext cx="757757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57901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6" name="TextBox 75"/>
          <p:cNvSpPr txBox="1"/>
          <p:nvPr/>
        </p:nvSpPr>
        <p:spPr bwMode="auto">
          <a:xfrm>
            <a:off x="2040552" y="4235819"/>
            <a:ext cx="53091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파일명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77" name="모서리가 둥근 직사각형 76"/>
          <p:cNvSpPr/>
          <p:nvPr/>
        </p:nvSpPr>
        <p:spPr bwMode="auto">
          <a:xfrm>
            <a:off x="3415520" y="4182709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파일 찾기</a:t>
            </a:r>
            <a:endParaRPr lang="ko-KR" altLang="en-US" sz="900" dirty="0"/>
          </a:p>
        </p:txBody>
      </p:sp>
      <p:sp>
        <p:nvSpPr>
          <p:cNvPr id="78" name="모서리가 둥근 직사각형 77"/>
          <p:cNvSpPr/>
          <p:nvPr/>
        </p:nvSpPr>
        <p:spPr bwMode="auto">
          <a:xfrm>
            <a:off x="4370331" y="4175855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파일 </a:t>
            </a:r>
            <a:r>
              <a:rPr lang="en-US" altLang="ko-KR" sz="900" smtClean="0"/>
              <a:t>Upload</a:t>
            </a:r>
            <a:endParaRPr lang="ko-KR" altLang="en-US" sz="900" dirty="0"/>
          </a:p>
        </p:txBody>
      </p:sp>
      <p:sp>
        <p:nvSpPr>
          <p:cNvPr id="79" name="TextBox 78"/>
          <p:cNvSpPr txBox="1"/>
          <p:nvPr/>
        </p:nvSpPr>
        <p:spPr bwMode="auto">
          <a:xfrm>
            <a:off x="2179801" y="4581128"/>
            <a:ext cx="121379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NTP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서버 정보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0" name="TextBox 79"/>
          <p:cNvSpPr txBox="1"/>
          <p:nvPr/>
        </p:nvSpPr>
        <p:spPr bwMode="auto">
          <a:xfrm>
            <a:off x="4197868" y="4800678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192.168.0.2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3905800" y="4818774"/>
            <a:ext cx="29206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IP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2" name="모서리가 둥근 직사각형 81"/>
          <p:cNvSpPr/>
          <p:nvPr/>
        </p:nvSpPr>
        <p:spPr bwMode="auto">
          <a:xfrm>
            <a:off x="5328194" y="4776866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변경 요청</a:t>
            </a:r>
            <a:endParaRPr lang="ko-KR" altLang="en-US" sz="900" dirty="0"/>
          </a:p>
        </p:txBody>
      </p:sp>
      <p:sp>
        <p:nvSpPr>
          <p:cNvPr id="83" name="TextBox 82"/>
          <p:cNvSpPr txBox="1"/>
          <p:nvPr/>
        </p:nvSpPr>
        <p:spPr bwMode="auto">
          <a:xfrm>
            <a:off x="2199785" y="5229200"/>
            <a:ext cx="94609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운영모드 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2287814" y="5457270"/>
            <a:ext cx="346859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3418609" y="5433458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변경 요청</a:t>
            </a:r>
            <a:endParaRPr lang="ko-KR" altLang="en-US" sz="900" dirty="0"/>
          </a:p>
        </p:txBody>
      </p:sp>
      <p:sp>
        <p:nvSpPr>
          <p:cNvPr id="87" name="TextBox 86"/>
          <p:cNvSpPr txBox="1"/>
          <p:nvPr/>
        </p:nvSpPr>
        <p:spPr bwMode="auto">
          <a:xfrm>
            <a:off x="2185600" y="5814865"/>
            <a:ext cx="10935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리부팅 요청 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88" name="타원 87"/>
          <p:cNvSpPr>
            <a:spLocks noChangeArrowheads="1"/>
          </p:cNvSpPr>
          <p:nvPr/>
        </p:nvSpPr>
        <p:spPr bwMode="auto">
          <a:xfrm>
            <a:off x="3231279" y="2747605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/>
              <a:t>1</a:t>
            </a:r>
            <a:endParaRPr lang="ko-KR" altLang="en-US" sz="900"/>
          </a:p>
        </p:txBody>
      </p:sp>
      <p:sp>
        <p:nvSpPr>
          <p:cNvPr id="89" name="타원 88"/>
          <p:cNvSpPr>
            <a:spLocks noChangeArrowheads="1"/>
          </p:cNvSpPr>
          <p:nvPr/>
        </p:nvSpPr>
        <p:spPr bwMode="auto">
          <a:xfrm>
            <a:off x="3199853" y="3340611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3</a:t>
            </a:r>
            <a:endParaRPr lang="ko-KR" altLang="en-US" sz="900"/>
          </a:p>
        </p:txBody>
      </p:sp>
      <p:sp>
        <p:nvSpPr>
          <p:cNvPr id="91" name="타원 90"/>
          <p:cNvSpPr>
            <a:spLocks noChangeArrowheads="1"/>
          </p:cNvSpPr>
          <p:nvPr/>
        </p:nvSpPr>
        <p:spPr bwMode="auto">
          <a:xfrm>
            <a:off x="4131844" y="4024106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5</a:t>
            </a:r>
            <a:endParaRPr lang="ko-KR" altLang="en-US" sz="900"/>
          </a:p>
        </p:txBody>
      </p:sp>
      <p:sp>
        <p:nvSpPr>
          <p:cNvPr id="92" name="모서리가 둥근 직사각형 91"/>
          <p:cNvSpPr/>
          <p:nvPr/>
        </p:nvSpPr>
        <p:spPr bwMode="auto">
          <a:xfrm>
            <a:off x="5309842" y="4182709"/>
            <a:ext cx="903455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900" smtClean="0"/>
              <a:t>Update </a:t>
            </a:r>
            <a:r>
              <a:rPr lang="ko-KR" altLang="en-US" sz="900" smtClean="0"/>
              <a:t>요청</a:t>
            </a:r>
            <a:endParaRPr lang="ko-KR" altLang="en-US" sz="900" dirty="0"/>
          </a:p>
        </p:txBody>
      </p:sp>
      <p:sp>
        <p:nvSpPr>
          <p:cNvPr id="93" name="타원 92"/>
          <p:cNvSpPr>
            <a:spLocks noChangeArrowheads="1"/>
          </p:cNvSpPr>
          <p:nvPr/>
        </p:nvSpPr>
        <p:spPr bwMode="auto">
          <a:xfrm>
            <a:off x="5075782" y="3983407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6</a:t>
            </a:r>
            <a:endParaRPr lang="ko-KR" altLang="en-US" sz="900"/>
          </a:p>
        </p:txBody>
      </p:sp>
      <p:sp>
        <p:nvSpPr>
          <p:cNvPr id="94" name="타원 93"/>
          <p:cNvSpPr>
            <a:spLocks noChangeArrowheads="1"/>
          </p:cNvSpPr>
          <p:nvPr/>
        </p:nvSpPr>
        <p:spPr bwMode="auto">
          <a:xfrm>
            <a:off x="6041063" y="3998939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7</a:t>
            </a:r>
            <a:endParaRPr lang="ko-KR" altLang="en-US" sz="900"/>
          </a:p>
        </p:txBody>
      </p:sp>
      <p:sp>
        <p:nvSpPr>
          <p:cNvPr id="95" name="타원 94"/>
          <p:cNvSpPr>
            <a:spLocks noChangeArrowheads="1"/>
          </p:cNvSpPr>
          <p:nvPr/>
        </p:nvSpPr>
        <p:spPr bwMode="auto">
          <a:xfrm>
            <a:off x="4331025" y="4583389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8</a:t>
            </a:r>
            <a:endParaRPr lang="ko-KR" altLang="en-US" sz="900"/>
          </a:p>
        </p:txBody>
      </p:sp>
      <p:sp>
        <p:nvSpPr>
          <p:cNvPr id="96" name="타원 95"/>
          <p:cNvSpPr>
            <a:spLocks noChangeArrowheads="1"/>
          </p:cNvSpPr>
          <p:nvPr/>
        </p:nvSpPr>
        <p:spPr bwMode="auto">
          <a:xfrm>
            <a:off x="5342651" y="4638754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9</a:t>
            </a:r>
            <a:endParaRPr lang="ko-KR" altLang="en-US" sz="900"/>
          </a:p>
        </p:txBody>
      </p:sp>
      <p:sp>
        <p:nvSpPr>
          <p:cNvPr id="97" name="타원 67"/>
          <p:cNvSpPr>
            <a:spLocks noChangeArrowheads="1"/>
          </p:cNvSpPr>
          <p:nvPr/>
        </p:nvSpPr>
        <p:spPr bwMode="auto">
          <a:xfrm>
            <a:off x="2680415" y="5446480"/>
            <a:ext cx="465463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10</a:t>
            </a:r>
            <a:endParaRPr lang="ko-KR" altLang="en-US" sz="900"/>
          </a:p>
        </p:txBody>
      </p:sp>
      <p:sp>
        <p:nvSpPr>
          <p:cNvPr id="98" name="타원 67"/>
          <p:cNvSpPr>
            <a:spLocks noChangeArrowheads="1"/>
          </p:cNvSpPr>
          <p:nvPr/>
        </p:nvSpPr>
        <p:spPr bwMode="auto">
          <a:xfrm>
            <a:off x="4260812" y="5457270"/>
            <a:ext cx="465463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11</a:t>
            </a:r>
            <a:endParaRPr lang="ko-KR" altLang="en-US" sz="900"/>
          </a:p>
        </p:txBody>
      </p:sp>
      <p:sp>
        <p:nvSpPr>
          <p:cNvPr id="99" name="타원 67"/>
          <p:cNvSpPr>
            <a:spLocks noChangeArrowheads="1"/>
          </p:cNvSpPr>
          <p:nvPr/>
        </p:nvSpPr>
        <p:spPr bwMode="auto">
          <a:xfrm>
            <a:off x="4291679" y="5924715"/>
            <a:ext cx="465463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12</a:t>
            </a:r>
            <a:endParaRPr lang="ko-KR" altLang="en-US" sz="900"/>
          </a:p>
        </p:txBody>
      </p:sp>
      <p:sp>
        <p:nvSpPr>
          <p:cNvPr id="100" name="TextBox 99"/>
          <p:cNvSpPr txBox="1"/>
          <p:nvPr/>
        </p:nvSpPr>
        <p:spPr bwMode="auto">
          <a:xfrm>
            <a:off x="2441673" y="4804724"/>
            <a:ext cx="1205720" cy="3693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2017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년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04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월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05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일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13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시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45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분 </a:t>
            </a: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50</a:t>
            </a:r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초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1892660" y="4814891"/>
            <a:ext cx="64633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현재시간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 bwMode="auto">
          <a:xfrm>
            <a:off x="2195924" y="2348588"/>
            <a:ext cx="9797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버전 정보 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3" name="TextBox 102"/>
          <p:cNvSpPr txBox="1"/>
          <p:nvPr/>
        </p:nvSpPr>
        <p:spPr bwMode="auto">
          <a:xfrm>
            <a:off x="3214374" y="2374402"/>
            <a:ext cx="1069201" cy="23018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2.1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4" name="타원 103"/>
          <p:cNvSpPr>
            <a:spLocks noChangeArrowheads="1"/>
          </p:cNvSpPr>
          <p:nvPr/>
        </p:nvSpPr>
        <p:spPr bwMode="auto">
          <a:xfrm>
            <a:off x="4277420" y="2370072"/>
            <a:ext cx="252412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0</a:t>
            </a:r>
            <a:endParaRPr lang="ko-KR" altLang="en-US" sz="900"/>
          </a:p>
        </p:txBody>
      </p:sp>
      <p:sp>
        <p:nvSpPr>
          <p:cNvPr id="105" name="TextBox 104"/>
          <p:cNvSpPr txBox="1"/>
          <p:nvPr/>
        </p:nvSpPr>
        <p:spPr bwMode="auto">
          <a:xfrm>
            <a:off x="2206238" y="6131486"/>
            <a:ext cx="97975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RTU </a:t>
            </a:r>
            <a:r>
              <a:rPr lang="ko-KR" altLang="en-US" sz="900" b="1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기타 요청 </a:t>
            </a:r>
            <a:endParaRPr lang="ko-KR" altLang="en-US" sz="900" b="1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6" name="모서리가 둥근 직사각형 105"/>
          <p:cNvSpPr/>
          <p:nvPr/>
        </p:nvSpPr>
        <p:spPr bwMode="auto">
          <a:xfrm>
            <a:off x="7002222" y="6309721"/>
            <a:ext cx="913111" cy="254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900" smtClean="0"/>
              <a:t>요청</a:t>
            </a:r>
            <a:endParaRPr lang="ko-KR" altLang="en-US" sz="900" dirty="0"/>
          </a:p>
        </p:txBody>
      </p:sp>
      <p:sp>
        <p:nvSpPr>
          <p:cNvPr id="107" name="TextBox 106"/>
          <p:cNvSpPr txBox="1"/>
          <p:nvPr/>
        </p:nvSpPr>
        <p:spPr bwMode="auto">
          <a:xfrm>
            <a:off x="3745637" y="6313984"/>
            <a:ext cx="346859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8" name="TextBox 107"/>
          <p:cNvSpPr txBox="1"/>
          <p:nvPr/>
        </p:nvSpPr>
        <p:spPr bwMode="auto">
          <a:xfrm>
            <a:off x="4195011" y="6323153"/>
            <a:ext cx="346859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9" name="TextBox 108"/>
          <p:cNvSpPr txBox="1"/>
          <p:nvPr/>
        </p:nvSpPr>
        <p:spPr bwMode="auto">
          <a:xfrm>
            <a:off x="4640240" y="6301957"/>
            <a:ext cx="346859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0" name="TextBox 109"/>
          <p:cNvSpPr txBox="1"/>
          <p:nvPr/>
        </p:nvSpPr>
        <p:spPr bwMode="auto">
          <a:xfrm>
            <a:off x="5866438" y="6332889"/>
            <a:ext cx="346859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1" name="TextBox 110"/>
          <p:cNvSpPr txBox="1"/>
          <p:nvPr/>
        </p:nvSpPr>
        <p:spPr bwMode="auto">
          <a:xfrm>
            <a:off x="2909213" y="6353386"/>
            <a:ext cx="9140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숫자형 데이터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" name="TextBox 111"/>
          <p:cNvSpPr txBox="1"/>
          <p:nvPr/>
        </p:nvSpPr>
        <p:spPr bwMode="auto">
          <a:xfrm>
            <a:off x="1954884" y="6366104"/>
            <a:ext cx="78098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Message ID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 bwMode="auto">
          <a:xfrm>
            <a:off x="5053702" y="6332889"/>
            <a:ext cx="91403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tlCol="0">
            <a:spAutoFit/>
          </a:bodyPr>
          <a:lstStyle/>
          <a:p>
            <a:pPr eaLnBrk="1" hangingPunct="1"/>
            <a:r>
              <a:rPr lang="ko-KR" altLang="en-US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문자형 데이터</a:t>
            </a:r>
            <a:endParaRPr lang="ko-KR" altLang="en-US" sz="900" dirty="0" smtClean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4" name="TextBox 113"/>
          <p:cNvSpPr txBox="1"/>
          <p:nvPr/>
        </p:nvSpPr>
        <p:spPr bwMode="auto">
          <a:xfrm>
            <a:off x="6247724" y="6323153"/>
            <a:ext cx="346859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2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5" name="TextBox 114"/>
          <p:cNvSpPr txBox="1"/>
          <p:nvPr/>
        </p:nvSpPr>
        <p:spPr bwMode="auto">
          <a:xfrm>
            <a:off x="6639295" y="6323153"/>
            <a:ext cx="346859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3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 bwMode="auto">
          <a:xfrm>
            <a:off x="2646688" y="6323153"/>
            <a:ext cx="346859" cy="230832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900" smtClean="0">
                <a:solidFill>
                  <a:srgbClr val="404040"/>
                </a:solidFill>
                <a:latin typeface="Tahoma" pitchFamily="34" charset="0"/>
                <a:cs typeface="Tahoma" pitchFamily="34" charset="0"/>
              </a:rPr>
              <a:t>0</a:t>
            </a:r>
            <a:endParaRPr lang="ko-KR" altLang="en-US" sz="900" dirty="0">
              <a:solidFill>
                <a:srgbClr val="40404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7" name="타원 67"/>
          <p:cNvSpPr>
            <a:spLocks noChangeArrowheads="1"/>
          </p:cNvSpPr>
          <p:nvPr/>
        </p:nvSpPr>
        <p:spPr bwMode="auto">
          <a:xfrm>
            <a:off x="7159145" y="6100974"/>
            <a:ext cx="465463" cy="252412"/>
          </a:xfrm>
          <a:prstGeom prst="ellipse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round/>
            <a:headEnd/>
            <a:tailEnd type="triangle" w="med" len="med"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/>
            <a:r>
              <a:rPr lang="en-US" altLang="ko-KR" sz="900" smtClean="0"/>
              <a:t>13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228194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1">
      <a:majorFont>
        <a:latin typeface="Tahoma"/>
        <a:ea typeface="돋움"/>
        <a:cs typeface=""/>
      </a:majorFont>
      <a:minorFont>
        <a:latin typeface="Tahoma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75000"/>
          </a:schemeClr>
        </a:solidFill>
        <a:ln w="9525" cap="flat" cmpd="sng" algn="ctr">
          <a:solidFill>
            <a:schemeClr val="bg1">
              <a:lumMod val="85000"/>
            </a:schemeClr>
          </a:solidFill>
          <a:prstDash val="solid"/>
          <a:round/>
          <a:headEnd type="none" w="med" len="med"/>
          <a:tailEnd type="triangle" w="med" len="med"/>
        </a:ln>
        <a:effectLst/>
      </a:spPr>
      <a:bodyPr anchor="ctr"/>
      <a:lstStyle>
        <a:defPPr algn="ctr">
          <a:defRPr sz="900" dirty="0" smtClean="0"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none" rtlCol="0">
        <a:spAutoFit/>
      </a:bodyPr>
      <a:lstStyle>
        <a:defPPr eaLnBrk="1" hangingPunct="1">
          <a:defRPr sz="900" dirty="0" smtClean="0">
            <a:solidFill>
              <a:srgbClr val="404040"/>
            </a:solidFill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87553</TotalTime>
  <Words>402</Words>
  <Application>Microsoft Office PowerPoint</Application>
  <PresentationFormat>A4 용지(210x297mm)</PresentationFormat>
  <Paragraphs>159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굴림</vt:lpstr>
      <vt:lpstr>나눔고딕 Bold</vt:lpstr>
      <vt:lpstr>돋움</vt:lpstr>
      <vt:lpstr>맑은 고딕</vt:lpstr>
      <vt:lpstr>바탕체</vt:lpstr>
      <vt:lpstr>Arial</vt:lpstr>
      <vt:lpstr>Tahoma</vt:lpstr>
      <vt:lpstr>Wingdings</vt:lpstr>
      <vt:lpstr>디자인 사용자 지정</vt:lpstr>
      <vt:lpstr>기본정보관리 &gt; 사용자관리 : 관리국소선택</vt:lpstr>
      <vt:lpstr>기본정보관리 &gt; 사용자관리 : 관리국소선택</vt:lpstr>
    </vt:vector>
  </TitlesOfParts>
  <Company>삼성SDS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jtkim</dc:creator>
  <cp:lastModifiedBy>황종철</cp:lastModifiedBy>
  <cp:revision>2824</cp:revision>
  <cp:lastPrinted>2017-04-03T01:21:53Z</cp:lastPrinted>
  <dcterms:created xsi:type="dcterms:W3CDTF">2005-03-25T01:29:40Z</dcterms:created>
  <dcterms:modified xsi:type="dcterms:W3CDTF">2017-04-17T11:38:40Z</dcterms:modified>
</cp:coreProperties>
</file>