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21"/>
  </p:notesMasterIdLst>
  <p:handoutMasterIdLst>
    <p:handoutMasterId r:id="rId22"/>
  </p:handoutMasterIdLst>
  <p:sldIdLst>
    <p:sldId id="314" r:id="rId2"/>
    <p:sldId id="315" r:id="rId3"/>
    <p:sldId id="316" r:id="rId4"/>
    <p:sldId id="344" r:id="rId5"/>
    <p:sldId id="347" r:id="rId6"/>
    <p:sldId id="346" r:id="rId7"/>
    <p:sldId id="358" r:id="rId8"/>
    <p:sldId id="348" r:id="rId9"/>
    <p:sldId id="350" r:id="rId10"/>
    <p:sldId id="351" r:id="rId11"/>
    <p:sldId id="352" r:id="rId12"/>
    <p:sldId id="359" r:id="rId13"/>
    <p:sldId id="353" r:id="rId14"/>
    <p:sldId id="354" r:id="rId15"/>
    <p:sldId id="355" r:id="rId16"/>
    <p:sldId id="360" r:id="rId17"/>
    <p:sldId id="356" r:id="rId18"/>
    <p:sldId id="357" r:id="rId19"/>
    <p:sldId id="349" r:id="rId20"/>
  </p:sldIdLst>
  <p:sldSz cx="9906000" cy="6858000" type="A4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orient="horz" pos="255">
          <p15:clr>
            <a:srgbClr val="A4A3A4"/>
          </p15:clr>
        </p15:guide>
        <p15:guide id="7" orient="horz" pos="4247">
          <p15:clr>
            <a:srgbClr val="A4A3A4"/>
          </p15:clr>
        </p15:guide>
        <p15:guide id="8" pos="172">
          <p15:clr>
            <a:srgbClr val="A4A3A4"/>
          </p15:clr>
        </p15:guide>
        <p15:guide id="9" pos="4889">
          <p15:clr>
            <a:srgbClr val="A4A3A4"/>
          </p15:clr>
        </p15:guide>
        <p15:guide id="10" pos="6068">
          <p15:clr>
            <a:srgbClr val="A4A3A4"/>
          </p15:clr>
        </p15:guide>
        <p15:guide id="11" pos="1111">
          <p15:clr>
            <a:srgbClr val="A4A3A4"/>
          </p15:clr>
        </p15:guide>
        <p15:guide id="12" pos="217">
          <p15:clr>
            <a:srgbClr val="A4A3A4"/>
          </p15:clr>
        </p15:guide>
        <p15:guide id="13" pos="1442" userDrawn="1">
          <p15:clr>
            <a:srgbClr val="A4A3A4"/>
          </p15:clr>
        </p15:guide>
        <p15:guide id="14" pos="43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000000"/>
    <a:srgbClr val="BFBFBF"/>
    <a:srgbClr val="FF7800"/>
    <a:srgbClr val="C5D3E1"/>
    <a:srgbClr val="CCFF33"/>
    <a:srgbClr val="D9D9D9"/>
    <a:srgbClr val="FFFFFF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998" autoAdjust="0"/>
  </p:normalViewPr>
  <p:slideViewPr>
    <p:cSldViewPr snapToObjects="1">
      <p:cViewPr>
        <p:scale>
          <a:sx n="100" d="100"/>
          <a:sy n="100" d="100"/>
        </p:scale>
        <p:origin x="1800" y="-192"/>
      </p:cViewPr>
      <p:guideLst>
        <p:guide orient="horz" pos="1502"/>
        <p:guide orient="horz" pos="210"/>
        <p:guide orient="horz" pos="4201"/>
        <p:guide orient="horz" pos="4156"/>
        <p:guide orient="horz" pos="4292"/>
        <p:guide orient="horz" pos="255"/>
        <p:guide orient="horz" pos="4247"/>
        <p:guide pos="172"/>
        <p:guide pos="4889"/>
        <p:guide pos="6068"/>
        <p:guide pos="1111"/>
        <p:guide pos="217"/>
        <p:guide pos="1442"/>
        <p:guide pos="43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3" d="100"/>
          <a:sy n="123" d="100"/>
        </p:scale>
        <p:origin x="1866" y="96"/>
      </p:cViewPr>
      <p:guideLst>
        <p:guide orient="horz" pos="2142"/>
        <p:guide pos="31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71EA0854-6DDC-4B33-A171-FEA1909F8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871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4588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2388" y="3230563"/>
            <a:ext cx="7281862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C82339FB-2E03-4212-B3FF-A6F6BCB576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07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2339FB-2E03-4212-B3FF-A6F6BCB5763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4275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권한에 따라 폼 옵션을 달리해야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  * </a:t>
            </a:r>
            <a:r>
              <a:rPr lang="ko-KR" altLang="en-US" smtClean="0"/>
              <a:t>최고권한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smtClean="0"/>
              <a:t>관리소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smtClean="0"/>
              <a:t>국소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전체목록을 표시</a:t>
            </a:r>
            <a:endParaRPr lang="en-US" altLang="ko-KR" baseline="0" smtClean="0"/>
          </a:p>
          <a:p>
            <a:r>
              <a:rPr lang="en-US" altLang="ko-KR" baseline="0" smtClean="0"/>
              <a:t>   *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관리소 관할 국소 목록이 표시되어야 함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국소 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자기 국소만 목록이 표시되어야 함</a:t>
            </a:r>
            <a:r>
              <a:rPr lang="en-US" altLang="ko-KR" baseline="0" smtClean="0"/>
              <a:t>.</a:t>
            </a:r>
          </a:p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13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43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권한에 따라 폼 옵션을 달리해야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  * </a:t>
            </a:r>
            <a:r>
              <a:rPr lang="ko-KR" altLang="en-US" smtClean="0"/>
              <a:t>최고권한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smtClean="0"/>
              <a:t>관리소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smtClean="0"/>
              <a:t>국소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전체목록을 표시</a:t>
            </a:r>
            <a:endParaRPr lang="en-US" altLang="ko-KR" baseline="0" smtClean="0"/>
          </a:p>
          <a:p>
            <a:r>
              <a:rPr lang="en-US" altLang="ko-KR" baseline="0" smtClean="0"/>
              <a:t>   *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관리소 관할 국소 목록이 표시되어야 함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국소 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자기 국소만 목록이 표시되어야 함</a:t>
            </a:r>
            <a:r>
              <a:rPr lang="en-US" altLang="ko-KR" baseline="0" smtClean="0"/>
              <a:t>.</a:t>
            </a:r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14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0341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권한에 따라 폼 옵션을 달리해야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  * </a:t>
            </a:r>
            <a:r>
              <a:rPr lang="ko-KR" altLang="en-US" smtClean="0"/>
              <a:t>최고권한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smtClean="0"/>
              <a:t>관리소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smtClean="0"/>
              <a:t>국소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전체목록을 표시</a:t>
            </a:r>
            <a:endParaRPr lang="en-US" altLang="ko-KR" baseline="0" smtClean="0"/>
          </a:p>
          <a:p>
            <a:r>
              <a:rPr lang="en-US" altLang="ko-KR" baseline="0" smtClean="0"/>
              <a:t>   *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관리소 관할 국소 목록이 표시되어야 함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국소 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자기 국소만 목록이 표시되어야 함</a:t>
            </a:r>
            <a:r>
              <a:rPr lang="en-US" altLang="ko-KR" baseline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2. </a:t>
            </a:r>
            <a:r>
              <a:rPr lang="ko-KR" altLang="en-US" baseline="0" smtClean="0"/>
              <a:t>기간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현재 일로 부터 한달 전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3. </a:t>
            </a:r>
            <a:r>
              <a:rPr lang="ko-KR" altLang="en-US" baseline="0" smtClean="0"/>
              <a:t>센서값</a:t>
            </a:r>
            <a:r>
              <a:rPr lang="en-US" altLang="ko-KR" baseline="0" smtClean="0"/>
              <a:t/>
            </a:r>
            <a:br>
              <a:rPr lang="en-US" altLang="ko-KR" baseline="0" smtClean="0"/>
            </a:br>
            <a:r>
              <a:rPr lang="en-US" altLang="ko-KR" baseline="0" smtClean="0"/>
              <a:t>   * </a:t>
            </a:r>
            <a:r>
              <a:rPr lang="ko-KR" altLang="en-US" baseline="0" smtClean="0"/>
              <a:t>센서별로 특정 값의 구간을 검색할 수 있다</a:t>
            </a:r>
            <a:r>
              <a:rPr lang="en-US" altLang="ko-KR" baseline="0" smtClean="0"/>
              <a:t>.</a:t>
            </a:r>
          </a:p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15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0650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권한에 따라 폼 옵션을 달리해야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  * </a:t>
            </a:r>
            <a:r>
              <a:rPr lang="ko-KR" altLang="en-US" smtClean="0"/>
              <a:t>최고권한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smtClean="0"/>
              <a:t>관리소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smtClean="0"/>
              <a:t>국소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전체목록을 표시</a:t>
            </a:r>
            <a:endParaRPr lang="en-US" altLang="ko-KR" baseline="0" smtClean="0"/>
          </a:p>
          <a:p>
            <a:r>
              <a:rPr lang="en-US" altLang="ko-KR" baseline="0" smtClean="0"/>
              <a:t>   *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관리소 관할 국소 목록이 표시되어야 함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국소 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자기 국소만 목록이 표시되어야 함</a:t>
            </a:r>
            <a:r>
              <a:rPr lang="en-US" altLang="ko-KR" baseline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2. </a:t>
            </a:r>
            <a:r>
              <a:rPr lang="ko-KR" altLang="en-US" smtClean="0"/>
              <a:t>권한등급이 </a:t>
            </a:r>
            <a:r>
              <a:rPr lang="en-US" altLang="ko-KR" smtClean="0"/>
              <a:t>‘</a:t>
            </a:r>
            <a:r>
              <a:rPr lang="ko-KR" altLang="en-US" smtClean="0"/>
              <a:t>관리소</a:t>
            </a:r>
            <a:r>
              <a:rPr lang="en-US" altLang="ko-KR" smtClean="0"/>
              <a:t>’ </a:t>
            </a:r>
            <a:r>
              <a:rPr lang="ko-KR" altLang="en-US" smtClean="0"/>
              <a:t>권한일 경우에는 우측에 관리대상이 보여지고</a:t>
            </a:r>
            <a:r>
              <a:rPr lang="en-US" altLang="ko-KR" smtClean="0"/>
              <a:t>, </a:t>
            </a:r>
            <a:r>
              <a:rPr lang="ko-KR" altLang="en-US" smtClean="0"/>
              <a:t>지역국소 권한일 경우</a:t>
            </a:r>
            <a:r>
              <a:rPr lang="en-US" altLang="ko-KR" smtClean="0"/>
              <a:t>, </a:t>
            </a:r>
            <a:r>
              <a:rPr lang="ko-KR" altLang="en-US" smtClean="0"/>
              <a:t>관리국소가 보이지 않습니다</a:t>
            </a:r>
            <a:r>
              <a:rPr lang="en-US" altLang="ko-KR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mtClean="0"/>
              <a:t>3. </a:t>
            </a:r>
            <a:r>
              <a:rPr lang="ko-KR" altLang="en-US" smtClean="0"/>
              <a:t>관리국소의 폼을 클릭하면</a:t>
            </a:r>
            <a:r>
              <a:rPr lang="en-US" altLang="ko-KR" smtClean="0"/>
              <a:t>, </a:t>
            </a:r>
            <a:r>
              <a:rPr lang="ko-KR" altLang="en-US" smtClean="0"/>
              <a:t>국소를 선택할 수 있는 팝업창이 나옵니다</a:t>
            </a:r>
            <a:r>
              <a:rPr lang="en-US" altLang="ko-KR" smtClean="0"/>
              <a:t>. (</a:t>
            </a:r>
            <a:r>
              <a:rPr lang="ko-KR" altLang="en-US" smtClean="0"/>
              <a:t>다음페이지</a:t>
            </a:r>
            <a:r>
              <a:rPr lang="en-US" altLang="ko-KR" smtClean="0"/>
              <a:t>)</a:t>
            </a:r>
            <a:endParaRPr lang="ko-KR" altLang="en-US" smtClean="0"/>
          </a:p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17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9972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ko-KR" altLang="en-US" smtClean="0"/>
              <a:t>권한에 따라 선택할 수 있는 영역이 줄어든다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* </a:t>
            </a:r>
            <a:r>
              <a:rPr lang="ko-KR" altLang="en-US" smtClean="0"/>
              <a:t>최고권한 </a:t>
            </a:r>
            <a:r>
              <a:rPr lang="en-US" altLang="ko-KR" smtClean="0"/>
              <a:t>: </a:t>
            </a:r>
            <a:r>
              <a:rPr lang="ko-KR" altLang="en-US" smtClean="0"/>
              <a:t>전체를 선택할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*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자기것만 보이도록 한다</a:t>
            </a:r>
            <a:r>
              <a:rPr lang="en-US" altLang="ko-KR" baseline="0" smtClean="0"/>
              <a:t>.</a:t>
            </a:r>
            <a:br>
              <a:rPr lang="en-US" altLang="ko-KR" baseline="0" smtClean="0"/>
            </a:br>
            <a:r>
              <a:rPr lang="en-US" altLang="ko-KR" baseline="0" smtClean="0"/>
              <a:t>* </a:t>
            </a:r>
            <a:r>
              <a:rPr lang="ko-KR" altLang="en-US" baseline="0" smtClean="0"/>
              <a:t>국소권한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이 화면에 들어올 일이 없다</a:t>
            </a:r>
            <a:r>
              <a:rPr lang="en-US" altLang="ko-KR" baseline="0" smtClean="0"/>
              <a:t>. (</a:t>
            </a:r>
            <a:r>
              <a:rPr lang="ko-KR" altLang="en-US" baseline="0" smtClean="0"/>
              <a:t>저장 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기본 설정되어져야 한다</a:t>
            </a:r>
            <a:r>
              <a:rPr lang="en-US" altLang="ko-KR" baseline="0" smtClean="0"/>
              <a:t>.)</a:t>
            </a: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18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73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19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1981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12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772B515C-4D00-4B8E-8C75-F172CD77CE56}" type="slidenum">
              <a:rPr lang="ko-KR" altLang="en-US" sz="1200" smtClean="0"/>
              <a:pPr/>
              <a:t>2</a:t>
            </a:fld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66021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33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CC0DF88-B8ED-4E89-A2CD-A9BB657EF829}" type="slidenum">
              <a:rPr lang="ko-KR" altLang="en-US" sz="1200" smtClean="0"/>
              <a:pPr/>
              <a:t>3</a:t>
            </a:fld>
            <a:endParaRPr lang="ko-KR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27906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5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163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6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5658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권한에 따라 폼 옵션을 달리해야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  * </a:t>
            </a:r>
            <a:r>
              <a:rPr lang="ko-KR" altLang="en-US" smtClean="0"/>
              <a:t>최고권한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smtClean="0"/>
              <a:t>관리소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smtClean="0"/>
              <a:t>국소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baseline="0" smtClean="0"/>
              <a:t>국소유형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전체목록을 표시</a:t>
            </a:r>
            <a:endParaRPr lang="en-US" altLang="ko-KR" baseline="0" smtClean="0"/>
          </a:p>
          <a:p>
            <a:r>
              <a:rPr lang="en-US" altLang="ko-KR" baseline="0" smtClean="0"/>
              <a:t>   *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국소유형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관리소 관할 국소 목록이 표시되어야 함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국소 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국소유형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자기 국소만 목록이 표시되어야 함</a:t>
            </a:r>
            <a:r>
              <a:rPr lang="en-US" altLang="ko-KR" baseline="0" smtClean="0"/>
              <a:t>.</a:t>
            </a:r>
          </a:p>
          <a:p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baseline="0" smtClean="0"/>
              <a:t> </a:t>
            </a: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8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94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권한에 따라 폼 옵션을 달리해야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  * </a:t>
            </a:r>
            <a:r>
              <a:rPr lang="ko-KR" altLang="en-US" smtClean="0"/>
              <a:t>최고권한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smtClean="0"/>
              <a:t>관리소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smtClean="0"/>
              <a:t>국소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전체목록을 표시</a:t>
            </a:r>
            <a:endParaRPr lang="en-US" altLang="ko-KR" baseline="0" smtClean="0"/>
          </a:p>
          <a:p>
            <a:r>
              <a:rPr lang="en-US" altLang="ko-KR" baseline="0" smtClean="0"/>
              <a:t>   *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관리소 관할 국소 목록이 표시되어야 함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국소 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자기 국소만 목록이 표시되어야 함</a:t>
            </a:r>
            <a:r>
              <a:rPr lang="en-US" altLang="ko-KR" baseline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smtClean="0"/>
          </a:p>
          <a:p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9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8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smtClean="0"/>
              <a:t>1. </a:t>
            </a:r>
            <a:r>
              <a:rPr lang="ko-KR" altLang="en-US" smtClean="0"/>
              <a:t>권한에 따라 폼 옵션을 달리해야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  * </a:t>
            </a:r>
            <a:r>
              <a:rPr lang="ko-KR" altLang="en-US" smtClean="0"/>
              <a:t>최고권한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smtClean="0"/>
              <a:t>관리소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smtClean="0"/>
              <a:t>국소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전체목록을 표시</a:t>
            </a:r>
            <a:endParaRPr lang="en-US" altLang="ko-KR" baseline="0" smtClean="0"/>
          </a:p>
          <a:p>
            <a:r>
              <a:rPr lang="en-US" altLang="ko-KR" baseline="0" smtClean="0"/>
              <a:t>   *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관리소 관할 국소 목록이 표시되어야 함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국소 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자기 국소만 목록이 표시되어야 함</a:t>
            </a:r>
            <a:r>
              <a:rPr lang="en-US" altLang="ko-KR" baseline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2. </a:t>
            </a:r>
            <a:r>
              <a:rPr lang="ko-KR" altLang="en-US" smtClean="0"/>
              <a:t>관리소와 국소 그리고 설비가 선택되어야 센서 목록이 표시됩니다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3.</a:t>
            </a:r>
            <a:r>
              <a:rPr lang="en-US" altLang="ko-KR" baseline="0" smtClean="0"/>
              <a:t> </a:t>
            </a:r>
            <a:r>
              <a:rPr lang="ko-KR" altLang="en-US" smtClean="0"/>
              <a:t>목록을 선택하면 입력 창이 수정모드로 변하고</a:t>
            </a:r>
            <a:r>
              <a:rPr lang="en-US" altLang="ko-KR" smtClean="0"/>
              <a:t>, </a:t>
            </a:r>
            <a:r>
              <a:rPr lang="ko-KR" altLang="en-US" smtClean="0"/>
              <a:t>비우기를 누르면 입력모드로 변동됩니다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4.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센서타입에 따라 하단 추가 입력 양식이 변경됩니다</a:t>
            </a:r>
            <a:r>
              <a:rPr lang="en-US" altLang="ko-KR" baseline="0" smtClean="0"/>
              <a:t>.</a:t>
            </a:r>
            <a:endParaRPr lang="en-US" altLang="ko-KR" smtClean="0"/>
          </a:p>
          <a:p>
            <a:pPr marL="228600" indent="-228600">
              <a:buAutoNum type="arabicPeriod"/>
            </a:pPr>
            <a:endParaRPr lang="ko-KR" altLang="en-US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10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392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DI</a:t>
            </a:r>
            <a:r>
              <a:rPr lang="ko-KR" altLang="en-US" baseline="0" smtClean="0"/>
              <a:t>와 동일</a:t>
            </a:r>
            <a:r>
              <a:rPr lang="en-US" altLang="ko-KR" baseline="0" smtClean="0"/>
              <a:t/>
            </a:r>
            <a:br>
              <a:rPr lang="en-US" altLang="ko-KR" baseline="0" smtClean="0"/>
            </a:br>
            <a:endParaRPr lang="en-US" altLang="ko-KR" baseline="0" smtClean="0"/>
          </a:p>
          <a:p>
            <a:r>
              <a:rPr lang="en-US" altLang="ko-KR" smtClean="0"/>
              <a:t>1. </a:t>
            </a:r>
            <a:r>
              <a:rPr lang="ko-KR" altLang="en-US" smtClean="0"/>
              <a:t>권한에 따라 폼 옵션을 달리해야 한다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   * </a:t>
            </a:r>
            <a:r>
              <a:rPr lang="ko-KR" altLang="en-US" smtClean="0"/>
              <a:t>최고권한 </a:t>
            </a:r>
            <a:r>
              <a:rPr lang="en-US" altLang="ko-KR" smtClean="0"/>
              <a:t>:</a:t>
            </a:r>
            <a:r>
              <a:rPr lang="en-US" altLang="ko-KR" baseline="0" smtClean="0"/>
              <a:t> </a:t>
            </a:r>
            <a:r>
              <a:rPr lang="ko-KR" altLang="en-US" smtClean="0"/>
              <a:t>관리소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)/</a:t>
            </a:r>
            <a:r>
              <a:rPr lang="ko-KR" altLang="en-US" smtClean="0"/>
              <a:t>국소</a:t>
            </a:r>
            <a:r>
              <a:rPr lang="en-US" altLang="ko-KR" smtClean="0"/>
              <a:t>(</a:t>
            </a:r>
            <a:r>
              <a:rPr lang="ko-KR" altLang="en-US" smtClean="0"/>
              <a:t>활성</a:t>
            </a:r>
            <a:r>
              <a:rPr lang="en-US" altLang="ko-KR" smtClean="0"/>
              <a:t>),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전체목록을 표시</a:t>
            </a:r>
            <a:endParaRPr lang="en-US" altLang="ko-KR" baseline="0" smtClean="0"/>
          </a:p>
          <a:p>
            <a:r>
              <a:rPr lang="en-US" altLang="ko-KR" baseline="0" smtClean="0"/>
              <a:t>   *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관리소 관할 국소 목록이 표시되어야 함</a:t>
            </a:r>
            <a:endParaRPr lang="en-US" altLang="ko-KR" baseline="0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   * </a:t>
            </a:r>
            <a:r>
              <a:rPr lang="ko-KR" altLang="en-US" baseline="0" smtClean="0"/>
              <a:t>국소 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관리소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자기것 선택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)/</a:t>
            </a:r>
            <a:r>
              <a:rPr lang="ko-KR" altLang="en-US" baseline="0" smtClean="0"/>
              <a:t>국소</a:t>
            </a:r>
            <a:r>
              <a:rPr lang="en-US" altLang="ko-KR" baseline="0" smtClean="0"/>
              <a:t>(</a:t>
            </a:r>
            <a:r>
              <a:rPr lang="ko-KR" altLang="en-US" baseline="0" smtClean="0"/>
              <a:t>비활성</a:t>
            </a:r>
            <a:r>
              <a:rPr lang="en-US" altLang="ko-KR" baseline="0" smtClean="0"/>
              <a:t>), </a:t>
            </a:r>
            <a:r>
              <a:rPr lang="ko-KR" altLang="en-US" baseline="0" smtClean="0"/>
              <a:t>자기 국소만 목록이 표시되어야 함</a:t>
            </a:r>
            <a:r>
              <a:rPr lang="en-US" altLang="ko-KR" baseline="0" smtClean="0"/>
              <a:t>.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smtClean="0"/>
              <a:t>2. </a:t>
            </a:r>
            <a:r>
              <a:rPr lang="ko-KR" altLang="en-US" smtClean="0"/>
              <a:t>관리소와 국소 그리고 설비가 선택되어야 센서 목록이 표시됩니다</a:t>
            </a:r>
            <a:r>
              <a:rPr lang="en-US" altLang="ko-KR" smtClean="0"/>
              <a:t>.</a:t>
            </a:r>
            <a:r>
              <a:rPr lang="en-US" altLang="ko-KR" baseline="0" smtClean="0"/>
              <a:t/>
            </a:r>
            <a:br>
              <a:rPr lang="en-US" altLang="ko-KR" baseline="0" smtClean="0"/>
            </a:br>
            <a:r>
              <a:rPr lang="en-US" altLang="ko-KR" baseline="0" smtClean="0"/>
              <a:t>3</a:t>
            </a:r>
            <a:r>
              <a:rPr lang="en-US" altLang="ko-KR" smtClean="0"/>
              <a:t>.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센서타입에 따라 하단 추가 입력 양식이 변경됩니다</a:t>
            </a:r>
            <a:r>
              <a:rPr lang="en-US" altLang="ko-KR" baseline="0" smtClean="0"/>
              <a:t>.</a:t>
            </a:r>
            <a:endParaRPr lang="en-US" altLang="ko-KR" smtClean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11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464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05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54877"/>
              </p:ext>
            </p:extLst>
          </p:nvPr>
        </p:nvGraphicFramePr>
        <p:xfrm>
          <a:off x="273049" y="764704"/>
          <a:ext cx="9359899" cy="5832946"/>
        </p:xfrm>
        <a:graphic>
          <a:graphicData uri="http://schemas.openxmlformats.org/drawingml/2006/table">
            <a:tbl>
              <a:tblPr/>
              <a:tblGrid>
                <a:gridCol w="9359899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57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6468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7506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탑_레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60229"/>
              </p:ext>
            </p:extLst>
          </p:nvPr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78815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6416079" y="1052736"/>
            <a:ext cx="1356462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Site_ID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1234</a:t>
            </a: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로그아웃</a:t>
            </a:r>
            <a:endParaRPr lang="ko-KR" altLang="en-US" sz="800" dirty="0" smtClean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367091" y="1676558"/>
            <a:ext cx="1481137" cy="4848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371853" y="1274922"/>
            <a:ext cx="7377113" cy="328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TextBox 13"/>
          <p:cNvSpPr txBox="1">
            <a:spLocks noChangeArrowheads="1"/>
          </p:cNvSpPr>
          <p:nvPr userDrawn="1"/>
        </p:nvSpPr>
        <p:spPr bwMode="auto">
          <a:xfrm>
            <a:off x="319960" y="1061009"/>
            <a:ext cx="2541587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RTU - </a:t>
            </a:r>
            <a:r>
              <a:rPr lang="ko-KR" altLang="en-US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서울 구로구청</a:t>
            </a:r>
            <a:endParaRPr lang="en-US" altLang="ko-KR" sz="1000" dirty="0" smtClean="0">
              <a:latin typeface="나눔고딕 Bold" pitchFamily="50" charset="-127"/>
              <a:ea typeface="나눔고딕 Bold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2525339"/>
              </p:ext>
            </p:extLst>
          </p:nvPr>
        </p:nvGraphicFramePr>
        <p:xfrm>
          <a:off x="443291" y="1309847"/>
          <a:ext cx="5789492" cy="24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73"/>
                <a:gridCol w="1447373"/>
                <a:gridCol w="1447373"/>
                <a:gridCol w="1447373"/>
              </a:tblGrid>
              <a:tr h="24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대시보드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설비관리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이력조회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기본정보관리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 bwMode="auto">
          <a:xfrm>
            <a:off x="6742766" y="1318379"/>
            <a:ext cx="8418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v.57901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6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탑_레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6"/>
          <p:cNvGraphicFramePr>
            <a:graphicFrameLocks noGrp="1"/>
          </p:cNvGraphicFramePr>
          <p:nvPr/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0"/>
          <p:cNvGraphicFramePr>
            <a:graphicFrameLocks noGrp="1"/>
          </p:cNvGraphicFramePr>
          <p:nvPr/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6664545" y="1052736"/>
            <a:ext cx="1107996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데시보드</a:t>
            </a: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로그아웃</a:t>
            </a:r>
            <a:endParaRPr lang="ko-KR" altLang="en-US" sz="800" dirty="0" smtClean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371853" y="1274922"/>
            <a:ext cx="7377113" cy="328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TextBox 13"/>
          <p:cNvSpPr txBox="1">
            <a:spLocks noChangeArrowheads="1"/>
          </p:cNvSpPr>
          <p:nvPr userDrawn="1"/>
        </p:nvSpPr>
        <p:spPr bwMode="auto">
          <a:xfrm>
            <a:off x="319960" y="1061009"/>
            <a:ext cx="2541587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RTU - </a:t>
            </a:r>
            <a:r>
              <a:rPr lang="ko-KR" altLang="en-US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서울 구로구청</a:t>
            </a:r>
            <a:endParaRPr lang="en-US" altLang="ko-KR" sz="1000" dirty="0" smtClean="0">
              <a:latin typeface="나눔고딕 Bold" pitchFamily="50" charset="-127"/>
              <a:ea typeface="나눔고딕 Bold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0918141"/>
              </p:ext>
            </p:extLst>
          </p:nvPr>
        </p:nvGraphicFramePr>
        <p:xfrm>
          <a:off x="443291" y="1309847"/>
          <a:ext cx="5789492" cy="24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73"/>
                <a:gridCol w="1447373"/>
                <a:gridCol w="1447373"/>
                <a:gridCol w="1447373"/>
              </a:tblGrid>
              <a:tr h="24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대시보드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설비관리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이력조회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기본정보관리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 bwMode="auto">
          <a:xfrm>
            <a:off x="6742766" y="1318379"/>
            <a:ext cx="8418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v.57901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5539335"/>
              </p:ext>
            </p:extLst>
          </p:nvPr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3398274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7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01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"/>
          <p:cNvSpPr>
            <a:spLocks noChangeShapeType="1"/>
          </p:cNvSpPr>
          <p:nvPr userDrawn="1"/>
        </p:nvSpPr>
        <p:spPr bwMode="auto">
          <a:xfrm>
            <a:off x="8634413" y="1458913"/>
            <a:ext cx="0" cy="5040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8707438" y="1603375"/>
            <a:ext cx="0" cy="5111750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4" name="Line 6"/>
          <p:cNvSpPr>
            <a:spLocks noChangeShapeType="1"/>
          </p:cNvSpPr>
          <p:nvPr userDrawn="1"/>
        </p:nvSpPr>
        <p:spPr bwMode="auto">
          <a:xfrm rot="16200000">
            <a:off x="5596732" y="1585118"/>
            <a:ext cx="0" cy="8532813"/>
          </a:xfrm>
          <a:prstGeom prst="line">
            <a:avLst/>
          </a:prstGeom>
          <a:noFill/>
          <a:ln w="6350">
            <a:solidFill>
              <a:srgbClr val="B2B2B2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sp>
        <p:nvSpPr>
          <p:cNvPr id="5" name="Line 7"/>
          <p:cNvSpPr>
            <a:spLocks noChangeShapeType="1"/>
          </p:cNvSpPr>
          <p:nvPr userDrawn="1"/>
        </p:nvSpPr>
        <p:spPr bwMode="auto">
          <a:xfrm rot="16200000">
            <a:off x="5200651" y="1619250"/>
            <a:ext cx="0" cy="8607425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endParaRPr lang="ko-KR" altLang="en-US"/>
          </a:p>
        </p:txBody>
      </p:sp>
      <p:pic>
        <p:nvPicPr>
          <p:cNvPr id="6" name="그림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25" y="5967413"/>
            <a:ext cx="1465263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6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ChangeArrowheads="1"/>
          </p:cNvSpPr>
          <p:nvPr userDrawn="1"/>
        </p:nvSpPr>
        <p:spPr bwMode="auto">
          <a:xfrm>
            <a:off x="0" y="0"/>
            <a:ext cx="9906000" cy="757238"/>
          </a:xfrm>
          <a:prstGeom prst="rect">
            <a:avLst/>
          </a:prstGeom>
          <a:solidFill>
            <a:srgbClr val="0033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627813"/>
            <a:ext cx="716863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ko-KR" sz="900" smtClean="0">
                <a:solidFill>
                  <a:schemeClr val="tx2">
                    <a:lumMod val="60000"/>
                    <a:lumOff val="40000"/>
                  </a:schemeClr>
                </a:solidFill>
                <a:latin typeface="다음_Regular" pitchFamily="2" charset="-127"/>
                <a:ea typeface="다음_Regular" pitchFamily="2" charset="-127"/>
              </a:rPr>
              <a:t>GNSS RTU</a:t>
            </a:r>
            <a:endParaRPr lang="ko-KR" altLang="en-US" sz="900" dirty="0">
              <a:solidFill>
                <a:schemeClr val="tx2">
                  <a:lumMod val="60000"/>
                  <a:lumOff val="40000"/>
                </a:schemeClr>
              </a:solidFill>
              <a:latin typeface="다음_Regular" pitchFamily="2" charset="-127"/>
              <a:ea typeface="다음_Regular" pitchFamily="2" charset="-127"/>
            </a:endParaRPr>
          </a:p>
        </p:txBody>
      </p:sp>
      <p:pic>
        <p:nvPicPr>
          <p:cNvPr id="4" name="그림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388" y="6610350"/>
            <a:ext cx="14652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4816475" y="6634163"/>
            <a:ext cx="6604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81" tIns="54081" rIns="54081" bIns="54081" anchor="ctr"/>
          <a:lstStyle>
            <a:lvl1pPr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D0201A77-1C5D-4A04-818A-556125EEE559}" type="slidenum">
              <a:rPr kumimoji="0" lang="ko-KR" altLang="en-GB" sz="1100" b="1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GB" altLang="ko-KR" sz="1100" b="1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0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5"/>
          <p:cNvSpPr txBox="1">
            <a:spLocks noChangeArrowheads="1"/>
          </p:cNvSpPr>
          <p:nvPr/>
        </p:nvSpPr>
        <p:spPr bwMode="auto">
          <a:xfrm>
            <a:off x="200025" y="69850"/>
            <a:ext cx="5106988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100" b="1" smtClean="0">
                <a:latin typeface="+mn-ea"/>
                <a:ea typeface="+mn-ea"/>
              </a:rPr>
              <a:t>『GNSS RTU</a:t>
            </a:r>
            <a:r>
              <a:rPr lang="ko-KR" altLang="en-US" sz="1100" b="1" smtClean="0"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latin typeface="+mn-ea"/>
                <a:ea typeface="+mn-ea"/>
              </a:rPr>
              <a:t>』</a:t>
            </a:r>
            <a:r>
              <a:rPr lang="ko-KR" altLang="en-US" sz="1100" b="1" dirty="0" smtClean="0">
                <a:latin typeface="+mn-ea"/>
                <a:ea typeface="+mn-ea"/>
              </a:rPr>
              <a:t>사업</a:t>
            </a:r>
          </a:p>
        </p:txBody>
      </p:sp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7761288" y="69850"/>
            <a:ext cx="1914525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100" b="1" smtClean="0">
                <a:latin typeface="+mn-ea"/>
                <a:ea typeface="+mn-ea"/>
              </a:rPr>
              <a:t>웹페이지 화면 </a:t>
            </a:r>
            <a:r>
              <a:rPr lang="ko-KR" altLang="en-US" sz="1100" b="1" dirty="0" smtClean="0">
                <a:latin typeface="+mn-ea"/>
                <a:ea typeface="+mn-ea"/>
              </a:rPr>
              <a:t>설계서</a:t>
            </a:r>
          </a:p>
        </p:txBody>
      </p:sp>
      <p:cxnSp>
        <p:nvCxnSpPr>
          <p:cNvPr id="1028" name="직선 연결선 19"/>
          <p:cNvCxnSpPr>
            <a:cxnSpLocks noChangeShapeType="1"/>
          </p:cNvCxnSpPr>
          <p:nvPr/>
        </p:nvCxnSpPr>
        <p:spPr bwMode="auto">
          <a:xfrm>
            <a:off x="273050" y="331788"/>
            <a:ext cx="9359900" cy="0"/>
          </a:xfrm>
          <a:prstGeom prst="line">
            <a:avLst/>
          </a:prstGeom>
          <a:noFill/>
          <a:ln w="28575" cmpd="dbl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" name="Rectangle 5"/>
          <p:cNvSpPr>
            <a:spLocks noChangeArrowheads="1"/>
          </p:cNvSpPr>
          <p:nvPr userDrawn="1"/>
        </p:nvSpPr>
        <p:spPr bwMode="ltGray">
          <a:xfrm>
            <a:off x="4816475" y="6634163"/>
            <a:ext cx="6604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81" tIns="54081" rIns="54081" bIns="54081" anchor="ctr"/>
          <a:lstStyle>
            <a:lvl1pPr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23EA91AF-AE90-487A-AF7C-81E0765D63A6}" type="slidenum">
              <a:rPr kumimoji="0" lang="ko-KR" altLang="en-GB" sz="1100" b="1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GB" altLang="ko-KR" sz="1100" b="1" smtClean="0">
              <a:latin typeface="Arial" panose="020B0604020202020204" pitchFamily="34" charset="0"/>
            </a:endParaRPr>
          </a:p>
        </p:txBody>
      </p:sp>
      <p:pic>
        <p:nvPicPr>
          <p:cNvPr id="1031" name="그림 12"/>
          <p:cNvPicPr>
            <a:picLocks noChangeAspect="1" noChangeArrowheads="1"/>
          </p:cNvPicPr>
          <p:nvPr userDrawn="1"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6610350"/>
            <a:ext cx="14652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63" r:id="rId2"/>
    <p:sldLayoutId id="2147486064" r:id="rId3"/>
    <p:sldLayoutId id="2147486068" r:id="rId4"/>
    <p:sldLayoutId id="2147486065" r:id="rId5"/>
    <p:sldLayoutId id="2147486066" r:id="rId6"/>
    <p:sldLayoutId id="2147486067" r:id="rId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168400" y="6011863"/>
            <a:ext cx="1851025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spcBef>
                <a:spcPts val="50"/>
              </a:spcBef>
            </a:pPr>
            <a:r>
              <a:rPr lang="en-US" altLang="ko-KR" sz="1600" b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2017.03.07</a:t>
            </a:r>
            <a:endParaRPr lang="ko-KR" altLang="en-US" sz="1000" b="1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82355" y="1582738"/>
            <a:ext cx="365677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n-US" altLang="ko-KR" sz="2000" smtClean="0">
                <a:latin typeface="HY울릉도M" pitchFamily="18" charset="-127"/>
                <a:ea typeface="HY울릉도M" pitchFamily="18" charset="-127"/>
              </a:rPr>
              <a:t>GNSS RTU</a:t>
            </a:r>
            <a:endParaRPr lang="ko-KR" altLang="en-US" sz="2000" dirty="0">
              <a:latin typeface="HY울릉도M" pitchFamily="18" charset="-127"/>
              <a:ea typeface="HY울릉도M" pitchFamily="18" charset="-127"/>
            </a:endParaRPr>
          </a:p>
          <a:p>
            <a:pPr algn="r" eaLnBrk="1" hangingPunct="1">
              <a:defRPr/>
            </a:pPr>
            <a:r>
              <a:rPr lang="ko-KR" altLang="en-US" sz="2800" smtClean="0">
                <a:latin typeface="HY울릉도M" pitchFamily="18" charset="-127"/>
                <a:ea typeface="HY울릉도M" pitchFamily="18" charset="-127"/>
              </a:rPr>
              <a:t>웹페이지 화면 </a:t>
            </a:r>
            <a:r>
              <a:rPr lang="ko-KR" altLang="en-US" sz="2800" dirty="0" smtClean="0">
                <a:latin typeface="HY울릉도M" pitchFamily="18" charset="-127"/>
                <a:ea typeface="HY울릉도M" pitchFamily="18" charset="-127"/>
              </a:rPr>
              <a:t>설계서</a:t>
            </a:r>
            <a:endParaRPr lang="ko-KR" altLang="en-US" sz="28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9220" name="제목 1"/>
          <p:cNvSpPr>
            <a:spLocks noGrp="1"/>
          </p:cNvSpPr>
          <p:nvPr>
            <p:ph type="ctrTitle" idx="4294967295"/>
          </p:nvPr>
        </p:nvSpPr>
        <p:spPr bwMode="auto">
          <a:xfrm>
            <a:off x="0" y="17463"/>
            <a:ext cx="7429500" cy="31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smtClean="0">
                <a:solidFill>
                  <a:schemeClr val="bg1"/>
                </a:solidFill>
              </a:rPr>
              <a:t>표지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설비관리 </a:t>
            </a:r>
            <a:r>
              <a:rPr lang="en-US" altLang="ko-KR" smtClean="0"/>
              <a:t>&gt; </a:t>
            </a:r>
            <a:r>
              <a:rPr lang="ko-KR" altLang="en-US" smtClean="0"/>
              <a:t>센서관리 </a:t>
            </a:r>
            <a:r>
              <a:rPr lang="en-US" altLang="ko-KR" smtClean="0"/>
              <a:t>(DI)</a:t>
            </a:r>
            <a:endParaRPr lang="ko-KR" altLang="en-US" smtClean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센서 마스터를 관리합니다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1892938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0045900"/>
              </p:ext>
            </p:extLst>
          </p:nvPr>
        </p:nvGraphicFramePr>
        <p:xfrm>
          <a:off x="416496" y="1764308"/>
          <a:ext cx="1377950" cy="73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국소관리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설비관리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pc="0" smtClean="0"/>
                        <a:t>센서관리</a:t>
                      </a:r>
                      <a:endParaRPr lang="ko-KR" altLang="en-US" sz="1000" b="1" spc="0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401342" y="2208510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51" name="직사각형 50"/>
          <p:cNvSpPr/>
          <p:nvPr/>
        </p:nvSpPr>
        <p:spPr bwMode="auto">
          <a:xfrm>
            <a:off x="2001837" y="1676113"/>
            <a:ext cx="7293729" cy="4873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8553500" y="1783210"/>
            <a:ext cx="6096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b="1" dirty="0"/>
              <a:t>조회</a:t>
            </a:r>
          </a:p>
        </p:txBody>
      </p:sp>
      <p:sp>
        <p:nvSpPr>
          <p:cNvPr id="55" name="TextBox 60"/>
          <p:cNvSpPr txBox="1">
            <a:spLocks noChangeArrowheads="1"/>
          </p:cNvSpPr>
          <p:nvPr/>
        </p:nvSpPr>
        <p:spPr bwMode="auto">
          <a:xfrm>
            <a:off x="4173215" y="18123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131" y="1747393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"/>
          <p:cNvSpPr txBox="1">
            <a:spLocks noChangeArrowheads="1"/>
          </p:cNvSpPr>
          <p:nvPr/>
        </p:nvSpPr>
        <p:spPr bwMode="auto">
          <a:xfrm>
            <a:off x="2772131" y="1804543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2251007" y="1804543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405" y="1749228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4652405" y="1806378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용인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04036"/>
              </p:ext>
            </p:extLst>
          </p:nvPr>
        </p:nvGraphicFramePr>
        <p:xfrm>
          <a:off x="2001838" y="2262482"/>
          <a:ext cx="7158862" cy="1129138"/>
        </p:xfrm>
        <a:graphic>
          <a:graphicData uri="http://schemas.openxmlformats.org/drawingml/2006/table">
            <a:tbl>
              <a:tblPr/>
              <a:tblGrid>
                <a:gridCol w="1187788"/>
                <a:gridCol w="1111588"/>
                <a:gridCol w="470237"/>
                <a:gridCol w="470237"/>
                <a:gridCol w="470237"/>
                <a:gridCol w="1217950"/>
                <a:gridCol w="557550"/>
                <a:gridCol w="721063"/>
                <a:gridCol w="721063"/>
                <a:gridCol w="231149"/>
              </a:tblGrid>
              <a:tr h="28965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설비명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번호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하위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번호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타입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서브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타입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포트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번호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알람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여부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사용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여부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데이터수집장치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출입문감지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DI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출입문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COM1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Y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Y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데이터수집장치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영상녹화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DI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영상녹화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ON/OFF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COM1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Y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Y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데이터수집장치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냉난방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ON/OFF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DO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냉난방기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ON/OFF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COM1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Y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Y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56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120" y="2251679"/>
            <a:ext cx="155562" cy="126478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35921"/>
              </p:ext>
            </p:extLst>
          </p:nvPr>
        </p:nvGraphicFramePr>
        <p:xfrm>
          <a:off x="2001838" y="3490626"/>
          <a:ext cx="7141556" cy="164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58"/>
                <a:gridCol w="1296458"/>
                <a:gridCol w="1202196"/>
                <a:gridCol w="1314331"/>
                <a:gridCol w="1136003"/>
                <a:gridCol w="1208010"/>
              </a:tblGrid>
              <a:tr h="221421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용인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데이터수집장치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A]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센서명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포트</a:t>
                      </a: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센서타입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센서서브타입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센서번호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센서하위번호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SMS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통보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알람여부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지속시간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" name="TextBox 60"/>
          <p:cNvSpPr txBox="1">
            <a:spLocks noChangeArrowheads="1"/>
          </p:cNvSpPr>
          <p:nvPr/>
        </p:nvSpPr>
        <p:spPr bwMode="auto">
          <a:xfrm>
            <a:off x="6147697" y="1799790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설비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887" y="1736643"/>
            <a:ext cx="129713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3"/>
          <p:cNvSpPr txBox="1">
            <a:spLocks noChangeArrowheads="1"/>
          </p:cNvSpPr>
          <p:nvPr/>
        </p:nvSpPr>
        <p:spPr bwMode="auto">
          <a:xfrm>
            <a:off x="6626887" y="1793792"/>
            <a:ext cx="1156919" cy="23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데이터수집장치</a:t>
            </a:r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75" y="4797338"/>
            <a:ext cx="101069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28"/>
          <p:cNvSpPr txBox="1">
            <a:spLocks noChangeArrowheads="1"/>
          </p:cNvSpPr>
          <p:nvPr/>
        </p:nvSpPr>
        <p:spPr bwMode="auto">
          <a:xfrm>
            <a:off x="8029975" y="4831380"/>
            <a:ext cx="9026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TYPE_AB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0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75" y="4437421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28"/>
          <p:cNvSpPr txBox="1">
            <a:spLocks noChangeArrowheads="1"/>
          </p:cNvSpPr>
          <p:nvPr/>
        </p:nvSpPr>
        <p:spPr bwMode="auto">
          <a:xfrm>
            <a:off x="8029975" y="4483930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89" y="4794504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8"/>
          <p:cNvSpPr txBox="1">
            <a:spLocks noChangeArrowheads="1"/>
          </p:cNvSpPr>
          <p:nvPr/>
        </p:nvSpPr>
        <p:spPr bwMode="auto">
          <a:xfrm>
            <a:off x="5658189" y="4841013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4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89" y="4448878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28"/>
          <p:cNvSpPr txBox="1">
            <a:spLocks noChangeArrowheads="1"/>
          </p:cNvSpPr>
          <p:nvPr/>
        </p:nvSpPr>
        <p:spPr bwMode="auto">
          <a:xfrm>
            <a:off x="5658189" y="4483930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137786" y="3779804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출입문감지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97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22" y="3732973"/>
            <a:ext cx="101069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28"/>
          <p:cNvSpPr txBox="1">
            <a:spLocks noChangeArrowheads="1"/>
          </p:cNvSpPr>
          <p:nvPr/>
        </p:nvSpPr>
        <p:spPr bwMode="auto">
          <a:xfrm>
            <a:off x="5538290" y="3799854"/>
            <a:ext cx="9026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AllimSystem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8029975" y="3779804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COM1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11" y="4095502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28"/>
          <p:cNvSpPr txBox="1">
            <a:spLocks noChangeArrowheads="1"/>
          </p:cNvSpPr>
          <p:nvPr/>
        </p:nvSpPr>
        <p:spPr bwMode="auto">
          <a:xfrm>
            <a:off x="3114011" y="4142011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DI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80" y="4085184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28"/>
          <p:cNvSpPr txBox="1">
            <a:spLocks noChangeArrowheads="1"/>
          </p:cNvSpPr>
          <p:nvPr/>
        </p:nvSpPr>
        <p:spPr bwMode="auto">
          <a:xfrm>
            <a:off x="5629780" y="4131693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출입문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8024390" y="4124039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4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3110561" y="4481363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114011" y="4816808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48107"/>
              </p:ext>
            </p:extLst>
          </p:nvPr>
        </p:nvGraphicFramePr>
        <p:xfrm>
          <a:off x="2001617" y="5205554"/>
          <a:ext cx="7171456" cy="94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36"/>
                <a:gridCol w="1937969"/>
                <a:gridCol w="1797065"/>
                <a:gridCol w="1964686"/>
              </a:tblGrid>
              <a:tr h="221421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용인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데이터수집장치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A]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임계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경보등급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정상 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On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Off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19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44" y="5463253"/>
            <a:ext cx="101069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28"/>
          <p:cNvSpPr txBox="1">
            <a:spLocks noChangeArrowheads="1"/>
          </p:cNvSpPr>
          <p:nvPr/>
        </p:nvSpPr>
        <p:spPr bwMode="auto">
          <a:xfrm>
            <a:off x="7296912" y="5530134"/>
            <a:ext cx="9026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2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566" y="5822086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28"/>
          <p:cNvSpPr txBox="1">
            <a:spLocks noChangeArrowheads="1"/>
          </p:cNvSpPr>
          <p:nvPr/>
        </p:nvSpPr>
        <p:spPr bwMode="auto">
          <a:xfrm>
            <a:off x="3621566" y="5868595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켜짐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4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402" y="5815464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28"/>
          <p:cNvSpPr txBox="1">
            <a:spLocks noChangeArrowheads="1"/>
          </p:cNvSpPr>
          <p:nvPr/>
        </p:nvSpPr>
        <p:spPr bwMode="auto">
          <a:xfrm>
            <a:off x="7388402" y="5861973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꺼짐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29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14" y="5483625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28"/>
          <p:cNvSpPr txBox="1">
            <a:spLocks noChangeArrowheads="1"/>
          </p:cNvSpPr>
          <p:nvPr/>
        </p:nvSpPr>
        <p:spPr bwMode="auto">
          <a:xfrm>
            <a:off x="3602014" y="5530134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주의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1" name="모서리가 둥근 직사각형 130"/>
          <p:cNvSpPr/>
          <p:nvPr/>
        </p:nvSpPr>
        <p:spPr bwMode="auto">
          <a:xfrm>
            <a:off x="7427590" y="6238849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삭제</a:t>
            </a:r>
            <a:endParaRPr lang="ko-KR" altLang="en-US" sz="900" dirty="0"/>
          </a:p>
        </p:txBody>
      </p:sp>
      <p:sp>
        <p:nvSpPr>
          <p:cNvPr id="132" name="모서리가 둥근 직사각형 131"/>
          <p:cNvSpPr/>
          <p:nvPr/>
        </p:nvSpPr>
        <p:spPr bwMode="auto">
          <a:xfrm>
            <a:off x="6539017" y="6236380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수정</a:t>
            </a:r>
            <a:endParaRPr lang="ko-KR" altLang="en-US" sz="900" dirty="0"/>
          </a:p>
        </p:txBody>
      </p:sp>
      <p:sp>
        <p:nvSpPr>
          <p:cNvPr id="133" name="모서리가 둥근 직사각형 132"/>
          <p:cNvSpPr/>
          <p:nvPr/>
        </p:nvSpPr>
        <p:spPr bwMode="auto">
          <a:xfrm>
            <a:off x="5627926" y="6248286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추가</a:t>
            </a:r>
            <a:endParaRPr lang="ko-KR" altLang="en-US" sz="900" dirty="0"/>
          </a:p>
        </p:txBody>
      </p:sp>
      <p:sp>
        <p:nvSpPr>
          <p:cNvPr id="134" name="모서리가 둥근 직사각형 133"/>
          <p:cNvSpPr/>
          <p:nvPr/>
        </p:nvSpPr>
        <p:spPr bwMode="auto">
          <a:xfrm>
            <a:off x="8318838" y="6224703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비우기</a:t>
            </a:r>
            <a:endParaRPr lang="ko-KR" altLang="en-US" sz="900" dirty="0"/>
          </a:p>
        </p:txBody>
      </p:sp>
      <p:sp>
        <p:nvSpPr>
          <p:cNvPr id="2" name="아래쪽 화살표 1"/>
          <p:cNvSpPr/>
          <p:nvPr/>
        </p:nvSpPr>
        <p:spPr bwMode="auto">
          <a:xfrm>
            <a:off x="799449" y="5144262"/>
            <a:ext cx="647605" cy="1744061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b="1" smtClean="0"/>
              <a:t>슬라이드 노트</a:t>
            </a:r>
            <a:endParaRPr lang="en-US" altLang="ko-KR" sz="900" b="1" smtClean="0"/>
          </a:p>
          <a:p>
            <a:pPr algn="ctr"/>
            <a:r>
              <a:rPr lang="ko-KR" altLang="en-US" sz="900" b="1" smtClean="0"/>
              <a:t> 참조</a:t>
            </a:r>
            <a:endParaRPr lang="ko-KR" altLang="en-US" sz="900" b="1" dirty="0" smtClean="0"/>
          </a:p>
        </p:txBody>
      </p:sp>
      <p:sp>
        <p:nvSpPr>
          <p:cNvPr id="57" name="타원 67"/>
          <p:cNvSpPr>
            <a:spLocks noChangeArrowheads="1"/>
          </p:cNvSpPr>
          <p:nvPr/>
        </p:nvSpPr>
        <p:spPr bwMode="auto">
          <a:xfrm>
            <a:off x="3982860" y="1778210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58" name="타원 67"/>
          <p:cNvSpPr>
            <a:spLocks noChangeArrowheads="1"/>
          </p:cNvSpPr>
          <p:nvPr/>
        </p:nvSpPr>
        <p:spPr bwMode="auto">
          <a:xfrm>
            <a:off x="2057008" y="1801137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59" name="타원 67"/>
          <p:cNvSpPr>
            <a:spLocks noChangeArrowheads="1"/>
          </p:cNvSpPr>
          <p:nvPr/>
        </p:nvSpPr>
        <p:spPr bwMode="auto">
          <a:xfrm>
            <a:off x="5953126" y="1797054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61" name="타원 67"/>
          <p:cNvSpPr>
            <a:spLocks noChangeArrowheads="1"/>
          </p:cNvSpPr>
          <p:nvPr/>
        </p:nvSpPr>
        <p:spPr bwMode="auto">
          <a:xfrm>
            <a:off x="5172609" y="6251661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  <p:sp>
        <p:nvSpPr>
          <p:cNvPr id="62" name="직사각형 60"/>
          <p:cNvSpPr>
            <a:spLocks noChangeArrowheads="1"/>
          </p:cNvSpPr>
          <p:nvPr/>
        </p:nvSpPr>
        <p:spPr bwMode="auto">
          <a:xfrm>
            <a:off x="5499797" y="6186836"/>
            <a:ext cx="3711885" cy="34676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63" name="직사각형 62"/>
          <p:cNvSpPr/>
          <p:nvPr/>
        </p:nvSpPr>
        <p:spPr bwMode="auto">
          <a:xfrm>
            <a:off x="4253868" y="4423420"/>
            <a:ext cx="4909232" cy="405495"/>
          </a:xfrm>
          <a:prstGeom prst="rect">
            <a:avLst/>
          </a:prstGeom>
          <a:solidFill>
            <a:srgbClr val="363636">
              <a:alpha val="69804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64" name="직사각형 63"/>
          <p:cNvSpPr/>
          <p:nvPr/>
        </p:nvSpPr>
        <p:spPr bwMode="auto">
          <a:xfrm>
            <a:off x="6755926" y="4769544"/>
            <a:ext cx="2408129" cy="405495"/>
          </a:xfrm>
          <a:prstGeom prst="rect">
            <a:avLst/>
          </a:prstGeom>
          <a:solidFill>
            <a:srgbClr val="363636">
              <a:alpha val="69804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65" name="직사각형 60"/>
          <p:cNvSpPr>
            <a:spLocks noChangeArrowheads="1"/>
          </p:cNvSpPr>
          <p:nvPr/>
        </p:nvSpPr>
        <p:spPr bwMode="auto">
          <a:xfrm>
            <a:off x="1981177" y="4076653"/>
            <a:ext cx="2273647" cy="34676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66" name="타원 67"/>
          <p:cNvSpPr>
            <a:spLocks noChangeArrowheads="1"/>
          </p:cNvSpPr>
          <p:nvPr/>
        </p:nvSpPr>
        <p:spPr bwMode="auto">
          <a:xfrm>
            <a:off x="1794446" y="4161733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4</a:t>
            </a:r>
            <a:endParaRPr lang="ko-KR" altLang="en-US" sz="900"/>
          </a:p>
        </p:txBody>
      </p:sp>
      <p:sp>
        <p:nvSpPr>
          <p:cNvPr id="67" name="직사각형 60"/>
          <p:cNvSpPr>
            <a:spLocks noChangeArrowheads="1"/>
          </p:cNvSpPr>
          <p:nvPr/>
        </p:nvSpPr>
        <p:spPr bwMode="auto">
          <a:xfrm>
            <a:off x="1992020" y="5200246"/>
            <a:ext cx="7181053" cy="96955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68" name="타원 67"/>
          <p:cNvSpPr>
            <a:spLocks noChangeArrowheads="1"/>
          </p:cNvSpPr>
          <p:nvPr/>
        </p:nvSpPr>
        <p:spPr bwMode="auto">
          <a:xfrm>
            <a:off x="1794446" y="556704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4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07722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설비관리 </a:t>
            </a:r>
            <a:r>
              <a:rPr lang="en-US" altLang="ko-KR" smtClean="0"/>
              <a:t>&gt; </a:t>
            </a:r>
            <a:r>
              <a:rPr lang="ko-KR" altLang="en-US" smtClean="0"/>
              <a:t>센서관리 </a:t>
            </a:r>
            <a:r>
              <a:rPr lang="en-US" altLang="ko-KR" smtClean="0"/>
              <a:t>(AI)</a:t>
            </a:r>
            <a:endParaRPr lang="ko-KR" altLang="en-US" smtClean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센서 마스터를 관리합니다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1892938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67594"/>
              </p:ext>
            </p:extLst>
          </p:nvPr>
        </p:nvGraphicFramePr>
        <p:xfrm>
          <a:off x="416496" y="1764308"/>
          <a:ext cx="1377950" cy="73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국소관리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설비관리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pc="0" smtClean="0"/>
                        <a:t>센서관리</a:t>
                      </a:r>
                      <a:endParaRPr lang="ko-KR" altLang="en-US" sz="1000" b="1" spc="0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401342" y="2208510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51" name="직사각형 50"/>
          <p:cNvSpPr/>
          <p:nvPr/>
        </p:nvSpPr>
        <p:spPr bwMode="auto">
          <a:xfrm>
            <a:off x="2001837" y="1676113"/>
            <a:ext cx="7293729" cy="4873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8563473" y="1783210"/>
            <a:ext cx="6096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b="1" dirty="0"/>
              <a:t>조회</a:t>
            </a:r>
          </a:p>
        </p:txBody>
      </p:sp>
      <p:sp>
        <p:nvSpPr>
          <p:cNvPr id="55" name="TextBox 60"/>
          <p:cNvSpPr txBox="1">
            <a:spLocks noChangeArrowheads="1"/>
          </p:cNvSpPr>
          <p:nvPr/>
        </p:nvSpPr>
        <p:spPr bwMode="auto">
          <a:xfrm>
            <a:off x="3794662" y="18123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1747393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"/>
          <p:cNvSpPr txBox="1">
            <a:spLocks noChangeArrowheads="1"/>
          </p:cNvSpPr>
          <p:nvPr/>
        </p:nvSpPr>
        <p:spPr bwMode="auto">
          <a:xfrm>
            <a:off x="2635564" y="1804543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2063843" y="1804543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52" y="1749228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4273852" y="1806378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용인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93704"/>
              </p:ext>
            </p:extLst>
          </p:nvPr>
        </p:nvGraphicFramePr>
        <p:xfrm>
          <a:off x="2001838" y="2262482"/>
          <a:ext cx="7158862" cy="640769"/>
        </p:xfrm>
        <a:graphic>
          <a:graphicData uri="http://schemas.openxmlformats.org/drawingml/2006/table">
            <a:tbl>
              <a:tblPr/>
              <a:tblGrid>
                <a:gridCol w="1187788"/>
                <a:gridCol w="1111588"/>
                <a:gridCol w="470237"/>
                <a:gridCol w="470237"/>
                <a:gridCol w="470237"/>
                <a:gridCol w="1217950"/>
                <a:gridCol w="557550"/>
                <a:gridCol w="721063"/>
                <a:gridCol w="721063"/>
                <a:gridCol w="231149"/>
              </a:tblGrid>
              <a:tr h="28965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설비명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번호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하위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번호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타입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서브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타입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포트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번호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알람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여부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사용</a:t>
                      </a:r>
                      <a:endParaRPr kumimoji="0" lang="en-US" altLang="ko-KR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여부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데이터수집장치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온도센서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AI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출입문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COM1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Y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Y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14335"/>
              </p:ext>
            </p:extLst>
          </p:nvPr>
        </p:nvGraphicFramePr>
        <p:xfrm>
          <a:off x="2001838" y="2931655"/>
          <a:ext cx="7141556" cy="1646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58"/>
                <a:gridCol w="1296458"/>
                <a:gridCol w="1202196"/>
                <a:gridCol w="1314331"/>
                <a:gridCol w="1136003"/>
                <a:gridCol w="1208010"/>
              </a:tblGrid>
              <a:tr h="221421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용인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데이터수집장치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A]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smtClean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센서명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포트</a:t>
                      </a: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센서타입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센서서브타입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센서번호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센서하위번호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SMS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통보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알람여부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5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지속시간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사용여부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4" name="TextBox 60"/>
          <p:cNvSpPr txBox="1">
            <a:spLocks noChangeArrowheads="1"/>
          </p:cNvSpPr>
          <p:nvPr/>
        </p:nvSpPr>
        <p:spPr bwMode="auto">
          <a:xfrm>
            <a:off x="5520589" y="1799790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설비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79" y="1736643"/>
            <a:ext cx="129713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3"/>
          <p:cNvSpPr txBox="1">
            <a:spLocks noChangeArrowheads="1"/>
          </p:cNvSpPr>
          <p:nvPr/>
        </p:nvSpPr>
        <p:spPr bwMode="auto">
          <a:xfrm>
            <a:off x="5999779" y="1793792"/>
            <a:ext cx="1156919" cy="23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데이터수집장치</a:t>
            </a:r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8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75" y="4238367"/>
            <a:ext cx="101069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TextBox 28"/>
          <p:cNvSpPr txBox="1">
            <a:spLocks noChangeArrowheads="1"/>
          </p:cNvSpPr>
          <p:nvPr/>
        </p:nvSpPr>
        <p:spPr bwMode="auto">
          <a:xfrm>
            <a:off x="8029975" y="4272409"/>
            <a:ext cx="9026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TYPE_AB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0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975" y="3878450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28"/>
          <p:cNvSpPr txBox="1">
            <a:spLocks noChangeArrowheads="1"/>
          </p:cNvSpPr>
          <p:nvPr/>
        </p:nvSpPr>
        <p:spPr bwMode="auto">
          <a:xfrm>
            <a:off x="8029975" y="3924959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89" y="4235533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28"/>
          <p:cNvSpPr txBox="1">
            <a:spLocks noChangeArrowheads="1"/>
          </p:cNvSpPr>
          <p:nvPr/>
        </p:nvSpPr>
        <p:spPr bwMode="auto">
          <a:xfrm>
            <a:off x="5658189" y="4282042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4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189" y="3889907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TextBox 28"/>
          <p:cNvSpPr txBox="1">
            <a:spLocks noChangeArrowheads="1"/>
          </p:cNvSpPr>
          <p:nvPr/>
        </p:nvSpPr>
        <p:spPr bwMode="auto">
          <a:xfrm>
            <a:off x="5658189" y="3924959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3137786" y="3220833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온도센서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97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522" y="3174002"/>
            <a:ext cx="101069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" name="TextBox 28"/>
          <p:cNvSpPr txBox="1">
            <a:spLocks noChangeArrowheads="1"/>
          </p:cNvSpPr>
          <p:nvPr/>
        </p:nvSpPr>
        <p:spPr bwMode="auto">
          <a:xfrm>
            <a:off x="5538290" y="3240883"/>
            <a:ext cx="9026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AllimSystem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8029975" y="3220833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COM1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011" y="3536531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28"/>
          <p:cNvSpPr txBox="1">
            <a:spLocks noChangeArrowheads="1"/>
          </p:cNvSpPr>
          <p:nvPr/>
        </p:nvSpPr>
        <p:spPr bwMode="auto">
          <a:xfrm>
            <a:off x="3114011" y="3583040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AI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4" name="그림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80" y="3526213"/>
            <a:ext cx="633258" cy="3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28"/>
          <p:cNvSpPr txBox="1">
            <a:spLocks noChangeArrowheads="1"/>
          </p:cNvSpPr>
          <p:nvPr/>
        </p:nvSpPr>
        <p:spPr bwMode="auto">
          <a:xfrm>
            <a:off x="5629780" y="3572722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출입문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8024390" y="3565068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7" name="TextBox 106"/>
          <p:cNvSpPr txBox="1"/>
          <p:nvPr/>
        </p:nvSpPr>
        <p:spPr bwMode="auto">
          <a:xfrm>
            <a:off x="3110561" y="3922392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3114011" y="4257837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05835"/>
              </p:ext>
            </p:extLst>
          </p:nvPr>
        </p:nvGraphicFramePr>
        <p:xfrm>
          <a:off x="2007958" y="4620246"/>
          <a:ext cx="7171456" cy="164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736"/>
                <a:gridCol w="5699720"/>
              </a:tblGrid>
              <a:tr h="32982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용인 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데이터수집장치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A] </a:t>
                      </a:r>
                      <a:r>
                        <a:rPr lang="ko-KR" altLang="en-US" sz="1000" b="0" baseline="0" smtClean="0">
                          <a:solidFill>
                            <a:schemeClr val="tx1"/>
                          </a:solidFill>
                        </a:rPr>
                        <a:t>임계 설정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MiN/MAX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임계값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하위 임계값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상위 임계값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29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오프셋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 bwMode="auto">
          <a:xfrm>
            <a:off x="4072140" y="5007564"/>
            <a:ext cx="62355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3654369" y="5020261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최소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5236660" y="4989775"/>
            <a:ext cx="658824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130.00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4818889" y="5002472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최대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4099060" y="5335898"/>
            <a:ext cx="62355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-10.00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3652096" y="5366384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위험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5234387" y="5335898"/>
            <a:ext cx="658824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-5.00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4816616" y="5348595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경고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6458601" y="5322206"/>
            <a:ext cx="658824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-3.00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6040830" y="5334903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주의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4087773" y="5690814"/>
            <a:ext cx="62355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20.00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3640809" y="5721300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위험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8" name="TextBox 67"/>
          <p:cNvSpPr txBox="1"/>
          <p:nvPr/>
        </p:nvSpPr>
        <p:spPr bwMode="auto">
          <a:xfrm>
            <a:off x="5223100" y="5690814"/>
            <a:ext cx="658824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10.00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4805329" y="5703511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경고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6447314" y="5677122"/>
            <a:ext cx="658824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5.00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6029543" y="5689819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주의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3686468" y="5995106"/>
            <a:ext cx="658824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0.00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 bwMode="auto">
          <a:xfrm>
            <a:off x="7491881" y="6318722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삭제</a:t>
            </a:r>
            <a:endParaRPr lang="ko-KR" altLang="en-US" sz="900" dirty="0"/>
          </a:p>
        </p:txBody>
      </p:sp>
      <p:sp>
        <p:nvSpPr>
          <p:cNvPr id="74" name="모서리가 둥근 직사각형 73"/>
          <p:cNvSpPr/>
          <p:nvPr/>
        </p:nvSpPr>
        <p:spPr bwMode="auto">
          <a:xfrm>
            <a:off x="6603308" y="6316253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수정</a:t>
            </a:r>
            <a:endParaRPr lang="ko-KR" altLang="en-US" sz="900" dirty="0"/>
          </a:p>
        </p:txBody>
      </p:sp>
      <p:sp>
        <p:nvSpPr>
          <p:cNvPr id="75" name="모서리가 둥근 직사각형 74"/>
          <p:cNvSpPr/>
          <p:nvPr/>
        </p:nvSpPr>
        <p:spPr bwMode="auto">
          <a:xfrm>
            <a:off x="5692217" y="6328159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추가</a:t>
            </a:r>
            <a:endParaRPr lang="ko-KR" altLang="en-US" sz="900" dirty="0"/>
          </a:p>
        </p:txBody>
      </p:sp>
      <p:sp>
        <p:nvSpPr>
          <p:cNvPr id="76" name="모서리가 둥근 직사각형 75"/>
          <p:cNvSpPr/>
          <p:nvPr/>
        </p:nvSpPr>
        <p:spPr bwMode="auto">
          <a:xfrm>
            <a:off x="8383129" y="6304576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취소</a:t>
            </a:r>
            <a:endParaRPr lang="ko-KR" altLang="en-US" sz="900" dirty="0"/>
          </a:p>
        </p:txBody>
      </p:sp>
      <p:sp>
        <p:nvSpPr>
          <p:cNvPr id="77" name="아래쪽 화살표 76"/>
          <p:cNvSpPr/>
          <p:nvPr/>
        </p:nvSpPr>
        <p:spPr bwMode="auto">
          <a:xfrm>
            <a:off x="799449" y="5144262"/>
            <a:ext cx="647605" cy="1744061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b="1" smtClean="0"/>
              <a:t>슬라이드 노트</a:t>
            </a:r>
            <a:endParaRPr lang="en-US" altLang="ko-KR" sz="900" b="1" smtClean="0"/>
          </a:p>
          <a:p>
            <a:pPr algn="ctr"/>
            <a:r>
              <a:rPr lang="ko-KR" altLang="en-US" sz="900" b="1" smtClean="0"/>
              <a:t> 참조</a:t>
            </a:r>
            <a:endParaRPr lang="ko-KR" altLang="en-US" sz="900" b="1" dirty="0" smtClean="0"/>
          </a:p>
        </p:txBody>
      </p:sp>
      <p:sp>
        <p:nvSpPr>
          <p:cNvPr id="78" name="타원 67"/>
          <p:cNvSpPr>
            <a:spLocks noChangeArrowheads="1"/>
          </p:cNvSpPr>
          <p:nvPr/>
        </p:nvSpPr>
        <p:spPr bwMode="auto">
          <a:xfrm>
            <a:off x="3782610" y="160666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79" name="타원 67"/>
          <p:cNvSpPr>
            <a:spLocks noChangeArrowheads="1"/>
          </p:cNvSpPr>
          <p:nvPr/>
        </p:nvSpPr>
        <p:spPr bwMode="auto">
          <a:xfrm>
            <a:off x="1978972" y="1660408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0" name="타원 67"/>
          <p:cNvSpPr>
            <a:spLocks noChangeArrowheads="1"/>
          </p:cNvSpPr>
          <p:nvPr/>
        </p:nvSpPr>
        <p:spPr bwMode="auto">
          <a:xfrm>
            <a:off x="7213542" y="1626737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81" name="직사각형 80"/>
          <p:cNvSpPr/>
          <p:nvPr/>
        </p:nvSpPr>
        <p:spPr bwMode="auto">
          <a:xfrm>
            <a:off x="4253868" y="3855892"/>
            <a:ext cx="4909232" cy="405495"/>
          </a:xfrm>
          <a:prstGeom prst="rect">
            <a:avLst/>
          </a:prstGeom>
          <a:solidFill>
            <a:srgbClr val="363636">
              <a:alpha val="69804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82" name="직사각형 81"/>
          <p:cNvSpPr/>
          <p:nvPr/>
        </p:nvSpPr>
        <p:spPr bwMode="auto">
          <a:xfrm>
            <a:off x="6755926" y="4202016"/>
            <a:ext cx="2408129" cy="405495"/>
          </a:xfrm>
          <a:prstGeom prst="rect">
            <a:avLst/>
          </a:prstGeom>
          <a:solidFill>
            <a:srgbClr val="363636">
              <a:alpha val="69804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83" name="직사각형 60"/>
          <p:cNvSpPr>
            <a:spLocks noChangeArrowheads="1"/>
          </p:cNvSpPr>
          <p:nvPr/>
        </p:nvSpPr>
        <p:spPr bwMode="auto">
          <a:xfrm>
            <a:off x="1973737" y="3541288"/>
            <a:ext cx="2273647" cy="34676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87" name="타원 67"/>
          <p:cNvSpPr>
            <a:spLocks noChangeArrowheads="1"/>
          </p:cNvSpPr>
          <p:nvPr/>
        </p:nvSpPr>
        <p:spPr bwMode="auto">
          <a:xfrm>
            <a:off x="1787006" y="3626368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  <p:sp>
        <p:nvSpPr>
          <p:cNvPr id="99" name="직사각형 60"/>
          <p:cNvSpPr>
            <a:spLocks noChangeArrowheads="1"/>
          </p:cNvSpPr>
          <p:nvPr/>
        </p:nvSpPr>
        <p:spPr bwMode="auto">
          <a:xfrm>
            <a:off x="1977187" y="4647933"/>
            <a:ext cx="7202227" cy="1643320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100" name="타원 67"/>
          <p:cNvSpPr>
            <a:spLocks noChangeArrowheads="1"/>
          </p:cNvSpPr>
          <p:nvPr/>
        </p:nvSpPr>
        <p:spPr bwMode="auto">
          <a:xfrm>
            <a:off x="1790456" y="4733013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37060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9"/>
          <p:cNvSpPr txBox="1">
            <a:spLocks noChangeArrowheads="1"/>
          </p:cNvSpPr>
          <p:nvPr/>
        </p:nvSpPr>
        <p:spPr bwMode="auto">
          <a:xfrm>
            <a:off x="2073275" y="1089025"/>
            <a:ext cx="5759450" cy="120015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2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anose="020B0604030504040204" pitchFamily="34" charset="0"/>
              </a:rPr>
              <a:t>이력조회</a:t>
            </a:r>
            <a:endParaRPr lang="ko-KR" altLang="en-US" sz="7200" b="1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67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이력조회 </a:t>
            </a:r>
            <a:r>
              <a:rPr lang="en-US" altLang="ko-KR" smtClean="0"/>
              <a:t>&gt; </a:t>
            </a:r>
            <a:r>
              <a:rPr lang="ko-KR" altLang="en-US" smtClean="0"/>
              <a:t>장애이력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장애이력을 조회 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355389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5692629"/>
              </p:ext>
            </p:extLst>
          </p:nvPr>
        </p:nvGraphicFramePr>
        <p:xfrm>
          <a:off x="416496" y="1764308"/>
          <a:ext cx="1377950" cy="73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장애이력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제어이력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pc="0" smtClean="0"/>
                        <a:t>데이터이력</a:t>
                      </a:r>
                      <a:endParaRPr lang="ko-KR" altLang="en-US" sz="1000" b="1" spc="0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62118" y="1764308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77" name="직사각형 76"/>
          <p:cNvSpPr/>
          <p:nvPr/>
        </p:nvSpPr>
        <p:spPr bwMode="auto">
          <a:xfrm>
            <a:off x="2001837" y="1676113"/>
            <a:ext cx="7523671" cy="9247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8465778" y="1858438"/>
            <a:ext cx="922714" cy="59242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b="1" dirty="0"/>
              <a:t>조회</a:t>
            </a:r>
          </a:p>
        </p:txBody>
      </p:sp>
      <p:sp>
        <p:nvSpPr>
          <p:cNvPr id="79" name="TextBox 60"/>
          <p:cNvSpPr txBox="1">
            <a:spLocks noChangeArrowheads="1"/>
          </p:cNvSpPr>
          <p:nvPr/>
        </p:nvSpPr>
        <p:spPr bwMode="auto">
          <a:xfrm>
            <a:off x="3794662" y="18123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1747393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3"/>
          <p:cNvSpPr txBox="1">
            <a:spLocks noChangeArrowheads="1"/>
          </p:cNvSpPr>
          <p:nvPr/>
        </p:nvSpPr>
        <p:spPr bwMode="auto">
          <a:xfrm>
            <a:off x="2635564" y="1804543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60"/>
          <p:cNvSpPr txBox="1">
            <a:spLocks noChangeArrowheads="1"/>
          </p:cNvSpPr>
          <p:nvPr/>
        </p:nvSpPr>
        <p:spPr bwMode="auto">
          <a:xfrm>
            <a:off x="2063843" y="1804543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52" y="1749228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3"/>
          <p:cNvSpPr txBox="1">
            <a:spLocks noChangeArrowheads="1"/>
          </p:cNvSpPr>
          <p:nvPr/>
        </p:nvSpPr>
        <p:spPr bwMode="auto">
          <a:xfrm>
            <a:off x="4273852" y="1806378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용인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TextBox 60"/>
          <p:cNvSpPr txBox="1">
            <a:spLocks noChangeArrowheads="1"/>
          </p:cNvSpPr>
          <p:nvPr/>
        </p:nvSpPr>
        <p:spPr bwMode="auto">
          <a:xfrm>
            <a:off x="5520589" y="1799790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설비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80" y="1736643"/>
            <a:ext cx="77287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3"/>
          <p:cNvSpPr txBox="1">
            <a:spLocks noChangeArrowheads="1"/>
          </p:cNvSpPr>
          <p:nvPr/>
        </p:nvSpPr>
        <p:spPr bwMode="auto">
          <a:xfrm>
            <a:off x="5999780" y="1793792"/>
            <a:ext cx="565480" cy="23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1" name="TextBox 60"/>
          <p:cNvSpPr txBox="1">
            <a:spLocks noChangeArrowheads="1"/>
          </p:cNvSpPr>
          <p:nvPr/>
        </p:nvSpPr>
        <p:spPr bwMode="auto">
          <a:xfrm>
            <a:off x="5283380" y="2238015"/>
            <a:ext cx="63991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경보등급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2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266" y="2162931"/>
            <a:ext cx="551521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" name="TextBox 3"/>
          <p:cNvSpPr txBox="1">
            <a:spLocks noChangeArrowheads="1"/>
          </p:cNvSpPr>
          <p:nvPr/>
        </p:nvSpPr>
        <p:spPr bwMode="auto">
          <a:xfrm>
            <a:off x="5908266" y="2220081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주의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60"/>
          <p:cNvSpPr txBox="1">
            <a:spLocks noChangeArrowheads="1"/>
          </p:cNvSpPr>
          <p:nvPr/>
        </p:nvSpPr>
        <p:spPr bwMode="auto">
          <a:xfrm>
            <a:off x="2139408" y="2230172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기간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2162878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3"/>
          <p:cNvSpPr txBox="1">
            <a:spLocks noChangeArrowheads="1"/>
          </p:cNvSpPr>
          <p:nvPr/>
        </p:nvSpPr>
        <p:spPr bwMode="auto">
          <a:xfrm>
            <a:off x="2635564" y="2220028"/>
            <a:ext cx="7681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2017-03-20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TextBox 60"/>
          <p:cNvSpPr txBox="1">
            <a:spLocks noChangeArrowheads="1"/>
          </p:cNvSpPr>
          <p:nvPr/>
        </p:nvSpPr>
        <p:spPr bwMode="auto">
          <a:xfrm>
            <a:off x="3702357" y="2222673"/>
            <a:ext cx="2792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~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53" y="2168534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3"/>
          <p:cNvSpPr txBox="1">
            <a:spLocks noChangeArrowheads="1"/>
          </p:cNvSpPr>
          <p:nvPr/>
        </p:nvSpPr>
        <p:spPr bwMode="auto">
          <a:xfrm>
            <a:off x="3983453" y="2225684"/>
            <a:ext cx="7681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2017-04-20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97638"/>
              </p:ext>
            </p:extLst>
          </p:nvPr>
        </p:nvGraphicFramePr>
        <p:xfrm>
          <a:off x="586217" y="2883871"/>
          <a:ext cx="8939291" cy="3170622"/>
        </p:xfrm>
        <a:graphic>
          <a:graphicData uri="http://schemas.openxmlformats.org/drawingml/2006/table">
            <a:tbl>
              <a:tblPr/>
              <a:tblGrid>
                <a:gridCol w="860310"/>
                <a:gridCol w="605188"/>
                <a:gridCol w="1780827"/>
                <a:gridCol w="1174725"/>
                <a:gridCol w="605188"/>
                <a:gridCol w="1585737"/>
                <a:gridCol w="1167745"/>
                <a:gridCol w="1159571"/>
              </a:tblGrid>
              <a:tr h="21932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경보등급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국소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설비명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센서값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발생시각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장애상태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네트워크상태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1932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운용감시데몬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메인데몬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이용율데몬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장애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완료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정상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완료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정상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완료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정상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완료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정상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완료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정상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완료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정상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주의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품질데몬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완료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정상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922" y="2886152"/>
            <a:ext cx="199384" cy="3320742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TextBox 60"/>
          <p:cNvSpPr txBox="1">
            <a:spLocks noChangeArrowheads="1"/>
          </p:cNvSpPr>
          <p:nvPr/>
        </p:nvSpPr>
        <p:spPr bwMode="auto">
          <a:xfrm>
            <a:off x="6423200" y="2225684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이상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3" name="타원 67"/>
          <p:cNvSpPr>
            <a:spLocks noChangeArrowheads="1"/>
          </p:cNvSpPr>
          <p:nvPr/>
        </p:nvSpPr>
        <p:spPr bwMode="auto">
          <a:xfrm>
            <a:off x="2488933" y="1689355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124" name="타원 67"/>
          <p:cNvSpPr>
            <a:spLocks noChangeArrowheads="1"/>
          </p:cNvSpPr>
          <p:nvPr/>
        </p:nvSpPr>
        <p:spPr bwMode="auto">
          <a:xfrm>
            <a:off x="4057054" y="165340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125" name="아래쪽 화살표 124"/>
          <p:cNvSpPr/>
          <p:nvPr/>
        </p:nvSpPr>
        <p:spPr bwMode="auto">
          <a:xfrm>
            <a:off x="-17952" y="5113939"/>
            <a:ext cx="647605" cy="1744061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b="1" smtClean="0"/>
              <a:t>슬라이드 노트</a:t>
            </a:r>
            <a:endParaRPr lang="en-US" altLang="ko-KR" sz="900" b="1" smtClean="0"/>
          </a:p>
          <a:p>
            <a:pPr algn="ctr"/>
            <a:r>
              <a:rPr lang="ko-KR" altLang="en-US" sz="900" b="1" smtClean="0"/>
              <a:t> 참조</a:t>
            </a:r>
            <a:endParaRPr lang="ko-KR" altLang="en-US" sz="900" b="1" dirty="0" smtClean="0"/>
          </a:p>
        </p:txBody>
      </p:sp>
      <p:sp>
        <p:nvSpPr>
          <p:cNvPr id="35" name="TextBox 60"/>
          <p:cNvSpPr txBox="1">
            <a:spLocks noChangeArrowheads="1"/>
          </p:cNvSpPr>
          <p:nvPr/>
        </p:nvSpPr>
        <p:spPr bwMode="auto">
          <a:xfrm>
            <a:off x="6871736" y="1780393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센서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927" y="1717246"/>
            <a:ext cx="77287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7350927" y="1774395"/>
            <a:ext cx="565480" cy="23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8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이력조회 </a:t>
            </a:r>
            <a:r>
              <a:rPr lang="en-US" altLang="ko-KR"/>
              <a:t>&gt; </a:t>
            </a:r>
            <a:r>
              <a:rPr lang="ko-KR" altLang="en-US" smtClean="0"/>
              <a:t>제어이력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제어이력을 조회 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355389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370645"/>
              </p:ext>
            </p:extLst>
          </p:nvPr>
        </p:nvGraphicFramePr>
        <p:xfrm>
          <a:off x="416496" y="1764308"/>
          <a:ext cx="1377950" cy="73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장애이력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제어이력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pc="0" smtClean="0"/>
                        <a:t>데이터이력</a:t>
                      </a:r>
                      <a:endParaRPr lang="ko-KR" altLang="en-US" sz="1000" b="1" spc="0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62118" y="1986409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77" name="직사각형 76"/>
          <p:cNvSpPr/>
          <p:nvPr/>
        </p:nvSpPr>
        <p:spPr bwMode="auto">
          <a:xfrm>
            <a:off x="2001837" y="1676113"/>
            <a:ext cx="7625469" cy="9247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8793674" y="1904194"/>
            <a:ext cx="717749" cy="5173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b="1" dirty="0"/>
              <a:t>조회</a:t>
            </a:r>
          </a:p>
        </p:txBody>
      </p:sp>
      <p:sp>
        <p:nvSpPr>
          <p:cNvPr id="79" name="TextBox 60"/>
          <p:cNvSpPr txBox="1">
            <a:spLocks noChangeArrowheads="1"/>
          </p:cNvSpPr>
          <p:nvPr/>
        </p:nvSpPr>
        <p:spPr bwMode="auto">
          <a:xfrm>
            <a:off x="3794662" y="18123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1747393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3"/>
          <p:cNvSpPr txBox="1">
            <a:spLocks noChangeArrowheads="1"/>
          </p:cNvSpPr>
          <p:nvPr/>
        </p:nvSpPr>
        <p:spPr bwMode="auto">
          <a:xfrm>
            <a:off x="2635564" y="1804543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60"/>
          <p:cNvSpPr txBox="1">
            <a:spLocks noChangeArrowheads="1"/>
          </p:cNvSpPr>
          <p:nvPr/>
        </p:nvSpPr>
        <p:spPr bwMode="auto">
          <a:xfrm>
            <a:off x="2063843" y="1804543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52" y="1749228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3"/>
          <p:cNvSpPr txBox="1">
            <a:spLocks noChangeArrowheads="1"/>
          </p:cNvSpPr>
          <p:nvPr/>
        </p:nvSpPr>
        <p:spPr bwMode="auto">
          <a:xfrm>
            <a:off x="4273852" y="1806378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용인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9" name="TextBox 60"/>
          <p:cNvSpPr txBox="1">
            <a:spLocks noChangeArrowheads="1"/>
          </p:cNvSpPr>
          <p:nvPr/>
        </p:nvSpPr>
        <p:spPr bwMode="auto">
          <a:xfrm>
            <a:off x="5520589" y="1799790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설비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779" y="1736643"/>
            <a:ext cx="129713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3"/>
          <p:cNvSpPr txBox="1">
            <a:spLocks noChangeArrowheads="1"/>
          </p:cNvSpPr>
          <p:nvPr/>
        </p:nvSpPr>
        <p:spPr bwMode="auto">
          <a:xfrm>
            <a:off x="5999779" y="1793792"/>
            <a:ext cx="1156919" cy="236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60"/>
          <p:cNvSpPr txBox="1">
            <a:spLocks noChangeArrowheads="1"/>
          </p:cNvSpPr>
          <p:nvPr/>
        </p:nvSpPr>
        <p:spPr bwMode="auto">
          <a:xfrm>
            <a:off x="2134118" y="22311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기간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2162878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3"/>
          <p:cNvSpPr txBox="1">
            <a:spLocks noChangeArrowheads="1"/>
          </p:cNvSpPr>
          <p:nvPr/>
        </p:nvSpPr>
        <p:spPr bwMode="auto">
          <a:xfrm>
            <a:off x="2635564" y="2220028"/>
            <a:ext cx="7681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2017-03-20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TextBox 60"/>
          <p:cNvSpPr txBox="1">
            <a:spLocks noChangeArrowheads="1"/>
          </p:cNvSpPr>
          <p:nvPr/>
        </p:nvSpPr>
        <p:spPr bwMode="auto">
          <a:xfrm>
            <a:off x="3702357" y="2222673"/>
            <a:ext cx="2792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~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53" y="2168534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3"/>
          <p:cNvSpPr txBox="1">
            <a:spLocks noChangeArrowheads="1"/>
          </p:cNvSpPr>
          <p:nvPr/>
        </p:nvSpPr>
        <p:spPr bwMode="auto">
          <a:xfrm>
            <a:off x="3983453" y="2225684"/>
            <a:ext cx="7681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2017-04-20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40684"/>
              </p:ext>
            </p:extLst>
          </p:nvPr>
        </p:nvGraphicFramePr>
        <p:xfrm>
          <a:off x="586217" y="2883871"/>
          <a:ext cx="8207457" cy="2682834"/>
        </p:xfrm>
        <a:graphic>
          <a:graphicData uri="http://schemas.openxmlformats.org/drawingml/2006/table">
            <a:tbl>
              <a:tblPr/>
              <a:tblGrid>
                <a:gridCol w="662186"/>
                <a:gridCol w="1904332"/>
                <a:gridCol w="1173153"/>
                <a:gridCol w="1252143"/>
                <a:gridCol w="759965"/>
                <a:gridCol w="759965"/>
                <a:gridCol w="1695713"/>
              </a:tblGrid>
              <a:tr h="21932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지역명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설비명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센서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제어코드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제어값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제어자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발생시각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1932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전등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on/off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DO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제어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Off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전등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on/off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DO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제어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adm2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상전류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ir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AI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임계치설정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수정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상전류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ir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AI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임계치설정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수정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adm2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유효전력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KW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AI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임계치설정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수정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전등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on/off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DO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제어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Off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전등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on/off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DO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제어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On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adm2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상전류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ir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AI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임계치설정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수정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상전류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ir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AI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임계치설정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수정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adm2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유효전력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KW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AI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임계치설정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수정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044" y="2886152"/>
            <a:ext cx="277606" cy="268055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60"/>
          <p:cNvSpPr txBox="1">
            <a:spLocks noChangeArrowheads="1"/>
          </p:cNvSpPr>
          <p:nvPr/>
        </p:nvSpPr>
        <p:spPr bwMode="auto">
          <a:xfrm>
            <a:off x="5186579" y="2231175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제어자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5735442" y="2231944"/>
            <a:ext cx="914400" cy="230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33" name="타원 67"/>
          <p:cNvSpPr>
            <a:spLocks noChangeArrowheads="1"/>
          </p:cNvSpPr>
          <p:nvPr/>
        </p:nvSpPr>
        <p:spPr bwMode="auto">
          <a:xfrm>
            <a:off x="2488933" y="1689355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34" name="타원 67"/>
          <p:cNvSpPr>
            <a:spLocks noChangeArrowheads="1"/>
          </p:cNvSpPr>
          <p:nvPr/>
        </p:nvSpPr>
        <p:spPr bwMode="auto">
          <a:xfrm>
            <a:off x="4057054" y="165340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35" name="아래쪽 화살표 34"/>
          <p:cNvSpPr/>
          <p:nvPr/>
        </p:nvSpPr>
        <p:spPr bwMode="auto">
          <a:xfrm>
            <a:off x="-17952" y="5113939"/>
            <a:ext cx="647605" cy="1744061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b="1" smtClean="0"/>
              <a:t>슬라이드 노트</a:t>
            </a:r>
            <a:endParaRPr lang="en-US" altLang="ko-KR" sz="900" b="1" smtClean="0"/>
          </a:p>
          <a:p>
            <a:pPr algn="ctr"/>
            <a:r>
              <a:rPr lang="ko-KR" altLang="en-US" sz="900" b="1" smtClean="0"/>
              <a:t> 참조</a:t>
            </a:r>
            <a:endParaRPr lang="ko-KR" altLang="en-US" sz="900" b="1" dirty="0" smtClean="0"/>
          </a:p>
        </p:txBody>
      </p:sp>
    </p:spTree>
    <p:extLst>
      <p:ext uri="{BB962C8B-B14F-4D97-AF65-F5344CB8AC3E}">
        <p14:creationId xmlns:p14="http://schemas.microsoft.com/office/powerpoint/2010/main" val="139763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이력조회 </a:t>
            </a:r>
            <a:r>
              <a:rPr lang="en-US" altLang="ko-KR"/>
              <a:t>&gt; </a:t>
            </a:r>
            <a:r>
              <a:rPr lang="ko-KR" altLang="en-US" smtClean="0"/>
              <a:t>데이터이력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데이터이력을 조회 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355389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969097"/>
              </p:ext>
            </p:extLst>
          </p:nvPr>
        </p:nvGraphicFramePr>
        <p:xfrm>
          <a:off x="416496" y="1764308"/>
          <a:ext cx="1377950" cy="73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장애이력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제어이력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pc="0" smtClean="0"/>
                        <a:t>데이터이력</a:t>
                      </a:r>
                      <a:endParaRPr lang="ko-KR" altLang="en-US" sz="1000" b="1" spc="0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62118" y="2224834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77" name="직사각형 76"/>
          <p:cNvSpPr/>
          <p:nvPr/>
        </p:nvSpPr>
        <p:spPr bwMode="auto">
          <a:xfrm>
            <a:off x="2001837" y="1676113"/>
            <a:ext cx="6263531" cy="9247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7383932" y="2293209"/>
            <a:ext cx="717749" cy="2196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b="1" dirty="0"/>
              <a:t>조회</a:t>
            </a:r>
          </a:p>
        </p:txBody>
      </p:sp>
      <p:sp>
        <p:nvSpPr>
          <p:cNvPr id="79" name="TextBox 60"/>
          <p:cNvSpPr txBox="1">
            <a:spLocks noChangeArrowheads="1"/>
          </p:cNvSpPr>
          <p:nvPr/>
        </p:nvSpPr>
        <p:spPr bwMode="auto">
          <a:xfrm>
            <a:off x="3794662" y="18123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1747393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3"/>
          <p:cNvSpPr txBox="1">
            <a:spLocks noChangeArrowheads="1"/>
          </p:cNvSpPr>
          <p:nvPr/>
        </p:nvSpPr>
        <p:spPr bwMode="auto">
          <a:xfrm>
            <a:off x="2635564" y="1804543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60"/>
          <p:cNvSpPr txBox="1">
            <a:spLocks noChangeArrowheads="1"/>
          </p:cNvSpPr>
          <p:nvPr/>
        </p:nvSpPr>
        <p:spPr bwMode="auto">
          <a:xfrm>
            <a:off x="2063843" y="1804543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36" y="1758034"/>
            <a:ext cx="87786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3"/>
          <p:cNvSpPr txBox="1">
            <a:spLocks noChangeArrowheads="1"/>
          </p:cNvSpPr>
          <p:nvPr/>
        </p:nvSpPr>
        <p:spPr bwMode="auto">
          <a:xfrm>
            <a:off x="4329522" y="1806378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용인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4" name="TextBox 60"/>
          <p:cNvSpPr txBox="1">
            <a:spLocks noChangeArrowheads="1"/>
          </p:cNvSpPr>
          <p:nvPr/>
        </p:nvSpPr>
        <p:spPr bwMode="auto">
          <a:xfrm>
            <a:off x="5198194" y="180143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기간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5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365" y="1736812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" name="TextBox 3"/>
          <p:cNvSpPr txBox="1">
            <a:spLocks noChangeArrowheads="1"/>
          </p:cNvSpPr>
          <p:nvPr/>
        </p:nvSpPr>
        <p:spPr bwMode="auto">
          <a:xfrm>
            <a:off x="5682365" y="1793962"/>
            <a:ext cx="7681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2017-03-20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7" name="TextBox 60"/>
          <p:cNvSpPr txBox="1">
            <a:spLocks noChangeArrowheads="1"/>
          </p:cNvSpPr>
          <p:nvPr/>
        </p:nvSpPr>
        <p:spPr bwMode="auto">
          <a:xfrm>
            <a:off x="6749158" y="1796607"/>
            <a:ext cx="2792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~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254" y="1742468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" name="TextBox 3"/>
          <p:cNvSpPr txBox="1">
            <a:spLocks noChangeArrowheads="1"/>
          </p:cNvSpPr>
          <p:nvPr/>
        </p:nvSpPr>
        <p:spPr bwMode="auto">
          <a:xfrm>
            <a:off x="7030254" y="1799618"/>
            <a:ext cx="76815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2017-04-20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307669"/>
              </p:ext>
            </p:extLst>
          </p:nvPr>
        </p:nvGraphicFramePr>
        <p:xfrm>
          <a:off x="2020215" y="2838837"/>
          <a:ext cx="5672715" cy="3414516"/>
        </p:xfrm>
        <a:graphic>
          <a:graphicData uri="http://schemas.openxmlformats.org/drawingml/2006/table">
            <a:tbl>
              <a:tblPr/>
              <a:tblGrid>
                <a:gridCol w="1329075"/>
                <a:gridCol w="983513"/>
                <a:gridCol w="596925"/>
                <a:gridCol w="722607"/>
                <a:gridCol w="722607"/>
                <a:gridCol w="596925"/>
                <a:gridCol w="721063"/>
              </a:tblGrid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시간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온도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습도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주파수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상전압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Vr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상전류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유효전력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최대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82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평균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21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최소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24.5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24.5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24.5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24.5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24.5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24.5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28.1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25.8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25.8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25.8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25.8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25.8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25.8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93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24.3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23.2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4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20170419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19:14:27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827" y="2827800"/>
            <a:ext cx="304514" cy="3425554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타원 67"/>
          <p:cNvSpPr>
            <a:spLocks noChangeArrowheads="1"/>
          </p:cNvSpPr>
          <p:nvPr/>
        </p:nvSpPr>
        <p:spPr bwMode="auto">
          <a:xfrm>
            <a:off x="2488933" y="1689355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53" name="타원 67"/>
          <p:cNvSpPr>
            <a:spLocks noChangeArrowheads="1"/>
          </p:cNvSpPr>
          <p:nvPr/>
        </p:nvSpPr>
        <p:spPr bwMode="auto">
          <a:xfrm>
            <a:off x="4057054" y="165340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54" name="아래쪽 화살표 53"/>
          <p:cNvSpPr/>
          <p:nvPr/>
        </p:nvSpPr>
        <p:spPr bwMode="auto">
          <a:xfrm>
            <a:off x="-17952" y="5113939"/>
            <a:ext cx="647605" cy="1744061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b="1" smtClean="0"/>
              <a:t>슬라이드 노트</a:t>
            </a:r>
            <a:endParaRPr lang="en-US" altLang="ko-KR" sz="900" b="1" smtClean="0"/>
          </a:p>
          <a:p>
            <a:pPr algn="ctr"/>
            <a:r>
              <a:rPr lang="ko-KR" altLang="en-US" sz="900" b="1" smtClean="0"/>
              <a:t> 참조</a:t>
            </a:r>
            <a:endParaRPr lang="ko-KR" altLang="en-US" sz="900" b="1" dirty="0" smtClean="0"/>
          </a:p>
        </p:txBody>
      </p:sp>
      <p:sp>
        <p:nvSpPr>
          <p:cNvPr id="43" name="타원 67"/>
          <p:cNvSpPr>
            <a:spLocks noChangeArrowheads="1"/>
          </p:cNvSpPr>
          <p:nvPr/>
        </p:nvSpPr>
        <p:spPr bwMode="auto">
          <a:xfrm>
            <a:off x="8084835" y="176707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2</a:t>
            </a:r>
            <a:endParaRPr lang="ko-KR" altLang="en-US" sz="900"/>
          </a:p>
        </p:txBody>
      </p:sp>
      <p:pic>
        <p:nvPicPr>
          <p:cNvPr id="4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2172692"/>
            <a:ext cx="87786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TextBox 3"/>
          <p:cNvSpPr txBox="1">
            <a:spLocks noChangeArrowheads="1"/>
          </p:cNvSpPr>
          <p:nvPr/>
        </p:nvSpPr>
        <p:spPr bwMode="auto">
          <a:xfrm>
            <a:off x="2764250" y="2221036"/>
            <a:ext cx="57419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온도</a:t>
            </a:r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(C)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TextBox 60"/>
          <p:cNvSpPr txBox="1">
            <a:spLocks noChangeArrowheads="1"/>
          </p:cNvSpPr>
          <p:nvPr/>
        </p:nvSpPr>
        <p:spPr bwMode="auto">
          <a:xfrm>
            <a:off x="2064415" y="2219201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센서값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3584848" y="2215660"/>
            <a:ext cx="612367" cy="2808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900" smtClean="0"/>
              <a:t>0</a:t>
            </a:r>
            <a:endParaRPr lang="ko-KR" altLang="en-US" sz="900" dirty="0"/>
          </a:p>
        </p:txBody>
      </p:sp>
      <p:sp>
        <p:nvSpPr>
          <p:cNvPr id="62" name="타원 67"/>
          <p:cNvSpPr>
            <a:spLocks noChangeArrowheads="1"/>
          </p:cNvSpPr>
          <p:nvPr/>
        </p:nvSpPr>
        <p:spPr bwMode="auto">
          <a:xfrm>
            <a:off x="5065968" y="229718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  <p:sp>
        <p:nvSpPr>
          <p:cNvPr id="63" name="직사각형 62"/>
          <p:cNvSpPr/>
          <p:nvPr/>
        </p:nvSpPr>
        <p:spPr bwMode="auto">
          <a:xfrm>
            <a:off x="4357379" y="2221328"/>
            <a:ext cx="612367" cy="2808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900" smtClean="0"/>
              <a:t>100</a:t>
            </a:r>
            <a:endParaRPr lang="ko-KR" altLang="en-US" sz="900" dirty="0"/>
          </a:p>
        </p:txBody>
      </p:sp>
      <p:sp>
        <p:nvSpPr>
          <p:cNvPr id="64" name="TextBox 60"/>
          <p:cNvSpPr txBox="1">
            <a:spLocks noChangeArrowheads="1"/>
          </p:cNvSpPr>
          <p:nvPr/>
        </p:nvSpPr>
        <p:spPr bwMode="auto">
          <a:xfrm>
            <a:off x="4137675" y="2240684"/>
            <a:ext cx="2792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~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7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9"/>
          <p:cNvSpPr txBox="1">
            <a:spLocks noChangeArrowheads="1"/>
          </p:cNvSpPr>
          <p:nvPr/>
        </p:nvSpPr>
        <p:spPr bwMode="auto">
          <a:xfrm>
            <a:off x="2073275" y="1089025"/>
            <a:ext cx="5759450" cy="120015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2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anose="020B0604030504040204" pitchFamily="34" charset="0"/>
              </a:rPr>
              <a:t>기본정보관리</a:t>
            </a:r>
            <a:endParaRPr lang="ko-KR" altLang="en-US" sz="7200" b="1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7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/>
              <a:t>이력조회 </a:t>
            </a:r>
            <a:r>
              <a:rPr lang="en-US" altLang="ko-KR"/>
              <a:t>&gt; </a:t>
            </a:r>
            <a:r>
              <a:rPr lang="ko-KR" altLang="en-US" smtClean="0"/>
              <a:t>데이터이력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데이터이력을 조회 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4801498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154714"/>
              </p:ext>
            </p:extLst>
          </p:nvPr>
        </p:nvGraphicFramePr>
        <p:xfrm>
          <a:off x="416496" y="1764308"/>
          <a:ext cx="1377950" cy="24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사용자관리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81877" y="1736762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77" name="직사각형 76"/>
          <p:cNvSpPr/>
          <p:nvPr/>
        </p:nvSpPr>
        <p:spPr bwMode="auto">
          <a:xfrm>
            <a:off x="2001838" y="1700808"/>
            <a:ext cx="5706990" cy="4874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6849931" y="1845657"/>
            <a:ext cx="717749" cy="21965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b="1" dirty="0"/>
              <a:t>조회</a:t>
            </a:r>
          </a:p>
        </p:txBody>
      </p:sp>
      <p:sp>
        <p:nvSpPr>
          <p:cNvPr id="79" name="TextBox 60"/>
          <p:cNvSpPr txBox="1">
            <a:spLocks noChangeArrowheads="1"/>
          </p:cNvSpPr>
          <p:nvPr/>
        </p:nvSpPr>
        <p:spPr bwMode="auto">
          <a:xfrm>
            <a:off x="3794662" y="18123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1747393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3"/>
          <p:cNvSpPr txBox="1">
            <a:spLocks noChangeArrowheads="1"/>
          </p:cNvSpPr>
          <p:nvPr/>
        </p:nvSpPr>
        <p:spPr bwMode="auto">
          <a:xfrm>
            <a:off x="2635564" y="1804543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TextBox 60"/>
          <p:cNvSpPr txBox="1">
            <a:spLocks noChangeArrowheads="1"/>
          </p:cNvSpPr>
          <p:nvPr/>
        </p:nvSpPr>
        <p:spPr bwMode="auto">
          <a:xfrm>
            <a:off x="2063843" y="1804543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36" y="1758034"/>
            <a:ext cx="87786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Box 3"/>
          <p:cNvSpPr txBox="1">
            <a:spLocks noChangeArrowheads="1"/>
          </p:cNvSpPr>
          <p:nvPr/>
        </p:nvSpPr>
        <p:spPr bwMode="auto">
          <a:xfrm>
            <a:off x="4329522" y="1806378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20" name="표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11748"/>
              </p:ext>
            </p:extLst>
          </p:nvPr>
        </p:nvGraphicFramePr>
        <p:xfrm>
          <a:off x="2020210" y="2319553"/>
          <a:ext cx="7582681" cy="1463364"/>
        </p:xfrm>
        <a:graphic>
          <a:graphicData uri="http://schemas.openxmlformats.org/drawingml/2006/table">
            <a:tbl>
              <a:tblPr/>
              <a:tblGrid>
                <a:gridCol w="1304083"/>
                <a:gridCol w="628265"/>
                <a:gridCol w="620002"/>
                <a:gridCol w="892648"/>
                <a:gridCol w="892648"/>
                <a:gridCol w="628265"/>
                <a:gridCol w="1287695"/>
                <a:gridCol w="1329075"/>
              </a:tblGrid>
              <a:tr h="17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국소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이름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아이디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권한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부서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직책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등록인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등록일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7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중앙전파관리소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김용인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aaa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전체권한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전파계획과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서기보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20170311 11:22:33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강남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박강남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bbb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전파관리소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XX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과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XXX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20170311 11:22:33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구로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최구로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ccc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전파관리소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XX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과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XXX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20170311 11:22:33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수원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박수원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ddd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전파관리소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XX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과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XXX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20170311 11:22:33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7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의왕</a:t>
                      </a:r>
                      <a:endParaRPr kumimoji="0" lang="en-US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이의왕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eee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전파관리소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XX</a:t>
                      </a: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과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XXX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admin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20170311 11:22:33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2891" y="2318804"/>
            <a:ext cx="196584" cy="1474401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60"/>
          <p:cNvSpPr txBox="1">
            <a:spLocks noChangeArrowheads="1"/>
          </p:cNvSpPr>
          <p:nvPr/>
        </p:nvSpPr>
        <p:spPr bwMode="auto">
          <a:xfrm>
            <a:off x="5163822" y="1835112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제어자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auto">
          <a:xfrm>
            <a:off x="5712685" y="1835881"/>
            <a:ext cx="914400" cy="230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0938"/>
              </p:ext>
            </p:extLst>
          </p:nvPr>
        </p:nvGraphicFramePr>
        <p:xfrm>
          <a:off x="2030429" y="4151004"/>
          <a:ext cx="7141556" cy="1917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558"/>
                <a:gridCol w="1296458"/>
                <a:gridCol w="1202196"/>
                <a:gridCol w="1314331"/>
                <a:gridCol w="1136003"/>
                <a:gridCol w="1208010"/>
              </a:tblGrid>
              <a:tr h="38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관리소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국소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이름</a:t>
                      </a: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ID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암호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암호 확인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부서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직책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휴대폰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전화번호</a:t>
                      </a:r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email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34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권한등급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관리국소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 bwMode="auto">
          <a:xfrm>
            <a:off x="5689928" y="5762849"/>
            <a:ext cx="3295520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강남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구로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, 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서대문구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9" name="TextBox 68"/>
          <p:cNvSpPr txBox="1"/>
          <p:nvPr/>
        </p:nvSpPr>
        <p:spPr bwMode="auto">
          <a:xfrm>
            <a:off x="3131853" y="4614640"/>
            <a:ext cx="757757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admin_yg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2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043" y="4182270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3"/>
          <p:cNvSpPr txBox="1">
            <a:spLocks noChangeArrowheads="1"/>
          </p:cNvSpPr>
          <p:nvPr/>
        </p:nvSpPr>
        <p:spPr bwMode="auto">
          <a:xfrm>
            <a:off x="3082043" y="4239420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4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8" y="4182269"/>
            <a:ext cx="1152308" cy="28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TextBox 3"/>
          <p:cNvSpPr txBox="1">
            <a:spLocks noChangeArrowheads="1"/>
          </p:cNvSpPr>
          <p:nvPr/>
        </p:nvSpPr>
        <p:spPr bwMode="auto">
          <a:xfrm>
            <a:off x="5689630" y="4230614"/>
            <a:ext cx="62808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용인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5601173" y="4621482"/>
            <a:ext cx="1116023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*****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5" name="TextBox 84"/>
          <p:cNvSpPr txBox="1"/>
          <p:nvPr/>
        </p:nvSpPr>
        <p:spPr bwMode="auto">
          <a:xfrm>
            <a:off x="8033145" y="4624412"/>
            <a:ext cx="1024311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*****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8041344" y="4235999"/>
            <a:ext cx="1024311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김용인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90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228" y="4971059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TextBox 3"/>
          <p:cNvSpPr txBox="1">
            <a:spLocks noChangeArrowheads="1"/>
          </p:cNvSpPr>
          <p:nvPr/>
        </p:nvSpPr>
        <p:spPr bwMode="auto">
          <a:xfrm>
            <a:off x="3079228" y="5028209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선택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2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972" y="4935191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3"/>
          <p:cNvSpPr txBox="1">
            <a:spLocks noChangeArrowheads="1"/>
          </p:cNvSpPr>
          <p:nvPr/>
        </p:nvSpPr>
        <p:spPr bwMode="auto">
          <a:xfrm>
            <a:off x="5562972" y="4992341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선택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6" name="TextBox 95"/>
          <p:cNvSpPr txBox="1"/>
          <p:nvPr/>
        </p:nvSpPr>
        <p:spPr bwMode="auto">
          <a:xfrm>
            <a:off x="8033144" y="5027926"/>
            <a:ext cx="1024311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7" name="TextBox 96"/>
          <p:cNvSpPr txBox="1"/>
          <p:nvPr/>
        </p:nvSpPr>
        <p:spPr bwMode="auto">
          <a:xfrm>
            <a:off x="3131853" y="5381262"/>
            <a:ext cx="1024311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8" name="TextBox 97"/>
          <p:cNvSpPr txBox="1"/>
          <p:nvPr/>
        </p:nvSpPr>
        <p:spPr bwMode="auto">
          <a:xfrm>
            <a:off x="5596916" y="5388249"/>
            <a:ext cx="1024311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9" name="TextBox 98"/>
          <p:cNvSpPr txBox="1"/>
          <p:nvPr/>
        </p:nvSpPr>
        <p:spPr bwMode="auto">
          <a:xfrm>
            <a:off x="8028801" y="5394762"/>
            <a:ext cx="1024311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7491881" y="6164871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삭제</a:t>
            </a:r>
            <a:endParaRPr lang="ko-KR" altLang="en-US" sz="900" dirty="0"/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6603308" y="6162402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수정</a:t>
            </a:r>
            <a:endParaRPr lang="ko-KR" altLang="en-US" sz="900" dirty="0"/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5692217" y="6174308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추가</a:t>
            </a:r>
            <a:endParaRPr lang="ko-KR" altLang="en-US" sz="900" dirty="0"/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8383129" y="6150725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취소</a:t>
            </a:r>
            <a:endParaRPr lang="ko-KR" altLang="en-US" sz="900" dirty="0"/>
          </a:p>
        </p:txBody>
      </p:sp>
      <p:sp>
        <p:nvSpPr>
          <p:cNvPr id="104" name="아래쪽 화살표 103"/>
          <p:cNvSpPr/>
          <p:nvPr/>
        </p:nvSpPr>
        <p:spPr bwMode="auto">
          <a:xfrm>
            <a:off x="818256" y="5113939"/>
            <a:ext cx="647605" cy="1744061"/>
          </a:xfrm>
          <a:prstGeom prst="downArrow">
            <a:avLst/>
          </a:prstGeom>
          <a:solidFill>
            <a:srgbClr val="FFC00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b="1" smtClean="0"/>
              <a:t>슬라이드 노트</a:t>
            </a:r>
            <a:endParaRPr lang="en-US" altLang="ko-KR" sz="900" b="1" smtClean="0"/>
          </a:p>
          <a:p>
            <a:pPr algn="ctr"/>
            <a:r>
              <a:rPr lang="ko-KR" altLang="en-US" sz="900" b="1" smtClean="0"/>
              <a:t> 참조</a:t>
            </a:r>
            <a:endParaRPr lang="ko-KR" altLang="en-US" sz="900" b="1" dirty="0" smtClean="0"/>
          </a:p>
        </p:txBody>
      </p:sp>
      <p:sp>
        <p:nvSpPr>
          <p:cNvPr id="105" name="타원 67"/>
          <p:cNvSpPr>
            <a:spLocks noChangeArrowheads="1"/>
          </p:cNvSpPr>
          <p:nvPr/>
        </p:nvSpPr>
        <p:spPr bwMode="auto">
          <a:xfrm>
            <a:off x="2464028" y="164760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106" name="타원 67"/>
          <p:cNvSpPr>
            <a:spLocks noChangeArrowheads="1"/>
          </p:cNvSpPr>
          <p:nvPr/>
        </p:nvSpPr>
        <p:spPr bwMode="auto">
          <a:xfrm>
            <a:off x="4089881" y="166373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pic>
        <p:nvPicPr>
          <p:cNvPr id="108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026" y="5706801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" name="TextBox 3"/>
          <p:cNvSpPr txBox="1">
            <a:spLocks noChangeArrowheads="1"/>
          </p:cNvSpPr>
          <p:nvPr/>
        </p:nvSpPr>
        <p:spPr bwMode="auto">
          <a:xfrm>
            <a:off x="3101026" y="5763951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전체권한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7" name="타원 67"/>
          <p:cNvSpPr>
            <a:spLocks noChangeArrowheads="1"/>
          </p:cNvSpPr>
          <p:nvPr/>
        </p:nvSpPr>
        <p:spPr bwMode="auto">
          <a:xfrm>
            <a:off x="3752788" y="5894793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111" name="직사각형 60"/>
          <p:cNvSpPr>
            <a:spLocks noChangeArrowheads="1"/>
          </p:cNvSpPr>
          <p:nvPr/>
        </p:nvSpPr>
        <p:spPr bwMode="auto">
          <a:xfrm>
            <a:off x="4342293" y="5688004"/>
            <a:ext cx="4767727" cy="34676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110" name="타원 67"/>
          <p:cNvSpPr>
            <a:spLocks noChangeArrowheads="1"/>
          </p:cNvSpPr>
          <p:nvPr/>
        </p:nvSpPr>
        <p:spPr bwMode="auto">
          <a:xfrm>
            <a:off x="9044145" y="575381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  <p:sp>
        <p:nvSpPr>
          <p:cNvPr id="51" name="타원 67"/>
          <p:cNvSpPr>
            <a:spLocks noChangeArrowheads="1"/>
          </p:cNvSpPr>
          <p:nvPr/>
        </p:nvSpPr>
        <p:spPr bwMode="auto">
          <a:xfrm>
            <a:off x="2929252" y="4113214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53" name="타원 67"/>
          <p:cNvSpPr>
            <a:spLocks noChangeArrowheads="1"/>
          </p:cNvSpPr>
          <p:nvPr/>
        </p:nvSpPr>
        <p:spPr bwMode="auto">
          <a:xfrm>
            <a:off x="5374847" y="4085607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4574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기본정보관리 </a:t>
            </a:r>
            <a:r>
              <a:rPr lang="en-US" altLang="ko-KR"/>
              <a:t>&gt; </a:t>
            </a:r>
            <a:r>
              <a:rPr lang="ko-KR" altLang="en-US" smtClean="0"/>
              <a:t>사용자관리 </a:t>
            </a:r>
            <a:r>
              <a:rPr lang="en-US" altLang="ko-KR" smtClean="0"/>
              <a:t>: </a:t>
            </a:r>
            <a:r>
              <a:rPr lang="ko-KR" altLang="en-US" smtClean="0"/>
              <a:t>관리국소선택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en-US" altLang="ko-KR" sz="800" smtClean="0"/>
          </a:p>
          <a:p>
            <a:r>
              <a:rPr lang="en-US" altLang="ko-KR" sz="800" smtClean="0"/>
              <a:t>0. </a:t>
            </a:r>
            <a:r>
              <a:rPr lang="en-US" altLang="ko-KR" sz="800"/>
              <a:t> /home/fms/confm/run.data </a:t>
            </a:r>
            <a:r>
              <a:rPr lang="ko-KR" altLang="en-US" sz="800"/>
              <a:t>파일 </a:t>
            </a:r>
            <a:r>
              <a:rPr lang="ko-KR" altLang="en-US" sz="800"/>
              <a:t>중 </a:t>
            </a:r>
            <a:r>
              <a:rPr lang="en-US" altLang="ko-KR" sz="800" smtClean="0"/>
              <a:t>rtu_ver </a:t>
            </a:r>
            <a:r>
              <a:rPr lang="ko-KR" altLang="en-US" sz="800"/>
              <a:t>항목을 </a:t>
            </a:r>
            <a:r>
              <a:rPr lang="ko-KR" altLang="en-US" sz="800"/>
              <a:t>읽어온다</a:t>
            </a:r>
            <a:r>
              <a:rPr lang="en-US" altLang="ko-KR" sz="800" smtClean="0"/>
              <a:t>.</a:t>
            </a:r>
          </a:p>
          <a:p>
            <a:endParaRPr lang="en-US" altLang="ko-KR" sz="800"/>
          </a:p>
          <a:p>
            <a:r>
              <a:rPr lang="en-US" altLang="ko-KR" sz="800" smtClean="0"/>
              <a:t>1. /home/fms/confm/net.data </a:t>
            </a:r>
            <a:r>
              <a:rPr lang="ko-KR" altLang="en-US" sz="800" smtClean="0"/>
              <a:t>파일을 읽어 온다</a:t>
            </a:r>
            <a:r>
              <a:rPr lang="en-US" altLang="ko-KR" sz="800" smtClean="0"/>
              <a:t>. </a:t>
            </a:r>
          </a:p>
          <a:p>
            <a:r>
              <a:rPr lang="en-US" altLang="ko-KR" sz="800" smtClean="0"/>
              <a:t>2. 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이용하여</a:t>
            </a:r>
            <a:r>
              <a:rPr lang="en-US" altLang="ko-KR" sz="800"/>
              <a:t> </a:t>
            </a:r>
            <a:r>
              <a:rPr lang="ko-KR" altLang="en-US" sz="800"/>
              <a:t>변경될 네트워크 정보를 </a:t>
            </a:r>
            <a:r>
              <a:rPr lang="en-US" altLang="ko-KR" sz="800"/>
              <a:t>RTU Daemon</a:t>
            </a:r>
            <a:r>
              <a:rPr lang="ko-KR" altLang="en-US" sz="800"/>
              <a:t>으로 </a:t>
            </a:r>
            <a:r>
              <a:rPr lang="ko-KR" altLang="en-US" sz="800" smtClean="0"/>
              <a:t>보낸다</a:t>
            </a:r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3. </a:t>
            </a:r>
            <a:r>
              <a:rPr lang="en-US" altLang="ko-KR" sz="800"/>
              <a:t>/</a:t>
            </a:r>
            <a:r>
              <a:rPr lang="en-US" altLang="ko-KR" sz="800" smtClean="0"/>
              <a:t>home/fms/confm/run.data </a:t>
            </a:r>
            <a:r>
              <a:rPr lang="ko-KR" altLang="en-US" sz="800" smtClean="0"/>
              <a:t>파일 중 </a:t>
            </a:r>
            <a:r>
              <a:rPr lang="en-US" altLang="ko-KR" sz="800" smtClean="0"/>
              <a:t>siteid </a:t>
            </a:r>
            <a:r>
              <a:rPr lang="ko-KR" altLang="en-US" sz="800" smtClean="0"/>
              <a:t>항목을 읽어온다</a:t>
            </a:r>
            <a:r>
              <a:rPr lang="en-US" altLang="ko-KR" sz="800" smtClean="0"/>
              <a:t>.</a:t>
            </a:r>
            <a:endParaRPr lang="en-US" altLang="ko-KR" sz="800"/>
          </a:p>
          <a:p>
            <a:r>
              <a:rPr lang="en-US" altLang="ko-KR" sz="800" smtClean="0"/>
              <a:t>4.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</a:t>
            </a:r>
            <a:r>
              <a:rPr lang="ko-KR" altLang="en-US" sz="800" smtClean="0"/>
              <a:t>이용하여 변경될 </a:t>
            </a:r>
            <a:r>
              <a:rPr lang="en-US" altLang="ko-KR" sz="800" smtClean="0"/>
              <a:t>site id </a:t>
            </a:r>
            <a:r>
              <a:rPr lang="ko-KR" altLang="en-US" sz="800" smtClean="0"/>
              <a:t>정보를 보낸다</a:t>
            </a:r>
            <a:r>
              <a:rPr lang="en-US" altLang="ko-KR" sz="800" smtClean="0"/>
              <a:t>. </a:t>
            </a:r>
          </a:p>
          <a:p>
            <a:endParaRPr lang="en-US" altLang="ko-KR" sz="800" smtClean="0"/>
          </a:p>
          <a:p>
            <a:r>
              <a:rPr lang="en-US" altLang="ko-KR" sz="800" smtClean="0"/>
              <a:t>5. </a:t>
            </a:r>
            <a:r>
              <a:rPr lang="ko-KR" altLang="en-US" sz="800" smtClean="0"/>
              <a:t>펌웨어 파일을 찾는다</a:t>
            </a:r>
            <a:endParaRPr lang="en-US" altLang="ko-KR" sz="800" smtClean="0"/>
          </a:p>
          <a:p>
            <a:r>
              <a:rPr lang="en-US" altLang="ko-KR" sz="800" smtClean="0"/>
              <a:t>6. </a:t>
            </a:r>
            <a:r>
              <a:rPr lang="ko-KR" altLang="en-US" sz="800" smtClean="0"/>
              <a:t>펌웨어 파일을 </a:t>
            </a:r>
            <a:r>
              <a:rPr lang="en-US" altLang="ko-KR" sz="800" smtClean="0"/>
              <a:t>/home/fms/temp </a:t>
            </a:r>
            <a:r>
              <a:rPr lang="ko-KR" altLang="en-US" sz="800" smtClean="0"/>
              <a:t>디렉토리에 </a:t>
            </a:r>
            <a:r>
              <a:rPr lang="en-US" altLang="ko-KR" sz="800" smtClean="0"/>
              <a:t>Upload </a:t>
            </a:r>
            <a:r>
              <a:rPr lang="ko-KR" altLang="en-US" sz="800" smtClean="0"/>
              <a:t>한다</a:t>
            </a:r>
            <a:r>
              <a:rPr lang="en-US" altLang="ko-KR" sz="800" smtClean="0"/>
              <a:t>.</a:t>
            </a:r>
          </a:p>
          <a:p>
            <a:r>
              <a:rPr lang="en-US" altLang="ko-KR" sz="800" smtClean="0"/>
              <a:t>7.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</a:t>
            </a:r>
            <a:r>
              <a:rPr lang="ko-KR" altLang="en-US" sz="800"/>
              <a:t>이용하여 </a:t>
            </a:r>
            <a:r>
              <a:rPr lang="ko-KR" altLang="en-US" sz="800" smtClean="0"/>
              <a:t>변경될 </a:t>
            </a:r>
            <a:r>
              <a:rPr lang="en-US" altLang="ko-KR" sz="800" smtClean="0"/>
              <a:t>File</a:t>
            </a:r>
            <a:r>
              <a:rPr lang="ko-KR" altLang="en-US" sz="800" smtClean="0"/>
              <a:t>이름을 보낸다</a:t>
            </a:r>
            <a:r>
              <a:rPr lang="en-US" altLang="ko-KR" sz="800" smtClean="0"/>
              <a:t>.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 smtClean="0"/>
              <a:t>8. </a:t>
            </a:r>
            <a:r>
              <a:rPr lang="en-US" altLang="ko-KR" sz="800"/>
              <a:t>/home/fms/confm/run.data </a:t>
            </a:r>
            <a:r>
              <a:rPr lang="ko-KR" altLang="en-US" sz="800"/>
              <a:t>파일 </a:t>
            </a:r>
            <a:r>
              <a:rPr lang="ko-KR" altLang="en-US" sz="800"/>
              <a:t>중 </a:t>
            </a:r>
            <a:r>
              <a:rPr lang="en-US" altLang="ko-KR" sz="800" smtClean="0"/>
              <a:t>ntp_addr </a:t>
            </a:r>
            <a:r>
              <a:rPr lang="ko-KR" altLang="en-US" sz="800"/>
              <a:t>항목을 읽어온다</a:t>
            </a:r>
            <a:r>
              <a:rPr lang="en-US" altLang="ko-KR" sz="800"/>
              <a:t>.</a:t>
            </a:r>
          </a:p>
          <a:p>
            <a:r>
              <a:rPr lang="en-US" altLang="ko-KR" sz="800" smtClean="0"/>
              <a:t>9.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이용하여 </a:t>
            </a:r>
            <a:r>
              <a:rPr lang="ko-KR" altLang="en-US" sz="800"/>
              <a:t>변경될 </a:t>
            </a:r>
            <a:r>
              <a:rPr lang="en-US" altLang="ko-KR" sz="800" smtClean="0"/>
              <a:t>ntp </a:t>
            </a:r>
            <a:r>
              <a:rPr lang="ko-KR" altLang="en-US" sz="800" smtClean="0"/>
              <a:t>서버 정보를 </a:t>
            </a:r>
            <a:r>
              <a:rPr lang="ko-KR" altLang="en-US" sz="800"/>
              <a:t>보낸다</a:t>
            </a:r>
            <a:r>
              <a:rPr lang="en-US" altLang="ko-KR" sz="800"/>
              <a:t>. 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 smtClean="0"/>
              <a:t>10. </a:t>
            </a:r>
            <a:r>
              <a:rPr lang="en-US" altLang="ko-KR" sz="800"/>
              <a:t>/home/fms/confm/run.data </a:t>
            </a:r>
            <a:r>
              <a:rPr lang="ko-KR" altLang="en-US" sz="800"/>
              <a:t>파일 </a:t>
            </a:r>
            <a:r>
              <a:rPr lang="ko-KR" altLang="en-US" sz="800"/>
              <a:t>중 </a:t>
            </a:r>
            <a:r>
              <a:rPr lang="en-US" altLang="ko-KR" sz="800" smtClean="0"/>
              <a:t>rtu_mode </a:t>
            </a:r>
            <a:r>
              <a:rPr lang="ko-KR" altLang="en-US" sz="800"/>
              <a:t>항목을 읽어온다</a:t>
            </a:r>
            <a:r>
              <a:rPr lang="en-US" altLang="ko-KR" sz="800"/>
              <a:t>.</a:t>
            </a:r>
          </a:p>
          <a:p>
            <a:r>
              <a:rPr lang="en-US" altLang="ko-KR" sz="800" smtClean="0"/>
              <a:t>11.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이용하여 </a:t>
            </a:r>
            <a:r>
              <a:rPr lang="ko-KR" altLang="en-US" sz="800"/>
              <a:t>변경될 </a:t>
            </a:r>
            <a:r>
              <a:rPr lang="ko-KR" altLang="en-US" sz="800" smtClean="0"/>
              <a:t>운영 모드를  </a:t>
            </a:r>
            <a:r>
              <a:rPr lang="ko-KR" altLang="en-US" sz="800"/>
              <a:t>보낸다</a:t>
            </a:r>
            <a:r>
              <a:rPr lang="en-US" altLang="ko-KR" sz="800"/>
              <a:t>. </a:t>
            </a:r>
            <a:endParaRPr lang="en-US" altLang="ko-KR" sz="800" smtClean="0"/>
          </a:p>
          <a:p>
            <a:endParaRPr lang="en-US" altLang="ko-KR" sz="800" smtClean="0"/>
          </a:p>
          <a:p>
            <a:r>
              <a:rPr lang="en-US" altLang="ko-KR" smtClean="0"/>
              <a:t>12. </a:t>
            </a:r>
            <a:r>
              <a:rPr lang="en-US" altLang="ko-KR" b="1"/>
              <a:t>EFT_ALLIM_WEB_REQ</a:t>
            </a:r>
            <a:r>
              <a:rPr lang="ko-KR" altLang="en-US"/>
              <a:t> </a:t>
            </a:r>
            <a:r>
              <a:rPr lang="en-US" altLang="ko-KR"/>
              <a:t>Message</a:t>
            </a:r>
            <a:r>
              <a:rPr lang="ko-KR" altLang="en-US"/>
              <a:t>를 </a:t>
            </a:r>
            <a:r>
              <a:rPr lang="ko-KR" altLang="en-US"/>
              <a:t>이용하여 </a:t>
            </a:r>
            <a:r>
              <a:rPr lang="ko-KR" altLang="en-US" smtClean="0"/>
              <a:t>리부팅 요청한다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4801498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150304"/>
              </p:ext>
            </p:extLst>
          </p:nvPr>
        </p:nvGraphicFramePr>
        <p:xfrm>
          <a:off x="416496" y="1764308"/>
          <a:ext cx="1377950" cy="24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사용자관리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0680305"/>
              </p:ext>
            </p:extLst>
          </p:nvPr>
        </p:nvGraphicFramePr>
        <p:xfrm>
          <a:off x="415111" y="2060848"/>
          <a:ext cx="1377950" cy="24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시스템관리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380492" y="2024844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28" name="직사각형 27"/>
          <p:cNvSpPr/>
          <p:nvPr/>
        </p:nvSpPr>
        <p:spPr bwMode="auto">
          <a:xfrm>
            <a:off x="2001838" y="1700808"/>
            <a:ext cx="5706990" cy="4874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3794662" y="18123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1747393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2635564" y="1804543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60"/>
          <p:cNvSpPr txBox="1">
            <a:spLocks noChangeArrowheads="1"/>
          </p:cNvSpPr>
          <p:nvPr/>
        </p:nvSpPr>
        <p:spPr bwMode="auto">
          <a:xfrm>
            <a:off x="2063843" y="1804543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36" y="1758034"/>
            <a:ext cx="87786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4329522" y="1806378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60"/>
          <p:cNvSpPr txBox="1">
            <a:spLocks noChangeArrowheads="1"/>
          </p:cNvSpPr>
          <p:nvPr/>
        </p:nvSpPr>
        <p:spPr bwMode="auto">
          <a:xfrm>
            <a:off x="5163822" y="1835112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제어자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712685" y="1835881"/>
            <a:ext cx="914400" cy="230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3415520" y="6302918"/>
            <a:ext cx="913111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리부팅 요청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89811" y="2908482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272661" y="2897744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176158" y="2643259"/>
            <a:ext cx="11657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네트워크 정보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1942677" y="2915840"/>
            <a:ext cx="2920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IP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3341554" y="2902452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Gateway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5034259" y="2916162"/>
            <a:ext cx="6270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Netmask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636601" y="2868475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6802526" y="2852283"/>
            <a:ext cx="742602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변경 요청</a:t>
            </a:r>
            <a:endParaRPr lang="ko-KR" altLang="en-US" sz="900" dirty="0"/>
          </a:p>
        </p:txBody>
      </p:sp>
      <p:sp>
        <p:nvSpPr>
          <p:cNvPr id="68" name="타원 67"/>
          <p:cNvSpPr>
            <a:spLocks noChangeArrowheads="1"/>
          </p:cNvSpPr>
          <p:nvPr/>
        </p:nvSpPr>
        <p:spPr bwMode="auto">
          <a:xfrm>
            <a:off x="7508876" y="2646629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69" name="TextBox 68"/>
          <p:cNvSpPr txBox="1"/>
          <p:nvPr/>
        </p:nvSpPr>
        <p:spPr bwMode="auto">
          <a:xfrm>
            <a:off x="2179801" y="3333734"/>
            <a:ext cx="11657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사이트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아이디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2506971" y="3587575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2101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1937391" y="3616472"/>
            <a:ext cx="58221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SITE ID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415519" y="3616472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변경 요청</a:t>
            </a:r>
            <a:endParaRPr lang="ko-KR" altLang="en-US" sz="900" dirty="0"/>
          </a:p>
        </p:txBody>
      </p:sp>
      <p:sp>
        <p:nvSpPr>
          <p:cNvPr id="73" name="타원 72"/>
          <p:cNvSpPr>
            <a:spLocks noChangeArrowheads="1"/>
          </p:cNvSpPr>
          <p:nvPr/>
        </p:nvSpPr>
        <p:spPr bwMode="auto">
          <a:xfrm>
            <a:off x="4294031" y="3517397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4</a:t>
            </a:r>
            <a:endParaRPr lang="ko-KR" altLang="en-US" sz="900"/>
          </a:p>
        </p:txBody>
      </p:sp>
      <p:sp>
        <p:nvSpPr>
          <p:cNvPr id="74" name="TextBox 73"/>
          <p:cNvSpPr txBox="1"/>
          <p:nvPr/>
        </p:nvSpPr>
        <p:spPr bwMode="auto">
          <a:xfrm>
            <a:off x="2179801" y="4130976"/>
            <a:ext cx="1050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펌웨어 갱신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506971" y="4400793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57901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2040552" y="4433739"/>
            <a:ext cx="5309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파일명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3415520" y="4380629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파일 찾기</a:t>
            </a:r>
            <a:endParaRPr lang="ko-KR" altLang="en-US" sz="900" dirty="0"/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4370331" y="4373775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파일 </a:t>
            </a:r>
            <a:r>
              <a:rPr lang="en-US" altLang="ko-KR" sz="900" smtClean="0"/>
              <a:t>Upload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 bwMode="auto">
          <a:xfrm>
            <a:off x="2179801" y="4851918"/>
            <a:ext cx="12137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NTP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서버 정보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4197868" y="5071468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3905800" y="5089564"/>
            <a:ext cx="2920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IP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5328194" y="5047656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변경 요청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 bwMode="auto">
          <a:xfrm>
            <a:off x="2199785" y="5547760"/>
            <a:ext cx="9460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운영모드 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2287814" y="5788243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418609" y="5764431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변경 요청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 bwMode="auto">
          <a:xfrm>
            <a:off x="2272661" y="6267840"/>
            <a:ext cx="10935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리부팅 요청 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8" name="타원 87"/>
          <p:cNvSpPr>
            <a:spLocks noChangeArrowheads="1"/>
          </p:cNvSpPr>
          <p:nvPr/>
        </p:nvSpPr>
        <p:spPr bwMode="auto">
          <a:xfrm>
            <a:off x="3231279" y="278995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9" name="타원 88"/>
          <p:cNvSpPr>
            <a:spLocks noChangeArrowheads="1"/>
          </p:cNvSpPr>
          <p:nvPr/>
        </p:nvSpPr>
        <p:spPr bwMode="auto">
          <a:xfrm>
            <a:off x="3199853" y="3461369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  <p:sp>
        <p:nvSpPr>
          <p:cNvPr id="91" name="타원 90"/>
          <p:cNvSpPr>
            <a:spLocks noChangeArrowheads="1"/>
          </p:cNvSpPr>
          <p:nvPr/>
        </p:nvSpPr>
        <p:spPr bwMode="auto">
          <a:xfrm>
            <a:off x="4131844" y="422202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5</a:t>
            </a:r>
            <a:endParaRPr lang="ko-KR" altLang="en-US" sz="900"/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5309842" y="4380629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900" smtClean="0"/>
              <a:t>Update </a:t>
            </a:r>
            <a:r>
              <a:rPr lang="ko-KR" altLang="en-US" sz="900" smtClean="0"/>
              <a:t>요청</a:t>
            </a:r>
            <a:endParaRPr lang="ko-KR" altLang="en-US" sz="900" dirty="0"/>
          </a:p>
        </p:txBody>
      </p:sp>
      <p:sp>
        <p:nvSpPr>
          <p:cNvPr id="93" name="타원 92"/>
          <p:cNvSpPr>
            <a:spLocks noChangeArrowheads="1"/>
          </p:cNvSpPr>
          <p:nvPr/>
        </p:nvSpPr>
        <p:spPr bwMode="auto">
          <a:xfrm>
            <a:off x="5075782" y="4181327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6</a:t>
            </a:r>
            <a:endParaRPr lang="ko-KR" altLang="en-US" sz="900"/>
          </a:p>
        </p:txBody>
      </p:sp>
      <p:sp>
        <p:nvSpPr>
          <p:cNvPr id="94" name="타원 93"/>
          <p:cNvSpPr>
            <a:spLocks noChangeArrowheads="1"/>
          </p:cNvSpPr>
          <p:nvPr/>
        </p:nvSpPr>
        <p:spPr bwMode="auto">
          <a:xfrm>
            <a:off x="6041063" y="4196859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7</a:t>
            </a:r>
            <a:endParaRPr lang="ko-KR" altLang="en-US" sz="900"/>
          </a:p>
        </p:txBody>
      </p:sp>
      <p:sp>
        <p:nvSpPr>
          <p:cNvPr id="95" name="타원 94"/>
          <p:cNvSpPr>
            <a:spLocks noChangeArrowheads="1"/>
          </p:cNvSpPr>
          <p:nvPr/>
        </p:nvSpPr>
        <p:spPr bwMode="auto">
          <a:xfrm>
            <a:off x="4331025" y="4854179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8</a:t>
            </a:r>
            <a:endParaRPr lang="ko-KR" altLang="en-US" sz="900"/>
          </a:p>
        </p:txBody>
      </p:sp>
      <p:sp>
        <p:nvSpPr>
          <p:cNvPr id="96" name="타원 95"/>
          <p:cNvSpPr>
            <a:spLocks noChangeArrowheads="1"/>
          </p:cNvSpPr>
          <p:nvPr/>
        </p:nvSpPr>
        <p:spPr bwMode="auto">
          <a:xfrm>
            <a:off x="5342651" y="4909544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9</a:t>
            </a:r>
            <a:endParaRPr lang="ko-KR" altLang="en-US" sz="900"/>
          </a:p>
        </p:txBody>
      </p:sp>
      <p:sp>
        <p:nvSpPr>
          <p:cNvPr id="97" name="타원 67"/>
          <p:cNvSpPr>
            <a:spLocks noChangeArrowheads="1"/>
          </p:cNvSpPr>
          <p:nvPr/>
        </p:nvSpPr>
        <p:spPr bwMode="auto">
          <a:xfrm>
            <a:off x="2680415" y="5777453"/>
            <a:ext cx="465463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10</a:t>
            </a:r>
            <a:endParaRPr lang="ko-KR" altLang="en-US" sz="900"/>
          </a:p>
        </p:txBody>
      </p:sp>
      <p:sp>
        <p:nvSpPr>
          <p:cNvPr id="98" name="타원 67"/>
          <p:cNvSpPr>
            <a:spLocks noChangeArrowheads="1"/>
          </p:cNvSpPr>
          <p:nvPr/>
        </p:nvSpPr>
        <p:spPr bwMode="auto">
          <a:xfrm>
            <a:off x="4260812" y="5788243"/>
            <a:ext cx="465463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11</a:t>
            </a:r>
            <a:endParaRPr lang="ko-KR" altLang="en-US" sz="900"/>
          </a:p>
        </p:txBody>
      </p:sp>
      <p:sp>
        <p:nvSpPr>
          <p:cNvPr id="99" name="타원 67"/>
          <p:cNvSpPr>
            <a:spLocks noChangeArrowheads="1"/>
          </p:cNvSpPr>
          <p:nvPr/>
        </p:nvSpPr>
        <p:spPr bwMode="auto">
          <a:xfrm>
            <a:off x="4291679" y="6308936"/>
            <a:ext cx="465463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12</a:t>
            </a:r>
            <a:endParaRPr lang="ko-KR" altLang="en-US" sz="900"/>
          </a:p>
        </p:txBody>
      </p:sp>
      <p:sp>
        <p:nvSpPr>
          <p:cNvPr id="100" name="TextBox 99"/>
          <p:cNvSpPr txBox="1"/>
          <p:nvPr/>
        </p:nvSpPr>
        <p:spPr bwMode="auto">
          <a:xfrm>
            <a:off x="2441673" y="5075514"/>
            <a:ext cx="1205720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2017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년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04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월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05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일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13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시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45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분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50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초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1892660" y="5085681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현재시간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2195924" y="2348588"/>
            <a:ext cx="9797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버전 정보 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3214374" y="2374402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2.1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" name="타원 103"/>
          <p:cNvSpPr>
            <a:spLocks noChangeArrowheads="1"/>
          </p:cNvSpPr>
          <p:nvPr/>
        </p:nvSpPr>
        <p:spPr bwMode="auto">
          <a:xfrm>
            <a:off x="4277420" y="237007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0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7247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 bwMode="auto">
          <a:xfrm>
            <a:off x="3440832" y="2816932"/>
            <a:ext cx="287450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54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The END</a:t>
            </a:r>
            <a:endParaRPr lang="ko-KR" altLang="en-US" sz="54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33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00025" y="107950"/>
            <a:ext cx="86487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54" tIns="41477" rIns="82954" bIns="41477" anchor="ctr"/>
          <a:lstStyle/>
          <a:p>
            <a:pPr algn="l" eaLnBrk="1" hangingPunct="1"/>
            <a:r>
              <a:rPr lang="ko-KR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개정 이력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357138"/>
              </p:ext>
            </p:extLst>
          </p:nvPr>
        </p:nvGraphicFramePr>
        <p:xfrm>
          <a:off x="200025" y="938213"/>
          <a:ext cx="9505950" cy="5083171"/>
        </p:xfrm>
        <a:graphic>
          <a:graphicData uri="http://schemas.openxmlformats.org/drawingml/2006/table">
            <a:tbl>
              <a:tblPr/>
              <a:tblGrid>
                <a:gridCol w="1081978"/>
                <a:gridCol w="1081960"/>
                <a:gridCol w="5950920"/>
                <a:gridCol w="1391092"/>
              </a:tblGrid>
              <a:tr h="364125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굴림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날짜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내용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ct val="100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굴림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22268"/>
                    </a:solidFill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73"/>
                          </a:solidFill>
                          <a:effectLst/>
                          <a:latin typeface="+mj-lt"/>
                          <a:ea typeface="굴림체" pitchFamily="49" charset="-127"/>
                          <a:cs typeface="Arial" charset="0"/>
                        </a:rPr>
                        <a:t>0.1</a:t>
                      </a: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+mj-lt"/>
                          <a:ea typeface="굴림체" pitchFamily="49" charset="-127"/>
                          <a:cs typeface="Times New Roman" pitchFamily="18" charset="0"/>
                        </a:rPr>
                        <a:t>2017-03-07</a:t>
                      </a: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D2D8A"/>
                          </a:solidFill>
                          <a:effectLst/>
                          <a:latin typeface="Times New Roman" pitchFamily="18" charset="0"/>
                          <a:ea typeface="굴림체" pitchFamily="49" charset="-127"/>
                          <a:cs typeface="Times New Roman" pitchFamily="18" charset="0"/>
                        </a:rPr>
                        <a:t>초안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굴림" pitchFamily="50" charset="-127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62673"/>
                          </a:solidFill>
                          <a:effectLst/>
                          <a:latin typeface="+mj-lt"/>
                          <a:ea typeface="굴림" pitchFamily="50" charset="-127"/>
                          <a:cs typeface="Arial" charset="0"/>
                        </a:rPr>
                        <a:t>김정태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D2D8A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굴림" pitchFamily="50" charset="-127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체" pitchFamily="49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169">
                <a:tc>
                  <a:txBody>
                    <a:bodyPr/>
                    <a:lstStyle/>
                    <a:p>
                      <a:pPr marL="0" marR="0" lvl="0" indent="0" algn="ctr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3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ts val="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Arial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384175" rtl="0" eaLnBrk="1" fontAlgn="base" latinLnBrk="1" hangingPunct="1">
                        <a:lnSpc>
                          <a:spcPts val="1000"/>
                        </a:lnSpc>
                        <a:spcBef>
                          <a:spcPct val="10000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Pct val="120000"/>
                        <a:buFont typeface="Wingdings 2" pitchFamily="18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62673"/>
                        </a:solidFill>
                        <a:effectLst/>
                        <a:latin typeface="+mj-lt"/>
                        <a:ea typeface="굴림" pitchFamily="50" charset="-127"/>
                        <a:cs typeface="Times New Roman" pitchFamily="18" charset="0"/>
                      </a:endParaRPr>
                    </a:p>
                  </a:txBody>
                  <a:tcPr marL="91449" marR="91449" marT="45721" marB="45721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694953"/>
              </p:ext>
            </p:extLst>
          </p:nvPr>
        </p:nvGraphicFramePr>
        <p:xfrm>
          <a:off x="1081214" y="1808821"/>
          <a:ext cx="1657350" cy="1150937"/>
        </p:xfrm>
        <a:graphic>
          <a:graphicData uri="http://schemas.openxmlformats.org/drawingml/2006/table">
            <a:tbl>
              <a:tblPr/>
              <a:tblGrid>
                <a:gridCol w="165735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맑은 고딕" pitchFamily="50" charset="-127"/>
                          <a:cs typeface="Tahoma" pitchFamily="34" charset="0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맑은 고딕" pitchFamily="50" charset="-127"/>
                          <a:cs typeface="Tahoma" pitchFamily="34" charset="0"/>
                        </a:rPr>
                        <a:t>공통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맑은 고딕" pitchFamily="50" charset="-127"/>
                          <a:cs typeface="Tahoma" pitchFamily="34" charset="0"/>
                        </a:rPr>
                        <a:t>)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90063" marR="90063" marT="46795" marB="467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메인화면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6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30163" y="107950"/>
            <a:ext cx="854392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eaLnBrk="1" hangingPunct="1"/>
            <a:r>
              <a:rPr lang="ko-KR" altLang="en-US" sz="2400" b="1" smtClean="0">
                <a:solidFill>
                  <a:schemeClr val="bg1"/>
                </a:solidFill>
                <a:latin typeface="Times New Roman" panose="02020603050405020304" pitchFamily="18" charset="0"/>
                <a:ea typeface="HY견고딕" panose="02030600000101010101" pitchFamily="18" charset="-127"/>
                <a:cs typeface="Times New Roman" panose="02020603050405020304" pitchFamily="18" charset="0"/>
              </a:rPr>
              <a:t>메뉴 구성도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11208"/>
              </p:ext>
            </p:extLst>
          </p:nvPr>
        </p:nvGraphicFramePr>
        <p:xfrm>
          <a:off x="2889648" y="1824467"/>
          <a:ext cx="1657350" cy="1539874"/>
        </p:xfrm>
        <a:graphic>
          <a:graphicData uri="http://schemas.openxmlformats.org/drawingml/2006/table">
            <a:tbl>
              <a:tblPr/>
              <a:tblGrid>
                <a:gridCol w="165735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맑은 고딕" pitchFamily="50" charset="-127"/>
                          <a:cs typeface="Tahoma" pitchFamily="34" charset="0"/>
                        </a:rPr>
                        <a:t>설비관리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90063" marR="90063" marT="46795" marB="467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2972"/>
                    </a:solidFill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국소관리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설비관리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센서관리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6832"/>
              </p:ext>
            </p:extLst>
          </p:nvPr>
        </p:nvGraphicFramePr>
        <p:xfrm>
          <a:off x="4698082" y="1824467"/>
          <a:ext cx="1657350" cy="1539874"/>
        </p:xfrm>
        <a:graphic>
          <a:graphicData uri="http://schemas.openxmlformats.org/drawingml/2006/table">
            <a:tbl>
              <a:tblPr/>
              <a:tblGrid>
                <a:gridCol w="165735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맑은 고딕" pitchFamily="50" charset="-127"/>
                          <a:cs typeface="Tahoma" pitchFamily="34" charset="0"/>
                        </a:rPr>
                        <a:t>이력조회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90063" marR="90063" marT="46795" marB="467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2972"/>
                    </a:solidFill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장애이력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제어이력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데이터이력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037268"/>
              </p:ext>
            </p:extLst>
          </p:nvPr>
        </p:nvGraphicFramePr>
        <p:xfrm>
          <a:off x="6501172" y="1808820"/>
          <a:ext cx="1657350" cy="1150937"/>
        </p:xfrm>
        <a:graphic>
          <a:graphicData uri="http://schemas.openxmlformats.org/drawingml/2006/table">
            <a:tbl>
              <a:tblPr/>
              <a:tblGrid>
                <a:gridCol w="1657350"/>
              </a:tblGrid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  <a:ea typeface="맑은 고딕" pitchFamily="50" charset="-127"/>
                          <a:cs typeface="Tahoma" pitchFamily="34" charset="0"/>
                        </a:rPr>
                        <a:t>기본정보관리</a:t>
                      </a:r>
                      <a:endParaRPr kumimoji="1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90063" marR="90063" marT="46795" marB="46795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A2972"/>
                    </a:solidFill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사용자관리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lang="ko-KR" altLang="en-US" sz="10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9"/>
          <p:cNvSpPr txBox="1">
            <a:spLocks noChangeArrowheads="1"/>
          </p:cNvSpPr>
          <p:nvPr/>
        </p:nvSpPr>
        <p:spPr bwMode="auto">
          <a:xfrm>
            <a:off x="2073275" y="1089025"/>
            <a:ext cx="5759450" cy="120015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72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anose="020B0604030504040204" pitchFamily="34" charset="0"/>
              </a:rPr>
              <a:t>(</a:t>
            </a:r>
            <a:r>
              <a:rPr lang="ko-KR" altLang="en-US" sz="72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anose="020B0604030504040204" pitchFamily="34" charset="0"/>
              </a:rPr>
              <a:t>공통</a:t>
            </a:r>
            <a:r>
              <a:rPr lang="en-US" altLang="ko-KR" sz="7200" b="1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anose="020B0604030504040204" pitchFamily="34" charset="0"/>
              </a:rPr>
              <a:t>)</a:t>
            </a:r>
            <a:endParaRPr lang="ko-KR" altLang="en-US" sz="7200" b="1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로그인</a:t>
            </a:r>
            <a:r>
              <a:rPr lang="en-US" altLang="ko-KR" smtClean="0"/>
              <a:t>	</a:t>
            </a:r>
            <a:endParaRPr lang="ko-KR" altLang="en-US" smtClean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미리 설정된 아이디와 암호로 로그인 하는 화면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420219"/>
          </a:xfrm>
        </p:spPr>
        <p:txBody>
          <a:bodyPr/>
          <a:lstStyle/>
          <a:p>
            <a:r>
              <a:rPr lang="en-US" altLang="ko-KR" smtClean="0"/>
              <a:t>* GNSS </a:t>
            </a:r>
            <a:r>
              <a:rPr lang="ko-KR" altLang="en-US" smtClean="0"/>
              <a:t>에서 접근할 시에는 로그인 페이지 접근이 아니라</a:t>
            </a:r>
            <a:r>
              <a:rPr lang="en-US" altLang="ko-KR" smtClean="0"/>
              <a:t>, 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1208584" y="2240868"/>
            <a:ext cx="5544616" cy="3024336"/>
          </a:xfrm>
          <a:prstGeom prst="roundRect">
            <a:avLst>
              <a:gd name="adj" fmla="val 669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6" name="직사각형 5"/>
          <p:cNvSpPr/>
          <p:nvPr/>
        </p:nvSpPr>
        <p:spPr bwMode="auto">
          <a:xfrm>
            <a:off x="3196036" y="2816932"/>
            <a:ext cx="2628292" cy="4362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45" name="직사각형 44"/>
          <p:cNvSpPr/>
          <p:nvPr/>
        </p:nvSpPr>
        <p:spPr bwMode="auto">
          <a:xfrm>
            <a:off x="3207272" y="3376217"/>
            <a:ext cx="2628292" cy="4362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220" y="3977408"/>
            <a:ext cx="247650" cy="2190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433384" y="3933056"/>
            <a:ext cx="13837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14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사용자 </a:t>
            </a:r>
            <a:r>
              <a:rPr lang="en-US" altLang="ko-KR" sz="14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ID </a:t>
            </a:r>
            <a:r>
              <a:rPr lang="ko-KR" altLang="en-US" sz="14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저장</a:t>
            </a:r>
            <a:endParaRPr lang="ko-KR" altLang="en-US" sz="14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215816" y="2857085"/>
            <a:ext cx="19914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r" eaLnBrk="1" hangingPunct="1"/>
            <a:r>
              <a:rPr lang="ko-KR" altLang="en-US" sz="18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사용자 </a:t>
            </a:r>
            <a:r>
              <a:rPr lang="en-US" altLang="ko-KR" sz="18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ID :</a:t>
            </a:r>
          </a:p>
          <a:p>
            <a:pPr algn="r" eaLnBrk="1" hangingPunct="1"/>
            <a:endParaRPr lang="en-US" altLang="ko-KR" sz="180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  <a:p>
            <a:pPr algn="r" eaLnBrk="1" hangingPunct="1"/>
            <a:r>
              <a:rPr lang="ko-KR" altLang="en-US" sz="18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사용자 암호 </a:t>
            </a:r>
            <a:r>
              <a:rPr lang="en-US" altLang="ko-KR" sz="18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:</a:t>
            </a:r>
            <a:endParaRPr lang="ko-KR" altLang="en-US" sz="18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 bwMode="auto">
          <a:xfrm>
            <a:off x="1712640" y="4545124"/>
            <a:ext cx="46197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590" y="4623078"/>
            <a:ext cx="923925" cy="4286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008" y="4623078"/>
            <a:ext cx="9239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51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메인화면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데시보드</a:t>
            </a:r>
            <a:r>
              <a:rPr lang="en-US" altLang="ko-KR"/>
              <a:t> </a:t>
            </a:r>
            <a:r>
              <a:rPr lang="en-US" altLang="ko-KR" smtClean="0"/>
              <a:t>(</a:t>
            </a:r>
            <a:r>
              <a:rPr lang="ko-KR" altLang="en-US" smtClean="0"/>
              <a:t>상태</a:t>
            </a:r>
            <a:r>
              <a:rPr lang="en-US" altLang="ko-KR" smtClean="0"/>
              <a:t>, </a:t>
            </a:r>
            <a:r>
              <a:rPr lang="ko-KR" altLang="en-US" smtClean="0"/>
              <a:t>감시</a:t>
            </a:r>
            <a:r>
              <a:rPr lang="en-US" altLang="ko-KR" smtClean="0"/>
              <a:t>, </a:t>
            </a:r>
            <a:r>
              <a:rPr lang="ko-KR" altLang="en-US" smtClean="0"/>
              <a:t>제어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smtClean="0"/>
              <a:t>G004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http://jqueryui.com/resizable</a:t>
            </a:r>
            <a:r>
              <a:rPr lang="en-US" altLang="ko-KR" smtClean="0"/>
              <a:t>/</a:t>
            </a:r>
            <a:br>
              <a:rPr lang="en-US" altLang="ko-KR" smtClean="0"/>
            </a:br>
            <a:r>
              <a:rPr lang="ko-KR" altLang="en-US" smtClean="0"/>
              <a:t>에서 </a:t>
            </a:r>
            <a:r>
              <a:rPr lang="en-US" altLang="ko-KR" smtClean="0"/>
              <a:t>draggable</a:t>
            </a:r>
            <a:r>
              <a:rPr lang="ko-KR" altLang="en-US" smtClean="0"/>
              <a:t> </a:t>
            </a:r>
            <a:r>
              <a:rPr lang="en-US" altLang="ko-KR" smtClean="0"/>
              <a:t>concept</a:t>
            </a:r>
            <a:r>
              <a:rPr lang="ko-KR" altLang="en-US" smtClean="0"/>
              <a:t>를 기본 선택합니다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각 박스의 성격 별로 </a:t>
            </a:r>
            <a:r>
              <a:rPr lang="en-US" altLang="ko-KR" smtClean="0"/>
              <a:t>Resizable </a:t>
            </a:r>
            <a:r>
              <a:rPr lang="ko-KR" altLang="en-US" smtClean="0"/>
              <a:t>성격이 </a:t>
            </a:r>
            <a:r>
              <a:rPr lang="en-US" altLang="ko-KR" smtClean="0"/>
              <a:t>free or lock </a:t>
            </a:r>
            <a:r>
              <a:rPr lang="ko-KR" altLang="en-US" smtClean="0"/>
              <a:t>될 수 있습니다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 bwMode="auto">
          <a:xfrm>
            <a:off x="3049231" y="2001238"/>
            <a:ext cx="2340260" cy="13321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t"/>
          <a:lstStyle/>
          <a:p>
            <a:r>
              <a:rPr lang="ko-KR" altLang="en-US" sz="900" smtClean="0"/>
              <a:t>온습도</a:t>
            </a:r>
            <a:endParaRPr lang="ko-KR" altLang="en-US" sz="900" dirty="0" smtClean="0"/>
          </a:p>
        </p:txBody>
      </p:sp>
      <p:sp>
        <p:nvSpPr>
          <p:cNvPr id="58" name="직사각형 57"/>
          <p:cNvSpPr/>
          <p:nvPr/>
        </p:nvSpPr>
        <p:spPr bwMode="auto">
          <a:xfrm>
            <a:off x="698565" y="3327917"/>
            <a:ext cx="7041589" cy="13321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t"/>
          <a:lstStyle/>
          <a:p>
            <a:r>
              <a:rPr lang="ko-KR" altLang="en-US" sz="900" smtClean="0"/>
              <a:t>전원제어</a:t>
            </a:r>
            <a:endParaRPr lang="ko-KR" altLang="en-US" sz="900" dirty="0" smtClean="0"/>
          </a:p>
        </p:txBody>
      </p:sp>
      <p:sp>
        <p:nvSpPr>
          <p:cNvPr id="61" name="직사각형 60"/>
          <p:cNvSpPr/>
          <p:nvPr/>
        </p:nvSpPr>
        <p:spPr bwMode="auto">
          <a:xfrm>
            <a:off x="698567" y="2001238"/>
            <a:ext cx="2340260" cy="13321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t"/>
          <a:lstStyle/>
          <a:p>
            <a:r>
              <a:rPr lang="ko-KR" altLang="en-US" sz="900" smtClean="0"/>
              <a:t>전원감시</a:t>
            </a:r>
            <a:endParaRPr lang="ko-KR" altLang="en-US" sz="900" dirty="0" smtClean="0"/>
          </a:p>
        </p:txBody>
      </p:sp>
      <p:sp>
        <p:nvSpPr>
          <p:cNvPr id="65" name="직사각형 64"/>
          <p:cNvSpPr/>
          <p:nvPr/>
        </p:nvSpPr>
        <p:spPr bwMode="auto">
          <a:xfrm>
            <a:off x="410163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3" y="2266451"/>
            <a:ext cx="1889472" cy="92668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962" y="2271920"/>
            <a:ext cx="1886798" cy="92668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998038"/>
              </p:ext>
            </p:extLst>
          </p:nvPr>
        </p:nvGraphicFramePr>
        <p:xfrm>
          <a:off x="783067" y="3718034"/>
          <a:ext cx="6770974" cy="65764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4822"/>
                <a:gridCol w="844822"/>
                <a:gridCol w="844822"/>
                <a:gridCol w="844822"/>
                <a:gridCol w="844822"/>
                <a:gridCol w="844822"/>
                <a:gridCol w="851021"/>
                <a:gridCol w="851021"/>
              </a:tblGrid>
              <a:tr h="3288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/>
                        <a:t>RTU_</a:t>
                      </a:r>
                      <a:r>
                        <a:rPr lang="ko-KR" altLang="en-US" sz="1000" baseline="0" smtClean="0"/>
                        <a:t>전원</a:t>
                      </a:r>
                      <a:r>
                        <a:rPr lang="en-US" altLang="ko-KR" sz="1000" baseline="0" smtClean="0"/>
                        <a:t>_1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mtClean="0"/>
                        <a:t>RTU_</a:t>
                      </a:r>
                      <a:r>
                        <a:rPr lang="ko-KR" altLang="en-US" sz="1000" baseline="0" smtClean="0"/>
                        <a:t>전원</a:t>
                      </a:r>
                      <a:r>
                        <a:rPr lang="en-US" altLang="ko-KR" sz="1000" baseline="0" smtClean="0"/>
                        <a:t>_2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전원제어</a:t>
                      </a:r>
                      <a:r>
                        <a:rPr lang="en-US" altLang="ko-KR" sz="1000" smtClean="0"/>
                        <a:t>_1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전원제어</a:t>
                      </a:r>
                      <a:r>
                        <a:rPr lang="en-US" altLang="ko-KR" sz="1000" smtClean="0"/>
                        <a:t>_2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전원제어</a:t>
                      </a:r>
                      <a:r>
                        <a:rPr lang="en-US" altLang="ko-KR" sz="1000" smtClean="0"/>
                        <a:t>_3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전원제어</a:t>
                      </a:r>
                      <a:r>
                        <a:rPr lang="en-US" altLang="ko-KR" sz="1000" smtClean="0"/>
                        <a:t>_4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전원제어</a:t>
                      </a:r>
                      <a:r>
                        <a:rPr lang="en-US" altLang="ko-KR" sz="1000" smtClean="0"/>
                        <a:t>_5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mtClean="0"/>
                        <a:t>전원제어</a:t>
                      </a:r>
                      <a:r>
                        <a:rPr lang="en-US" altLang="ko-KR" sz="1000" smtClean="0"/>
                        <a:t>_6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</a:tr>
              <a:tr h="328821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</a:tr>
            </a:tbl>
          </a:graphicData>
        </a:graphic>
      </p:graphicFrame>
      <p:sp>
        <p:nvSpPr>
          <p:cNvPr id="26" name="직사각형 25"/>
          <p:cNvSpPr/>
          <p:nvPr/>
        </p:nvSpPr>
        <p:spPr bwMode="auto">
          <a:xfrm>
            <a:off x="5399895" y="2002615"/>
            <a:ext cx="2340260" cy="13321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t"/>
          <a:lstStyle/>
          <a:p>
            <a:r>
              <a:rPr lang="ko-KR" altLang="en-US" sz="900" smtClean="0"/>
              <a:t>출입문 개폐상태</a:t>
            </a:r>
            <a:endParaRPr lang="ko-KR" altLang="en-US" sz="900" dirty="0" smtClean="0"/>
          </a:p>
        </p:txBody>
      </p:sp>
      <p:sp>
        <p:nvSpPr>
          <p:cNvPr id="27" name="직사각형 26"/>
          <p:cNvSpPr/>
          <p:nvPr/>
        </p:nvSpPr>
        <p:spPr bwMode="auto">
          <a:xfrm>
            <a:off x="5469234" y="2348521"/>
            <a:ext cx="2201582" cy="7625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t"/>
          <a:lstStyle/>
          <a:p>
            <a:endParaRPr lang="ko-KR" altLang="en-US" sz="900" dirty="0" smtClean="0"/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178" y="2465386"/>
            <a:ext cx="440216" cy="560053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 bwMode="auto">
          <a:xfrm>
            <a:off x="5961936" y="2440664"/>
            <a:ext cx="15921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3200" smtClean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Opened</a:t>
            </a:r>
            <a:endParaRPr lang="ko-KR" altLang="en-US" sz="3200" dirty="0" smtClean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255" y="4106030"/>
            <a:ext cx="613443" cy="22307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640" y="4106030"/>
            <a:ext cx="613443" cy="22307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938" y="4095875"/>
            <a:ext cx="613443" cy="223070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925" y="4106030"/>
            <a:ext cx="613443" cy="22307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4243" y="4106030"/>
            <a:ext cx="613443" cy="22307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628" y="4106030"/>
            <a:ext cx="613443" cy="223070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 bwMode="auto">
          <a:xfrm>
            <a:off x="698567" y="4660065"/>
            <a:ext cx="5295677" cy="11163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t"/>
          <a:lstStyle/>
          <a:p>
            <a:r>
              <a:rPr lang="ko-KR" altLang="en-US" sz="900" smtClean="0"/>
              <a:t>장치 상태</a:t>
            </a:r>
            <a:endParaRPr lang="ko-KR" altLang="en-US" sz="900" dirty="0" smtClean="0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884260"/>
              </p:ext>
            </p:extLst>
          </p:nvPr>
        </p:nvGraphicFramePr>
        <p:xfrm>
          <a:off x="783068" y="4959369"/>
          <a:ext cx="5068932" cy="6729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44822"/>
                <a:gridCol w="844822"/>
                <a:gridCol w="844822"/>
                <a:gridCol w="844822"/>
                <a:gridCol w="844822"/>
                <a:gridCol w="844822"/>
              </a:tblGrid>
              <a:tr h="2409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열감지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/>
                        <a:t>연기감지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누수감지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지락감지</a:t>
                      </a: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냉난방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mtClean="0"/>
                        <a:t>전등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/>
                </a:tc>
              </a:tr>
              <a:tr h="432048"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3249" marR="33249" marT="16625" marB="16625" anchor="ctr">
                    <a:noFill/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4569" y="5255958"/>
            <a:ext cx="314073" cy="310421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2325" y="5255958"/>
            <a:ext cx="314073" cy="31042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8757" y="5255958"/>
            <a:ext cx="306811" cy="310421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48845" y="5229014"/>
            <a:ext cx="317086" cy="337365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5860" y="5229014"/>
            <a:ext cx="317086" cy="33736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47800" y="5279746"/>
            <a:ext cx="283384" cy="29498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8484" y="4065519"/>
            <a:ext cx="617943" cy="253426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8369" y="4075674"/>
            <a:ext cx="617943" cy="253426"/>
          </a:xfrm>
          <a:prstGeom prst="rect">
            <a:avLst/>
          </a:prstGeom>
        </p:spPr>
      </p:pic>
      <p:sp>
        <p:nvSpPr>
          <p:cNvPr id="54" name="직사각형 53"/>
          <p:cNvSpPr/>
          <p:nvPr/>
        </p:nvSpPr>
        <p:spPr bwMode="auto">
          <a:xfrm>
            <a:off x="5985759" y="4660065"/>
            <a:ext cx="1754395" cy="111630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t"/>
          <a:lstStyle/>
          <a:p>
            <a:r>
              <a:rPr lang="en-US" altLang="ko-KR" sz="900" smtClean="0"/>
              <a:t>UPS</a:t>
            </a:r>
            <a:endParaRPr lang="ko-KR" altLang="en-US" sz="900" dirty="0" smtClean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4815" y="4942050"/>
            <a:ext cx="1136620" cy="73435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 bwMode="auto">
          <a:xfrm>
            <a:off x="6185276" y="5401519"/>
            <a:ext cx="99097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pluged,  114.3V</a:t>
            </a:r>
            <a:endParaRPr lang="ko-KR" altLang="en-US" sz="900" dirty="0" smtClean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6345" y="4907951"/>
            <a:ext cx="387909" cy="7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2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39"/>
          <p:cNvSpPr txBox="1">
            <a:spLocks noChangeArrowheads="1"/>
          </p:cNvSpPr>
          <p:nvPr/>
        </p:nvSpPr>
        <p:spPr bwMode="auto">
          <a:xfrm>
            <a:off x="2073275" y="1089025"/>
            <a:ext cx="5759450" cy="1200150"/>
          </a:xfrm>
          <a:prstGeom prst="rect">
            <a:avLst/>
          </a:prstGeom>
          <a:solidFill>
            <a:schemeClr val="accent1"/>
          </a:solidFill>
          <a:ln w="7620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7200" b="1" smtClean="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Tahoma" panose="020B0604030504040204" pitchFamily="34" charset="0"/>
              </a:rPr>
              <a:t>설비관리</a:t>
            </a:r>
            <a:endParaRPr lang="ko-KR" altLang="en-US" sz="7200" b="1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9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설비관리 </a:t>
            </a:r>
            <a:r>
              <a:rPr lang="en-US" altLang="ko-KR" smtClean="0"/>
              <a:t>&gt; </a:t>
            </a:r>
            <a:r>
              <a:rPr lang="ko-KR" altLang="en-US" smtClean="0"/>
              <a:t>국소관리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국소를 유형 및 상하위 체계를 전제로 관리한다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420219"/>
          </a:xfrm>
        </p:spPr>
        <p:txBody>
          <a:bodyPr/>
          <a:lstStyle/>
          <a:p>
            <a:pPr marL="228600" indent="-228600">
              <a:buAutoNum type="arabicPeriod"/>
            </a:pPr>
            <a:r>
              <a:rPr lang="ko-KR" altLang="en-US" smtClean="0"/>
              <a:t>국소아이디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추가</a:t>
            </a:r>
            <a:r>
              <a:rPr lang="en-US" altLang="ko-KR"/>
              <a:t>/</a:t>
            </a:r>
            <a:r>
              <a:rPr lang="ko-KR" altLang="en-US"/>
              <a:t>수정 시</a:t>
            </a:r>
            <a:r>
              <a:rPr lang="en-US" altLang="ko-KR"/>
              <a:t>, </a:t>
            </a:r>
            <a:r>
              <a:rPr lang="ko-KR" altLang="en-US"/>
              <a:t>중복 </a:t>
            </a:r>
            <a:r>
              <a:rPr lang="ko-KR" altLang="en-US" smtClean="0"/>
              <a:t>체크하고 중복되면 팝업으로 알려줘야 한다</a:t>
            </a:r>
            <a:r>
              <a:rPr lang="en-US" altLang="ko-KR" smtClean="0"/>
              <a:t>.</a:t>
            </a:r>
          </a:p>
          <a:p>
            <a:pPr marL="228600" indent="-228600">
              <a:buAutoNum type="arabicPeriod"/>
            </a:pPr>
            <a:r>
              <a:rPr lang="ko-KR" altLang="en-US" smtClean="0"/>
              <a:t>추가모드</a:t>
            </a: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 smtClean="0"/>
              <a:t>수정모드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목록 선택 시</a:t>
            </a:r>
            <a:r>
              <a:rPr lang="en-US" altLang="ko-KR" smtClean="0"/>
              <a:t>, </a:t>
            </a:r>
            <a:r>
              <a:rPr lang="ko-KR" altLang="en-US" smtClean="0"/>
              <a:t>값이 채워진다</a:t>
            </a:r>
            <a:r>
              <a:rPr lang="en-US" altLang="ko-KR" smtClean="0"/>
              <a:t>.</a:t>
            </a:r>
          </a:p>
          <a:p>
            <a:pPr marL="228600" indent="-228600">
              <a:buAutoNum type="arabicPeriod"/>
            </a:pPr>
            <a:endParaRPr lang="en-US" altLang="ko-KR"/>
          </a:p>
          <a:p>
            <a:pPr marL="228600" indent="-228600">
              <a:buAutoNum type="arabicPeriod"/>
            </a:pPr>
            <a:endParaRPr lang="en-US" altLang="ko-KR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mtClean="0"/>
              <a:t>수정모드에서 </a:t>
            </a:r>
            <a:r>
              <a:rPr lang="ko-KR" altLang="en-US"/>
              <a:t>비우기를 누르면 추가 모드로 변경된다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smtClean="0">
                <a:solidFill>
                  <a:srgbClr val="C00000"/>
                </a:solidFill>
              </a:rPr>
              <a:t>* </a:t>
            </a:r>
            <a:r>
              <a:rPr lang="ko-KR" altLang="en-US" b="1" smtClean="0">
                <a:solidFill>
                  <a:srgbClr val="C00000"/>
                </a:solidFill>
              </a:rPr>
              <a:t>표시</a:t>
            </a:r>
            <a:r>
              <a:rPr lang="ko-KR" altLang="en-US" smtClean="0"/>
              <a:t>는 필수 입력</a:t>
            </a:r>
            <a:endParaRPr lang="en-US" altLang="ko-KR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mtClean="0"/>
              <a:t>최고권한</a:t>
            </a:r>
            <a:r>
              <a:rPr lang="en-US" altLang="ko-KR" smtClean="0"/>
              <a:t>(admin) </a:t>
            </a:r>
            <a:r>
              <a:rPr lang="ko-KR" altLang="en-US" smtClean="0"/>
              <a:t>권한으로 로그인 시에는 관리소 및 국소를 추가 할 수 있다</a:t>
            </a:r>
            <a:r>
              <a:rPr lang="en-US" altLang="ko-KR" smtClean="0"/>
              <a:t>.  (</a:t>
            </a:r>
            <a:r>
              <a:rPr lang="ko-KR" altLang="en-US" smtClean="0"/>
              <a:t>사업부 설치 및 시스템 관리용</a:t>
            </a:r>
            <a:r>
              <a:rPr lang="en-US" altLang="ko-KR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mtClean="0"/>
              <a:t>관리소 권한으로 로그인 시에는 하위 국소를 추가 및 삭제할 수 있다</a:t>
            </a:r>
            <a:r>
              <a:rPr lang="en-US" altLang="ko-KR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mtClean="0"/>
              <a:t>국소 권한으로 로그인 한 경우에는 자신의 국소에 해당되는 목록만 표시되어야 하며</a:t>
            </a:r>
            <a:r>
              <a:rPr lang="en-US" altLang="ko-KR" smtClean="0"/>
              <a:t>, PK</a:t>
            </a:r>
            <a:r>
              <a:rPr lang="ko-KR" altLang="en-US" smtClean="0"/>
              <a:t>에 해당되는 항목을 제외하고 수정이 가능하다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1892938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7442269"/>
              </p:ext>
            </p:extLst>
          </p:nvPr>
        </p:nvGraphicFramePr>
        <p:xfrm>
          <a:off x="416496" y="1764308"/>
          <a:ext cx="1377950" cy="73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국소관리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설비관리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pc="0" smtClean="0"/>
                        <a:t>센서관리</a:t>
                      </a:r>
                      <a:endParaRPr lang="ko-KR" altLang="en-US" sz="1000" b="1" spc="0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74400" y="176382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51" name="직사각형 50"/>
          <p:cNvSpPr/>
          <p:nvPr/>
        </p:nvSpPr>
        <p:spPr bwMode="auto">
          <a:xfrm>
            <a:off x="2001838" y="1676113"/>
            <a:ext cx="5689600" cy="4873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687082"/>
              </p:ext>
            </p:extLst>
          </p:nvPr>
        </p:nvGraphicFramePr>
        <p:xfrm>
          <a:off x="2001838" y="2347254"/>
          <a:ext cx="5687466" cy="987079"/>
        </p:xfrm>
        <a:graphic>
          <a:graphicData uri="http://schemas.openxmlformats.org/drawingml/2006/table">
            <a:tbl>
              <a:tblPr/>
              <a:tblGrid>
                <a:gridCol w="628987"/>
                <a:gridCol w="990027"/>
                <a:gridCol w="1296144"/>
                <a:gridCol w="1188132"/>
                <a:gridCol w="1584176"/>
              </a:tblGrid>
              <a:tr h="253654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국소</a:t>
                      </a: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ID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국소명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국소유형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상위국소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주소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4003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원격국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서울전파관리소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경기도 용인시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...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4002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성남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원격국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서울전파관리소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경기도 성남시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...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4001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안양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원격국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서울전파관리소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경기도 안양시 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...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5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36" y="2347253"/>
            <a:ext cx="155562" cy="1264783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75156"/>
              </p:ext>
            </p:extLst>
          </p:nvPr>
        </p:nvGraphicFramePr>
        <p:xfrm>
          <a:off x="2005013" y="3968750"/>
          <a:ext cx="5783138" cy="777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90"/>
                <a:gridCol w="1116034"/>
                <a:gridCol w="781189"/>
                <a:gridCol w="960742"/>
                <a:gridCol w="960742"/>
                <a:gridCol w="960741"/>
              </a:tblGrid>
              <a:tr h="38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상위국소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국소</a:t>
                      </a:r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국소명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이미지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1000" b="1" smtClean="0">
                          <a:solidFill>
                            <a:srgbClr val="C00000"/>
                          </a:solidFill>
                        </a:rPr>
                        <a:t>주소</a:t>
                      </a:r>
                      <a:endParaRPr lang="ko-KR" altLang="en-US" sz="10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7" name="TextBox 76"/>
          <p:cNvSpPr txBox="1"/>
          <p:nvPr/>
        </p:nvSpPr>
        <p:spPr bwMode="auto">
          <a:xfrm>
            <a:off x="4995395" y="4443413"/>
            <a:ext cx="2694455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경기도 용인시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...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7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199" y="4005250"/>
            <a:ext cx="733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28"/>
          <p:cNvSpPr txBox="1">
            <a:spLocks noChangeArrowheads="1"/>
          </p:cNvSpPr>
          <p:nvPr/>
        </p:nvSpPr>
        <p:spPr bwMode="auto">
          <a:xfrm>
            <a:off x="3123199" y="4063988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5002381" y="4056063"/>
            <a:ext cx="778711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4003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6919647" y="4063915"/>
            <a:ext cx="778711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용인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82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348" y="4366247"/>
            <a:ext cx="733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28"/>
          <p:cNvSpPr txBox="1">
            <a:spLocks noChangeArrowheads="1"/>
          </p:cNvSpPr>
          <p:nvPr/>
        </p:nvSpPr>
        <p:spPr bwMode="auto">
          <a:xfrm>
            <a:off x="3131348" y="4424985"/>
            <a:ext cx="5774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TYPE_A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788151" y="5913276"/>
            <a:ext cx="1845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목록 높이는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10 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개행 정도</a:t>
            </a:r>
            <a:endParaRPr lang="en-US" altLang="ko-KR" sz="90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목록 페이징 없음</a:t>
            </a:r>
            <a:endParaRPr lang="en-US" altLang="ko-KR" sz="90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5" name="TextBox 56"/>
          <p:cNvSpPr txBox="1">
            <a:spLocks noChangeArrowheads="1"/>
          </p:cNvSpPr>
          <p:nvPr/>
        </p:nvSpPr>
        <p:spPr bwMode="auto">
          <a:xfrm>
            <a:off x="5470934" y="1804082"/>
            <a:ext cx="74892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국소유형 </a:t>
            </a:r>
            <a:r>
              <a:rPr lang="en-US" altLang="ko-KR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6967538" y="1784063"/>
            <a:ext cx="6096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b="1" dirty="0"/>
              <a:t>조회</a:t>
            </a:r>
          </a:p>
        </p:txBody>
      </p:sp>
      <p:sp>
        <p:nvSpPr>
          <p:cNvPr id="87" name="TextBox 60"/>
          <p:cNvSpPr txBox="1">
            <a:spLocks noChangeArrowheads="1"/>
          </p:cNvSpPr>
          <p:nvPr/>
        </p:nvSpPr>
        <p:spPr bwMode="auto">
          <a:xfrm>
            <a:off x="4092800" y="1801446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8" name="직사각형 87"/>
          <p:cNvSpPr/>
          <p:nvPr/>
        </p:nvSpPr>
        <p:spPr bwMode="auto">
          <a:xfrm>
            <a:off x="4484948" y="1793588"/>
            <a:ext cx="914400" cy="230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pic>
        <p:nvPicPr>
          <p:cNvPr id="89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748" y="1784089"/>
            <a:ext cx="5715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" name="TextBox 37"/>
          <p:cNvSpPr txBox="1">
            <a:spLocks noChangeArrowheads="1"/>
          </p:cNvSpPr>
          <p:nvPr/>
        </p:nvSpPr>
        <p:spPr bwMode="auto">
          <a:xfrm>
            <a:off x="6308460" y="1795201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1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2" y="1736464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TextBox 3"/>
          <p:cNvSpPr txBox="1">
            <a:spLocks noChangeArrowheads="1"/>
          </p:cNvSpPr>
          <p:nvPr/>
        </p:nvSpPr>
        <p:spPr bwMode="auto">
          <a:xfrm>
            <a:off x="2933702" y="1793614"/>
            <a:ext cx="4159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</a:t>
            </a:r>
          </a:p>
        </p:txBody>
      </p:sp>
      <p:sp>
        <p:nvSpPr>
          <p:cNvPr id="93" name="TextBox 60"/>
          <p:cNvSpPr txBox="1">
            <a:spLocks noChangeArrowheads="1"/>
          </p:cNvSpPr>
          <p:nvPr/>
        </p:nvSpPr>
        <p:spPr bwMode="auto">
          <a:xfrm>
            <a:off x="2361981" y="1766729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5994715" y="4868404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추가</a:t>
            </a:r>
            <a:endParaRPr lang="ko-KR" altLang="en-US" sz="900" dirty="0"/>
          </a:p>
        </p:txBody>
      </p:sp>
      <p:sp>
        <p:nvSpPr>
          <p:cNvPr id="34" name="모서리가 둥근 직사각형 33"/>
          <p:cNvSpPr/>
          <p:nvPr/>
        </p:nvSpPr>
        <p:spPr bwMode="auto">
          <a:xfrm>
            <a:off x="6919647" y="4858967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비우기</a:t>
            </a:r>
            <a:endParaRPr lang="ko-KR" altLang="en-US" sz="900" dirty="0"/>
          </a:p>
        </p:txBody>
      </p:sp>
      <p:sp>
        <p:nvSpPr>
          <p:cNvPr id="35" name="타원 67"/>
          <p:cNvSpPr>
            <a:spLocks noChangeArrowheads="1"/>
          </p:cNvSpPr>
          <p:nvPr/>
        </p:nvSpPr>
        <p:spPr bwMode="auto">
          <a:xfrm>
            <a:off x="5244348" y="372076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36" name="직사각형 60"/>
          <p:cNvSpPr>
            <a:spLocks noChangeArrowheads="1"/>
          </p:cNvSpPr>
          <p:nvPr/>
        </p:nvSpPr>
        <p:spPr bwMode="auto">
          <a:xfrm>
            <a:off x="4960017" y="4011037"/>
            <a:ext cx="821075" cy="310598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37" name="타원 67"/>
          <p:cNvSpPr>
            <a:spLocks noChangeArrowheads="1"/>
          </p:cNvSpPr>
          <p:nvPr/>
        </p:nvSpPr>
        <p:spPr bwMode="auto">
          <a:xfrm>
            <a:off x="5555914" y="4860844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39" name="타원 67"/>
          <p:cNvSpPr>
            <a:spLocks noChangeArrowheads="1"/>
          </p:cNvSpPr>
          <p:nvPr/>
        </p:nvSpPr>
        <p:spPr bwMode="auto">
          <a:xfrm>
            <a:off x="5550866" y="531666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6021130" y="5309750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수정</a:t>
            </a:r>
            <a:endParaRPr lang="ko-KR" altLang="en-US" sz="900" dirty="0"/>
          </a:p>
        </p:txBody>
      </p:sp>
      <p:sp>
        <p:nvSpPr>
          <p:cNvPr id="46" name="모서리가 둥근 직사각형 45"/>
          <p:cNvSpPr/>
          <p:nvPr/>
        </p:nvSpPr>
        <p:spPr bwMode="auto">
          <a:xfrm>
            <a:off x="6919647" y="5315074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비우기</a:t>
            </a:r>
            <a:endParaRPr lang="ko-KR" altLang="en-US" sz="900" dirty="0"/>
          </a:p>
        </p:txBody>
      </p:sp>
      <p:sp>
        <p:nvSpPr>
          <p:cNvPr id="47" name="직사각형 60"/>
          <p:cNvSpPr>
            <a:spLocks noChangeArrowheads="1"/>
          </p:cNvSpPr>
          <p:nvPr/>
        </p:nvSpPr>
        <p:spPr bwMode="auto">
          <a:xfrm>
            <a:off x="5860358" y="4811805"/>
            <a:ext cx="1927793" cy="34676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48" name="직사각형 60"/>
          <p:cNvSpPr>
            <a:spLocks noChangeArrowheads="1"/>
          </p:cNvSpPr>
          <p:nvPr/>
        </p:nvSpPr>
        <p:spPr bwMode="auto">
          <a:xfrm>
            <a:off x="5860357" y="5266221"/>
            <a:ext cx="1927793" cy="34676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41" name="타원 67"/>
          <p:cNvSpPr>
            <a:spLocks noChangeArrowheads="1"/>
          </p:cNvSpPr>
          <p:nvPr/>
        </p:nvSpPr>
        <p:spPr bwMode="auto">
          <a:xfrm>
            <a:off x="1946718" y="180408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4</a:t>
            </a:r>
            <a:endParaRPr lang="ko-KR" altLang="en-US" sz="900"/>
          </a:p>
        </p:txBody>
      </p:sp>
      <p:sp>
        <p:nvSpPr>
          <p:cNvPr id="2" name="직사각형 1"/>
          <p:cNvSpPr/>
          <p:nvPr/>
        </p:nvSpPr>
        <p:spPr bwMode="auto">
          <a:xfrm>
            <a:off x="1964708" y="2827564"/>
            <a:ext cx="5733650" cy="515174"/>
          </a:xfrm>
          <a:prstGeom prst="rect">
            <a:avLst/>
          </a:prstGeom>
          <a:solidFill>
            <a:srgbClr val="363636">
              <a:alpha val="69804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44" name="직사각형 43"/>
          <p:cNvSpPr/>
          <p:nvPr/>
        </p:nvSpPr>
        <p:spPr bwMode="auto">
          <a:xfrm>
            <a:off x="1959764" y="4341131"/>
            <a:ext cx="2201148" cy="405495"/>
          </a:xfrm>
          <a:prstGeom prst="rect">
            <a:avLst/>
          </a:prstGeom>
          <a:solidFill>
            <a:srgbClr val="363636">
              <a:alpha val="69804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75428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설비관리 </a:t>
            </a:r>
            <a:r>
              <a:rPr lang="en-US" altLang="ko-KR" smtClean="0"/>
              <a:t>&gt; </a:t>
            </a:r>
            <a:r>
              <a:rPr lang="ko-KR" altLang="en-US" smtClean="0"/>
              <a:t>설비관리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smtClean="0"/>
              <a:t>설비 마스터를 관리합니다</a:t>
            </a:r>
            <a:r>
              <a:rPr lang="en-US" altLang="ko-KR" smtClean="0"/>
              <a:t>.</a:t>
            </a:r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pPr marL="228600" indent="-228600">
              <a:buAutoNum type="arabicPeriod"/>
            </a:pPr>
            <a:r>
              <a:rPr lang="ko-KR" altLang="en-US" smtClean="0"/>
              <a:t>관리소와 국소를 선택해야 설비 목록이 보여진다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전체권한 관리자일 경우</a:t>
            </a:r>
            <a:r>
              <a:rPr lang="en-US" altLang="ko-KR" smtClean="0"/>
              <a:t>, </a:t>
            </a:r>
            <a:r>
              <a:rPr lang="ko-KR" altLang="en-US" smtClean="0"/>
              <a:t>관리소와 국소를 선택해야 목록이 나오도록 한다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(‘</a:t>
            </a:r>
            <a:r>
              <a:rPr lang="ko-KR" altLang="en-US" smtClean="0"/>
              <a:t>국소를 선택해 주세요</a:t>
            </a:r>
            <a:r>
              <a:rPr lang="en-US" altLang="ko-KR" smtClean="0"/>
              <a:t>.’ </a:t>
            </a:r>
            <a:r>
              <a:rPr lang="ko-KR" altLang="en-US" smtClean="0"/>
              <a:t>표시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- </a:t>
            </a:r>
            <a:r>
              <a:rPr lang="ko-KR" altLang="en-US" smtClean="0"/>
              <a:t>지역권한 관리자일 경우</a:t>
            </a:r>
            <a:r>
              <a:rPr lang="en-US" altLang="ko-KR" smtClean="0"/>
              <a:t>, </a:t>
            </a:r>
            <a:r>
              <a:rPr lang="ko-KR" altLang="en-US" smtClean="0"/>
              <a:t>국소까지 자동 선택</a:t>
            </a:r>
            <a:endParaRPr lang="en-US" altLang="ko-KR" smtClean="0"/>
          </a:p>
          <a:p>
            <a:pPr marL="228600" indent="-228600">
              <a:buAutoNum type="arabicPeriod"/>
            </a:pPr>
            <a:r>
              <a:rPr lang="ko-KR" altLang="en-US"/>
              <a:t>추가모드</a:t>
            </a:r>
            <a:endParaRPr lang="en-US" altLang="ko-KR"/>
          </a:p>
          <a:p>
            <a:pPr marL="228600" indent="-228600">
              <a:buAutoNum type="arabicPeriod"/>
            </a:pPr>
            <a:r>
              <a:rPr lang="ko-KR" altLang="en-US"/>
              <a:t>수정모드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- </a:t>
            </a:r>
            <a:r>
              <a:rPr lang="ko-KR" altLang="en-US"/>
              <a:t>목록 선택 시</a:t>
            </a:r>
            <a:r>
              <a:rPr lang="en-US" altLang="ko-KR"/>
              <a:t>, </a:t>
            </a:r>
            <a:r>
              <a:rPr lang="ko-KR" altLang="en-US"/>
              <a:t>값이 채워진다</a:t>
            </a:r>
            <a:r>
              <a:rPr lang="en-US" altLang="ko-KR" smtClean="0"/>
              <a:t>.</a:t>
            </a:r>
            <a:br>
              <a:rPr lang="en-US" altLang="ko-KR" smtClean="0"/>
            </a:br>
            <a:endParaRPr lang="en-US" altLang="ko-KR" smtClean="0"/>
          </a:p>
          <a:p>
            <a:pPr marL="228600" indent="-228600">
              <a:buAutoNum type="arabicPeriod"/>
            </a:pPr>
            <a:endParaRPr lang="en-US" altLang="ko-KR"/>
          </a:p>
          <a:p>
            <a:pPr marL="228600" indent="-228600">
              <a:buAutoNum type="arabicPeriod"/>
            </a:pPr>
            <a:endParaRPr lang="en-US" altLang="ko-KR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/>
              <a:t>수정모드에서 비우기를 누르면 추가 모드로 변경된다</a:t>
            </a:r>
            <a:r>
              <a:rPr lang="en-US" altLang="ko-KR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>
                <a:solidFill>
                  <a:srgbClr val="C00000"/>
                </a:solidFill>
              </a:rPr>
              <a:t>* </a:t>
            </a:r>
            <a:r>
              <a:rPr lang="ko-KR" altLang="en-US" b="1">
                <a:solidFill>
                  <a:srgbClr val="C00000"/>
                </a:solidFill>
              </a:rPr>
              <a:t>표시</a:t>
            </a:r>
            <a:r>
              <a:rPr lang="ko-KR" altLang="en-US"/>
              <a:t>는 필수 입력</a:t>
            </a:r>
            <a:endParaRPr lang="en-US" altLang="ko-KR"/>
          </a:p>
          <a:p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1892938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133001"/>
              </p:ext>
            </p:extLst>
          </p:nvPr>
        </p:nvGraphicFramePr>
        <p:xfrm>
          <a:off x="416496" y="1764308"/>
          <a:ext cx="1377950" cy="732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국소관리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설비관리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pc="0" smtClean="0"/>
                        <a:t>센서관리</a:t>
                      </a:r>
                      <a:endParaRPr lang="ko-KR" altLang="en-US" sz="1000" b="1" spc="0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직사각형 44"/>
          <p:cNvSpPr/>
          <p:nvPr/>
        </p:nvSpPr>
        <p:spPr bwMode="auto">
          <a:xfrm>
            <a:off x="376204" y="198058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51" name="직사각형 50"/>
          <p:cNvSpPr/>
          <p:nvPr/>
        </p:nvSpPr>
        <p:spPr bwMode="auto">
          <a:xfrm>
            <a:off x="2001837" y="1676113"/>
            <a:ext cx="5766133" cy="4873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6903633" y="1818733"/>
            <a:ext cx="609600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b="1" dirty="0"/>
              <a:t>조회</a:t>
            </a:r>
          </a:p>
        </p:txBody>
      </p:sp>
      <p:sp>
        <p:nvSpPr>
          <p:cNvPr id="55" name="TextBox 60"/>
          <p:cNvSpPr txBox="1">
            <a:spLocks noChangeArrowheads="1"/>
          </p:cNvSpPr>
          <p:nvPr/>
        </p:nvSpPr>
        <p:spPr bwMode="auto">
          <a:xfrm>
            <a:off x="4092800" y="1801446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91323"/>
              </p:ext>
            </p:extLst>
          </p:nvPr>
        </p:nvGraphicFramePr>
        <p:xfrm>
          <a:off x="560202" y="2528900"/>
          <a:ext cx="7195076" cy="1174902"/>
        </p:xfrm>
        <a:graphic>
          <a:graphicData uri="http://schemas.openxmlformats.org/drawingml/2006/table">
            <a:tbl>
              <a:tblPr/>
              <a:tblGrid>
                <a:gridCol w="650623"/>
                <a:gridCol w="1187788"/>
                <a:gridCol w="1111588"/>
                <a:gridCol w="895688"/>
                <a:gridCol w="895688"/>
                <a:gridCol w="1035388"/>
                <a:gridCol w="571838"/>
                <a:gridCol w="846475"/>
              </a:tblGrid>
              <a:tr h="289658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국소명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설비명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설비유형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IP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Gateway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subnet mask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port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시간동기화</a:t>
                      </a:r>
                      <a:endParaRPr kumimoji="0" lang="ko-KR" altLang="en-US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데이터수집장치</a:t>
                      </a: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A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데이터수집장치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192.168.0.2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192.168.0.1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255.255.255.0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57901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30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44475"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고정방탐시스템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고정방탐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latinLnBrk="1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1pPr>
                      <a:lvl2pPr marL="742950" indent="-285750" latinLnBrk="1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2pPr>
                      <a:lvl3pPr marL="1143000" indent="-228600" latinLnBrk="1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3pPr>
                      <a:lvl4pPr marL="16002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4pPr>
                      <a:lvl5pPr marL="2057400" indent="-228600" latinLnBrk="1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돋움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192.168.0.3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192.168.0.1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255.255.255.0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57002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30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91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용인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고정형전파측정시스템</a:t>
                      </a: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고정감시운용</a:t>
                      </a: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192.168.0.4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192.168.0.1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255.255.255.0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57003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돋움" panose="020B0600000101010101" pitchFamily="50" charset="-127"/>
                        </a:rPr>
                        <a:t>30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돋움" panose="020B0600000101010101" pitchFamily="50" charset="-127"/>
                      </a:endParaRPr>
                    </a:p>
                  </a:txBody>
                  <a:tcPr marL="91450" marR="91450" marT="45747" marB="4574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5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926" y="2707737"/>
            <a:ext cx="127731" cy="1038506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508441"/>
              </p:ext>
            </p:extLst>
          </p:nvPr>
        </p:nvGraphicFramePr>
        <p:xfrm>
          <a:off x="563376" y="3863769"/>
          <a:ext cx="7088448" cy="187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450"/>
                <a:gridCol w="1296458"/>
                <a:gridCol w="1202196"/>
                <a:gridCol w="1314331"/>
                <a:gridCol w="1136003"/>
                <a:gridCol w="1208010"/>
              </a:tblGrid>
              <a:tr h="374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국소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용인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상위국소</a:t>
                      </a: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서울전파관리소</a:t>
                      </a: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설비유형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설비명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ko-KR" sz="1000" b="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제조사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이미지</a:t>
                      </a: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시간동기화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smtClean="0">
                          <a:solidFill>
                            <a:schemeClr val="tx1"/>
                          </a:solidFill>
                        </a:rPr>
                        <a:t>전송주기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RTU ver.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IP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Port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Subnet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45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smtClean="0">
                          <a:solidFill>
                            <a:schemeClr val="tx1"/>
                          </a:solidFill>
                        </a:rPr>
                        <a:t>Gateway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91435" marR="91435" marT="45709" marB="457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2" y="1736464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"/>
          <p:cNvSpPr txBox="1">
            <a:spLocks noChangeArrowheads="1"/>
          </p:cNvSpPr>
          <p:nvPr/>
        </p:nvSpPr>
        <p:spPr bwMode="auto">
          <a:xfrm>
            <a:off x="2933702" y="1793614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2361981" y="1793614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0" y="1738299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4571990" y="1795449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용인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5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13" y="3877915"/>
            <a:ext cx="108270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28"/>
          <p:cNvSpPr txBox="1">
            <a:spLocks noChangeArrowheads="1"/>
          </p:cNvSpPr>
          <p:nvPr/>
        </p:nvSpPr>
        <p:spPr bwMode="auto">
          <a:xfrm>
            <a:off x="6497113" y="3924424"/>
            <a:ext cx="122466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데이터수집장치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598999" y="4320769"/>
            <a:ext cx="1052165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데이터수집장치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A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8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24" y="4244248"/>
            <a:ext cx="1082702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28"/>
          <p:cNvSpPr txBox="1">
            <a:spLocks noChangeArrowheads="1"/>
          </p:cNvSpPr>
          <p:nvPr/>
        </p:nvSpPr>
        <p:spPr bwMode="auto">
          <a:xfrm>
            <a:off x="4044123" y="4306043"/>
            <a:ext cx="900062" cy="240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AllimSystem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0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113" y="4274260"/>
            <a:ext cx="101069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28"/>
          <p:cNvSpPr txBox="1">
            <a:spLocks noChangeArrowheads="1"/>
          </p:cNvSpPr>
          <p:nvPr/>
        </p:nvSpPr>
        <p:spPr bwMode="auto">
          <a:xfrm>
            <a:off x="6497113" y="4320769"/>
            <a:ext cx="9026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TYPE_AB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2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963" y="4642648"/>
            <a:ext cx="63325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28"/>
          <p:cNvSpPr txBox="1">
            <a:spLocks noChangeArrowheads="1"/>
          </p:cNvSpPr>
          <p:nvPr/>
        </p:nvSpPr>
        <p:spPr bwMode="auto">
          <a:xfrm>
            <a:off x="1581963" y="4689157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30</a:t>
            </a:r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초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4" name="그림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424" y="4640880"/>
            <a:ext cx="63325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28"/>
          <p:cNvSpPr txBox="1">
            <a:spLocks noChangeArrowheads="1"/>
          </p:cNvSpPr>
          <p:nvPr/>
        </p:nvSpPr>
        <p:spPr bwMode="auto">
          <a:xfrm>
            <a:off x="4051424" y="4687389"/>
            <a:ext cx="5612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15</a:t>
            </a:r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초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 bwMode="auto">
          <a:xfrm>
            <a:off x="1581963" y="5100292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4085755" y="5079428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57901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6540116" y="5083422"/>
            <a:ext cx="103969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255.255.255.0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598999" y="5458245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6534132" y="4701028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57901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2" name="타원 67"/>
          <p:cNvSpPr>
            <a:spLocks noChangeArrowheads="1"/>
          </p:cNvSpPr>
          <p:nvPr/>
        </p:nvSpPr>
        <p:spPr bwMode="auto">
          <a:xfrm>
            <a:off x="4960527" y="2072733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56" name="타원 67"/>
          <p:cNvSpPr>
            <a:spLocks noChangeArrowheads="1"/>
          </p:cNvSpPr>
          <p:nvPr/>
        </p:nvSpPr>
        <p:spPr bwMode="auto">
          <a:xfrm>
            <a:off x="3286862" y="2072733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61" name="모서리가 둥근 직사각형 60"/>
          <p:cNvSpPr/>
          <p:nvPr/>
        </p:nvSpPr>
        <p:spPr bwMode="auto">
          <a:xfrm>
            <a:off x="5829908" y="5744603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추가</a:t>
            </a:r>
            <a:endParaRPr lang="ko-KR" altLang="en-US" sz="900" dirty="0"/>
          </a:p>
        </p:txBody>
      </p:sp>
      <p:sp>
        <p:nvSpPr>
          <p:cNvPr id="62" name="모서리가 둥근 직사각형 61"/>
          <p:cNvSpPr/>
          <p:nvPr/>
        </p:nvSpPr>
        <p:spPr bwMode="auto">
          <a:xfrm>
            <a:off x="6754840" y="5735166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비우기</a:t>
            </a:r>
            <a:endParaRPr lang="ko-KR" altLang="en-US" sz="900" dirty="0"/>
          </a:p>
        </p:txBody>
      </p:sp>
      <p:sp>
        <p:nvSpPr>
          <p:cNvPr id="63" name="타원 67"/>
          <p:cNvSpPr>
            <a:spLocks noChangeArrowheads="1"/>
          </p:cNvSpPr>
          <p:nvPr/>
        </p:nvSpPr>
        <p:spPr bwMode="auto">
          <a:xfrm>
            <a:off x="5391107" y="5737043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64" name="타원 67"/>
          <p:cNvSpPr>
            <a:spLocks noChangeArrowheads="1"/>
          </p:cNvSpPr>
          <p:nvPr/>
        </p:nvSpPr>
        <p:spPr bwMode="auto">
          <a:xfrm>
            <a:off x="4578176" y="6192861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5866965" y="6191273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삭제</a:t>
            </a:r>
            <a:endParaRPr lang="ko-KR" altLang="en-US" sz="900" dirty="0"/>
          </a:p>
        </p:txBody>
      </p:sp>
      <p:sp>
        <p:nvSpPr>
          <p:cNvPr id="68" name="모서리가 둥근 직사각형 67"/>
          <p:cNvSpPr/>
          <p:nvPr/>
        </p:nvSpPr>
        <p:spPr bwMode="auto">
          <a:xfrm>
            <a:off x="4978392" y="6188804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수정</a:t>
            </a:r>
            <a:endParaRPr lang="ko-KR" altLang="en-US" sz="900" dirty="0"/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6754840" y="6191273"/>
            <a:ext cx="79057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비우기</a:t>
            </a:r>
            <a:endParaRPr lang="ko-KR" altLang="en-US" sz="900" dirty="0"/>
          </a:p>
        </p:txBody>
      </p:sp>
      <p:sp>
        <p:nvSpPr>
          <p:cNvPr id="70" name="직사각형 60"/>
          <p:cNvSpPr>
            <a:spLocks noChangeArrowheads="1"/>
          </p:cNvSpPr>
          <p:nvPr/>
        </p:nvSpPr>
        <p:spPr bwMode="auto">
          <a:xfrm>
            <a:off x="5695551" y="5688004"/>
            <a:ext cx="1927793" cy="34676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72" name="직사각형 60"/>
          <p:cNvSpPr>
            <a:spLocks noChangeArrowheads="1"/>
          </p:cNvSpPr>
          <p:nvPr/>
        </p:nvSpPr>
        <p:spPr bwMode="auto">
          <a:xfrm>
            <a:off x="4903068" y="6142420"/>
            <a:ext cx="2720276" cy="346767"/>
          </a:xfrm>
          <a:prstGeom prst="rect">
            <a:avLst/>
          </a:prstGeom>
          <a:noFill/>
          <a:ln w="22225" algn="ctr">
            <a:solidFill>
              <a:srgbClr val="FF0000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endParaRPr lang="ko-KR" altLang="en-US" sz="900"/>
          </a:p>
        </p:txBody>
      </p:sp>
      <p:sp>
        <p:nvSpPr>
          <p:cNvPr id="73" name="TextBox 72"/>
          <p:cNvSpPr txBox="1"/>
          <p:nvPr/>
        </p:nvSpPr>
        <p:spPr bwMode="auto">
          <a:xfrm>
            <a:off x="7860299" y="5946471"/>
            <a:ext cx="18454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목록 높이는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10 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개행 정도</a:t>
            </a:r>
            <a:endParaRPr lang="en-US" altLang="ko-KR" sz="90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  <a:p>
            <a:pPr marL="171450" indent="-171450" eaLnBrk="1" hangingPunct="1">
              <a:buFont typeface="Arial" panose="020B0604020202020204" pitchFamily="34" charset="0"/>
              <a:buChar char="•"/>
            </a:pP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목록 페이징 없음</a:t>
            </a:r>
            <a:endParaRPr lang="en-US" altLang="ko-KR" sz="90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4" name="직사각형 53"/>
          <p:cNvSpPr/>
          <p:nvPr/>
        </p:nvSpPr>
        <p:spPr bwMode="auto">
          <a:xfrm>
            <a:off x="5317222" y="4210079"/>
            <a:ext cx="2306121" cy="405495"/>
          </a:xfrm>
          <a:prstGeom prst="rect">
            <a:avLst/>
          </a:prstGeom>
          <a:solidFill>
            <a:srgbClr val="363636">
              <a:alpha val="69804"/>
            </a:srgb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</p:spTree>
    <p:extLst>
      <p:ext uri="{BB962C8B-B14F-4D97-AF65-F5344CB8AC3E}">
        <p14:creationId xmlns:p14="http://schemas.microsoft.com/office/powerpoint/2010/main" val="26620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anchor="ctr"/>
      <a:lstStyle>
        <a:defPPr algn="ctr">
          <a:defRPr sz="900" dirty="0" smtClean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rtlCol="0">
        <a:spAutoFit/>
      </a:bodyPr>
      <a:lstStyle>
        <a:defPPr eaLnBrk="1" hangingPunct="1">
          <a:defRPr sz="900" dirty="0" smtClean="0">
            <a:solidFill>
              <a:srgbClr val="404040"/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87456</TotalTime>
  <Words>1940</Words>
  <Application>Microsoft Office PowerPoint</Application>
  <PresentationFormat>A4 용지(210x297mm)</PresentationFormat>
  <Paragraphs>985</Paragraphs>
  <Slides>19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5" baseType="lpstr">
      <vt:lpstr>HY견고딕</vt:lpstr>
      <vt:lpstr>HY울릉도M</vt:lpstr>
      <vt:lpstr>HY헤드라인M</vt:lpstr>
      <vt:lpstr>굴림</vt:lpstr>
      <vt:lpstr>굴림체</vt:lpstr>
      <vt:lpstr>나눔고딕 Bold</vt:lpstr>
      <vt:lpstr>다음_Regular</vt:lpstr>
      <vt:lpstr>돋움</vt:lpstr>
      <vt:lpstr>맑은 고딕</vt:lpstr>
      <vt:lpstr>바탕체</vt:lpstr>
      <vt:lpstr>Arial</vt:lpstr>
      <vt:lpstr>Tahoma</vt:lpstr>
      <vt:lpstr>Times New Roman</vt:lpstr>
      <vt:lpstr>Wingdings</vt:lpstr>
      <vt:lpstr>Wingdings 2</vt:lpstr>
      <vt:lpstr>디자인 사용자 지정</vt:lpstr>
      <vt:lpstr>표지</vt:lpstr>
      <vt:lpstr>개정 이력</vt:lpstr>
      <vt:lpstr>메뉴 구성도</vt:lpstr>
      <vt:lpstr>PowerPoint 프레젠테이션</vt:lpstr>
      <vt:lpstr>로그인 </vt:lpstr>
      <vt:lpstr>메인화면</vt:lpstr>
      <vt:lpstr>PowerPoint 프레젠테이션</vt:lpstr>
      <vt:lpstr>설비관리 &gt; 국소관리</vt:lpstr>
      <vt:lpstr>설비관리 &gt; 설비관리</vt:lpstr>
      <vt:lpstr>설비관리 &gt; 센서관리 (DI)</vt:lpstr>
      <vt:lpstr>설비관리 &gt; 센서관리 (AI)</vt:lpstr>
      <vt:lpstr>PowerPoint 프레젠테이션</vt:lpstr>
      <vt:lpstr>이력조회 &gt; 장애이력</vt:lpstr>
      <vt:lpstr>이력조회 &gt; 제어이력</vt:lpstr>
      <vt:lpstr>이력조회 &gt; 데이터이력</vt:lpstr>
      <vt:lpstr>PowerPoint 프레젠테이션</vt:lpstr>
      <vt:lpstr>이력조회 &gt; 데이터이력</vt:lpstr>
      <vt:lpstr>기본정보관리 &gt; 사용자관리 : 관리국소선택</vt:lpstr>
      <vt:lpstr>PowerPoint 프레젠테이션</vt:lpstr>
    </vt:vector>
  </TitlesOfParts>
  <Company>삼성SDS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jtkim</dc:creator>
  <cp:lastModifiedBy>황종철</cp:lastModifiedBy>
  <cp:revision>2821</cp:revision>
  <cp:lastPrinted>2017-04-03T01:21:53Z</cp:lastPrinted>
  <dcterms:created xsi:type="dcterms:W3CDTF">2005-03-25T01:29:40Z</dcterms:created>
  <dcterms:modified xsi:type="dcterms:W3CDTF">2017-04-13T05:10:04Z</dcterms:modified>
</cp:coreProperties>
</file>