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6" r:id="rId2"/>
    <p:sldId id="265" r:id="rId3"/>
    <p:sldId id="257" r:id="rId4"/>
    <p:sldId id="264" r:id="rId5"/>
    <p:sldId id="269" r:id="rId6"/>
    <p:sldId id="259" r:id="rId7"/>
    <p:sldId id="270" r:id="rId8"/>
    <p:sldId id="272" r:id="rId9"/>
    <p:sldId id="273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22" userDrawn="1">
          <p15:clr>
            <a:srgbClr val="A4A3A4"/>
          </p15:clr>
        </p15:guide>
        <p15:guide id="3" pos="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52" y="96"/>
      </p:cViewPr>
      <p:guideLst>
        <p:guide orient="horz" pos="867"/>
        <p:guide pos="22"/>
        <p:guide pos="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0" y="0"/>
            <a:ext cx="9144000" cy="7572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ltGray">
          <a:xfrm>
            <a:off x="4446588" y="6503988"/>
            <a:ext cx="60960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4081" tIns="54081" rIns="54081" bIns="54081" anchor="ctr"/>
          <a:lstStyle>
            <a:lvl1pPr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0CF3706D-B140-4418-AA41-8EB2A5253F6A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5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0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380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7970838" y="1458913"/>
            <a:ext cx="0" cy="5040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 sz="1350"/>
          </a:p>
        </p:txBody>
      </p:sp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8037513" y="1603375"/>
            <a:ext cx="0" cy="511175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 sz="1350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rot="16200000">
            <a:off x="5166519" y="1913731"/>
            <a:ext cx="0" cy="7875588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 sz="1350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 rot="16200000">
            <a:off x="4800600" y="1951038"/>
            <a:ext cx="0" cy="794385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 sz="1350"/>
          </a:p>
        </p:txBody>
      </p:sp>
      <p:pic>
        <p:nvPicPr>
          <p:cNvPr id="6" name="그림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5967415"/>
            <a:ext cx="135255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8155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27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23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9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27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21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1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BC6A1-F823-4EBF-9C59-98D88A8FAE83}" type="datetimeFigureOut">
              <a:rPr lang="ko-KR" altLang="en-US" smtClean="0"/>
              <a:t>2017-04-19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FAC84-CC95-4DC6-89BA-F8918A420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102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33551" y="5366149"/>
            <a:ext cx="1388269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Wingdings" panose="05000000000000000000" pitchFamily="2" charset="2"/>
              <a:buChar char="§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ts val="38"/>
              </a:spcBef>
              <a:buNone/>
            </a:pPr>
            <a:r>
              <a:rPr lang="en-US" altLang="ko-KR" sz="1200" b="1" smtClean="0">
                <a:latin typeface="HY견고딕" pitchFamily="18" charset="-127"/>
                <a:ea typeface="HY견고딕" pitchFamily="18" charset="-127"/>
              </a:rPr>
              <a:t>2017.03.06</a:t>
            </a:r>
            <a:endParaRPr lang="ko-KR" altLang="en-US" sz="750" b="1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622623" y="2113973"/>
            <a:ext cx="394370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ko-KR" sz="2100" smtClean="0">
                <a:latin typeface="HY울릉도M" pitchFamily="18" charset="-127"/>
                <a:ea typeface="HY울릉도M" pitchFamily="18" charset="-127"/>
              </a:rPr>
              <a:t>GNSS RTU </a:t>
            </a:r>
            <a:r>
              <a:rPr lang="ko-KR" altLang="en-US" sz="2100" smtClean="0">
                <a:latin typeface="HY울릉도M" pitchFamily="18" charset="-127"/>
                <a:ea typeface="HY울릉도M" pitchFamily="18" charset="-127"/>
              </a:rPr>
              <a:t>단독형 유스케이스</a:t>
            </a:r>
            <a:endParaRPr lang="ko-KR" altLang="en-US" sz="2100" dirty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8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83974"/>
              </p:ext>
            </p:extLst>
          </p:nvPr>
        </p:nvGraphicFramePr>
        <p:xfrm>
          <a:off x="142875" y="938213"/>
          <a:ext cx="8786813" cy="4432300"/>
        </p:xfrm>
        <a:graphic>
          <a:graphicData uri="http://schemas.openxmlformats.org/drawingml/2006/table">
            <a:tbl>
              <a:tblPr/>
              <a:tblGrid>
                <a:gridCol w="1000125"/>
                <a:gridCol w="1000108"/>
                <a:gridCol w="5500726"/>
                <a:gridCol w="1285854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날짜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내용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62673"/>
                          </a:solidFill>
                          <a:effectLst/>
                          <a:latin typeface="+mj-lt"/>
                          <a:ea typeface="굴림체" pitchFamily="49" charset="-127"/>
                          <a:cs typeface="Arial" charset="0"/>
                        </a:rPr>
                        <a:t>0.1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2017-03-06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초안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rPr>
              <a:t>개정 이력</a:t>
            </a:r>
          </a:p>
        </p:txBody>
      </p:sp>
    </p:spTree>
    <p:extLst>
      <p:ext uri="{BB962C8B-B14F-4D97-AF65-F5344CB8AC3E}">
        <p14:creationId xmlns:p14="http://schemas.microsoft.com/office/powerpoint/2010/main" val="884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상태 표시 </a:t>
            </a:r>
            <a:r>
              <a:rPr lang="en-US" altLang="ko-KR" smtClean="0"/>
              <a:t>FLOW</a:t>
            </a:r>
            <a:r>
              <a:rPr lang="ko-KR" altLang="en-US" smtClean="0"/>
              <a:t>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808449" y="1373348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Daemon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>
            <a:stCxn id="4" idx="2"/>
          </p:cNvCxnSpPr>
          <p:nvPr/>
        </p:nvCxnSpPr>
        <p:spPr>
          <a:xfrm>
            <a:off x="1314635" y="1608480"/>
            <a:ext cx="0" cy="47139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5798461" y="1373348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GNSS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313356" y="1608480"/>
            <a:ext cx="0" cy="2005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5798461" y="3916251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313356" y="4151383"/>
            <a:ext cx="0" cy="2005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808449" y="3803051"/>
            <a:ext cx="1159688" cy="348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Socket Servr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323703" y="3239592"/>
            <a:ext cx="4989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 17"/>
          <p:cNvSpPr/>
          <p:nvPr/>
        </p:nvSpPr>
        <p:spPr>
          <a:xfrm>
            <a:off x="1323703" y="3614057"/>
            <a:ext cx="1158240" cy="631182"/>
          </a:xfrm>
          <a:custGeom>
            <a:avLst/>
            <a:gdLst>
              <a:gd name="connsiteX0" fmla="*/ 0 w 1158240"/>
              <a:gd name="connsiteY0" fmla="*/ 0 h 1463040"/>
              <a:gd name="connsiteX1" fmla="*/ 1158240 w 1158240"/>
              <a:gd name="connsiteY1" fmla="*/ 0 h 1463040"/>
              <a:gd name="connsiteX2" fmla="*/ 1158240 w 1158240"/>
              <a:gd name="connsiteY2" fmla="*/ 1463040 h 1463040"/>
              <a:gd name="connsiteX3" fmla="*/ 8708 w 1158240"/>
              <a:gd name="connsiteY3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63040">
                <a:moveTo>
                  <a:pt x="0" y="0"/>
                </a:moveTo>
                <a:lnTo>
                  <a:pt x="1158240" y="0"/>
                </a:lnTo>
                <a:lnTo>
                  <a:pt x="1158240" y="1463040"/>
                </a:lnTo>
                <a:lnTo>
                  <a:pt x="8708" y="1463040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314635" y="4974677"/>
            <a:ext cx="4989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7363" y="20935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1323703" y="1789799"/>
            <a:ext cx="1968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온</a:t>
            </a:r>
            <a:r>
              <a:rPr lang="en-US" altLang="ko-KR" sz="1000" smtClean="0"/>
              <a:t>.</a:t>
            </a:r>
            <a:r>
              <a:rPr lang="ko-KR" altLang="en-US" sz="1000" smtClean="0"/>
              <a:t>습도 데이터 수집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출입문 상태 수집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냉방기 전원 상태 수집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히터 전원 상태 수집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UPS </a:t>
            </a:r>
            <a:r>
              <a:rPr lang="ko-KR" altLang="en-US" sz="1000" smtClean="0"/>
              <a:t>상태 수집</a:t>
            </a:r>
            <a:r>
              <a:rPr lang="en-US" altLang="ko-KR" sz="1000" smtClean="0">
                <a:solidFill>
                  <a:srgbClr val="FF0000"/>
                </a:solidFill>
              </a:rPr>
              <a:t>( </a:t>
            </a:r>
            <a:r>
              <a:rPr lang="ko-KR" altLang="en-US" sz="1000" smtClean="0">
                <a:solidFill>
                  <a:srgbClr val="FF0000"/>
                </a:solidFill>
              </a:rPr>
              <a:t>항목 미 확정 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/>
              <a:t>DB </a:t>
            </a:r>
            <a:r>
              <a:rPr lang="ko-KR" altLang="en-US" sz="1000"/>
              <a:t>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289052" y="3010597"/>
            <a:ext cx="34395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EFT_SNSRCUDAT_RES(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실시간 데이터 전송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DI, DO, AI )</a:t>
            </a:r>
            <a:endParaRPr lang="ko-KR" altLang="en-US" sz="1000" b="1"/>
          </a:p>
        </p:txBody>
      </p:sp>
      <p:sp>
        <p:nvSpPr>
          <p:cNvPr id="27" name="TextBox 26"/>
          <p:cNvSpPr txBox="1"/>
          <p:nvPr/>
        </p:nvSpPr>
        <p:spPr>
          <a:xfrm>
            <a:off x="1038662" y="29412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28" name="TextBox 27"/>
          <p:cNvSpPr txBox="1"/>
          <p:nvPr/>
        </p:nvSpPr>
        <p:spPr>
          <a:xfrm>
            <a:off x="1031203" y="34699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29" name="직사각형 28"/>
          <p:cNvSpPr/>
          <p:nvPr/>
        </p:nvSpPr>
        <p:spPr>
          <a:xfrm>
            <a:off x="1281593" y="3401961"/>
            <a:ext cx="34844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EFT_SNSRCUDAT_RES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실시간 데이터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DI, DO, AI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00" b="1"/>
          </a:p>
        </p:txBody>
      </p:sp>
      <p:sp>
        <p:nvSpPr>
          <p:cNvPr id="30" name="직사각형 29"/>
          <p:cNvSpPr/>
          <p:nvPr/>
        </p:nvSpPr>
        <p:spPr>
          <a:xfrm>
            <a:off x="1377180" y="4546419"/>
            <a:ext cx="38306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EFT_SNSRCUDAT_RES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실시간 데이터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전송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DI, DO, AI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또는 </a:t>
            </a:r>
            <a:endParaRPr lang="en-US" altLang="ko-KR" sz="1000" b="1" kern="100" smtClean="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EFT_SNSRCTL_RES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68779" y="45911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5</a:t>
            </a:r>
            <a:endParaRPr lang="ko-KR" altLang="en-US" sz="1000" b="1"/>
          </a:p>
        </p:txBody>
      </p:sp>
      <p:sp>
        <p:nvSpPr>
          <p:cNvPr id="32" name="TextBox 31"/>
          <p:cNvSpPr txBox="1"/>
          <p:nvPr/>
        </p:nvSpPr>
        <p:spPr>
          <a:xfrm>
            <a:off x="6322425" y="4851566"/>
            <a:ext cx="2553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Web Browser Open </a:t>
            </a:r>
            <a:r>
              <a:rPr lang="ko-KR" altLang="en-US" sz="1000" smtClean="0"/>
              <a:t>시 </a:t>
            </a:r>
            <a:endParaRPr lang="en-US" altLang="ko-KR" sz="10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상태 </a:t>
            </a:r>
            <a:r>
              <a:rPr lang="en-US" altLang="ko-KR" sz="1000" smtClean="0"/>
              <a:t>Display</a:t>
            </a:r>
          </a:p>
          <a:p>
            <a:r>
              <a:rPr lang="en-US" altLang="ko-KR" sz="1000"/>
              <a:t> </a:t>
            </a:r>
            <a:r>
              <a:rPr lang="en-US" altLang="ko-KR" sz="1000" smtClean="0"/>
              <a:t>                     (CPU, RAM, HDD, Version</a:t>
            </a:r>
            <a:r>
              <a:rPr lang="ko-KR" altLang="en-US" sz="1000" smtClean="0"/>
              <a:t>정보는 </a:t>
            </a:r>
            <a:endParaRPr lang="en-US" altLang="ko-KR" sz="1000"/>
          </a:p>
          <a:p>
            <a:r>
              <a:rPr lang="en-US" altLang="ko-KR" sz="1000" smtClean="0"/>
              <a:t>                       </a:t>
            </a:r>
            <a:r>
              <a:rPr lang="ko-KR" altLang="en-US" sz="1000" smtClean="0"/>
              <a:t>직접 표시</a:t>
            </a:r>
            <a:r>
              <a:rPr lang="en-US" altLang="ko-KR" sz="1000" smtClean="0"/>
              <a:t>)</a:t>
            </a:r>
            <a:endParaRPr lang="ko-KR" altLang="en-US" sz="1000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1332772" y="292383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4828993" y="2682351"/>
            <a:ext cx="15115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EFT_SNSRCUDAT_REQ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04288" y="2724478"/>
            <a:ext cx="1677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  </a:t>
            </a:r>
            <a:r>
              <a:rPr lang="ko-KR" altLang="en-US" sz="1000" b="1" smtClean="0"/>
              <a:t>센서 실시간 데이터 요청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41931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감시 </a:t>
            </a:r>
            <a:r>
              <a:rPr lang="en-US" altLang="ko-KR" smtClean="0"/>
              <a:t>FLOW</a:t>
            </a: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808449" y="1373348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Daemon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7" idx="2"/>
          </p:cNvCxnSpPr>
          <p:nvPr/>
        </p:nvCxnSpPr>
        <p:spPr>
          <a:xfrm>
            <a:off x="1314635" y="1608480"/>
            <a:ext cx="0" cy="47139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5798461" y="1373348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GNSS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313356" y="1608480"/>
            <a:ext cx="0" cy="2005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98461" y="3916251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313356" y="4151383"/>
            <a:ext cx="0" cy="200557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08449" y="3890141"/>
            <a:ext cx="1159688" cy="3269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Socket Servr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323703" y="3239592"/>
            <a:ext cx="4989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자유형 28"/>
          <p:cNvSpPr/>
          <p:nvPr/>
        </p:nvSpPr>
        <p:spPr>
          <a:xfrm>
            <a:off x="1323703" y="3701147"/>
            <a:ext cx="1158240" cy="631182"/>
          </a:xfrm>
          <a:custGeom>
            <a:avLst/>
            <a:gdLst>
              <a:gd name="connsiteX0" fmla="*/ 0 w 1158240"/>
              <a:gd name="connsiteY0" fmla="*/ 0 h 1463040"/>
              <a:gd name="connsiteX1" fmla="*/ 1158240 w 1158240"/>
              <a:gd name="connsiteY1" fmla="*/ 0 h 1463040"/>
              <a:gd name="connsiteX2" fmla="*/ 1158240 w 1158240"/>
              <a:gd name="connsiteY2" fmla="*/ 1463040 h 1463040"/>
              <a:gd name="connsiteX3" fmla="*/ 8708 w 1158240"/>
              <a:gd name="connsiteY3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63040">
                <a:moveTo>
                  <a:pt x="0" y="0"/>
                </a:moveTo>
                <a:lnTo>
                  <a:pt x="1158240" y="0"/>
                </a:lnTo>
                <a:lnTo>
                  <a:pt x="1158240" y="1463040"/>
                </a:lnTo>
                <a:lnTo>
                  <a:pt x="8708" y="1463040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1314635" y="4737470"/>
            <a:ext cx="4989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047363" y="2093559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32" name="TextBox 31"/>
          <p:cNvSpPr txBox="1"/>
          <p:nvPr/>
        </p:nvSpPr>
        <p:spPr>
          <a:xfrm>
            <a:off x="1323703" y="1789799"/>
            <a:ext cx="1968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온</a:t>
            </a:r>
            <a:r>
              <a:rPr lang="en-US" altLang="ko-KR" sz="1000" smtClean="0"/>
              <a:t>.</a:t>
            </a:r>
            <a:r>
              <a:rPr lang="ko-KR" altLang="en-US" sz="1000" smtClean="0"/>
              <a:t>습도 감시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출입문 감시 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냉방기 전원  감시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히터 전원 감시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UPS </a:t>
            </a:r>
            <a:r>
              <a:rPr lang="ko-KR" altLang="en-US" sz="1000" smtClean="0"/>
              <a:t>상태 수집</a:t>
            </a:r>
            <a:r>
              <a:rPr lang="en-US" altLang="ko-KR" sz="1000" smtClean="0">
                <a:solidFill>
                  <a:srgbClr val="FF0000"/>
                </a:solidFill>
              </a:rPr>
              <a:t>( </a:t>
            </a:r>
            <a:r>
              <a:rPr lang="ko-KR" altLang="en-US" sz="1000" smtClean="0">
                <a:solidFill>
                  <a:srgbClr val="FF0000"/>
                </a:solidFill>
              </a:rPr>
              <a:t>항목 미 확정 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장애 이력 </a:t>
            </a:r>
            <a:r>
              <a:rPr lang="en-US" altLang="ko-KR" sz="1000" smtClean="0"/>
              <a:t>DB </a:t>
            </a:r>
            <a:r>
              <a:rPr lang="ko-KR" altLang="en-US" sz="1000"/>
              <a:t>등록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1289052" y="3010597"/>
            <a:ext cx="31420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EFT_SNSREVT_FAULT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장애 발생 노티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DI, DO, AI )</a:t>
            </a:r>
            <a:endParaRPr lang="ko-KR" altLang="en-US" sz="1000" b="1"/>
          </a:p>
        </p:txBody>
      </p:sp>
      <p:sp>
        <p:nvSpPr>
          <p:cNvPr id="34" name="TextBox 33"/>
          <p:cNvSpPr txBox="1"/>
          <p:nvPr/>
        </p:nvSpPr>
        <p:spPr>
          <a:xfrm>
            <a:off x="1038662" y="29412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35" name="TextBox 34"/>
          <p:cNvSpPr txBox="1"/>
          <p:nvPr/>
        </p:nvSpPr>
        <p:spPr>
          <a:xfrm>
            <a:off x="1031203" y="35570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36" name="직사각형 35"/>
          <p:cNvSpPr/>
          <p:nvPr/>
        </p:nvSpPr>
        <p:spPr>
          <a:xfrm>
            <a:off x="1281593" y="3489051"/>
            <a:ext cx="31420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EFT_SNSREVT_FAULT(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장애 발생 노티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DI, DO, AI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23703" y="4506681"/>
            <a:ext cx="314201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EFT_SNSREVT_FAULT(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장애 발생 노티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DI, DO, AI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068779" y="452390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sp>
        <p:nvSpPr>
          <p:cNvPr id="43" name="TextBox 42"/>
          <p:cNvSpPr txBox="1"/>
          <p:nvPr/>
        </p:nvSpPr>
        <p:spPr>
          <a:xfrm>
            <a:off x="6322425" y="4614359"/>
            <a:ext cx="2111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smtClean="0"/>
              <a:t>Web Browser Open </a:t>
            </a:r>
            <a:r>
              <a:rPr lang="ko-KR" altLang="en-US" sz="1000" smtClean="0"/>
              <a:t>시 </a:t>
            </a:r>
            <a:endParaRPr lang="en-US" altLang="ko-KR" sz="100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장애 </a:t>
            </a:r>
            <a:r>
              <a:rPr lang="en-US" altLang="ko-KR" sz="1000" smtClean="0"/>
              <a:t>Display                     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407568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/>
              <a:t>제어 </a:t>
            </a:r>
            <a:r>
              <a:rPr lang="en-US" altLang="ko-KR" smtClean="0"/>
              <a:t>FLOW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61133" y="1373348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Socket Server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>
            <a:stCxn id="17" idx="2"/>
          </p:cNvCxnSpPr>
          <p:nvPr/>
        </p:nvCxnSpPr>
        <p:spPr>
          <a:xfrm>
            <a:off x="1314635" y="1745544"/>
            <a:ext cx="0" cy="45768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798461" y="1382046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6313356" y="1634591"/>
            <a:ext cx="0" cy="468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825866" y="2646000"/>
            <a:ext cx="115968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Daemon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29" name="자유형 28"/>
          <p:cNvSpPr/>
          <p:nvPr/>
        </p:nvSpPr>
        <p:spPr>
          <a:xfrm>
            <a:off x="1323703" y="2281646"/>
            <a:ext cx="890290" cy="834083"/>
          </a:xfrm>
          <a:custGeom>
            <a:avLst/>
            <a:gdLst>
              <a:gd name="connsiteX0" fmla="*/ 0 w 1158240"/>
              <a:gd name="connsiteY0" fmla="*/ 0 h 1463040"/>
              <a:gd name="connsiteX1" fmla="*/ 1158240 w 1158240"/>
              <a:gd name="connsiteY1" fmla="*/ 0 h 1463040"/>
              <a:gd name="connsiteX2" fmla="*/ 1158240 w 1158240"/>
              <a:gd name="connsiteY2" fmla="*/ 1463040 h 1463040"/>
              <a:gd name="connsiteX3" fmla="*/ 8708 w 1158240"/>
              <a:gd name="connsiteY3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63040">
                <a:moveTo>
                  <a:pt x="0" y="0"/>
                </a:moveTo>
                <a:lnTo>
                  <a:pt x="1158240" y="0"/>
                </a:lnTo>
                <a:lnTo>
                  <a:pt x="1158240" y="1463040"/>
                </a:lnTo>
                <a:lnTo>
                  <a:pt x="8708" y="1463040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2189300" y="221917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32" name="TextBox 31"/>
          <p:cNvSpPr txBox="1"/>
          <p:nvPr/>
        </p:nvSpPr>
        <p:spPr>
          <a:xfrm>
            <a:off x="6505845" y="180364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냉방기</a:t>
            </a:r>
            <a:r>
              <a:rPr lang="en-US" altLang="ko-KR" sz="1000" smtClean="0"/>
              <a:t>, </a:t>
            </a:r>
            <a:r>
              <a:rPr lang="ko-KR" altLang="en-US" sz="1000" smtClean="0"/>
              <a:t>히터</a:t>
            </a:r>
            <a:r>
              <a:rPr lang="en-US" altLang="ko-KR" sz="1000" smtClean="0"/>
              <a:t>, </a:t>
            </a:r>
            <a:r>
              <a:rPr lang="ko-KR" altLang="en-US" sz="1000" smtClean="0"/>
              <a:t>전원 제어 요청</a:t>
            </a:r>
            <a:endParaRPr lang="en-US" altLang="ko-KR" sz="1000" smtClean="0"/>
          </a:p>
          <a:p>
            <a:r>
              <a:rPr lang="en-US" altLang="ko-KR" sz="1000"/>
              <a:t> 3</a:t>
            </a:r>
            <a:r>
              <a:rPr lang="ko-KR" altLang="en-US" sz="1000"/>
              <a:t>초 후 </a:t>
            </a:r>
            <a:r>
              <a:rPr lang="ko-KR" altLang="en-US" sz="1000" smtClean="0"/>
              <a:t> 제어 결과 </a:t>
            </a:r>
            <a:r>
              <a:rPr lang="en-US" altLang="ko-KR" sz="1000" smtClean="0"/>
              <a:t>DB</a:t>
            </a:r>
            <a:r>
              <a:rPr lang="ko-KR" altLang="en-US" sz="1000" smtClean="0"/>
              <a:t> </a:t>
            </a:r>
            <a:r>
              <a:rPr lang="ko-KR" altLang="en-US" sz="1000"/>
              <a:t>화면 </a:t>
            </a:r>
            <a:r>
              <a:rPr lang="ko-KR" altLang="en-US" sz="1000" smtClean="0"/>
              <a:t>갱신</a:t>
            </a:r>
            <a:endParaRPr lang="ko-KR" altLang="en-US" sz="1000"/>
          </a:p>
        </p:txBody>
      </p:sp>
      <p:sp>
        <p:nvSpPr>
          <p:cNvPr id="40" name="TextBox 39"/>
          <p:cNvSpPr txBox="1"/>
          <p:nvPr/>
        </p:nvSpPr>
        <p:spPr>
          <a:xfrm>
            <a:off x="1331518" y="3305491"/>
            <a:ext cx="19046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제어 요청 히스토리 </a:t>
            </a:r>
            <a:r>
              <a:rPr lang="en-US" altLang="ko-KR" sz="1000" smtClean="0"/>
              <a:t>DB </a:t>
            </a:r>
            <a:r>
              <a:rPr lang="ko-KR" altLang="en-US" sz="1000" smtClean="0"/>
              <a:t>등록</a:t>
            </a:r>
            <a:endParaRPr lang="en-US" altLang="ko-KR" sz="100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/>
              <a:t>내방기</a:t>
            </a:r>
            <a:r>
              <a:rPr lang="en-US" altLang="ko-KR" sz="1000"/>
              <a:t>, </a:t>
            </a:r>
            <a:r>
              <a:rPr lang="ko-KR" altLang="en-US" sz="1000"/>
              <a:t>히터</a:t>
            </a:r>
            <a:r>
              <a:rPr lang="en-US" altLang="ko-KR" sz="1000"/>
              <a:t>, </a:t>
            </a:r>
            <a:r>
              <a:rPr lang="ko-KR" altLang="en-US" sz="1000"/>
              <a:t>전원 제어 </a:t>
            </a:r>
            <a:endParaRPr lang="en-US" altLang="ko-KR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제어 결과 히스토리 </a:t>
            </a:r>
            <a:r>
              <a:rPr lang="en-US" altLang="ko-KR" sz="1000" smtClean="0"/>
              <a:t>DB </a:t>
            </a:r>
            <a:r>
              <a:rPr lang="ko-KR" altLang="en-US" sz="1000" smtClean="0"/>
              <a:t>등록</a:t>
            </a:r>
            <a:endParaRPr lang="ko-KR" altLang="en-US" sz="1000"/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1332772" y="198296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04647" y="18036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43" name="직사각형 42"/>
          <p:cNvSpPr/>
          <p:nvPr/>
        </p:nvSpPr>
        <p:spPr>
          <a:xfrm>
            <a:off x="3765916" y="1710612"/>
            <a:ext cx="26229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EFT_SNSRCTL_POWER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제어 요청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DO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302691" y="2220377"/>
            <a:ext cx="262296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EFT_SNSRCTL_POWER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제어 요청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: DO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27861" y="330549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endParaRPr lang="ko-KR" altLang="en-US" sz="1000" b="1"/>
          </a:p>
        </p:txBody>
      </p:sp>
    </p:spTree>
    <p:extLst>
      <p:ext uri="{BB962C8B-B14F-4D97-AF65-F5344CB8AC3E}">
        <p14:creationId xmlns:p14="http://schemas.microsoft.com/office/powerpoint/2010/main" val="365851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임계값 등록</a:t>
            </a:r>
            <a:r>
              <a:rPr lang="en-US" altLang="ko-KR" smtClean="0"/>
              <a:t>/</a:t>
            </a:r>
            <a:r>
              <a:rPr lang="ko-KR" altLang="en-US" smtClean="0"/>
              <a:t>변경 </a:t>
            </a:r>
            <a:r>
              <a:rPr lang="en-US" altLang="ko-KR" smtClean="0"/>
              <a:t>FLOW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1133" y="1373348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Server / DB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1" idx="2"/>
          </p:cNvCxnSpPr>
          <p:nvPr/>
        </p:nvCxnSpPr>
        <p:spPr>
          <a:xfrm>
            <a:off x="1314635" y="1745544"/>
            <a:ext cx="0" cy="45768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98461" y="1382046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313356" y="1634591"/>
            <a:ext cx="0" cy="468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4499" y="3344476"/>
            <a:ext cx="115968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Daemon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16619" y="3034741"/>
            <a:ext cx="890290" cy="828439"/>
          </a:xfrm>
          <a:custGeom>
            <a:avLst/>
            <a:gdLst>
              <a:gd name="connsiteX0" fmla="*/ 0 w 1158240"/>
              <a:gd name="connsiteY0" fmla="*/ 0 h 1463040"/>
              <a:gd name="connsiteX1" fmla="*/ 1158240 w 1158240"/>
              <a:gd name="connsiteY1" fmla="*/ 0 h 1463040"/>
              <a:gd name="connsiteX2" fmla="*/ 1158240 w 1158240"/>
              <a:gd name="connsiteY2" fmla="*/ 1463040 h 1463040"/>
              <a:gd name="connsiteX3" fmla="*/ 8708 w 1158240"/>
              <a:gd name="connsiteY3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63040">
                <a:moveTo>
                  <a:pt x="0" y="0"/>
                </a:moveTo>
                <a:lnTo>
                  <a:pt x="1158240" y="0"/>
                </a:lnTo>
                <a:lnTo>
                  <a:pt x="1158240" y="1463040"/>
                </a:lnTo>
                <a:lnTo>
                  <a:pt x="8708" y="1463040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05845" y="1803642"/>
            <a:ext cx="19768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AI</a:t>
            </a:r>
            <a:r>
              <a:rPr lang="en-US" altLang="ko-KR" sz="1000" smtClean="0"/>
              <a:t>, DI, DO </a:t>
            </a:r>
            <a:r>
              <a:rPr lang="ko-KR" altLang="en-US" sz="1000" smtClean="0"/>
              <a:t>임계값 직접 등록</a:t>
            </a:r>
            <a:r>
              <a:rPr lang="en-US" altLang="ko-KR" sz="1000" smtClean="0"/>
              <a:t>/</a:t>
            </a:r>
            <a:r>
              <a:rPr lang="ko-KR" altLang="en-US" sz="1000" smtClean="0"/>
              <a:t>변경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197346" y="4086451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임계값 </a:t>
            </a:r>
            <a:r>
              <a:rPr lang="en-US" altLang="ko-KR" sz="1000" smtClean="0"/>
              <a:t>DB Reload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332772" y="198296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4647" y="18036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46" name="직사각형 45"/>
          <p:cNvSpPr/>
          <p:nvPr/>
        </p:nvSpPr>
        <p:spPr>
          <a:xfrm>
            <a:off x="4241087" y="2473608"/>
            <a:ext cx="2099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EFT_EVT_BASEDATUPDATE_REQ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16568" y="30566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51" name="TextBox 50"/>
          <p:cNvSpPr txBox="1"/>
          <p:nvPr/>
        </p:nvSpPr>
        <p:spPr>
          <a:xfrm>
            <a:off x="1044793" y="4088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314343" y="2688358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5845" y="2426328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Database Reload </a:t>
            </a:r>
            <a:r>
              <a:rPr lang="ko-KR" altLang="en-US" sz="1000" smtClean="0"/>
              <a:t>요청</a:t>
            </a:r>
            <a:endParaRPr lang="en-US" altLang="ko-KR" sz="1000" smtClean="0"/>
          </a:p>
          <a:p>
            <a:r>
              <a:rPr lang="en-US" altLang="ko-KR" sz="1000" smtClean="0"/>
              <a:t>3</a:t>
            </a:r>
            <a:r>
              <a:rPr lang="ko-KR" altLang="en-US" sz="1000" smtClean="0"/>
              <a:t>초 후 임계값 설정 화면 갱신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328256" y="24548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55" name="직사각형 54"/>
          <p:cNvSpPr/>
          <p:nvPr/>
        </p:nvSpPr>
        <p:spPr>
          <a:xfrm>
            <a:off x="661133" y="2157035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Socket Server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13065" y="3059033"/>
            <a:ext cx="2099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EFT_EVT_BASEDATUPDATE_REQ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6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 기본 정보 등록</a:t>
            </a:r>
            <a:r>
              <a:rPr lang="en-US" altLang="ko-KR" smtClean="0"/>
              <a:t>/</a:t>
            </a:r>
            <a:r>
              <a:rPr lang="ko-KR" altLang="en-US" smtClean="0"/>
              <a:t>변경 </a:t>
            </a:r>
            <a:r>
              <a:rPr lang="en-US" altLang="ko-KR" smtClean="0"/>
              <a:t>FLOW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1133" y="1373348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Server / DB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1" idx="2"/>
          </p:cNvCxnSpPr>
          <p:nvPr/>
        </p:nvCxnSpPr>
        <p:spPr>
          <a:xfrm>
            <a:off x="1314635" y="1745544"/>
            <a:ext cx="0" cy="45768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98461" y="1382046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313356" y="1634591"/>
            <a:ext cx="0" cy="468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734499" y="3344476"/>
            <a:ext cx="1159688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 Daemon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>
            <a:off x="1316619" y="3034741"/>
            <a:ext cx="890290" cy="828439"/>
          </a:xfrm>
          <a:custGeom>
            <a:avLst/>
            <a:gdLst>
              <a:gd name="connsiteX0" fmla="*/ 0 w 1158240"/>
              <a:gd name="connsiteY0" fmla="*/ 0 h 1463040"/>
              <a:gd name="connsiteX1" fmla="*/ 1158240 w 1158240"/>
              <a:gd name="connsiteY1" fmla="*/ 0 h 1463040"/>
              <a:gd name="connsiteX2" fmla="*/ 1158240 w 1158240"/>
              <a:gd name="connsiteY2" fmla="*/ 1463040 h 1463040"/>
              <a:gd name="connsiteX3" fmla="*/ 8708 w 1158240"/>
              <a:gd name="connsiteY3" fmla="*/ 1463040 h 146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1463040">
                <a:moveTo>
                  <a:pt x="0" y="0"/>
                </a:moveTo>
                <a:lnTo>
                  <a:pt x="1158240" y="0"/>
                </a:lnTo>
                <a:lnTo>
                  <a:pt x="1158240" y="1463040"/>
                </a:lnTo>
                <a:lnTo>
                  <a:pt x="8708" y="1463040"/>
                </a:ln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505845" y="1803642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기본 정보 직접  등록</a:t>
            </a:r>
            <a:r>
              <a:rPr lang="en-US" altLang="ko-KR" sz="1000" smtClean="0"/>
              <a:t>/</a:t>
            </a:r>
            <a:r>
              <a:rPr lang="ko-KR" altLang="en-US" sz="1000" smtClean="0"/>
              <a:t>변경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197346" y="4086451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smtClean="0"/>
              <a:t>기본 정보 </a:t>
            </a:r>
            <a:r>
              <a:rPr lang="en-US" altLang="ko-KR" sz="1000" smtClean="0"/>
              <a:t>DB Reload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332772" y="198296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4647" y="180364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46" name="직사각형 45"/>
          <p:cNvSpPr/>
          <p:nvPr/>
        </p:nvSpPr>
        <p:spPr>
          <a:xfrm>
            <a:off x="4241087" y="2473608"/>
            <a:ext cx="2099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EFT_EVT_BASEDATUPDATE_REQ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16568" y="305668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3</a:t>
            </a:r>
            <a:endParaRPr lang="ko-KR" altLang="en-US" sz="1000" b="1"/>
          </a:p>
        </p:txBody>
      </p:sp>
      <p:sp>
        <p:nvSpPr>
          <p:cNvPr id="51" name="TextBox 50"/>
          <p:cNvSpPr txBox="1"/>
          <p:nvPr/>
        </p:nvSpPr>
        <p:spPr>
          <a:xfrm>
            <a:off x="1044793" y="408823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4</a:t>
            </a:r>
            <a:endParaRPr lang="ko-KR" altLang="en-US" sz="1000" b="1"/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1314343" y="2688358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505845" y="2426328"/>
            <a:ext cx="1805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Database Reload </a:t>
            </a:r>
            <a:r>
              <a:rPr lang="ko-KR" altLang="en-US" sz="1000" smtClean="0"/>
              <a:t>요청</a:t>
            </a:r>
            <a:endParaRPr lang="en-US" altLang="ko-KR" sz="1000" smtClean="0"/>
          </a:p>
          <a:p>
            <a:r>
              <a:rPr lang="en-US" altLang="ko-KR" sz="1000" smtClean="0"/>
              <a:t>3</a:t>
            </a:r>
            <a:r>
              <a:rPr lang="ko-KR" altLang="en-US" sz="1000" smtClean="0"/>
              <a:t>초 후 임계값 설정 화면 갱신</a:t>
            </a:r>
            <a:endParaRPr lang="ko-KR" altLang="en-US" sz="1000"/>
          </a:p>
        </p:txBody>
      </p:sp>
      <p:sp>
        <p:nvSpPr>
          <p:cNvPr id="54" name="TextBox 53"/>
          <p:cNvSpPr txBox="1"/>
          <p:nvPr/>
        </p:nvSpPr>
        <p:spPr>
          <a:xfrm>
            <a:off x="6328256" y="2454826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55" name="직사각형 54"/>
          <p:cNvSpPr/>
          <p:nvPr/>
        </p:nvSpPr>
        <p:spPr>
          <a:xfrm>
            <a:off x="661133" y="2157035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Socket Server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413065" y="3059033"/>
            <a:ext cx="20992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EFT_EVT_BASEDATUPDATE_REQ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3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 </a:t>
            </a:r>
            <a:r>
              <a:rPr lang="en-US" altLang="ko-KR" smtClean="0"/>
              <a:t>WEB </a:t>
            </a:r>
            <a:r>
              <a:rPr lang="ko-KR" altLang="en-US" smtClean="0"/>
              <a:t>제어 요청 </a:t>
            </a:r>
            <a:r>
              <a:rPr lang="en-US" altLang="ko-KR" smtClean="0"/>
              <a:t>FLOW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1133" y="1373348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Web Socket Server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1" idx="2"/>
          </p:cNvCxnSpPr>
          <p:nvPr/>
        </p:nvCxnSpPr>
        <p:spPr>
          <a:xfrm>
            <a:off x="1314635" y="1745544"/>
            <a:ext cx="0" cy="45768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98461" y="1382046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313356" y="1634591"/>
            <a:ext cx="0" cy="468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5845" y="2094954"/>
            <a:ext cx="11480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Reboot </a:t>
            </a:r>
            <a:r>
              <a:rPr lang="ko-KR" altLang="en-US" sz="1000" smtClean="0"/>
              <a:t>요청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240892" y="222788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Reboot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332772" y="222572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4647" y="20949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51" name="TextBox 50"/>
          <p:cNvSpPr txBox="1"/>
          <p:nvPr/>
        </p:nvSpPr>
        <p:spPr>
          <a:xfrm>
            <a:off x="1027376" y="21001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12" name="직사각형 11"/>
          <p:cNvSpPr/>
          <p:nvPr/>
        </p:nvSpPr>
        <p:spPr>
          <a:xfrm>
            <a:off x="4012866" y="1812403"/>
            <a:ext cx="14782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endParaRPr lang="ko-KR" altLang="en-US" sz="1000" b="1" kern="10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5845" y="2848671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IP </a:t>
            </a:r>
            <a:r>
              <a:rPr lang="ko-KR" altLang="en-US" sz="1000" smtClean="0"/>
              <a:t>변경 요청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240892" y="298160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IP </a:t>
            </a:r>
            <a:r>
              <a:rPr lang="ko-KR" altLang="en-US" sz="1000" smtClean="0"/>
              <a:t>변경</a:t>
            </a:r>
            <a:endParaRPr lang="en-US" altLang="ko-KR" sz="1000" smtClean="0"/>
          </a:p>
          <a:p>
            <a:r>
              <a:rPr lang="en-US" altLang="ko-KR" sz="1000" smtClean="0"/>
              <a:t>Rtu Reboot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332772" y="2979437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4647" y="28486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17" name="TextBox 16"/>
          <p:cNvSpPr txBox="1"/>
          <p:nvPr/>
        </p:nvSpPr>
        <p:spPr>
          <a:xfrm>
            <a:off x="1027376" y="28539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18" name="직사각형 17"/>
          <p:cNvSpPr/>
          <p:nvPr/>
        </p:nvSpPr>
        <p:spPr>
          <a:xfrm>
            <a:off x="3722600" y="2419806"/>
            <a:ext cx="26179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2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Data: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변경될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IP, SUBNET, GATEWAY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05845" y="3538871"/>
            <a:ext cx="2448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SITE ID </a:t>
            </a:r>
            <a:r>
              <a:rPr lang="ko-KR" altLang="en-US" sz="1000" smtClean="0"/>
              <a:t>변경 요청</a:t>
            </a:r>
            <a:endParaRPr lang="en-US" altLang="ko-KR" sz="1000" smtClean="0"/>
          </a:p>
          <a:p>
            <a:r>
              <a:rPr lang="en-US" altLang="ko-KR" sz="1000" smtClean="0">
                <a:solidFill>
                  <a:srgbClr val="FF0000"/>
                </a:solidFill>
              </a:rPr>
              <a:t>( SITE ID</a:t>
            </a:r>
            <a:r>
              <a:rPr lang="ko-KR" altLang="en-US" sz="1000" smtClean="0">
                <a:solidFill>
                  <a:srgbClr val="FF0000"/>
                </a:solidFill>
              </a:rPr>
              <a:t>를 변경 할 경우 </a:t>
            </a:r>
            <a:r>
              <a:rPr lang="ko-KR" altLang="en-US" sz="1000" smtClean="0">
                <a:solidFill>
                  <a:srgbClr val="FF0000"/>
                </a:solidFill>
              </a:rPr>
              <a:t>마스트 테이블의 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r>
              <a:rPr lang="en-US" altLang="ko-KR" sz="1000" smtClean="0">
                <a:solidFill>
                  <a:srgbClr val="FF0000"/>
                </a:solidFill>
              </a:rPr>
              <a:t>SITE </a:t>
            </a:r>
            <a:r>
              <a:rPr lang="en-US" altLang="ko-KR" sz="1000" smtClean="0">
                <a:solidFill>
                  <a:srgbClr val="FF0000"/>
                </a:solidFill>
              </a:rPr>
              <a:t>ID</a:t>
            </a:r>
            <a:r>
              <a:rPr lang="ko-KR" altLang="en-US" sz="1000" smtClean="0">
                <a:solidFill>
                  <a:srgbClr val="FF0000"/>
                </a:solidFill>
              </a:rPr>
              <a:t>를 모두 변경함</a:t>
            </a:r>
            <a:r>
              <a:rPr lang="en-US" altLang="ko-KR" sz="1000" smtClean="0">
                <a:solidFill>
                  <a:srgbClr val="FF0000"/>
                </a:solidFill>
              </a:rPr>
              <a:t>. 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1240892" y="3671804"/>
            <a:ext cx="1034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SITE ID </a:t>
            </a:r>
            <a:r>
              <a:rPr lang="ko-KR" altLang="en-US" sz="1000" smtClean="0"/>
              <a:t>변경</a:t>
            </a:r>
            <a:endParaRPr lang="en-US" altLang="ko-KR" sz="1000" smtClean="0"/>
          </a:p>
          <a:p>
            <a:r>
              <a:rPr lang="en-US" altLang="ko-KR" sz="1000" smtClean="0"/>
              <a:t>Rtu Reboot</a:t>
            </a: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332772" y="3669637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304647" y="35388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23" name="TextBox 22"/>
          <p:cNvSpPr txBox="1"/>
          <p:nvPr/>
        </p:nvSpPr>
        <p:spPr>
          <a:xfrm>
            <a:off x="1027376" y="35441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24" name="직사각형 23"/>
          <p:cNvSpPr/>
          <p:nvPr/>
        </p:nvSpPr>
        <p:spPr>
          <a:xfrm>
            <a:off x="4012866" y="3134940"/>
            <a:ext cx="17604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3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Data :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변경될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SITE ID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5845" y="4376782"/>
            <a:ext cx="21755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Firmware </a:t>
            </a:r>
            <a:r>
              <a:rPr lang="ko-KR" altLang="en-US" sz="1000" smtClean="0"/>
              <a:t>갱신 요청</a:t>
            </a:r>
            <a:endParaRPr lang="en-US" altLang="ko-KR" sz="1000" smtClean="0"/>
          </a:p>
          <a:p>
            <a:r>
              <a:rPr lang="en-US" altLang="ko-KR" sz="1000" smtClean="0">
                <a:solidFill>
                  <a:srgbClr val="FF0000"/>
                </a:solidFill>
              </a:rPr>
              <a:t>( </a:t>
            </a:r>
            <a:r>
              <a:rPr lang="ko-KR" altLang="en-US" sz="1000" smtClean="0">
                <a:solidFill>
                  <a:srgbClr val="FF0000"/>
                </a:solidFill>
              </a:rPr>
              <a:t>먼저 </a:t>
            </a:r>
            <a:r>
              <a:rPr lang="en-US" altLang="ko-KR" sz="1000" smtClean="0">
                <a:solidFill>
                  <a:srgbClr val="FF0000"/>
                </a:solidFill>
              </a:rPr>
              <a:t>Firmware </a:t>
            </a:r>
            <a:r>
              <a:rPr lang="ko-KR" altLang="en-US" sz="1000" smtClean="0">
                <a:solidFill>
                  <a:srgbClr val="FF0000"/>
                </a:solidFill>
              </a:rPr>
              <a:t>파일을 특정 경로에 </a:t>
            </a:r>
            <a:endParaRPr lang="en-US" altLang="ko-KR" sz="1000" smtClean="0">
              <a:solidFill>
                <a:srgbClr val="FF0000"/>
              </a:solidFill>
            </a:endParaRPr>
          </a:p>
          <a:p>
            <a:r>
              <a:rPr lang="en-US" altLang="ko-KR" sz="1000">
                <a:solidFill>
                  <a:srgbClr val="FF0000"/>
                </a:solidFill>
              </a:rPr>
              <a:t> </a:t>
            </a:r>
            <a:r>
              <a:rPr lang="en-US" altLang="ko-KR" sz="1000" smtClean="0">
                <a:solidFill>
                  <a:srgbClr val="FF0000"/>
                </a:solidFill>
              </a:rPr>
              <a:t> </a:t>
            </a:r>
            <a:r>
              <a:rPr lang="ko-KR" altLang="en-US" sz="1000" smtClean="0">
                <a:solidFill>
                  <a:srgbClr val="FF0000"/>
                </a:solidFill>
              </a:rPr>
              <a:t>업로드 시켜야함</a:t>
            </a:r>
            <a:r>
              <a:rPr lang="en-US" altLang="ko-KR" sz="1000" smtClean="0">
                <a:solidFill>
                  <a:srgbClr val="FF0000"/>
                </a:solidFill>
              </a:rPr>
              <a:t> )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26" name="TextBox 25"/>
          <p:cNvSpPr txBox="1"/>
          <p:nvPr/>
        </p:nvSpPr>
        <p:spPr>
          <a:xfrm>
            <a:off x="1240892" y="4509715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Firmwate </a:t>
            </a:r>
            <a:r>
              <a:rPr lang="ko-KR" altLang="en-US" sz="1000" smtClean="0"/>
              <a:t>갱신</a:t>
            </a:r>
            <a:endParaRPr lang="en-US" altLang="ko-KR" sz="1000" smtClean="0"/>
          </a:p>
          <a:p>
            <a:r>
              <a:rPr lang="en-US" altLang="ko-KR" sz="1000" smtClean="0"/>
              <a:t>Rtu Reboot</a:t>
            </a: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332772" y="4507548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304647" y="4376782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30" name="TextBox 29"/>
          <p:cNvSpPr txBox="1"/>
          <p:nvPr/>
        </p:nvSpPr>
        <p:spPr>
          <a:xfrm>
            <a:off x="1027376" y="4382025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35" name="직사각형 34"/>
          <p:cNvSpPr/>
          <p:nvPr/>
        </p:nvSpPr>
        <p:spPr>
          <a:xfrm>
            <a:off x="4012866" y="3972851"/>
            <a:ext cx="219303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4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Data : Upload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된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Firmware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파일명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07411" y="4959107"/>
            <a:ext cx="11721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다음 페이지 계속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622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"/>
          <p:cNvSpPr txBox="1">
            <a:spLocks noChangeArrowheads="1"/>
          </p:cNvSpPr>
          <p:nvPr/>
        </p:nvSpPr>
        <p:spPr bwMode="auto">
          <a:xfrm>
            <a:off x="238125" y="107950"/>
            <a:ext cx="82296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82954" tIns="41477" rIns="82954" bIns="41477" rtlCol="0" anchor="ctr">
            <a:normAutofit/>
          </a:bodyPr>
          <a:lstStyle>
            <a:defPPr>
              <a:defRPr lang="ko-KR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Times New Roman" panose="02020603050405020304" pitchFamily="18" charset="0"/>
                <a:ea typeface="HY견고딕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mtClean="0"/>
              <a:t> </a:t>
            </a:r>
            <a:r>
              <a:rPr lang="en-US" altLang="ko-KR" smtClean="0"/>
              <a:t>WEB </a:t>
            </a:r>
            <a:r>
              <a:rPr lang="ko-KR" altLang="en-US" smtClean="0"/>
              <a:t>제어 요청 </a:t>
            </a:r>
            <a:r>
              <a:rPr lang="en-US" altLang="ko-KR" smtClean="0"/>
              <a:t>FLOW</a:t>
            </a:r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1133" y="1373348"/>
            <a:ext cx="1307004" cy="3721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RTU</a:t>
            </a: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Web Socket Server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>
            <a:stCxn id="31" idx="2"/>
          </p:cNvCxnSpPr>
          <p:nvPr/>
        </p:nvCxnSpPr>
        <p:spPr>
          <a:xfrm>
            <a:off x="1314635" y="1745544"/>
            <a:ext cx="0" cy="45768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798461" y="1382046"/>
            <a:ext cx="1012372" cy="2351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solidFill>
                  <a:schemeClr val="tx1"/>
                </a:solidFill>
              </a:rPr>
              <a:t>Web Browser</a:t>
            </a:r>
            <a:endParaRPr lang="ko-KR" altLang="en-US" sz="1000" b="1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6313356" y="1634591"/>
            <a:ext cx="0" cy="46878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5845" y="209495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NTP </a:t>
            </a:r>
            <a:r>
              <a:rPr lang="ko-KR" altLang="en-US" sz="1000" smtClean="0"/>
              <a:t>주소 변경</a:t>
            </a:r>
            <a:r>
              <a:rPr lang="en-US" altLang="ko-KR" sz="1000" smtClean="0"/>
              <a:t> </a:t>
            </a:r>
            <a:r>
              <a:rPr lang="ko-KR" altLang="en-US" sz="1000" smtClean="0"/>
              <a:t>요청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42" name="TextBox 41"/>
          <p:cNvSpPr txBox="1"/>
          <p:nvPr/>
        </p:nvSpPr>
        <p:spPr>
          <a:xfrm>
            <a:off x="1240892" y="222788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Reboot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1332772" y="2225720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04647" y="209495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51" name="TextBox 50"/>
          <p:cNvSpPr txBox="1"/>
          <p:nvPr/>
        </p:nvSpPr>
        <p:spPr>
          <a:xfrm>
            <a:off x="1027376" y="210019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12" name="직사각형 11"/>
          <p:cNvSpPr/>
          <p:nvPr/>
        </p:nvSpPr>
        <p:spPr>
          <a:xfrm>
            <a:off x="4012866" y="1674839"/>
            <a:ext cx="20441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5</a:t>
            </a:r>
          </a:p>
          <a:p>
            <a:r>
              <a:rPr lang="en-US" altLang="ko-KR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Data: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변경될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NTP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서버 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IP </a:t>
            </a:r>
            <a:r>
              <a:rPr lang="ko-KR" altLang="en-US" sz="1000" b="1" kern="10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정보</a:t>
            </a:r>
          </a:p>
          <a:p>
            <a:endParaRPr lang="ko-KR" altLang="en-US" sz="1000" b="1" kern="100">
              <a:solidFill>
                <a:srgbClr val="FF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5845" y="2848671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</a:t>
            </a:r>
            <a:r>
              <a:rPr lang="ko-KR" altLang="en-US" sz="1000" smtClean="0"/>
              <a:t>운영 모드 변경 요청</a:t>
            </a:r>
            <a:r>
              <a:rPr lang="en-US" altLang="ko-KR" sz="1000" smtClean="0"/>
              <a:t>  </a:t>
            </a:r>
            <a:endParaRPr lang="ko-KR" alt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1240892" y="2981604"/>
            <a:ext cx="776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mtClean="0"/>
              <a:t>Rtu IP </a:t>
            </a:r>
            <a:r>
              <a:rPr lang="ko-KR" altLang="en-US" sz="1000" smtClean="0"/>
              <a:t>변경</a:t>
            </a:r>
            <a:endParaRPr lang="en-US" altLang="ko-KR" sz="1000" smtClean="0"/>
          </a:p>
          <a:p>
            <a:r>
              <a:rPr lang="en-US" altLang="ko-KR" sz="1000" smtClean="0"/>
              <a:t>Rtu Reboot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1332772" y="2979437"/>
            <a:ext cx="4989653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304647" y="284867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1</a:t>
            </a:r>
            <a:endParaRPr lang="ko-KR" altLang="en-US" sz="1000" b="1"/>
          </a:p>
        </p:txBody>
      </p:sp>
      <p:sp>
        <p:nvSpPr>
          <p:cNvPr id="17" name="TextBox 16"/>
          <p:cNvSpPr txBox="1"/>
          <p:nvPr/>
        </p:nvSpPr>
        <p:spPr>
          <a:xfrm>
            <a:off x="1027376" y="285391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smtClean="0"/>
              <a:t>2</a:t>
            </a:r>
            <a:endParaRPr lang="ko-KR" altLang="en-US" sz="1000" b="1"/>
          </a:p>
        </p:txBody>
      </p:sp>
      <p:sp>
        <p:nvSpPr>
          <p:cNvPr id="18" name="직사각형 17"/>
          <p:cNvSpPr/>
          <p:nvPr/>
        </p:nvSpPr>
        <p:spPr>
          <a:xfrm>
            <a:off x="4078144" y="2437269"/>
            <a:ext cx="14782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EFT_ALLIM_WEB_REQ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WEB MSG ID : </a:t>
            </a:r>
            <a:r>
              <a:rPr lang="en-US" altLang="ko-KR" sz="1000" b="1" kern="100" smtClean="0">
                <a:solidFill>
                  <a:srgbClr val="FF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6</a:t>
            </a:r>
          </a:p>
          <a:p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Data: RTU </a:t>
            </a:r>
            <a:r>
              <a:rPr lang="ko-KR" altLang="en-US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운영 모드</a:t>
            </a:r>
            <a:r>
              <a:rPr lang="en-US" altLang="ko-KR" sz="1000" b="1" kern="100" smtClean="0">
                <a:solidFill>
                  <a:srgbClr val="00000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sz="1000" b="1" kern="100">
              <a:solidFill>
                <a:srgbClr val="0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4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2091</TotalTime>
  <Words>529</Words>
  <Application>Microsoft Office PowerPoint</Application>
  <PresentationFormat>화면 슬라이드 쇼(4:3)</PresentationFormat>
  <Paragraphs>164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20" baseType="lpstr">
      <vt:lpstr>HY견고딕</vt:lpstr>
      <vt:lpstr>HY울릉도M</vt:lpstr>
      <vt:lpstr>굴림</vt:lpstr>
      <vt:lpstr>굴림체</vt:lpstr>
      <vt:lpstr>맑은 고딕</vt:lpstr>
      <vt:lpstr>Arial</vt:lpstr>
      <vt:lpstr>Calibri</vt:lpstr>
      <vt:lpstr>Calibri Light</vt:lpstr>
      <vt:lpstr>Times New Roman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황종철</dc:creator>
  <cp:lastModifiedBy>황종철</cp:lastModifiedBy>
  <cp:revision>84</cp:revision>
  <dcterms:created xsi:type="dcterms:W3CDTF">2015-09-07T02:25:56Z</dcterms:created>
  <dcterms:modified xsi:type="dcterms:W3CDTF">2017-04-19T06:53:27Z</dcterms:modified>
</cp:coreProperties>
</file>