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7" r:id="rId4"/>
    <p:sldId id="262" r:id="rId5"/>
    <p:sldId id="259" r:id="rId6"/>
    <p:sldId id="264" r:id="rId7"/>
    <p:sldId id="260" r:id="rId8"/>
    <p:sldId id="263" r:id="rId9"/>
    <p:sldId id="261" r:id="rId10"/>
    <p:sldId id="28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7" autoAdjust="0"/>
  </p:normalViewPr>
  <p:slideViewPr>
    <p:cSldViewPr snapToGrid="0" showGuides="1">
      <p:cViewPr varScale="1">
        <p:scale>
          <a:sx n="111" d="100"/>
          <a:sy n="111" d="100"/>
        </p:scale>
        <p:origin x="534" y="114"/>
      </p:cViewPr>
      <p:guideLst>
        <p:guide orient="horz" pos="36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15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45E4D-068A-48DF-9B8C-20D9A05D5B4A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E97B-066C-4F50-8932-86F09296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9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E97B-066C-4F50-8932-86F092960C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E97B-066C-4F50-8932-86F092960C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3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EE97B-066C-4F50-8932-86F092960C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1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2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5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0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9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0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8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1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75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FC19A-87AF-49F7-ABCB-1E671D7C78BF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69A5-CC5F-4B15-9983-EDDDBED0A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959640" y="1191491"/>
            <a:ext cx="1802034" cy="680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83782" y="4719754"/>
            <a:ext cx="3519368" cy="747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936947" y="1155844"/>
            <a:ext cx="1915779" cy="1192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13118" y="2384787"/>
            <a:ext cx="4232518" cy="29341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92806" y="202505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RTU(Linux) Ubuntu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84484" y="4441594"/>
            <a:ext cx="1265487" cy="50880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전파감시장치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6720" y="1276994"/>
            <a:ext cx="1664137" cy="493433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RTU</a:t>
            </a:r>
          </a:p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통합 </a:t>
            </a:r>
            <a:r>
              <a:rPr lang="en-US" altLang="ko-KR" sz="1000" smtClean="0">
                <a:solidFill>
                  <a:schemeClr val="bg1"/>
                </a:solidFill>
              </a:rPr>
              <a:t>Server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38969" y="1281971"/>
            <a:ext cx="1664137" cy="4934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RTU</a:t>
            </a:r>
          </a:p>
          <a:p>
            <a:pPr algn="ctr"/>
            <a:r>
              <a:rPr lang="en-US" altLang="ko-KR" sz="1000" dirty="0" smtClean="0"/>
              <a:t>Update Server</a:t>
            </a:r>
          </a:p>
          <a:p>
            <a:pPr algn="ctr"/>
            <a:r>
              <a:rPr lang="en-US" altLang="ko-KR" sz="1000" dirty="0" smtClean="0"/>
              <a:t>(Window Server)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0007260" y="4814255"/>
            <a:ext cx="1664137" cy="4934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RTU</a:t>
            </a:r>
          </a:p>
          <a:p>
            <a:pPr algn="ctr"/>
            <a:r>
              <a:rPr lang="ko-KR" altLang="en-US" sz="1000" smtClean="0"/>
              <a:t>토폴로지</a:t>
            </a:r>
            <a:r>
              <a:rPr lang="en-US" altLang="ko-KR" sz="1000" smtClean="0"/>
              <a:t> </a:t>
            </a:r>
            <a:r>
              <a:rPr lang="en-US" altLang="ko-KR" sz="1000" dirty="0" smtClean="0"/>
              <a:t>PRG</a:t>
            </a:r>
          </a:p>
          <a:p>
            <a:pPr algn="ctr"/>
            <a:r>
              <a:rPr lang="en-US" altLang="ko-KR" sz="1000" dirty="0" smtClean="0"/>
              <a:t>(Window 7 </a:t>
            </a:r>
            <a:r>
              <a:rPr lang="ko-KR" altLang="en-US" sz="1000" dirty="0" smtClean="0"/>
              <a:t>이상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560770" y="3298829"/>
            <a:ext cx="1158240" cy="6596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TCP Client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(RTU Server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9038" y="2576240"/>
            <a:ext cx="1642487" cy="5424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TCP Client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 RTU Update Server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19039" y="3298829"/>
            <a:ext cx="1642486" cy="650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TCP Server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 RTU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Moniter</a:t>
            </a:r>
            <a:r>
              <a:rPr lang="en-US" altLang="ko-KR" sz="1000" dirty="0" smtClean="0">
                <a:solidFill>
                  <a:schemeClr val="tx1"/>
                </a:solidFill>
              </a:rPr>
              <a:t> PRG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07260" y="3948161"/>
            <a:ext cx="1664137" cy="493433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bg1"/>
                </a:solidFill>
              </a:rPr>
              <a:t>OP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93344" y="4484991"/>
            <a:ext cx="4068182" cy="7699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593343" y="3038764"/>
            <a:ext cx="466622" cy="1171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7" idx="2"/>
            <a:endCxn id="10" idx="0"/>
          </p:cNvCxnSpPr>
          <p:nvPr/>
        </p:nvCxnSpPr>
        <p:spPr>
          <a:xfrm rot="16200000" flipH="1">
            <a:off x="2725138" y="884077"/>
            <a:ext cx="1528402" cy="330110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2"/>
            <a:endCxn id="11" idx="3"/>
          </p:cNvCxnSpPr>
          <p:nvPr/>
        </p:nvCxnSpPr>
        <p:spPr>
          <a:xfrm rot="5400000">
            <a:off x="8230252" y="1206678"/>
            <a:ext cx="1072061" cy="220951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3"/>
            <a:endCxn id="10" idx="1"/>
          </p:cNvCxnSpPr>
          <p:nvPr/>
        </p:nvCxnSpPr>
        <p:spPr>
          <a:xfrm>
            <a:off x="4059965" y="3624374"/>
            <a:ext cx="500805" cy="43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18528" y="23207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TCP/IP</a:t>
            </a:r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9220490" y="259524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TCP/IP</a:t>
            </a:r>
            <a:endParaRPr lang="ko-KR" altLang="en-US" sz="1000" dirty="0"/>
          </a:p>
        </p:txBody>
      </p:sp>
      <p:cxnSp>
        <p:nvCxnSpPr>
          <p:cNvPr id="30" name="꺾인 연결선 29"/>
          <p:cNvCxnSpPr>
            <a:stCxn id="12" idx="3"/>
            <a:endCxn id="14" idx="0"/>
          </p:cNvCxnSpPr>
          <p:nvPr/>
        </p:nvCxnSpPr>
        <p:spPr>
          <a:xfrm>
            <a:off x="7661525" y="3624081"/>
            <a:ext cx="3177804" cy="324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" idx="3"/>
            <a:endCxn id="9" idx="1"/>
          </p:cNvCxnSpPr>
          <p:nvPr/>
        </p:nvCxnSpPr>
        <p:spPr>
          <a:xfrm>
            <a:off x="7661525" y="3624081"/>
            <a:ext cx="2345735" cy="1436891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76906" y="33903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TCP/IP</a:t>
            </a:r>
            <a:endParaRPr lang="ko-KR" altLang="en-US" sz="100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4698681" y="3958523"/>
            <a:ext cx="2628" cy="5264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2" idx="2"/>
          </p:cNvCxnSpPr>
          <p:nvPr/>
        </p:nvCxnSpPr>
        <p:spPr>
          <a:xfrm>
            <a:off x="6840282" y="3949333"/>
            <a:ext cx="0" cy="5217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53447" y="162596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내부 데이터 전송 방식 </a:t>
            </a:r>
            <a:endParaRPr lang="en-US" altLang="ko-KR" sz="1000" b="1" smtClean="0"/>
          </a:p>
          <a:p>
            <a:r>
              <a:rPr lang="en-US" altLang="ko-KR" sz="1000" b="1" smtClean="0"/>
              <a:t>Function Call </a:t>
            </a:r>
            <a:r>
              <a:rPr lang="ko-KR" altLang="en-US" sz="1000" b="1" smtClean="0"/>
              <a:t>또는 </a:t>
            </a:r>
            <a:r>
              <a:rPr lang="en-US" altLang="ko-KR" sz="1000" b="1" smtClean="0"/>
              <a:t>Shard Memory</a:t>
            </a:r>
            <a:endParaRPr lang="ko-KR" altLang="en-US" sz="1000" b="1" dirty="0"/>
          </a:p>
        </p:txBody>
      </p:sp>
      <p:cxnSp>
        <p:nvCxnSpPr>
          <p:cNvPr id="47" name="꺾인 연결선 46"/>
          <p:cNvCxnSpPr>
            <a:stCxn id="6" idx="3"/>
            <a:endCxn id="60" idx="1"/>
          </p:cNvCxnSpPr>
          <p:nvPr/>
        </p:nvCxnSpPr>
        <p:spPr>
          <a:xfrm>
            <a:off x="2349971" y="4695997"/>
            <a:ext cx="1394240" cy="198663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3465515" y="5997020"/>
            <a:ext cx="820624" cy="35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센서</a:t>
            </a:r>
            <a:r>
              <a:rPr lang="en-US" altLang="ko-KR" sz="1000" smtClean="0"/>
              <a:t>1</a:t>
            </a:r>
            <a:endParaRPr lang="ko-KR" altLang="en-US" sz="1000"/>
          </a:p>
        </p:txBody>
      </p:sp>
      <p:cxnSp>
        <p:nvCxnSpPr>
          <p:cNvPr id="53" name="직선 화살표 연결선 52"/>
          <p:cNvCxnSpPr>
            <a:stCxn id="41" idx="2"/>
            <a:endCxn id="48" idx="0"/>
          </p:cNvCxnSpPr>
          <p:nvPr/>
        </p:nvCxnSpPr>
        <p:spPr>
          <a:xfrm flipH="1">
            <a:off x="3875827" y="5106821"/>
            <a:ext cx="1900872" cy="89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1" idx="2"/>
            <a:endCxn id="67" idx="0"/>
          </p:cNvCxnSpPr>
          <p:nvPr/>
        </p:nvCxnSpPr>
        <p:spPr>
          <a:xfrm flipH="1">
            <a:off x="4951625" y="5106821"/>
            <a:ext cx="825074" cy="88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1" idx="2"/>
            <a:endCxn id="68" idx="0"/>
          </p:cNvCxnSpPr>
          <p:nvPr/>
        </p:nvCxnSpPr>
        <p:spPr>
          <a:xfrm>
            <a:off x="5776699" y="5106821"/>
            <a:ext cx="282483" cy="89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1" idx="2"/>
            <a:endCxn id="63" idx="0"/>
          </p:cNvCxnSpPr>
          <p:nvPr/>
        </p:nvCxnSpPr>
        <p:spPr>
          <a:xfrm>
            <a:off x="5776699" y="5106821"/>
            <a:ext cx="1406052" cy="89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6724668" y="6002252"/>
            <a:ext cx="916165" cy="35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센서 </a:t>
            </a:r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67" name="타원 66"/>
          <p:cNvSpPr/>
          <p:nvPr/>
        </p:nvSpPr>
        <p:spPr>
          <a:xfrm>
            <a:off x="4541313" y="5993291"/>
            <a:ext cx="820624" cy="35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센서</a:t>
            </a:r>
            <a:r>
              <a:rPr lang="en-US" altLang="ko-KR" sz="1000" smtClean="0"/>
              <a:t>2</a:t>
            </a:r>
            <a:endParaRPr lang="ko-KR" altLang="en-US" sz="1000"/>
          </a:p>
        </p:txBody>
      </p:sp>
      <p:sp>
        <p:nvSpPr>
          <p:cNvPr id="68" name="타원 67"/>
          <p:cNvSpPr/>
          <p:nvPr/>
        </p:nvSpPr>
        <p:spPr>
          <a:xfrm>
            <a:off x="5648870" y="6002252"/>
            <a:ext cx="820624" cy="35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센서</a:t>
            </a:r>
            <a:r>
              <a:rPr lang="en-US" altLang="ko-KR" sz="1000" smtClean="0"/>
              <a:t>3</a:t>
            </a:r>
            <a:endParaRPr lang="ko-KR" altLang="en-US" sz="1000"/>
          </a:p>
        </p:txBody>
      </p:sp>
      <p:sp>
        <p:nvSpPr>
          <p:cNvPr id="37" name="직사각형 36"/>
          <p:cNvSpPr/>
          <p:nvPr/>
        </p:nvSpPr>
        <p:spPr>
          <a:xfrm>
            <a:off x="8343675" y="4817093"/>
            <a:ext cx="1447722" cy="527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TCP Client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 RTU </a:t>
            </a:r>
            <a:r>
              <a:rPr lang="en-US" altLang="ko-KR" sz="1000" dirty="0" err="1">
                <a:solidFill>
                  <a:schemeClr val="tx1"/>
                </a:solidFill>
              </a:rPr>
              <a:t>Moniter</a:t>
            </a:r>
            <a:r>
              <a:rPr lang="en-US" altLang="ko-KR" sz="1000" dirty="0">
                <a:solidFill>
                  <a:schemeClr val="tx1"/>
                </a:solidFill>
              </a:rPr>
              <a:t> Server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038968" y="1871581"/>
            <a:ext cx="1664137" cy="400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TCP </a:t>
            </a:r>
            <a:r>
              <a:rPr lang="en-US" altLang="ko-KR" sz="1000" b="1" dirty="0">
                <a:solidFill>
                  <a:schemeClr val="tx1"/>
                </a:solidFill>
              </a:rPr>
              <a:t>Server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 RTU 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56782" y="737828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센서단말기 </a:t>
            </a:r>
            <a:r>
              <a:rPr lang="ko-KR" altLang="en-US" sz="1000" dirty="0" err="1" smtClean="0"/>
              <a:t>펌웨어</a:t>
            </a:r>
            <a:r>
              <a:rPr lang="ko-KR" altLang="en-US" sz="1000" dirty="0" smtClean="0"/>
              <a:t> 업데이트</a:t>
            </a:r>
            <a:endParaRPr lang="ko-KR" altLang="en-US" sz="1000" dirty="0"/>
          </a:p>
        </p:txBody>
      </p:sp>
      <p:cxnSp>
        <p:nvCxnSpPr>
          <p:cNvPr id="28" name="꺾인 연결선 27"/>
          <p:cNvCxnSpPr>
            <a:endCxn id="11" idx="1"/>
          </p:cNvCxnSpPr>
          <p:nvPr/>
        </p:nvCxnSpPr>
        <p:spPr>
          <a:xfrm rot="5400000" flipH="1" flipV="1">
            <a:off x="5113561" y="3589759"/>
            <a:ext cx="1647771" cy="16318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00644" y="44838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TCP/IP</a:t>
            </a:r>
            <a:endParaRPr lang="ko-KR" altLang="en-US" sz="1000"/>
          </a:p>
        </p:txBody>
      </p:sp>
      <p:sp>
        <p:nvSpPr>
          <p:cNvPr id="41" name="직사각형 40"/>
          <p:cNvSpPr/>
          <p:nvPr/>
        </p:nvSpPr>
        <p:spPr>
          <a:xfrm>
            <a:off x="5254204" y="4700421"/>
            <a:ext cx="1044989" cy="40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센서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모니터링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제어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44211" y="4601827"/>
            <a:ext cx="1123303" cy="5856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TCP Server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전파감시장치 모니터링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제어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56242" y="4701926"/>
            <a:ext cx="775801" cy="40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장애 처리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60" idx="3"/>
            <a:endCxn id="41" idx="1"/>
          </p:cNvCxnSpPr>
          <p:nvPr/>
        </p:nvCxnSpPr>
        <p:spPr>
          <a:xfrm>
            <a:off x="4867514" y="4894660"/>
            <a:ext cx="386690" cy="89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1" idx="3"/>
            <a:endCxn id="62" idx="1"/>
          </p:cNvCxnSpPr>
          <p:nvPr/>
        </p:nvCxnSpPr>
        <p:spPr>
          <a:xfrm>
            <a:off x="6299193" y="4903621"/>
            <a:ext cx="457049" cy="150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142793" y="9170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통합 서버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14402" y="5529863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RS-232/485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623288" y="5549755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RS-232/485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455011" y="5602012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RS-232/485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268153" y="557370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RS-232/485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833644" y="4150900"/>
            <a:ext cx="2012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Function Call / Shared Memory</a:t>
            </a:r>
            <a:endParaRPr lang="ko-KR" altLang="en-US" sz="1000"/>
          </a:p>
        </p:txBody>
      </p:sp>
      <p:sp>
        <p:nvSpPr>
          <p:cNvPr id="120" name="TextBox 119"/>
          <p:cNvSpPr txBox="1"/>
          <p:nvPr/>
        </p:nvSpPr>
        <p:spPr>
          <a:xfrm>
            <a:off x="797040" y="176372"/>
            <a:ext cx="899435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FMS S/W Block</a:t>
            </a:r>
            <a:endParaRPr lang="ko-KR" altLang="en-US"/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3827803" y="4213845"/>
            <a:ext cx="0" cy="2462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4213" y="322250"/>
            <a:ext cx="640627" cy="2351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Firmware Server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5444527" y="557382"/>
            <a:ext cx="24718" cy="537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58264" y="316742"/>
            <a:ext cx="737518" cy="2351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Update Client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 flipH="1">
            <a:off x="1507640" y="551874"/>
            <a:ext cx="19383" cy="538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 7"/>
          <p:cNvSpPr/>
          <p:nvPr/>
        </p:nvSpPr>
        <p:spPr>
          <a:xfrm>
            <a:off x="6016172" y="567014"/>
            <a:ext cx="663547" cy="307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78293" y="316741"/>
            <a:ext cx="587833" cy="2351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Server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675793" y="551873"/>
            <a:ext cx="69570" cy="538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07522" y="327197"/>
            <a:ext cx="737518" cy="2351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Client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365705" y="565584"/>
            <a:ext cx="2899" cy="536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62820" y="328292"/>
            <a:ext cx="730280" cy="2351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OP Server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3" idx="2"/>
          </p:cNvCxnSpPr>
          <p:nvPr/>
        </p:nvCxnSpPr>
        <p:spPr>
          <a:xfrm flipH="1">
            <a:off x="3224376" y="563424"/>
            <a:ext cx="3584" cy="536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76442" y="831081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</a:rPr>
              <a:t>또는 파일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224376" y="777702"/>
            <a:ext cx="2175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8267" y="613041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업데이트 서버 연결 </a:t>
            </a:r>
            <a:r>
              <a:rPr lang="ko-KR" altLang="en-US" sz="800" smtClean="0"/>
              <a:t> 요청</a:t>
            </a:r>
            <a:endParaRPr lang="ko-KR" altLang="en-US" sz="80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527023" y="925955"/>
            <a:ext cx="1697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7171" y="720763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업데이트 서버 연결 전달요청</a:t>
            </a:r>
            <a:endParaRPr lang="ko-KR" altLang="en-US" sz="80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527023" y="1101383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12479" y="930112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업데이트 서버 연결 </a:t>
            </a:r>
            <a:endParaRPr lang="ko-KR" altLang="en-US" sz="800"/>
          </a:p>
        </p:txBody>
      </p:sp>
      <p:cxnSp>
        <p:nvCxnSpPr>
          <p:cNvPr id="22" name="직선 화살표 연결선 21"/>
          <p:cNvCxnSpPr>
            <a:stCxn id="17" idx="3"/>
          </p:cNvCxnSpPr>
          <p:nvPr/>
        </p:nvCxnSpPr>
        <p:spPr>
          <a:xfrm>
            <a:off x="5488623" y="720763"/>
            <a:ext cx="49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447336" y="1279408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90303" y="1116846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>
                <a:solidFill>
                  <a:srgbClr val="FF0000"/>
                </a:solidFill>
              </a:rPr>
              <a:t>업데이트 시작</a:t>
            </a:r>
            <a:r>
              <a:rPr lang="ko-KR" altLang="en-US" sz="800" smtClean="0"/>
              <a:t> 전송</a:t>
            </a:r>
            <a:r>
              <a:rPr lang="en-US" altLang="ko-KR" sz="800" smtClean="0"/>
              <a:t>( Msg:</a:t>
            </a:r>
            <a:r>
              <a:rPr lang="ko-KR" altLang="en-US" sz="800" smtClean="0"/>
              <a:t>추후결정</a:t>
            </a:r>
            <a:r>
              <a:rPr lang="en-US" altLang="ko-KR" sz="800" smtClean="0"/>
              <a:t>)</a:t>
            </a:r>
            <a:endParaRPr lang="ko-KR" altLang="en-US" sz="8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527023" y="1594998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77648" y="1384978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펌웨어 버전 요청</a:t>
            </a:r>
            <a:endParaRPr lang="ko-KR" altLang="en-US" sz="8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536178" y="1773022"/>
            <a:ext cx="38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8847" y="1574625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펌웨어 버전 응답</a:t>
            </a:r>
            <a:endParaRPr lang="ko-KR" altLang="en-US" sz="800"/>
          </a:p>
        </p:txBody>
      </p:sp>
      <p:sp>
        <p:nvSpPr>
          <p:cNvPr id="29" name="TextBox 28"/>
          <p:cNvSpPr txBox="1"/>
          <p:nvPr/>
        </p:nvSpPr>
        <p:spPr>
          <a:xfrm>
            <a:off x="1469557" y="1888916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갱신할 펌웨어가 없을 경우 </a:t>
            </a:r>
            <a:endParaRPr lang="ko-KR" altLang="en-US" sz="80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536178" y="2274728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77648" y="2081823"/>
            <a:ext cx="1821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Firmware Update </a:t>
            </a:r>
            <a:r>
              <a:rPr lang="ko-KR" altLang="en-US" sz="800"/>
              <a:t>완료</a:t>
            </a:r>
            <a:r>
              <a:rPr lang="en-US" altLang="ko-KR" sz="800"/>
              <a:t> </a:t>
            </a:r>
            <a:r>
              <a:rPr lang="ko-KR" altLang="en-US" sz="800"/>
              <a:t>요청</a:t>
            </a:r>
            <a:r>
              <a:rPr lang="en-US" altLang="ko-KR" sz="800"/>
              <a:t>( 0x 00 05 )</a:t>
            </a:r>
            <a:endParaRPr lang="ko-KR" altLang="en-US" sz="80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442454" y="2452754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9561" y="2245086"/>
            <a:ext cx="2230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>
                <a:solidFill>
                  <a:srgbClr val="FF0000"/>
                </a:solidFill>
              </a:rPr>
              <a:t>업데이트 완료</a:t>
            </a:r>
            <a:r>
              <a:rPr lang="en-US" altLang="ko-KR" sz="800" smtClean="0"/>
              <a:t>(</a:t>
            </a:r>
            <a:r>
              <a:rPr lang="ko-KR" altLang="en-US" sz="800" smtClean="0"/>
              <a:t>정상</a:t>
            </a:r>
            <a:r>
              <a:rPr lang="en-US" altLang="ko-KR" sz="800" smtClean="0"/>
              <a:t>)</a:t>
            </a:r>
            <a:r>
              <a:rPr lang="en-US" altLang="ko-KR" sz="800"/>
              <a:t>( Msg:</a:t>
            </a:r>
            <a:r>
              <a:rPr lang="ko-KR" altLang="en-US" sz="800"/>
              <a:t>추후결정</a:t>
            </a:r>
            <a:r>
              <a:rPr lang="en-US" altLang="ko-KR" sz="800"/>
              <a:t>)</a:t>
            </a:r>
            <a:r>
              <a:rPr lang="en-US" altLang="ko-KR" sz="800" smtClean="0"/>
              <a:t> </a:t>
            </a:r>
            <a:endParaRPr lang="ko-KR" altLang="en-US" sz="800"/>
          </a:p>
        </p:txBody>
      </p:sp>
      <p:sp>
        <p:nvSpPr>
          <p:cNvPr id="34" name="TextBox 33"/>
          <p:cNvSpPr txBox="1"/>
          <p:nvPr/>
        </p:nvSpPr>
        <p:spPr>
          <a:xfrm>
            <a:off x="1469669" y="2457722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갱신할 펌웨어가 있을 경우 </a:t>
            </a:r>
            <a:endParaRPr lang="ko-KR" altLang="en-US" sz="800"/>
          </a:p>
        </p:txBody>
      </p:sp>
      <p:sp>
        <p:nvSpPr>
          <p:cNvPr id="35" name="TextBox 34"/>
          <p:cNvSpPr txBox="1"/>
          <p:nvPr/>
        </p:nvSpPr>
        <p:spPr>
          <a:xfrm>
            <a:off x="1477483" y="2630331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Downlod </a:t>
            </a:r>
            <a:r>
              <a:rPr lang="ko-KR" altLang="en-US" sz="800" smtClean="0"/>
              <a:t>요청</a:t>
            </a:r>
            <a:r>
              <a:rPr lang="en-US" altLang="ko-KR" sz="800" smtClean="0"/>
              <a:t>( 0x 00 02 )</a:t>
            </a:r>
            <a:endParaRPr lang="ko-KR" altLang="en-US" sz="80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527023" y="2824538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442454" y="3249476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69561" y="3041808"/>
            <a:ext cx="2845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/>
              <a:t>업데이트 상태</a:t>
            </a:r>
            <a:r>
              <a:rPr lang="en-US" altLang="ko-KR" sz="800" smtClean="0"/>
              <a:t>(</a:t>
            </a:r>
            <a:r>
              <a:rPr lang="ko-KR" altLang="en-US" sz="800" smtClean="0">
                <a:solidFill>
                  <a:srgbClr val="FF0000"/>
                </a:solidFill>
              </a:rPr>
              <a:t>파일다운로드상태</a:t>
            </a:r>
            <a:r>
              <a:rPr lang="en-US" altLang="ko-KR" sz="800" smtClean="0"/>
              <a:t>)( </a:t>
            </a:r>
            <a:r>
              <a:rPr lang="en-US" altLang="ko-KR" sz="800"/>
              <a:t>Msg:</a:t>
            </a:r>
            <a:r>
              <a:rPr lang="ko-KR" altLang="en-US" sz="800"/>
              <a:t>추후결정</a:t>
            </a:r>
            <a:r>
              <a:rPr lang="en-US" altLang="ko-KR" sz="800"/>
              <a:t>)</a:t>
            </a:r>
            <a:r>
              <a:rPr lang="en-US" altLang="ko-KR" sz="800" smtClean="0"/>
              <a:t> </a:t>
            </a:r>
            <a:endParaRPr lang="ko-KR" altLang="en-US" sz="800"/>
          </a:p>
        </p:txBody>
      </p:sp>
      <p:sp>
        <p:nvSpPr>
          <p:cNvPr id="39" name="TextBox 38"/>
          <p:cNvSpPr txBox="1"/>
          <p:nvPr/>
        </p:nvSpPr>
        <p:spPr>
          <a:xfrm>
            <a:off x="3841418" y="2902617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Firmware Downlod </a:t>
            </a:r>
            <a:r>
              <a:rPr lang="ko-KR" altLang="en-US" sz="800" smtClean="0"/>
              <a:t>응답</a:t>
            </a:r>
            <a:r>
              <a:rPr lang="en-US" altLang="ko-KR" sz="800" smtClean="0"/>
              <a:t>( </a:t>
            </a:r>
            <a:r>
              <a:rPr lang="en-US" altLang="ko-KR" sz="800"/>
              <a:t>0x </a:t>
            </a:r>
            <a:r>
              <a:rPr lang="en-US" altLang="ko-KR" sz="800" smtClean="0"/>
              <a:t>10 </a:t>
            </a:r>
            <a:r>
              <a:rPr lang="en-US" altLang="ko-KR" sz="800"/>
              <a:t>02 )</a:t>
            </a:r>
            <a:endParaRPr lang="ko-KR" altLang="en-US" sz="80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1546203" y="3118061"/>
            <a:ext cx="38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1254263" y="2655053"/>
            <a:ext cx="323682" cy="976789"/>
          </a:xfrm>
          <a:custGeom>
            <a:avLst/>
            <a:gdLst>
              <a:gd name="connsiteX0" fmla="*/ 258945 w 323682"/>
              <a:gd name="connsiteY0" fmla="*/ 655455 h 655455"/>
              <a:gd name="connsiteX1" fmla="*/ 0 w 323682"/>
              <a:gd name="connsiteY1" fmla="*/ 655455 h 655455"/>
              <a:gd name="connsiteX2" fmla="*/ 0 w 323682"/>
              <a:gd name="connsiteY2" fmla="*/ 0 h 655455"/>
              <a:gd name="connsiteX3" fmla="*/ 323682 w 323682"/>
              <a:gd name="connsiteY3" fmla="*/ 0 h 65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82" h="655455">
                <a:moveTo>
                  <a:pt x="258945" y="655455"/>
                </a:moveTo>
                <a:lnTo>
                  <a:pt x="0" y="655455"/>
                </a:lnTo>
                <a:lnTo>
                  <a:pt x="0" y="0"/>
                </a:lnTo>
                <a:lnTo>
                  <a:pt x="323682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421" y="2463817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</a:t>
            </a:r>
            <a:r>
              <a:rPr lang="ko-KR" altLang="en-US" sz="800" smtClean="0"/>
              <a:t>할 </a:t>
            </a:r>
            <a:r>
              <a:rPr lang="en-US" altLang="ko-KR" sz="800" smtClean="0"/>
              <a:t>Firmware </a:t>
            </a:r>
          </a:p>
          <a:p>
            <a:r>
              <a:rPr lang="ko-KR" altLang="en-US" sz="800" smtClean="0"/>
              <a:t>를 모두 받을 때 까지</a:t>
            </a:r>
            <a:endParaRPr lang="en-US" altLang="ko-KR" sz="800" smtClean="0"/>
          </a:p>
          <a:p>
            <a:endParaRPr lang="en-US" altLang="ko-KR" sz="800"/>
          </a:p>
          <a:p>
            <a:r>
              <a:rPr lang="ko-KR" altLang="en-US" sz="800" smtClean="0"/>
              <a:t>예</a:t>
            </a:r>
            <a:r>
              <a:rPr lang="en-US" altLang="ko-KR" sz="800" smtClean="0"/>
              <a:t>) Update</a:t>
            </a:r>
            <a:r>
              <a:rPr lang="ko-KR" altLang="en-US" sz="800" smtClean="0"/>
              <a:t>파일이 </a:t>
            </a:r>
            <a:endParaRPr lang="en-US" altLang="ko-KR" sz="800"/>
          </a:p>
          <a:p>
            <a:r>
              <a:rPr lang="en-US" altLang="ko-KR" sz="800" smtClean="0"/>
              <a:t>2</a:t>
            </a:r>
            <a:r>
              <a:rPr lang="ko-KR" altLang="en-US" sz="800" smtClean="0"/>
              <a:t>개 존재할 경우</a:t>
            </a:r>
            <a:endParaRPr lang="en-US" altLang="ko-KR" sz="800" smtClean="0"/>
          </a:p>
          <a:p>
            <a:r>
              <a:rPr lang="ko-KR" altLang="en-US" sz="800" smtClean="0"/>
              <a:t>해당 과정을 </a:t>
            </a:r>
            <a:r>
              <a:rPr lang="en-US" altLang="ko-KR" sz="800" smtClean="0"/>
              <a:t>2</a:t>
            </a:r>
            <a:r>
              <a:rPr lang="ko-KR" altLang="en-US" sz="800" smtClean="0"/>
              <a:t>번 실행함</a:t>
            </a:r>
            <a:r>
              <a:rPr lang="en-US" altLang="ko-KR" sz="800" smtClean="0"/>
              <a:t>.</a:t>
            </a:r>
            <a:endParaRPr lang="ko-KR" altLang="en-US" sz="80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549248" y="3973606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61402" y="3629484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다운로드 실패 시</a:t>
            </a:r>
            <a:endParaRPr lang="ko-KR" altLang="en-US" sz="800"/>
          </a:p>
        </p:txBody>
      </p:sp>
      <p:sp>
        <p:nvSpPr>
          <p:cNvPr id="45" name="직사각형 44"/>
          <p:cNvSpPr/>
          <p:nvPr/>
        </p:nvSpPr>
        <p:spPr>
          <a:xfrm>
            <a:off x="1577945" y="3767816"/>
            <a:ext cx="2294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Update </a:t>
            </a:r>
            <a:r>
              <a:rPr lang="ko-KR" altLang="en-US" sz="800"/>
              <a:t>강제 종료 요청</a:t>
            </a:r>
            <a:r>
              <a:rPr lang="en-US" altLang="ko-KR" sz="800" smtClean="0"/>
              <a:t>( 0x00 04) : </a:t>
            </a:r>
            <a:r>
              <a:rPr lang="ko-KR" altLang="en-US" sz="800" smtClean="0"/>
              <a:t>다운로드 실패</a:t>
            </a:r>
            <a:endParaRPr lang="ko-KR" altLang="en-US" sz="80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442454" y="4090597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42454" y="3874628"/>
            <a:ext cx="2662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/>
              <a:t>업데이트 종료</a:t>
            </a:r>
            <a:r>
              <a:rPr lang="en-US" altLang="ko-KR" sz="800" smtClean="0"/>
              <a:t>(</a:t>
            </a:r>
            <a:r>
              <a:rPr lang="ko-KR" altLang="en-US" sz="800" smtClean="0"/>
              <a:t>다로운드 실패</a:t>
            </a:r>
            <a:r>
              <a:rPr lang="en-US" altLang="ko-KR" sz="800" smtClean="0"/>
              <a:t>)( </a:t>
            </a:r>
            <a:r>
              <a:rPr lang="en-US" altLang="ko-KR" sz="800"/>
              <a:t>Msg:</a:t>
            </a:r>
            <a:r>
              <a:rPr lang="ko-KR" altLang="en-US" sz="800"/>
              <a:t>추후결정</a:t>
            </a:r>
            <a:r>
              <a:rPr lang="en-US" altLang="ko-KR" sz="800"/>
              <a:t>)</a:t>
            </a:r>
            <a:r>
              <a:rPr lang="en-US" altLang="ko-KR" sz="800" smtClean="0"/>
              <a:t> </a:t>
            </a:r>
            <a:endParaRPr lang="ko-KR" altLang="en-US" sz="800"/>
          </a:p>
        </p:txBody>
      </p:sp>
      <p:sp>
        <p:nvSpPr>
          <p:cNvPr id="48" name="직사각형 47"/>
          <p:cNvSpPr/>
          <p:nvPr/>
        </p:nvSpPr>
        <p:spPr>
          <a:xfrm>
            <a:off x="1528691" y="3975912"/>
            <a:ext cx="10102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Firmware  Wirte </a:t>
            </a:r>
            <a:r>
              <a:rPr lang="ko-KR" altLang="en-US" sz="800" smtClean="0"/>
              <a:t>시 </a:t>
            </a:r>
            <a:endParaRPr lang="ko-KR" altLang="en-US" sz="80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549248" y="4361584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433657" y="4536558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60764" y="4328890"/>
            <a:ext cx="2465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해당 </a:t>
            </a:r>
            <a:r>
              <a:rPr lang="en-US" altLang="ko-KR" sz="800"/>
              <a:t>RTU </a:t>
            </a:r>
            <a:r>
              <a:rPr lang="ko-KR" altLang="en-US" sz="800"/>
              <a:t>업데이트 </a:t>
            </a:r>
            <a:r>
              <a:rPr lang="ko-KR" altLang="en-US" sz="800"/>
              <a:t>상태</a:t>
            </a:r>
            <a:r>
              <a:rPr lang="en-US" altLang="ko-KR" sz="800" smtClean="0"/>
              <a:t>(</a:t>
            </a:r>
            <a:r>
              <a:rPr lang="en-US" altLang="ko-KR" sz="800" smtClean="0">
                <a:solidFill>
                  <a:srgbClr val="FF0000"/>
                </a:solidFill>
              </a:rPr>
              <a:t>Write </a:t>
            </a:r>
            <a:r>
              <a:rPr lang="ko-KR" altLang="en-US" sz="800" smtClean="0">
                <a:solidFill>
                  <a:srgbClr val="FF0000"/>
                </a:solidFill>
              </a:rPr>
              <a:t>상태</a:t>
            </a:r>
            <a:r>
              <a:rPr lang="en-US" altLang="ko-KR" sz="800"/>
              <a:t>)( Msg:</a:t>
            </a:r>
            <a:r>
              <a:rPr lang="ko-KR" altLang="en-US" sz="800"/>
              <a:t>추후결정</a:t>
            </a:r>
            <a:r>
              <a:rPr lang="en-US" altLang="ko-KR" sz="800"/>
              <a:t>) </a:t>
            </a:r>
            <a:endParaRPr lang="ko-KR" altLang="en-US" sz="800"/>
          </a:p>
        </p:txBody>
      </p:sp>
      <p:sp>
        <p:nvSpPr>
          <p:cNvPr id="52" name="직사각형 51"/>
          <p:cNvSpPr/>
          <p:nvPr/>
        </p:nvSpPr>
        <p:spPr>
          <a:xfrm>
            <a:off x="1513365" y="4162028"/>
            <a:ext cx="16738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Update Firmware Write</a:t>
            </a:r>
            <a:r>
              <a:rPr lang="en-US" altLang="ko-KR" sz="800" smtClean="0"/>
              <a:t>( 0x30 01) :  </a:t>
            </a:r>
            <a:endParaRPr lang="ko-KR" altLang="en-US" sz="80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549248" y="4725726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561402" y="4406057"/>
            <a:ext cx="11929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Firmware Write </a:t>
            </a:r>
            <a:r>
              <a:rPr lang="ko-KR" altLang="en-US" sz="800" smtClean="0"/>
              <a:t>실패시 </a:t>
            </a:r>
            <a:endParaRPr lang="ko-KR" altLang="en-US" sz="800"/>
          </a:p>
        </p:txBody>
      </p:sp>
      <p:sp>
        <p:nvSpPr>
          <p:cNvPr id="55" name="직사각형 54"/>
          <p:cNvSpPr/>
          <p:nvPr/>
        </p:nvSpPr>
        <p:spPr>
          <a:xfrm>
            <a:off x="1554850" y="4538667"/>
            <a:ext cx="21419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Update </a:t>
            </a:r>
            <a:r>
              <a:rPr lang="ko-KR" altLang="en-US" sz="800"/>
              <a:t>강제 종료 요청</a:t>
            </a:r>
            <a:r>
              <a:rPr lang="en-US" altLang="ko-KR" sz="800" smtClean="0"/>
              <a:t>( 0x00 04) : </a:t>
            </a:r>
            <a:r>
              <a:rPr lang="en-US" altLang="ko-KR" sz="800" smtClean="0"/>
              <a:t>Write </a:t>
            </a:r>
            <a:r>
              <a:rPr lang="ko-KR" altLang="en-US" sz="800" smtClean="0"/>
              <a:t>실패</a:t>
            </a:r>
            <a:endParaRPr lang="ko-KR" altLang="en-US" sz="80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5424502" y="4950970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51609" y="4743302"/>
            <a:ext cx="2488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/>
              <a:t>업데이트 종료</a:t>
            </a:r>
            <a:r>
              <a:rPr lang="en-US" altLang="ko-KR" sz="800" smtClean="0"/>
              <a:t>(Write</a:t>
            </a:r>
            <a:r>
              <a:rPr lang="ko-KR" altLang="en-US" sz="800" smtClean="0"/>
              <a:t> 실패</a:t>
            </a:r>
            <a:r>
              <a:rPr lang="en-US" altLang="ko-KR" sz="800" smtClean="0"/>
              <a:t>)( </a:t>
            </a:r>
            <a:r>
              <a:rPr lang="en-US" altLang="ko-KR" sz="800"/>
              <a:t>Msg:</a:t>
            </a:r>
            <a:r>
              <a:rPr lang="ko-KR" altLang="en-US" sz="800"/>
              <a:t>추후결정</a:t>
            </a:r>
            <a:r>
              <a:rPr lang="en-US" altLang="ko-KR" sz="800"/>
              <a:t>)</a:t>
            </a:r>
            <a:r>
              <a:rPr lang="en-US" altLang="ko-KR" sz="800" smtClean="0"/>
              <a:t> </a:t>
            </a:r>
            <a:endParaRPr lang="ko-KR" altLang="en-US" sz="800"/>
          </a:p>
        </p:txBody>
      </p:sp>
      <p:sp>
        <p:nvSpPr>
          <p:cNvPr id="58" name="TextBox 57"/>
          <p:cNvSpPr txBox="1"/>
          <p:nvPr/>
        </p:nvSpPr>
        <p:spPr>
          <a:xfrm>
            <a:off x="1545333" y="4820018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Reboot</a:t>
            </a:r>
            <a:endParaRPr lang="ko-KR" altLang="en-US" sz="800" b="1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1583747" y="5283675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69203" y="5112404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업데이트 서버 연결 </a:t>
            </a:r>
            <a:endParaRPr lang="ko-KR" altLang="en-US" sz="800"/>
          </a:p>
        </p:txBody>
      </p:sp>
      <p:sp>
        <p:nvSpPr>
          <p:cNvPr id="61" name="TextBox 60"/>
          <p:cNvSpPr txBox="1"/>
          <p:nvPr/>
        </p:nvSpPr>
        <p:spPr>
          <a:xfrm>
            <a:off x="1512479" y="5314986"/>
            <a:ext cx="1821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</a:t>
            </a:r>
            <a:r>
              <a:rPr lang="en-US" altLang="ko-KR" sz="800" smtClean="0"/>
              <a:t>Update </a:t>
            </a:r>
            <a:r>
              <a:rPr lang="ko-KR" altLang="en-US" sz="800" smtClean="0"/>
              <a:t>완료</a:t>
            </a:r>
            <a:r>
              <a:rPr lang="en-US" altLang="ko-KR" sz="800" smtClean="0"/>
              <a:t> </a:t>
            </a:r>
            <a:r>
              <a:rPr lang="ko-KR" altLang="en-US" sz="800" smtClean="0"/>
              <a:t>요청</a:t>
            </a:r>
            <a:r>
              <a:rPr lang="en-US" altLang="ko-KR" sz="800" smtClean="0"/>
              <a:t>( 0x 00 </a:t>
            </a:r>
            <a:r>
              <a:rPr lang="en-US" altLang="ko-KR" sz="800" smtClean="0"/>
              <a:t>05 </a:t>
            </a:r>
            <a:r>
              <a:rPr lang="en-US" altLang="ko-KR" sz="800" smtClean="0"/>
              <a:t>)</a:t>
            </a:r>
            <a:endParaRPr lang="ko-KR" altLang="en-US" sz="80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465306" y="5600220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92413" y="5392552"/>
            <a:ext cx="2230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>
                <a:solidFill>
                  <a:srgbClr val="FF0000"/>
                </a:solidFill>
              </a:rPr>
              <a:t>업데이트 완료</a:t>
            </a:r>
            <a:r>
              <a:rPr lang="en-US" altLang="ko-KR" sz="800" smtClean="0"/>
              <a:t>(</a:t>
            </a:r>
            <a:r>
              <a:rPr lang="ko-KR" altLang="en-US" sz="800" smtClean="0"/>
              <a:t>정상</a:t>
            </a:r>
            <a:r>
              <a:rPr lang="en-US" altLang="ko-KR" sz="800" smtClean="0"/>
              <a:t>)( </a:t>
            </a:r>
            <a:r>
              <a:rPr lang="en-US" altLang="ko-KR" sz="800"/>
              <a:t>Msg:</a:t>
            </a:r>
            <a:r>
              <a:rPr lang="ko-KR" altLang="en-US" sz="800"/>
              <a:t>추후결정</a:t>
            </a:r>
            <a:r>
              <a:rPr lang="en-US" altLang="ko-KR" sz="800"/>
              <a:t>)</a:t>
            </a:r>
            <a:r>
              <a:rPr lang="en-US" altLang="ko-KR" sz="800" smtClean="0"/>
              <a:t> </a:t>
            </a:r>
            <a:endParaRPr lang="ko-KR" altLang="en-US" sz="80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568428" y="5521050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545333" y="5820455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12479" y="5659339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TCP </a:t>
            </a:r>
            <a:r>
              <a:rPr lang="ko-KR" altLang="en-US" sz="800" smtClean="0"/>
              <a:t>센션 종료</a:t>
            </a:r>
            <a:endParaRPr lang="ko-KR" altLang="en-US" sz="800"/>
          </a:p>
        </p:txBody>
      </p:sp>
      <p:sp>
        <p:nvSpPr>
          <p:cNvPr id="67" name="곱셈 기호 66"/>
          <p:cNvSpPr/>
          <p:nvPr/>
        </p:nvSpPr>
        <p:spPr>
          <a:xfrm>
            <a:off x="2389645" y="5717801"/>
            <a:ext cx="171009" cy="24330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1527024" y="5666403"/>
            <a:ext cx="38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10811" y="5483725"/>
            <a:ext cx="1821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</a:t>
            </a:r>
            <a:r>
              <a:rPr lang="en-US" altLang="ko-KR" sz="800" smtClean="0"/>
              <a:t>Update </a:t>
            </a:r>
            <a:r>
              <a:rPr lang="ko-KR" altLang="en-US" sz="800" smtClean="0"/>
              <a:t>완료</a:t>
            </a:r>
            <a:r>
              <a:rPr lang="en-US" altLang="ko-KR" sz="800" smtClean="0"/>
              <a:t> </a:t>
            </a:r>
            <a:r>
              <a:rPr lang="ko-KR" altLang="en-US" sz="800" smtClean="0"/>
              <a:t>응답</a:t>
            </a:r>
            <a:r>
              <a:rPr lang="en-US" altLang="ko-KR" sz="800" smtClean="0"/>
              <a:t>( </a:t>
            </a:r>
            <a:r>
              <a:rPr lang="en-US" altLang="ko-KR" sz="800" smtClean="0"/>
              <a:t>0x </a:t>
            </a:r>
            <a:r>
              <a:rPr lang="en-US" altLang="ko-KR" sz="800" smtClean="0"/>
              <a:t>10 05 </a:t>
            </a:r>
            <a:r>
              <a:rPr lang="en-US" altLang="ko-KR" sz="800" smtClean="0"/>
              <a:t>)</a:t>
            </a:r>
            <a:endParaRPr lang="ko-KR" altLang="en-US" sz="80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552556" y="3384041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03181" y="3174021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다운로드 완료 시 </a:t>
            </a:r>
            <a:endParaRPr lang="ko-KR" altLang="en-US" sz="800"/>
          </a:p>
        </p:txBody>
      </p:sp>
      <p:sp>
        <p:nvSpPr>
          <p:cNvPr id="72" name="TextBox 71"/>
          <p:cNvSpPr txBox="1"/>
          <p:nvPr/>
        </p:nvSpPr>
        <p:spPr>
          <a:xfrm>
            <a:off x="2358420" y="3187092"/>
            <a:ext cx="1912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Downlod </a:t>
            </a:r>
            <a:r>
              <a:rPr lang="en-US" altLang="ko-KR" sz="800" smtClean="0"/>
              <a:t> </a:t>
            </a:r>
            <a:r>
              <a:rPr lang="ko-KR" altLang="en-US" sz="800" smtClean="0"/>
              <a:t>완료 요청</a:t>
            </a:r>
            <a:r>
              <a:rPr lang="en-US" altLang="ko-KR" sz="800" smtClean="0"/>
              <a:t>( 0x 00 </a:t>
            </a:r>
            <a:r>
              <a:rPr lang="en-US" altLang="ko-KR" sz="800" smtClean="0"/>
              <a:t>03 </a:t>
            </a:r>
            <a:r>
              <a:rPr lang="en-US" altLang="ko-KR" sz="800" smtClean="0"/>
              <a:t>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1555358" y="3569104"/>
            <a:ext cx="38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69997" y="3404994"/>
            <a:ext cx="18902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Firmware Downlod </a:t>
            </a:r>
            <a:r>
              <a:rPr lang="ko-KR" altLang="en-US" sz="800" smtClean="0"/>
              <a:t>완료 응답</a:t>
            </a:r>
            <a:r>
              <a:rPr lang="en-US" altLang="ko-KR" sz="800" smtClean="0"/>
              <a:t>( </a:t>
            </a:r>
            <a:r>
              <a:rPr lang="en-US" altLang="ko-KR" sz="800"/>
              <a:t>0x </a:t>
            </a:r>
            <a:r>
              <a:rPr lang="en-US" altLang="ko-KR" sz="800" smtClean="0"/>
              <a:t>10 </a:t>
            </a:r>
            <a:r>
              <a:rPr lang="en-US" altLang="ko-KR" sz="800" smtClean="0"/>
              <a:t>03 </a:t>
            </a:r>
            <a:r>
              <a:rPr lang="en-US" altLang="ko-KR" sz="800"/>
              <a:t>)</a:t>
            </a:r>
            <a:endParaRPr lang="ko-KR" altLang="en-US" sz="800"/>
          </a:p>
        </p:txBody>
      </p:sp>
      <p:sp>
        <p:nvSpPr>
          <p:cNvPr id="97" name="TextBox 96"/>
          <p:cNvSpPr txBox="1"/>
          <p:nvPr/>
        </p:nvSpPr>
        <p:spPr>
          <a:xfrm>
            <a:off x="3086129" y="6120981"/>
            <a:ext cx="3069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Update </a:t>
            </a:r>
            <a:r>
              <a:rPr lang="ko-KR" altLang="en-US" sz="900" b="1" smtClean="0"/>
              <a:t>요청 </a:t>
            </a:r>
            <a:r>
              <a:rPr lang="en-US" altLang="ko-KR" sz="900" b="1" smtClean="0"/>
              <a:t>Sequence  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315657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6549121" y="245519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 1 ~95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(OP Server)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>
            <a:stCxn id="79" idx="2"/>
          </p:cNvCxnSpPr>
          <p:nvPr/>
        </p:nvCxnSpPr>
        <p:spPr>
          <a:xfrm>
            <a:off x="7006321" y="564697"/>
            <a:ext cx="0" cy="5024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9487763" y="245519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Update Server</a:t>
            </a:r>
          </a:p>
        </p:txBody>
      </p:sp>
      <p:cxnSp>
        <p:nvCxnSpPr>
          <p:cNvPr id="83" name="직선 연결선 82"/>
          <p:cNvCxnSpPr>
            <a:stCxn id="81" idx="2"/>
          </p:cNvCxnSpPr>
          <p:nvPr/>
        </p:nvCxnSpPr>
        <p:spPr>
          <a:xfrm>
            <a:off x="9944963" y="564697"/>
            <a:ext cx="0" cy="496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원통 83"/>
          <p:cNvSpPr/>
          <p:nvPr/>
        </p:nvSpPr>
        <p:spPr>
          <a:xfrm>
            <a:off x="11154015" y="1603821"/>
            <a:ext cx="543465" cy="4736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DB 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endCxn id="84" idx="2"/>
          </p:cNvCxnSpPr>
          <p:nvPr/>
        </p:nvCxnSpPr>
        <p:spPr>
          <a:xfrm>
            <a:off x="9944963" y="1840654"/>
            <a:ext cx="120905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944963" y="1467010"/>
            <a:ext cx="106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RTU </a:t>
            </a:r>
            <a:r>
              <a:rPr lang="ko-KR" altLang="en-US" sz="900" smtClean="0"/>
              <a:t>정보 요청</a:t>
            </a:r>
            <a:endParaRPr lang="en-US" altLang="ko-KR" sz="900"/>
          </a:p>
          <a:p>
            <a:r>
              <a:rPr lang="en-US" altLang="ko-KR" sz="900" smtClean="0"/>
              <a:t>(DB Diret)</a:t>
            </a:r>
            <a:endParaRPr lang="ko-KR" altLang="en-US" sz="900"/>
          </a:p>
        </p:txBody>
      </p:sp>
      <p:sp>
        <p:nvSpPr>
          <p:cNvPr id="87" name="직사각형 86"/>
          <p:cNvSpPr/>
          <p:nvPr/>
        </p:nvSpPr>
        <p:spPr>
          <a:xfrm>
            <a:off x="8064735" y="245519"/>
            <a:ext cx="1037966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(Update Client)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8" name="직선 연결선 87"/>
          <p:cNvCxnSpPr>
            <a:stCxn id="87" idx="2"/>
          </p:cNvCxnSpPr>
          <p:nvPr/>
        </p:nvCxnSpPr>
        <p:spPr>
          <a:xfrm>
            <a:off x="8583718" y="564697"/>
            <a:ext cx="13625" cy="496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7006321" y="2392311"/>
            <a:ext cx="2938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26087" y="2138395"/>
            <a:ext cx="1065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</a:t>
            </a:r>
            <a:r>
              <a:rPr lang="ko-KR" altLang="en-US" sz="900" smtClean="0"/>
              <a:t>연결 요청</a:t>
            </a:r>
            <a:endParaRPr lang="ko-KR" altLang="en-US" sz="900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7006321" y="2612297"/>
            <a:ext cx="2938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126086" y="2422155"/>
            <a:ext cx="1065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Update </a:t>
            </a:r>
            <a:r>
              <a:rPr lang="ko-KR" altLang="en-US" sz="900" smtClean="0"/>
              <a:t>요청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7025885" y="3160710"/>
            <a:ext cx="45719" cy="316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7091167" y="3366426"/>
            <a:ext cx="281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185273" y="3135594"/>
            <a:ext cx="1065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</a:t>
            </a:r>
            <a:r>
              <a:rPr lang="ko-KR" altLang="en-US" sz="900" smtClean="0"/>
              <a:t>세션 종료</a:t>
            </a:r>
            <a:endParaRPr lang="ko-KR" altLang="en-US" sz="900"/>
          </a:p>
        </p:txBody>
      </p:sp>
      <p:sp>
        <p:nvSpPr>
          <p:cNvPr id="129" name="곱셈 기호 128"/>
          <p:cNvSpPr/>
          <p:nvPr/>
        </p:nvSpPr>
        <p:spPr>
          <a:xfrm>
            <a:off x="8287512" y="3169599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7122041" y="5620822"/>
            <a:ext cx="30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RTU </a:t>
            </a:r>
            <a:r>
              <a:rPr lang="ko-KR" altLang="en-US" sz="900" b="1" smtClean="0"/>
              <a:t>장애</a:t>
            </a:r>
            <a:r>
              <a:rPr lang="en-US" altLang="ko-KR" sz="900" b="1" smtClean="0"/>
              <a:t>/</a:t>
            </a:r>
            <a:r>
              <a:rPr lang="ko-KR" altLang="en-US" sz="900" b="1" smtClean="0"/>
              <a:t>알람</a:t>
            </a:r>
            <a:r>
              <a:rPr lang="en-US" altLang="ko-KR" sz="900" b="1" smtClean="0"/>
              <a:t>/</a:t>
            </a:r>
            <a:r>
              <a:rPr lang="ko-KR" altLang="en-US" sz="900" b="1" smtClean="0"/>
              <a:t>설정 처리 시 </a:t>
            </a:r>
            <a:r>
              <a:rPr lang="en-US" altLang="ko-KR" sz="900" b="1" smtClean="0"/>
              <a:t>Firmware Server</a:t>
            </a:r>
            <a:r>
              <a:rPr lang="ko-KR" altLang="en-US" sz="900" b="1" smtClean="0"/>
              <a:t>에서 </a:t>
            </a:r>
            <a:r>
              <a:rPr lang="en-US" altLang="ko-KR" sz="900" b="1" smtClean="0"/>
              <a:t>Update </a:t>
            </a:r>
            <a:r>
              <a:rPr lang="ko-KR" altLang="en-US" sz="900" b="1" smtClean="0"/>
              <a:t>요청 </a:t>
            </a:r>
            <a:r>
              <a:rPr lang="en-US" altLang="ko-KR" sz="900" b="1" smtClean="0"/>
              <a:t>Sequence  </a:t>
            </a:r>
            <a:endParaRPr lang="ko-KR" altLang="en-US" sz="900" b="1"/>
          </a:p>
        </p:txBody>
      </p:sp>
      <p:sp>
        <p:nvSpPr>
          <p:cNvPr id="166" name="직사각형 165"/>
          <p:cNvSpPr/>
          <p:nvPr/>
        </p:nvSpPr>
        <p:spPr>
          <a:xfrm>
            <a:off x="7034406" y="908540"/>
            <a:ext cx="45719" cy="1229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7043522" y="1417464"/>
            <a:ext cx="16842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장애</a:t>
            </a:r>
            <a:r>
              <a:rPr lang="en-US" altLang="ko-KR" sz="900" smtClean="0"/>
              <a:t>/</a:t>
            </a:r>
            <a:r>
              <a:rPr lang="ko-KR" altLang="en-US" sz="900" smtClean="0"/>
              <a:t>알람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설정 처리 시 </a:t>
            </a:r>
            <a:endParaRPr lang="ko-KR" altLang="en-US" sz="900"/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7006321" y="2911356"/>
            <a:ext cx="2938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017053" y="2709688"/>
            <a:ext cx="20856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장애</a:t>
            </a:r>
            <a:r>
              <a:rPr lang="en-US" altLang="ko-KR" sz="900" smtClean="0"/>
              <a:t>/</a:t>
            </a:r>
            <a:r>
              <a:rPr lang="ko-KR" altLang="en-US" sz="900" smtClean="0"/>
              <a:t>알람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설정 처리 상태 </a:t>
            </a:r>
            <a:r>
              <a:rPr lang="en-US" altLang="ko-KR" sz="900" smtClean="0"/>
              <a:t>NOTI</a:t>
            </a:r>
            <a:r>
              <a:rPr lang="ko-KR" altLang="en-US" sz="900" smtClean="0"/>
              <a:t> 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91915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/>
          <p:cNvSpPr/>
          <p:nvPr/>
        </p:nvSpPr>
        <p:spPr>
          <a:xfrm>
            <a:off x="8678912" y="109326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Senser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63" name="직선 연결선 162"/>
          <p:cNvCxnSpPr>
            <a:stCxn id="162" idx="2"/>
          </p:cNvCxnSpPr>
          <p:nvPr/>
        </p:nvCxnSpPr>
        <p:spPr>
          <a:xfrm>
            <a:off x="9360401" y="428504"/>
            <a:ext cx="0" cy="5989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9360400" y="784650"/>
            <a:ext cx="66185" cy="1537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9390155" y="487421"/>
            <a:ext cx="1065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Initiaize</a:t>
            </a:r>
            <a:endParaRPr lang="ko-KR" altLang="en-US" sz="900"/>
          </a:p>
        </p:txBody>
      </p:sp>
      <p:sp>
        <p:nvSpPr>
          <p:cNvPr id="202" name="직사각형 201"/>
          <p:cNvSpPr/>
          <p:nvPr/>
        </p:nvSpPr>
        <p:spPr>
          <a:xfrm>
            <a:off x="7504176" y="906360"/>
            <a:ext cx="802846" cy="12457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</a:t>
            </a:r>
            <a:r>
              <a:rPr lang="en-US" altLang="ko-KR" sz="1000" smtClean="0">
                <a:solidFill>
                  <a:schemeClr val="tx1"/>
                </a:solidFill>
              </a:rPr>
              <a:t>GPIO </a:t>
            </a:r>
            <a:r>
              <a:rPr lang="ko-KR" altLang="en-US" sz="1000" smtClean="0">
                <a:solidFill>
                  <a:schemeClr val="tx1"/>
                </a:solidFill>
              </a:rPr>
              <a:t>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8307022" y="1114076"/>
            <a:ext cx="1053378" cy="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499242" y="892454"/>
            <a:ext cx="898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최종값 설정 </a:t>
            </a:r>
            <a:endParaRPr lang="ko-KR" altLang="en-US" sz="90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307022" y="1430804"/>
            <a:ext cx="10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8211049" y="1242782"/>
            <a:ext cx="1149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초기값 설정  응답</a:t>
            </a:r>
            <a:endParaRPr lang="ko-KR" altLang="en-US" sz="900"/>
          </a:p>
        </p:txBody>
      </p:sp>
      <p:cxnSp>
        <p:nvCxnSpPr>
          <p:cNvPr id="214" name="직선 화살표 연결선 213"/>
          <p:cNvCxnSpPr/>
          <p:nvPr/>
        </p:nvCxnSpPr>
        <p:spPr>
          <a:xfrm flipH="1">
            <a:off x="8299116" y="1805687"/>
            <a:ext cx="1053378" cy="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8276964" y="1584065"/>
            <a:ext cx="1113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smtClean="0"/>
              <a:t>INPUT </a:t>
            </a:r>
            <a:r>
              <a:rPr lang="ko-KR" altLang="en-US" sz="900" smtClean="0"/>
              <a:t>값 요청</a:t>
            </a:r>
            <a:endParaRPr lang="ko-KR" altLang="en-US" sz="900"/>
          </a:p>
        </p:txBody>
      </p:sp>
      <p:cxnSp>
        <p:nvCxnSpPr>
          <p:cNvPr id="217" name="직선 화살표 연결선 216"/>
          <p:cNvCxnSpPr/>
          <p:nvPr/>
        </p:nvCxnSpPr>
        <p:spPr>
          <a:xfrm>
            <a:off x="8351056" y="2059390"/>
            <a:ext cx="10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8255083" y="1871368"/>
            <a:ext cx="1149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INPUT </a:t>
            </a:r>
            <a:r>
              <a:rPr lang="ko-KR" altLang="en-US" sz="900"/>
              <a:t>값 </a:t>
            </a:r>
            <a:r>
              <a:rPr lang="ko-KR" altLang="en-US" sz="900" smtClean="0"/>
              <a:t>응답</a:t>
            </a:r>
            <a:endParaRPr lang="ko-KR" altLang="en-US" sz="900"/>
          </a:p>
        </p:txBody>
      </p:sp>
      <p:sp>
        <p:nvSpPr>
          <p:cNvPr id="219" name="TextBox 218"/>
          <p:cNvSpPr txBox="1"/>
          <p:nvPr/>
        </p:nvSpPr>
        <p:spPr>
          <a:xfrm>
            <a:off x="9406064" y="1430804"/>
            <a:ext cx="216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GPIO </a:t>
            </a:r>
            <a:r>
              <a:rPr lang="ko-KR" altLang="en-US" sz="900" smtClean="0"/>
              <a:t>센서 초기화</a:t>
            </a:r>
            <a:endParaRPr lang="en-US" altLang="ko-KR" sz="900" smtClean="0"/>
          </a:p>
          <a:p>
            <a:r>
              <a:rPr lang="ko-KR" altLang="en-US" sz="900" smtClean="0"/>
              <a:t>초기화 상태 저장</a:t>
            </a:r>
            <a:r>
              <a:rPr lang="en-US" altLang="ko-KR" sz="900" smtClean="0"/>
              <a:t>(DB, Shared Memory)</a:t>
            </a:r>
            <a:endParaRPr lang="ko-KR" altLang="en-US" sz="900"/>
          </a:p>
        </p:txBody>
      </p:sp>
      <p:sp>
        <p:nvSpPr>
          <p:cNvPr id="220" name="직사각형 219"/>
          <p:cNvSpPr/>
          <p:nvPr/>
        </p:nvSpPr>
        <p:spPr>
          <a:xfrm>
            <a:off x="7513037" y="2363563"/>
            <a:ext cx="802846" cy="81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리모콘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제어기 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1" name="직선 화살표 연결선 220"/>
          <p:cNvCxnSpPr/>
          <p:nvPr/>
        </p:nvCxnSpPr>
        <p:spPr>
          <a:xfrm flipH="1">
            <a:off x="8345101" y="3011650"/>
            <a:ext cx="1053378" cy="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8537321" y="2790028"/>
            <a:ext cx="898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최종값 설정 </a:t>
            </a:r>
            <a:endParaRPr lang="ko-KR" altLang="en-US" sz="900"/>
          </a:p>
        </p:txBody>
      </p:sp>
      <p:cxnSp>
        <p:nvCxnSpPr>
          <p:cNvPr id="223" name="직선 화살표 연결선 222"/>
          <p:cNvCxnSpPr/>
          <p:nvPr/>
        </p:nvCxnSpPr>
        <p:spPr>
          <a:xfrm>
            <a:off x="8345101" y="3177677"/>
            <a:ext cx="10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8207218" y="2988441"/>
            <a:ext cx="1077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최종값 설정 응답 </a:t>
            </a:r>
            <a:endParaRPr lang="ko-KR" altLang="en-US" sz="900"/>
          </a:p>
        </p:txBody>
      </p:sp>
      <p:cxnSp>
        <p:nvCxnSpPr>
          <p:cNvPr id="225" name="직선 화살표 연결선 224"/>
          <p:cNvCxnSpPr/>
          <p:nvPr/>
        </p:nvCxnSpPr>
        <p:spPr>
          <a:xfrm flipH="1">
            <a:off x="8288055" y="2565546"/>
            <a:ext cx="1053378" cy="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8276965" y="2343924"/>
            <a:ext cx="1102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smtClean="0"/>
              <a:t>Version </a:t>
            </a:r>
            <a:r>
              <a:rPr lang="ko-KR" altLang="en-US" sz="900" smtClean="0"/>
              <a:t>정보요청</a:t>
            </a:r>
            <a:endParaRPr lang="ko-KR" altLang="en-US" sz="900"/>
          </a:p>
        </p:txBody>
      </p:sp>
      <p:cxnSp>
        <p:nvCxnSpPr>
          <p:cNvPr id="227" name="직선 화살표 연결선 226"/>
          <p:cNvCxnSpPr/>
          <p:nvPr/>
        </p:nvCxnSpPr>
        <p:spPr>
          <a:xfrm>
            <a:off x="8344051" y="2726228"/>
            <a:ext cx="10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8248078" y="2538206"/>
            <a:ext cx="1149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Version </a:t>
            </a:r>
            <a:r>
              <a:rPr lang="ko-KR" altLang="en-US" sz="900" smtClean="0"/>
              <a:t>정보  응답</a:t>
            </a:r>
            <a:endParaRPr lang="ko-KR" altLang="en-US" sz="900"/>
          </a:p>
        </p:txBody>
      </p:sp>
      <p:sp>
        <p:nvSpPr>
          <p:cNvPr id="229" name="직사각형 228"/>
          <p:cNvSpPr/>
          <p:nvPr/>
        </p:nvSpPr>
        <p:spPr>
          <a:xfrm>
            <a:off x="9379301" y="2433300"/>
            <a:ext cx="56839" cy="812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>
            <a:off x="9437575" y="2674612"/>
            <a:ext cx="22167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리모콘</a:t>
            </a:r>
            <a:r>
              <a:rPr lang="en-US" altLang="ko-KR" sz="900" smtClean="0"/>
              <a:t>  </a:t>
            </a:r>
            <a:r>
              <a:rPr lang="ko-KR" altLang="en-US" sz="900" smtClean="0"/>
              <a:t>제어기 초기화</a:t>
            </a:r>
            <a:endParaRPr lang="en-US" altLang="ko-KR" sz="900" smtClean="0"/>
          </a:p>
          <a:p>
            <a:r>
              <a:rPr lang="ko-KR" altLang="en-US" sz="900"/>
              <a:t>초기화 상태 </a:t>
            </a:r>
            <a:r>
              <a:rPr lang="ko-KR" altLang="en-US" sz="900" smtClean="0"/>
              <a:t>저장</a:t>
            </a:r>
            <a:r>
              <a:rPr lang="en-US" altLang="ko-KR" sz="900"/>
              <a:t>(DB, Shared </a:t>
            </a:r>
            <a:r>
              <a:rPr lang="en-US" altLang="ko-KR" sz="900" smtClean="0"/>
              <a:t>Memory)</a:t>
            </a:r>
            <a:endParaRPr lang="ko-KR" altLang="en-US" sz="900"/>
          </a:p>
          <a:p>
            <a:endParaRPr lang="ko-KR" altLang="en-US" sz="900"/>
          </a:p>
        </p:txBody>
      </p:sp>
      <p:sp>
        <p:nvSpPr>
          <p:cNvPr id="231" name="직사각형 230"/>
          <p:cNvSpPr/>
          <p:nvPr/>
        </p:nvSpPr>
        <p:spPr>
          <a:xfrm>
            <a:off x="7513037" y="3416898"/>
            <a:ext cx="802846" cy="81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온습도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센서 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H="1">
            <a:off x="8345101" y="4064985"/>
            <a:ext cx="1053378" cy="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8537321" y="3843363"/>
            <a:ext cx="898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최종값 설정 </a:t>
            </a:r>
            <a:endParaRPr lang="ko-KR" altLang="en-US" sz="900"/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8345101" y="4231012"/>
            <a:ext cx="10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8207218" y="4041776"/>
            <a:ext cx="1077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최종값 설정 응답 </a:t>
            </a:r>
            <a:endParaRPr lang="ko-KR" altLang="en-US" sz="900"/>
          </a:p>
        </p:txBody>
      </p:sp>
      <p:cxnSp>
        <p:nvCxnSpPr>
          <p:cNvPr id="236" name="직선 화살표 연결선 235"/>
          <p:cNvCxnSpPr/>
          <p:nvPr/>
        </p:nvCxnSpPr>
        <p:spPr>
          <a:xfrm flipH="1">
            <a:off x="8288055" y="3618881"/>
            <a:ext cx="1053378" cy="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8276965" y="3397259"/>
            <a:ext cx="1102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smtClean="0"/>
              <a:t>Version </a:t>
            </a:r>
            <a:r>
              <a:rPr lang="ko-KR" altLang="en-US" sz="900" smtClean="0"/>
              <a:t>정보요청</a:t>
            </a:r>
            <a:endParaRPr lang="ko-KR" altLang="en-US" sz="900"/>
          </a:p>
        </p:txBody>
      </p:sp>
      <p:cxnSp>
        <p:nvCxnSpPr>
          <p:cNvPr id="238" name="직선 화살표 연결선 237"/>
          <p:cNvCxnSpPr/>
          <p:nvPr/>
        </p:nvCxnSpPr>
        <p:spPr>
          <a:xfrm>
            <a:off x="8344051" y="3779563"/>
            <a:ext cx="10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8248078" y="3591541"/>
            <a:ext cx="1149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Version </a:t>
            </a:r>
            <a:r>
              <a:rPr lang="ko-KR" altLang="en-US" sz="900" smtClean="0"/>
              <a:t>정보  응답</a:t>
            </a:r>
            <a:endParaRPr lang="ko-KR" altLang="en-US" sz="900"/>
          </a:p>
        </p:txBody>
      </p:sp>
      <p:sp>
        <p:nvSpPr>
          <p:cNvPr id="240" name="직사각형 239"/>
          <p:cNvSpPr/>
          <p:nvPr/>
        </p:nvSpPr>
        <p:spPr>
          <a:xfrm>
            <a:off x="9379301" y="3486635"/>
            <a:ext cx="56839" cy="812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9437575" y="3727947"/>
            <a:ext cx="228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온습도 센서</a:t>
            </a:r>
            <a:r>
              <a:rPr lang="en-US" altLang="ko-KR" sz="900" smtClean="0"/>
              <a:t> </a:t>
            </a:r>
            <a:r>
              <a:rPr lang="ko-KR" altLang="en-US" sz="900" smtClean="0"/>
              <a:t>초기화</a:t>
            </a:r>
            <a:endParaRPr lang="en-US" altLang="ko-KR" sz="900" smtClean="0"/>
          </a:p>
          <a:p>
            <a:r>
              <a:rPr lang="ko-KR" altLang="en-US" sz="900"/>
              <a:t>초기화 상태 </a:t>
            </a:r>
            <a:r>
              <a:rPr lang="ko-KR" altLang="en-US" sz="900" smtClean="0"/>
              <a:t>저장</a:t>
            </a:r>
            <a:r>
              <a:rPr lang="en-US" altLang="ko-KR" sz="900"/>
              <a:t>(DB, Shared </a:t>
            </a:r>
            <a:r>
              <a:rPr lang="en-US" altLang="ko-KR" sz="900" smtClean="0"/>
              <a:t>Memory)</a:t>
            </a:r>
            <a:endParaRPr lang="ko-KR" altLang="en-US" sz="900"/>
          </a:p>
          <a:p>
            <a:endParaRPr lang="ko-KR" altLang="en-US" sz="900"/>
          </a:p>
        </p:txBody>
      </p:sp>
      <p:sp>
        <p:nvSpPr>
          <p:cNvPr id="242" name="TextBox 241"/>
          <p:cNvSpPr txBox="1"/>
          <p:nvPr/>
        </p:nvSpPr>
        <p:spPr>
          <a:xfrm>
            <a:off x="7648230" y="6412385"/>
            <a:ext cx="3069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환경 감시 장치 </a:t>
            </a:r>
            <a:r>
              <a:rPr lang="en-US" altLang="ko-KR" sz="900" b="1" smtClean="0"/>
              <a:t>Initialize Sequence</a:t>
            </a:r>
            <a:endParaRPr lang="ko-KR" altLang="en-US" sz="900" b="1"/>
          </a:p>
        </p:txBody>
      </p:sp>
      <p:sp>
        <p:nvSpPr>
          <p:cNvPr id="243" name="직사각형 242"/>
          <p:cNvSpPr/>
          <p:nvPr/>
        </p:nvSpPr>
        <p:spPr>
          <a:xfrm>
            <a:off x="7520940" y="4400445"/>
            <a:ext cx="802846" cy="81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 제어 장치 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48" name="직선 화살표 연결선 247"/>
          <p:cNvCxnSpPr/>
          <p:nvPr/>
        </p:nvCxnSpPr>
        <p:spPr>
          <a:xfrm flipH="1">
            <a:off x="8295958" y="4731823"/>
            <a:ext cx="1053378" cy="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8221569" y="4389314"/>
            <a:ext cx="110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smtClean="0"/>
              <a:t>Version/</a:t>
            </a:r>
            <a:r>
              <a:rPr lang="ko-KR" altLang="en-US" sz="900" smtClean="0"/>
              <a:t>최종 </a:t>
            </a:r>
            <a:endParaRPr lang="en-US" altLang="ko-KR" sz="900" smtClean="0"/>
          </a:p>
          <a:p>
            <a:pPr algn="r"/>
            <a:r>
              <a:rPr lang="ko-KR" altLang="en-US" sz="900" smtClean="0"/>
              <a:t>상태</a:t>
            </a:r>
            <a:r>
              <a:rPr lang="en-US" altLang="ko-KR" sz="900" smtClean="0"/>
              <a:t> </a:t>
            </a:r>
            <a:r>
              <a:rPr lang="ko-KR" altLang="en-US" sz="900" smtClean="0"/>
              <a:t>정보요청</a:t>
            </a:r>
            <a:endParaRPr lang="ko-KR" altLang="en-US" sz="900"/>
          </a:p>
        </p:txBody>
      </p:sp>
      <p:cxnSp>
        <p:nvCxnSpPr>
          <p:cNvPr id="250" name="직선 화살표 연결선 249"/>
          <p:cNvCxnSpPr/>
          <p:nvPr/>
        </p:nvCxnSpPr>
        <p:spPr>
          <a:xfrm>
            <a:off x="8351954" y="5177166"/>
            <a:ext cx="10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8255981" y="4851125"/>
            <a:ext cx="114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Version /</a:t>
            </a:r>
            <a:r>
              <a:rPr lang="ko-KR" altLang="en-US" sz="900" smtClean="0"/>
              <a:t>최종 </a:t>
            </a:r>
            <a:endParaRPr lang="en-US" altLang="ko-KR" sz="900" smtClean="0"/>
          </a:p>
          <a:p>
            <a:r>
              <a:rPr lang="ko-KR" altLang="en-US" sz="900" smtClean="0"/>
              <a:t>상태 정보  응답</a:t>
            </a:r>
            <a:endParaRPr lang="ko-KR" altLang="en-US" sz="900"/>
          </a:p>
        </p:txBody>
      </p:sp>
      <p:sp>
        <p:nvSpPr>
          <p:cNvPr id="252" name="직사각형 251"/>
          <p:cNvSpPr/>
          <p:nvPr/>
        </p:nvSpPr>
        <p:spPr>
          <a:xfrm>
            <a:off x="9387204" y="4470182"/>
            <a:ext cx="56839" cy="812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9445478" y="4711494"/>
            <a:ext cx="213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제어 장치 초기화</a:t>
            </a:r>
            <a:endParaRPr lang="en-US" altLang="ko-KR" sz="900" smtClean="0"/>
          </a:p>
          <a:p>
            <a:r>
              <a:rPr lang="ko-KR" altLang="en-US" sz="900"/>
              <a:t>초기화 상태 </a:t>
            </a:r>
            <a:r>
              <a:rPr lang="ko-KR" altLang="en-US" sz="900" smtClean="0"/>
              <a:t>저장</a:t>
            </a:r>
            <a:r>
              <a:rPr lang="en-US" altLang="ko-KR" sz="900"/>
              <a:t>(DB, Shared </a:t>
            </a:r>
            <a:r>
              <a:rPr lang="en-US" altLang="ko-KR" sz="900" smtClean="0"/>
              <a:t>Memory)</a:t>
            </a:r>
            <a:endParaRPr lang="ko-KR" altLang="en-US" sz="900"/>
          </a:p>
          <a:p>
            <a:endParaRPr lang="ko-KR" altLang="en-US" sz="900"/>
          </a:p>
        </p:txBody>
      </p:sp>
      <p:sp>
        <p:nvSpPr>
          <p:cNvPr id="254" name="직사각형 253"/>
          <p:cNvSpPr/>
          <p:nvPr/>
        </p:nvSpPr>
        <p:spPr>
          <a:xfrm>
            <a:off x="7510301" y="5368562"/>
            <a:ext cx="802846" cy="819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 감시 장치 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55" name="직선 화살표 연결선 254"/>
          <p:cNvCxnSpPr/>
          <p:nvPr/>
        </p:nvCxnSpPr>
        <p:spPr>
          <a:xfrm flipH="1">
            <a:off x="8285319" y="5699940"/>
            <a:ext cx="1053378" cy="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8210930" y="5357431"/>
            <a:ext cx="110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최종 </a:t>
            </a:r>
            <a:endParaRPr lang="en-US" altLang="ko-KR" sz="900" smtClean="0"/>
          </a:p>
          <a:p>
            <a:pPr algn="r"/>
            <a:r>
              <a:rPr lang="ko-KR" altLang="en-US" sz="900" smtClean="0"/>
              <a:t>상태</a:t>
            </a:r>
            <a:r>
              <a:rPr lang="en-US" altLang="ko-KR" sz="900" smtClean="0"/>
              <a:t> </a:t>
            </a:r>
            <a:r>
              <a:rPr lang="ko-KR" altLang="en-US" sz="900" smtClean="0"/>
              <a:t>정보요청</a:t>
            </a:r>
            <a:endParaRPr lang="ko-KR" altLang="en-US" sz="900"/>
          </a:p>
        </p:txBody>
      </p:sp>
      <p:cxnSp>
        <p:nvCxnSpPr>
          <p:cNvPr id="257" name="직선 화살표 연결선 256"/>
          <p:cNvCxnSpPr/>
          <p:nvPr/>
        </p:nvCxnSpPr>
        <p:spPr>
          <a:xfrm>
            <a:off x="8341315" y="6145283"/>
            <a:ext cx="1053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8245342" y="5819242"/>
            <a:ext cx="114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최종 </a:t>
            </a:r>
            <a:endParaRPr lang="en-US" altLang="ko-KR" sz="900" smtClean="0"/>
          </a:p>
          <a:p>
            <a:r>
              <a:rPr lang="ko-KR" altLang="en-US" sz="900" smtClean="0"/>
              <a:t>상태 정보  응답</a:t>
            </a:r>
            <a:endParaRPr lang="ko-KR" altLang="en-US" sz="900"/>
          </a:p>
        </p:txBody>
      </p:sp>
      <p:sp>
        <p:nvSpPr>
          <p:cNvPr id="259" name="직사각형 258"/>
          <p:cNvSpPr/>
          <p:nvPr/>
        </p:nvSpPr>
        <p:spPr>
          <a:xfrm>
            <a:off x="9376565" y="5438299"/>
            <a:ext cx="56839" cy="812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/>
          <p:cNvSpPr txBox="1"/>
          <p:nvPr/>
        </p:nvSpPr>
        <p:spPr>
          <a:xfrm>
            <a:off x="9449566" y="5773076"/>
            <a:ext cx="22761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감시 장치 초기화</a:t>
            </a:r>
            <a:endParaRPr lang="en-US" altLang="ko-KR" sz="900" smtClean="0"/>
          </a:p>
          <a:p>
            <a:r>
              <a:rPr lang="ko-KR" altLang="en-US" sz="900"/>
              <a:t>초기화 상태 </a:t>
            </a:r>
            <a:r>
              <a:rPr lang="ko-KR" altLang="en-US" sz="900" smtClean="0"/>
              <a:t>저장</a:t>
            </a:r>
            <a:r>
              <a:rPr lang="en-US" altLang="ko-KR" sz="900"/>
              <a:t>(DB, Shared </a:t>
            </a:r>
            <a:r>
              <a:rPr lang="en-US" altLang="ko-KR" sz="900" smtClean="0"/>
              <a:t>Memory)</a:t>
            </a:r>
            <a:endParaRPr lang="ko-KR" altLang="en-US" sz="900"/>
          </a:p>
          <a:p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4918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328459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4863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57" name="직선 연결선 56"/>
          <p:cNvCxnSpPr>
            <a:stCxn id="55" idx="2"/>
          </p:cNvCxnSpPr>
          <p:nvPr/>
        </p:nvCxnSpPr>
        <p:spPr>
          <a:xfrm>
            <a:off x="2009948" y="585840"/>
            <a:ext cx="0" cy="206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6" idx="2"/>
          </p:cNvCxnSpPr>
          <p:nvPr/>
        </p:nvCxnSpPr>
        <p:spPr>
          <a:xfrm>
            <a:off x="3605836" y="585840"/>
            <a:ext cx="0" cy="22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024375" y="1917858"/>
            <a:ext cx="15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09948" y="2750965"/>
            <a:ext cx="1789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수집 데이터 전송 </a:t>
            </a:r>
            <a:r>
              <a:rPr lang="en-US" altLang="ko-KR" sz="900" b="1" smtClean="0"/>
              <a:t>Sequence</a:t>
            </a:r>
            <a:endParaRPr lang="ko-KR" altLang="en-US" sz="900" b="1"/>
          </a:p>
        </p:txBody>
      </p:sp>
      <p:sp>
        <p:nvSpPr>
          <p:cNvPr id="61" name="직사각형 60"/>
          <p:cNvSpPr/>
          <p:nvPr/>
        </p:nvSpPr>
        <p:spPr>
          <a:xfrm>
            <a:off x="198408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17828" y="1263048"/>
            <a:ext cx="819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68" name="직사각형 67"/>
          <p:cNvSpPr/>
          <p:nvPr/>
        </p:nvSpPr>
        <p:spPr>
          <a:xfrm>
            <a:off x="452023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7421725" y="3531557"/>
            <a:ext cx="0" cy="22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605836" y="232329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23126" y="1521984"/>
            <a:ext cx="144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Local DB </a:t>
            </a:r>
            <a:r>
              <a:rPr lang="ko-KR" altLang="en-US" sz="900" smtClean="0"/>
              <a:t>저장</a:t>
            </a:r>
            <a:endParaRPr lang="en-US" altLang="ko-KR" sz="900" smtClean="0"/>
          </a:p>
          <a:p>
            <a:r>
              <a:rPr lang="ko-KR" altLang="en-US" sz="900" smtClean="0"/>
              <a:t>센서 </a:t>
            </a:r>
            <a:r>
              <a:rPr lang="ko-KR" altLang="en-US" sz="900" smtClean="0"/>
              <a:t>실측 데이터 전달</a:t>
            </a:r>
            <a:endParaRPr lang="ko-KR" altLang="en-US" sz="900"/>
          </a:p>
        </p:txBody>
      </p:sp>
      <p:sp>
        <p:nvSpPr>
          <p:cNvPr id="74" name="TextBox 73"/>
          <p:cNvSpPr txBox="1"/>
          <p:nvPr/>
        </p:nvSpPr>
        <p:spPr>
          <a:xfrm>
            <a:off x="3558751" y="2065923"/>
            <a:ext cx="1418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센서 실측 데이터 전송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1342328" y="3221704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83601" y="3221704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79" name="직선 연결선 78"/>
          <p:cNvCxnSpPr>
            <a:stCxn id="75" idx="2"/>
          </p:cNvCxnSpPr>
          <p:nvPr/>
        </p:nvCxnSpPr>
        <p:spPr>
          <a:xfrm>
            <a:off x="2023817" y="3540882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6" idx="2"/>
          </p:cNvCxnSpPr>
          <p:nvPr/>
        </p:nvCxnSpPr>
        <p:spPr>
          <a:xfrm>
            <a:off x="4240801" y="3540882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2018688" y="4108023"/>
            <a:ext cx="2222113" cy="107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57370" y="6454307"/>
            <a:ext cx="2485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GPIO </a:t>
            </a:r>
            <a:r>
              <a:rPr lang="ko-KR" altLang="en-US" sz="900" b="1" smtClean="0"/>
              <a:t>센서 </a:t>
            </a:r>
            <a:r>
              <a:rPr lang="en-US" altLang="ko-KR" sz="900" b="1" smtClean="0"/>
              <a:t>OP </a:t>
            </a:r>
            <a:r>
              <a:rPr lang="ko-KR" altLang="en-US" sz="900" b="1" smtClean="0"/>
              <a:t>제어 요청 </a:t>
            </a:r>
            <a:r>
              <a:rPr lang="en-US" altLang="ko-KR" sz="900" b="1" smtClean="0"/>
              <a:t>Sequence</a:t>
            </a:r>
            <a:endParaRPr lang="ko-KR" altLang="en-US" sz="900" b="1"/>
          </a:p>
        </p:txBody>
      </p:sp>
      <p:sp>
        <p:nvSpPr>
          <p:cNvPr id="84" name="직사각형 83"/>
          <p:cNvSpPr/>
          <p:nvPr/>
        </p:nvSpPr>
        <p:spPr>
          <a:xfrm>
            <a:off x="169778" y="4536005"/>
            <a:ext cx="802846" cy="5570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972624" y="4672353"/>
            <a:ext cx="105119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155200" y="3221704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1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5612401" y="3540882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4240801" y="4018871"/>
            <a:ext cx="1371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562852" y="3624145"/>
            <a:ext cx="108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/>
              <a:t>GPIO OUTPUT</a:t>
            </a:r>
          </a:p>
          <a:p>
            <a:pPr algn="r"/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요청</a:t>
            </a:r>
            <a:endParaRPr lang="ko-KR" altLang="en-US" sz="900"/>
          </a:p>
        </p:txBody>
      </p:sp>
      <p:sp>
        <p:nvSpPr>
          <p:cNvPr id="98" name="TextBox 97"/>
          <p:cNvSpPr txBox="1"/>
          <p:nvPr/>
        </p:nvSpPr>
        <p:spPr>
          <a:xfrm>
            <a:off x="2941108" y="3877190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요청 전달</a:t>
            </a:r>
            <a:endParaRPr lang="ko-KR" altLang="en-US" sz="900"/>
          </a:p>
        </p:txBody>
      </p:sp>
      <p:sp>
        <p:nvSpPr>
          <p:cNvPr id="99" name="TextBox 98"/>
          <p:cNvSpPr txBox="1"/>
          <p:nvPr/>
        </p:nvSpPr>
        <p:spPr>
          <a:xfrm>
            <a:off x="813221" y="4333506"/>
            <a:ext cx="12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smtClean="0"/>
              <a:t>GPIO OUTPUT</a:t>
            </a:r>
          </a:p>
          <a:p>
            <a:pPr algn="r"/>
            <a:r>
              <a:rPr lang="ko-KR" altLang="en-US" sz="900" smtClean="0"/>
              <a:t>설정 요청 </a:t>
            </a:r>
            <a:endParaRPr lang="ko-KR" altLang="en-US" sz="90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972624" y="4890003"/>
            <a:ext cx="105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58198" y="4890003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</a:t>
            </a:r>
            <a:endParaRPr lang="ko-KR" altLang="en-US" sz="900"/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2018688" y="5312170"/>
            <a:ext cx="122576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995283" y="5334929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전달</a:t>
            </a:r>
            <a:endParaRPr lang="ko-KR" altLang="en-US" sz="900"/>
          </a:p>
        </p:txBody>
      </p:sp>
      <p:sp>
        <p:nvSpPr>
          <p:cNvPr id="143" name="직사각형 142"/>
          <p:cNvSpPr/>
          <p:nvPr/>
        </p:nvSpPr>
        <p:spPr>
          <a:xfrm>
            <a:off x="5894198" y="3673060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~ OP 15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255227" y="4335037"/>
            <a:ext cx="209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53814" y="4108022"/>
            <a:ext cx="1508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상태 </a:t>
            </a:r>
            <a:r>
              <a:rPr lang="en-US" altLang="ko-KR" sz="900" smtClean="0"/>
              <a:t>NOTI</a:t>
            </a:r>
            <a:endParaRPr lang="ko-KR" altLang="en-US" sz="90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001254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048277" y="869482"/>
            <a:ext cx="1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GPIO INPUT </a:t>
            </a:r>
          </a:p>
          <a:p>
            <a:r>
              <a:rPr lang="ko-KR" altLang="en-US" sz="900" smtClean="0"/>
              <a:t>정보 요청</a:t>
            </a:r>
            <a:endParaRPr lang="ko-KR" altLang="en-US" sz="90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025941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2009949" y="948905"/>
            <a:ext cx="247888" cy="806257"/>
          </a:xfrm>
          <a:custGeom>
            <a:avLst/>
            <a:gdLst>
              <a:gd name="connsiteX0" fmla="*/ 0 w 483079"/>
              <a:gd name="connsiteY0" fmla="*/ 638354 h 638354"/>
              <a:gd name="connsiteX1" fmla="*/ 483079 w 483079"/>
              <a:gd name="connsiteY1" fmla="*/ 638354 h 638354"/>
              <a:gd name="connsiteX2" fmla="*/ 483079 w 483079"/>
              <a:gd name="connsiteY2" fmla="*/ 0 h 638354"/>
              <a:gd name="connsiteX3" fmla="*/ 17252 w 483079"/>
              <a:gd name="connsiteY3" fmla="*/ 0 h 6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079" h="638354">
                <a:moveTo>
                  <a:pt x="0" y="638354"/>
                </a:moveTo>
                <a:lnTo>
                  <a:pt x="483079" y="638354"/>
                </a:lnTo>
                <a:lnTo>
                  <a:pt x="483079" y="0"/>
                </a:lnTo>
                <a:lnTo>
                  <a:pt x="17252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71295" y="1535894"/>
            <a:ext cx="1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GPIO INPUT</a:t>
            </a:r>
            <a:r>
              <a:rPr lang="ko-KR" altLang="en-US" sz="900" smtClean="0"/>
              <a:t> </a:t>
            </a:r>
            <a:endParaRPr lang="en-US" altLang="ko-KR" sz="900" smtClean="0"/>
          </a:p>
          <a:p>
            <a:r>
              <a:rPr lang="ko-KR" altLang="en-US" sz="900" smtClean="0"/>
              <a:t>정보 응답</a:t>
            </a:r>
            <a:endParaRPr lang="ko-KR" altLang="en-US" sz="90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3605836" y="2812219"/>
            <a:ext cx="137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27801" y="2531978"/>
            <a:ext cx="1668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센서 실측 데이터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sp>
        <p:nvSpPr>
          <p:cNvPr id="49" name="TextBox 48"/>
          <p:cNvSpPr txBox="1"/>
          <p:nvPr/>
        </p:nvSpPr>
        <p:spPr>
          <a:xfrm>
            <a:off x="2043734" y="4162633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Local 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50" name="직사각형 49"/>
          <p:cNvSpPr/>
          <p:nvPr/>
        </p:nvSpPr>
        <p:spPr>
          <a:xfrm>
            <a:off x="6964525" y="3215977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25777" y="3213406"/>
            <a:ext cx="83735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3266291" y="3531557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28542" y="5060438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Local 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285672" y="5450345"/>
            <a:ext cx="413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71015" y="5223364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</a:t>
            </a:r>
            <a:r>
              <a:rPr lang="ko-KR" altLang="en-US" sz="900" smtClean="0"/>
              <a:t>전</a:t>
            </a:r>
            <a:r>
              <a:rPr lang="ko-KR" altLang="en-US" sz="900"/>
              <a:t>송</a:t>
            </a:r>
            <a:endParaRPr lang="ko-KR" altLang="en-US" sz="90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314742" y="5683258"/>
            <a:ext cx="41360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61924" y="5445613"/>
            <a:ext cx="155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</a:t>
            </a:r>
            <a:r>
              <a:rPr lang="ko-KR" altLang="en-US" sz="900" smtClean="0"/>
              <a:t>전</a:t>
            </a:r>
            <a:r>
              <a:rPr lang="ko-KR" altLang="en-US" sz="900" smtClean="0"/>
              <a:t>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cxnSp>
        <p:nvCxnSpPr>
          <p:cNvPr id="72" name="직선 연결선 71"/>
          <p:cNvCxnSpPr/>
          <p:nvPr/>
        </p:nvCxnSpPr>
        <p:spPr>
          <a:xfrm>
            <a:off x="6351398" y="3992238"/>
            <a:ext cx="0" cy="2351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977435" y="581418"/>
            <a:ext cx="0" cy="22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0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2596551" y="3714925"/>
            <a:ext cx="2232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리모컨 제어 요청 </a:t>
            </a:r>
            <a:r>
              <a:rPr lang="en-US" altLang="ko-KR" sz="900" b="1" smtClean="0"/>
              <a:t>Sequence</a:t>
            </a:r>
            <a:endParaRPr lang="ko-KR" altLang="en-US" sz="900" b="1"/>
          </a:p>
        </p:txBody>
      </p:sp>
      <p:sp>
        <p:nvSpPr>
          <p:cNvPr id="63" name="직사각형 62"/>
          <p:cNvSpPr/>
          <p:nvPr/>
        </p:nvSpPr>
        <p:spPr>
          <a:xfrm>
            <a:off x="7881120" y="292263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63" idx="2"/>
          </p:cNvCxnSpPr>
          <p:nvPr/>
        </p:nvCxnSpPr>
        <p:spPr>
          <a:xfrm>
            <a:off x="8562609" y="324181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20204" y="6211319"/>
            <a:ext cx="2232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리모컨 자동 제어 요청 </a:t>
            </a:r>
            <a:r>
              <a:rPr lang="en-US" altLang="ko-KR" sz="900" b="1" smtClean="0"/>
              <a:t>Sequence</a:t>
            </a:r>
            <a:endParaRPr lang="ko-KR" altLang="en-US" sz="900" b="1"/>
          </a:p>
        </p:txBody>
      </p:sp>
      <p:sp>
        <p:nvSpPr>
          <p:cNvPr id="77" name="직사각형 76"/>
          <p:cNvSpPr/>
          <p:nvPr/>
        </p:nvSpPr>
        <p:spPr>
          <a:xfrm>
            <a:off x="6672048" y="4299561"/>
            <a:ext cx="802846" cy="5570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리모컨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제어기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474894" y="4435909"/>
            <a:ext cx="105119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315491" y="4097062"/>
            <a:ext cx="12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리모컨 </a:t>
            </a:r>
            <a:r>
              <a:rPr lang="en-US" altLang="ko-KR" sz="900" smtClean="0"/>
              <a:t>ON/OFF</a:t>
            </a:r>
          </a:p>
          <a:p>
            <a:pPr algn="r"/>
            <a:r>
              <a:rPr lang="ko-KR" altLang="en-US" sz="900" smtClean="0"/>
              <a:t>요청 </a:t>
            </a:r>
            <a:endParaRPr lang="ko-KR" altLang="en-US" sz="90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7474894" y="4653559"/>
            <a:ext cx="105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37116" y="4660311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</a:t>
            </a:r>
            <a:endParaRPr lang="ko-KR" altLang="en-US" sz="900"/>
          </a:p>
        </p:txBody>
      </p:sp>
      <p:sp>
        <p:nvSpPr>
          <p:cNvPr id="109" name="직사각형 108"/>
          <p:cNvSpPr/>
          <p:nvPr/>
        </p:nvSpPr>
        <p:spPr>
          <a:xfrm>
            <a:off x="9997494" y="292263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10" name="직선 연결선 109"/>
          <p:cNvCxnSpPr>
            <a:stCxn id="109" idx="2"/>
          </p:cNvCxnSpPr>
          <p:nvPr/>
        </p:nvCxnSpPr>
        <p:spPr>
          <a:xfrm>
            <a:off x="10454694" y="324181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20177" y="3551000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실내 온도 체크 </a:t>
            </a:r>
            <a:endParaRPr lang="ko-KR" altLang="en-US" sz="900"/>
          </a:p>
        </p:txBody>
      </p:sp>
      <p:sp>
        <p:nvSpPr>
          <p:cNvPr id="112" name="직사각형 111"/>
          <p:cNvSpPr/>
          <p:nvPr/>
        </p:nvSpPr>
        <p:spPr>
          <a:xfrm>
            <a:off x="8491044" y="3496572"/>
            <a:ext cx="58122" cy="1719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896307" y="3788337"/>
            <a:ext cx="1694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IF( ON </a:t>
            </a:r>
            <a:r>
              <a:rPr lang="ko-KR" altLang="en-US" sz="900" smtClean="0"/>
              <a:t>또는 </a:t>
            </a:r>
            <a:r>
              <a:rPr lang="en-US" altLang="ko-KR" sz="900" smtClean="0"/>
              <a:t>OFF </a:t>
            </a:r>
            <a:r>
              <a:rPr lang="ko-KR" altLang="en-US" sz="900" smtClean="0"/>
              <a:t>임계 온도 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8584468" y="5028943"/>
            <a:ext cx="1870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849816" y="4691474"/>
            <a:ext cx="12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리모컨 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</a:t>
            </a:r>
            <a:endParaRPr lang="en-US" altLang="ko-KR" sz="900" smtClean="0"/>
          </a:p>
          <a:p>
            <a:r>
              <a:rPr lang="ko-KR" altLang="en-US" sz="900" smtClean="0"/>
              <a:t>응답 전달</a:t>
            </a:r>
            <a:endParaRPr lang="ko-KR" altLang="en-US" sz="900"/>
          </a:p>
        </p:txBody>
      </p:sp>
      <p:sp>
        <p:nvSpPr>
          <p:cNvPr id="116" name="직사각형 115"/>
          <p:cNvSpPr/>
          <p:nvPr/>
        </p:nvSpPr>
        <p:spPr>
          <a:xfrm>
            <a:off x="11208090" y="292263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>
            <a:stCxn id="116" idx="2"/>
          </p:cNvCxnSpPr>
          <p:nvPr/>
        </p:nvCxnSpPr>
        <p:spPr>
          <a:xfrm>
            <a:off x="11665290" y="324181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10454694" y="5123974"/>
            <a:ext cx="1210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465848" y="5181124"/>
            <a:ext cx="12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리모컨 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</a:t>
            </a:r>
            <a:r>
              <a:rPr lang="en-US" altLang="ko-KR" sz="900" smtClean="0"/>
              <a:t>NOTI</a:t>
            </a:r>
            <a:endParaRPr lang="ko-KR" altLang="en-US" sz="900"/>
          </a:p>
        </p:txBody>
      </p:sp>
      <p:sp>
        <p:nvSpPr>
          <p:cNvPr id="120" name="자유형 119"/>
          <p:cNvSpPr/>
          <p:nvPr/>
        </p:nvSpPr>
        <p:spPr>
          <a:xfrm>
            <a:off x="8584468" y="3386927"/>
            <a:ext cx="248789" cy="2036792"/>
          </a:xfrm>
          <a:custGeom>
            <a:avLst/>
            <a:gdLst>
              <a:gd name="connsiteX0" fmla="*/ 0 w 483079"/>
              <a:gd name="connsiteY0" fmla="*/ 638354 h 638354"/>
              <a:gd name="connsiteX1" fmla="*/ 483079 w 483079"/>
              <a:gd name="connsiteY1" fmla="*/ 638354 h 638354"/>
              <a:gd name="connsiteX2" fmla="*/ 483079 w 483079"/>
              <a:gd name="connsiteY2" fmla="*/ 0 h 638354"/>
              <a:gd name="connsiteX3" fmla="*/ 17252 w 483079"/>
              <a:gd name="connsiteY3" fmla="*/ 0 h 6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079" h="638354">
                <a:moveTo>
                  <a:pt x="0" y="638354"/>
                </a:moveTo>
                <a:lnTo>
                  <a:pt x="483079" y="638354"/>
                </a:lnTo>
                <a:lnTo>
                  <a:pt x="483079" y="0"/>
                </a:lnTo>
                <a:lnTo>
                  <a:pt x="17252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833257" y="3879172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30</a:t>
            </a:r>
            <a:r>
              <a:rPr lang="ko-KR" altLang="en-US" sz="900" smtClean="0"/>
              <a:t>초 간격</a:t>
            </a:r>
            <a:endParaRPr lang="ko-KR" altLang="en-US" sz="900"/>
          </a:p>
        </p:txBody>
      </p:sp>
      <p:cxnSp>
        <p:nvCxnSpPr>
          <p:cNvPr id="50" name="직선 연결선 49"/>
          <p:cNvCxnSpPr/>
          <p:nvPr/>
        </p:nvCxnSpPr>
        <p:spPr>
          <a:xfrm>
            <a:off x="7527862" y="844768"/>
            <a:ext cx="0" cy="22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448465" y="534915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89738" y="534915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53" name="직선 연결선 52"/>
          <p:cNvCxnSpPr>
            <a:stCxn id="51" idx="2"/>
          </p:cNvCxnSpPr>
          <p:nvPr/>
        </p:nvCxnSpPr>
        <p:spPr>
          <a:xfrm>
            <a:off x="2129954" y="854093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2" idx="2"/>
          </p:cNvCxnSpPr>
          <p:nvPr/>
        </p:nvCxnSpPr>
        <p:spPr>
          <a:xfrm>
            <a:off x="4346938" y="854093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2124825" y="1421234"/>
            <a:ext cx="2222113" cy="107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275915" y="1849216"/>
            <a:ext cx="802846" cy="5570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리모컨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제어기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78761" y="1985564"/>
            <a:ext cx="105119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261337" y="534915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1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5718538" y="854093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4346938" y="1332082"/>
            <a:ext cx="1371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68989" y="937356"/>
            <a:ext cx="108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/>
              <a:t>리모컨 </a:t>
            </a:r>
            <a:r>
              <a:rPr lang="en-US" altLang="ko-KR" sz="900"/>
              <a:t>ON/OFF</a:t>
            </a:r>
          </a:p>
          <a:p>
            <a:pPr algn="r"/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요청</a:t>
            </a:r>
            <a:endParaRPr lang="ko-KR" altLang="en-US" sz="900"/>
          </a:p>
        </p:txBody>
      </p:sp>
      <p:sp>
        <p:nvSpPr>
          <p:cNvPr id="62" name="TextBox 61"/>
          <p:cNvSpPr txBox="1"/>
          <p:nvPr/>
        </p:nvSpPr>
        <p:spPr>
          <a:xfrm>
            <a:off x="3047245" y="1190401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요청 전달</a:t>
            </a:r>
            <a:endParaRPr lang="ko-KR" altLang="en-US" sz="900"/>
          </a:p>
        </p:txBody>
      </p:sp>
      <p:sp>
        <p:nvSpPr>
          <p:cNvPr id="64" name="TextBox 63"/>
          <p:cNvSpPr txBox="1"/>
          <p:nvPr/>
        </p:nvSpPr>
        <p:spPr>
          <a:xfrm>
            <a:off x="919358" y="1646717"/>
            <a:ext cx="12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리모컨 </a:t>
            </a:r>
            <a:r>
              <a:rPr lang="en-US" altLang="ko-KR" sz="900" smtClean="0"/>
              <a:t>ON/OFF</a:t>
            </a:r>
          </a:p>
          <a:p>
            <a:pPr algn="r"/>
            <a:r>
              <a:rPr lang="ko-KR" altLang="en-US" sz="900" smtClean="0"/>
              <a:t>설정 </a:t>
            </a:r>
            <a:r>
              <a:rPr lang="ko-KR" altLang="en-US" sz="900" smtClean="0"/>
              <a:t>요청 </a:t>
            </a:r>
            <a:endParaRPr lang="ko-KR" altLang="en-US" sz="90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078761" y="2203214"/>
            <a:ext cx="105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64335" y="2203214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</a:t>
            </a:r>
            <a:endParaRPr lang="ko-KR" altLang="en-US" sz="90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124825" y="2625381"/>
            <a:ext cx="122576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101420" y="2648140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전달</a:t>
            </a:r>
            <a:endParaRPr lang="ko-KR" altLang="en-US" sz="900"/>
          </a:p>
        </p:txBody>
      </p:sp>
      <p:sp>
        <p:nvSpPr>
          <p:cNvPr id="70" name="직사각형 69"/>
          <p:cNvSpPr/>
          <p:nvPr/>
        </p:nvSpPr>
        <p:spPr>
          <a:xfrm>
            <a:off x="6000335" y="986271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~ OP 15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361364" y="1648248"/>
            <a:ext cx="209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59951" y="1421233"/>
            <a:ext cx="1508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상태 </a:t>
            </a:r>
            <a:r>
              <a:rPr lang="en-US" altLang="ko-KR" sz="900" smtClean="0"/>
              <a:t>NOTI</a:t>
            </a:r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2149871" y="1475844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Local 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86" name="직사각형 85"/>
          <p:cNvSpPr/>
          <p:nvPr/>
        </p:nvSpPr>
        <p:spPr>
          <a:xfrm>
            <a:off x="7070662" y="52918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31914" y="526617"/>
            <a:ext cx="83735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3372428" y="844768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134679" y="2373649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Local 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391809" y="2763556"/>
            <a:ext cx="413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152" y="2536575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</a:t>
            </a:r>
            <a:r>
              <a:rPr lang="ko-KR" altLang="en-US" sz="900" smtClean="0"/>
              <a:t>전</a:t>
            </a:r>
            <a:r>
              <a:rPr lang="ko-KR" altLang="en-US" sz="900"/>
              <a:t>송</a:t>
            </a:r>
            <a:endParaRPr lang="ko-KR" altLang="en-US" sz="90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420879" y="2996469"/>
            <a:ext cx="41360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868061" y="2758824"/>
            <a:ext cx="155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</a:t>
            </a:r>
            <a:r>
              <a:rPr lang="ko-KR" altLang="en-US" sz="900" smtClean="0"/>
              <a:t>전</a:t>
            </a:r>
            <a:r>
              <a:rPr lang="ko-KR" altLang="en-US" sz="900" smtClean="0"/>
              <a:t>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cxnSp>
        <p:nvCxnSpPr>
          <p:cNvPr id="103" name="직선 연결선 102"/>
          <p:cNvCxnSpPr/>
          <p:nvPr/>
        </p:nvCxnSpPr>
        <p:spPr>
          <a:xfrm>
            <a:off x="6457535" y="1305449"/>
            <a:ext cx="0" cy="2351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7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1328459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9720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51" name="직선 연결선 50"/>
          <p:cNvCxnSpPr>
            <a:stCxn id="49" idx="2"/>
          </p:cNvCxnSpPr>
          <p:nvPr/>
        </p:nvCxnSpPr>
        <p:spPr>
          <a:xfrm>
            <a:off x="2009948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50" idx="2"/>
          </p:cNvCxnSpPr>
          <p:nvPr/>
        </p:nvCxnSpPr>
        <p:spPr>
          <a:xfrm>
            <a:off x="4054405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024375" y="2245651"/>
            <a:ext cx="2030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98408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온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습도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17828" y="1263048"/>
            <a:ext cx="819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56" name="직사각형 55"/>
          <p:cNvSpPr/>
          <p:nvPr/>
        </p:nvSpPr>
        <p:spPr>
          <a:xfrm>
            <a:off x="4968804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5426005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054405" y="259933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58912" y="2022583"/>
            <a:ext cx="144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온습도 데이터 전달</a:t>
            </a:r>
            <a:endParaRPr lang="ko-KR" altLang="en-US" sz="900"/>
          </a:p>
        </p:txBody>
      </p:sp>
      <p:sp>
        <p:nvSpPr>
          <p:cNvPr id="60" name="TextBox 59"/>
          <p:cNvSpPr txBox="1"/>
          <p:nvPr/>
        </p:nvSpPr>
        <p:spPr>
          <a:xfrm>
            <a:off x="4007320" y="2393716"/>
            <a:ext cx="1418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온습도 데이터 전송</a:t>
            </a:r>
            <a:endParaRPr lang="ko-KR" altLang="en-US" sz="90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001254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48277" y="869482"/>
            <a:ext cx="1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온습도 정보 </a:t>
            </a:r>
            <a:endParaRPr lang="en-US" altLang="ko-KR" sz="900" smtClean="0"/>
          </a:p>
          <a:p>
            <a:pPr algn="r"/>
            <a:r>
              <a:rPr lang="ko-KR" altLang="en-US" sz="900" smtClean="0"/>
              <a:t>요청</a:t>
            </a:r>
            <a:endParaRPr lang="ko-KR" altLang="en-US" sz="90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025941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자유형 65"/>
          <p:cNvSpPr/>
          <p:nvPr/>
        </p:nvSpPr>
        <p:spPr>
          <a:xfrm>
            <a:off x="2009949" y="948905"/>
            <a:ext cx="247888" cy="806257"/>
          </a:xfrm>
          <a:custGeom>
            <a:avLst/>
            <a:gdLst>
              <a:gd name="connsiteX0" fmla="*/ 0 w 483079"/>
              <a:gd name="connsiteY0" fmla="*/ 638354 h 638354"/>
              <a:gd name="connsiteX1" fmla="*/ 483079 w 483079"/>
              <a:gd name="connsiteY1" fmla="*/ 638354 h 638354"/>
              <a:gd name="connsiteX2" fmla="*/ 483079 w 483079"/>
              <a:gd name="connsiteY2" fmla="*/ 0 h 638354"/>
              <a:gd name="connsiteX3" fmla="*/ 17252 w 483079"/>
              <a:gd name="connsiteY3" fmla="*/ 0 h 6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079" h="638354">
                <a:moveTo>
                  <a:pt x="0" y="638354"/>
                </a:moveTo>
                <a:lnTo>
                  <a:pt x="483079" y="638354"/>
                </a:lnTo>
                <a:lnTo>
                  <a:pt x="483079" y="0"/>
                </a:lnTo>
                <a:lnTo>
                  <a:pt x="17252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71295" y="1535894"/>
            <a:ext cx="1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온습도 </a:t>
            </a:r>
            <a:endParaRPr lang="en-US" altLang="ko-KR" sz="900" smtClean="0"/>
          </a:p>
          <a:p>
            <a:r>
              <a:rPr lang="ko-KR" altLang="en-US" sz="900" smtClean="0"/>
              <a:t>정보 응답</a:t>
            </a:r>
            <a:endParaRPr lang="ko-KR" altLang="en-US" sz="900"/>
          </a:p>
        </p:txBody>
      </p:sp>
      <p:sp>
        <p:nvSpPr>
          <p:cNvPr id="68" name="TextBox 67"/>
          <p:cNvSpPr txBox="1"/>
          <p:nvPr/>
        </p:nvSpPr>
        <p:spPr>
          <a:xfrm>
            <a:off x="1830522" y="3531831"/>
            <a:ext cx="2232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온</a:t>
            </a:r>
            <a:r>
              <a:rPr lang="en-US" altLang="ko-KR" sz="900" b="1" smtClean="0"/>
              <a:t>/</a:t>
            </a:r>
            <a:r>
              <a:rPr lang="ko-KR" altLang="en-US" sz="900" b="1" smtClean="0"/>
              <a:t>습도 센서 정보 요청 </a:t>
            </a:r>
            <a:r>
              <a:rPr lang="en-US" altLang="ko-KR" sz="900" b="1" smtClean="0"/>
              <a:t>Sequence</a:t>
            </a:r>
            <a:endParaRPr lang="ko-KR" altLang="en-US" sz="900" b="1"/>
          </a:p>
        </p:txBody>
      </p:sp>
      <p:sp>
        <p:nvSpPr>
          <p:cNvPr id="133" name="직사각형 132"/>
          <p:cNvSpPr/>
          <p:nvPr/>
        </p:nvSpPr>
        <p:spPr>
          <a:xfrm>
            <a:off x="2432066" y="2550337"/>
            <a:ext cx="122300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</a:p>
        </p:txBody>
      </p:sp>
      <p:cxnSp>
        <p:nvCxnSpPr>
          <p:cNvPr id="134" name="직선 연결선 133"/>
          <p:cNvCxnSpPr/>
          <p:nvPr/>
        </p:nvCxnSpPr>
        <p:spPr>
          <a:xfrm>
            <a:off x="3019580" y="2869515"/>
            <a:ext cx="0" cy="458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2033006" y="3082410"/>
            <a:ext cx="10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930864" y="2894160"/>
            <a:ext cx="144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온습도 데이터 전달</a:t>
            </a:r>
            <a:endParaRPr lang="ko-KR" altLang="en-US" sz="900"/>
          </a:p>
        </p:txBody>
      </p:sp>
      <p:sp>
        <p:nvSpPr>
          <p:cNvPr id="137" name="TextBox 136"/>
          <p:cNvSpPr txBox="1"/>
          <p:nvPr/>
        </p:nvSpPr>
        <p:spPr>
          <a:xfrm>
            <a:off x="3028777" y="3119170"/>
            <a:ext cx="144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장애 판단</a:t>
            </a:r>
            <a:endParaRPr lang="ko-KR" altLang="en-US" sz="900"/>
          </a:p>
        </p:txBody>
      </p:sp>
      <p:sp>
        <p:nvSpPr>
          <p:cNvPr id="138" name="직사각형 137"/>
          <p:cNvSpPr/>
          <p:nvPr/>
        </p:nvSpPr>
        <p:spPr>
          <a:xfrm>
            <a:off x="7254803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523549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40" name="직선 연결선 139"/>
          <p:cNvCxnSpPr>
            <a:stCxn id="138" idx="2"/>
          </p:cNvCxnSpPr>
          <p:nvPr/>
        </p:nvCxnSpPr>
        <p:spPr>
          <a:xfrm>
            <a:off x="7936292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9" idx="2"/>
          </p:cNvCxnSpPr>
          <p:nvPr/>
        </p:nvCxnSpPr>
        <p:spPr>
          <a:xfrm>
            <a:off x="9980749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7950719" y="2245651"/>
            <a:ext cx="2030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6124752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전원감시장치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(im-PRO)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144172" y="1263048"/>
            <a:ext cx="819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10895148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50" name="직선 연결선 149"/>
          <p:cNvCxnSpPr/>
          <p:nvPr/>
        </p:nvCxnSpPr>
        <p:spPr>
          <a:xfrm>
            <a:off x="11352349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9980749" y="259933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885256" y="2022583"/>
            <a:ext cx="144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상전압 데이터 전달</a:t>
            </a:r>
            <a:endParaRPr lang="ko-KR" altLang="en-US" sz="900"/>
          </a:p>
        </p:txBody>
      </p:sp>
      <p:sp>
        <p:nvSpPr>
          <p:cNvPr id="154" name="TextBox 153"/>
          <p:cNvSpPr txBox="1"/>
          <p:nvPr/>
        </p:nvSpPr>
        <p:spPr>
          <a:xfrm>
            <a:off x="9933664" y="2393716"/>
            <a:ext cx="1418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상전압 데이터 전송</a:t>
            </a:r>
            <a:endParaRPr lang="ko-KR" altLang="en-US" sz="900"/>
          </a:p>
        </p:txBody>
      </p:sp>
      <p:cxnSp>
        <p:nvCxnSpPr>
          <p:cNvPr id="155" name="직선 화살표 연결선 154"/>
          <p:cNvCxnSpPr/>
          <p:nvPr/>
        </p:nvCxnSpPr>
        <p:spPr>
          <a:xfrm flipH="1">
            <a:off x="6927598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974621" y="869482"/>
            <a:ext cx="1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상전압 정보 </a:t>
            </a:r>
            <a:endParaRPr lang="en-US" altLang="ko-KR" sz="900" smtClean="0"/>
          </a:p>
          <a:p>
            <a:pPr algn="r"/>
            <a:r>
              <a:rPr lang="ko-KR" altLang="en-US" sz="900" smtClean="0"/>
              <a:t>요청</a:t>
            </a:r>
            <a:endParaRPr lang="ko-KR" altLang="en-US" sz="900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6952285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자유형 157"/>
          <p:cNvSpPr/>
          <p:nvPr/>
        </p:nvSpPr>
        <p:spPr>
          <a:xfrm>
            <a:off x="7936293" y="948905"/>
            <a:ext cx="247888" cy="806257"/>
          </a:xfrm>
          <a:custGeom>
            <a:avLst/>
            <a:gdLst>
              <a:gd name="connsiteX0" fmla="*/ 0 w 483079"/>
              <a:gd name="connsiteY0" fmla="*/ 638354 h 638354"/>
              <a:gd name="connsiteX1" fmla="*/ 483079 w 483079"/>
              <a:gd name="connsiteY1" fmla="*/ 638354 h 638354"/>
              <a:gd name="connsiteX2" fmla="*/ 483079 w 483079"/>
              <a:gd name="connsiteY2" fmla="*/ 0 h 638354"/>
              <a:gd name="connsiteX3" fmla="*/ 17252 w 483079"/>
              <a:gd name="connsiteY3" fmla="*/ 0 h 63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079" h="638354">
                <a:moveTo>
                  <a:pt x="0" y="638354"/>
                </a:moveTo>
                <a:lnTo>
                  <a:pt x="483079" y="638354"/>
                </a:lnTo>
                <a:lnTo>
                  <a:pt x="483079" y="0"/>
                </a:lnTo>
                <a:lnTo>
                  <a:pt x="17252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6897639" y="1535894"/>
            <a:ext cx="1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상전압 </a:t>
            </a:r>
            <a:endParaRPr lang="en-US" altLang="ko-KR" sz="900" smtClean="0"/>
          </a:p>
          <a:p>
            <a:r>
              <a:rPr lang="ko-KR" altLang="en-US" sz="900" smtClean="0"/>
              <a:t>정보 응답</a:t>
            </a:r>
            <a:endParaRPr lang="ko-KR" altLang="en-US" sz="900"/>
          </a:p>
        </p:txBody>
      </p:sp>
      <p:sp>
        <p:nvSpPr>
          <p:cNvPr id="160" name="TextBox 159"/>
          <p:cNvSpPr txBox="1"/>
          <p:nvPr/>
        </p:nvSpPr>
        <p:spPr>
          <a:xfrm>
            <a:off x="7756866" y="3531831"/>
            <a:ext cx="2232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전원 감시 장치 정보 요청 </a:t>
            </a:r>
            <a:r>
              <a:rPr lang="en-US" altLang="ko-KR" sz="900" b="1" smtClean="0"/>
              <a:t>Sequence</a:t>
            </a:r>
            <a:endParaRPr lang="ko-KR" altLang="en-US" sz="900" b="1"/>
          </a:p>
        </p:txBody>
      </p:sp>
      <p:sp>
        <p:nvSpPr>
          <p:cNvPr id="161" name="직사각형 160"/>
          <p:cNvSpPr/>
          <p:nvPr/>
        </p:nvSpPr>
        <p:spPr>
          <a:xfrm>
            <a:off x="8358410" y="2550337"/>
            <a:ext cx="122300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</a:p>
        </p:txBody>
      </p:sp>
      <p:cxnSp>
        <p:nvCxnSpPr>
          <p:cNvPr id="162" name="직선 연결선 161"/>
          <p:cNvCxnSpPr/>
          <p:nvPr/>
        </p:nvCxnSpPr>
        <p:spPr>
          <a:xfrm>
            <a:off x="8945924" y="2869515"/>
            <a:ext cx="0" cy="458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7959350" y="3082410"/>
            <a:ext cx="10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857208" y="2894160"/>
            <a:ext cx="144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상전압 데이터 전달</a:t>
            </a:r>
            <a:endParaRPr lang="ko-KR" altLang="en-US" sz="900"/>
          </a:p>
        </p:txBody>
      </p:sp>
      <p:sp>
        <p:nvSpPr>
          <p:cNvPr id="165" name="TextBox 164"/>
          <p:cNvSpPr txBox="1"/>
          <p:nvPr/>
        </p:nvSpPr>
        <p:spPr>
          <a:xfrm>
            <a:off x="8955121" y="3119170"/>
            <a:ext cx="1445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장애 판단</a:t>
            </a:r>
            <a:endParaRPr lang="ko-KR" altLang="en-US" sz="90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054404" y="2869515"/>
            <a:ext cx="1371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62678" y="2653067"/>
            <a:ext cx="1624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온습도 데이터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49488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350590" y="3834118"/>
            <a:ext cx="2232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전원 장치 제어 요청 </a:t>
            </a:r>
            <a:r>
              <a:rPr lang="en-US" altLang="ko-KR" sz="900" b="1" smtClean="0"/>
              <a:t>Sequence</a:t>
            </a:r>
            <a:endParaRPr lang="ko-KR" altLang="en-US" sz="900" b="1"/>
          </a:p>
        </p:txBody>
      </p:sp>
      <p:sp>
        <p:nvSpPr>
          <p:cNvPr id="46" name="직사각형 45"/>
          <p:cNvSpPr/>
          <p:nvPr/>
        </p:nvSpPr>
        <p:spPr>
          <a:xfrm>
            <a:off x="1331046" y="4731923"/>
            <a:ext cx="2731989" cy="7445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</a:rPr>
              <a:t>A&amp;D </a:t>
            </a:r>
            <a:r>
              <a:rPr lang="ko-KR" altLang="en-US" sz="1000" smtClean="0">
                <a:solidFill>
                  <a:schemeClr val="bg1"/>
                </a:solidFill>
              </a:rPr>
              <a:t>정보 제공 후 작성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7527862" y="844768"/>
            <a:ext cx="0" cy="2273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448465" y="534915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889738" y="534915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72" name="직선 연결선 71"/>
          <p:cNvCxnSpPr>
            <a:stCxn id="63" idx="2"/>
          </p:cNvCxnSpPr>
          <p:nvPr/>
        </p:nvCxnSpPr>
        <p:spPr>
          <a:xfrm>
            <a:off x="2129954" y="854093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5" idx="2"/>
          </p:cNvCxnSpPr>
          <p:nvPr/>
        </p:nvCxnSpPr>
        <p:spPr>
          <a:xfrm>
            <a:off x="4346938" y="854093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2124825" y="1421234"/>
            <a:ext cx="2222113" cy="107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75915" y="1849216"/>
            <a:ext cx="802846" cy="5570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전원제어기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1078761" y="1985564"/>
            <a:ext cx="105119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261337" y="534915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1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5718538" y="854093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46938" y="1332082"/>
            <a:ext cx="1371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54491" y="937356"/>
            <a:ext cx="119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전원제어 </a:t>
            </a:r>
            <a:r>
              <a:rPr lang="en-US" altLang="ko-KR" sz="900"/>
              <a:t>ON/OFF</a:t>
            </a:r>
          </a:p>
          <a:p>
            <a:pPr algn="r"/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요청</a:t>
            </a:r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3047245" y="1190401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요청 전달</a:t>
            </a:r>
            <a:endParaRPr lang="ko-KR" altLang="en-US" sz="900"/>
          </a:p>
        </p:txBody>
      </p:sp>
      <p:sp>
        <p:nvSpPr>
          <p:cNvPr id="85" name="TextBox 84"/>
          <p:cNvSpPr txBox="1"/>
          <p:nvPr/>
        </p:nvSpPr>
        <p:spPr>
          <a:xfrm>
            <a:off x="919358" y="1646717"/>
            <a:ext cx="12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전원제어 </a:t>
            </a:r>
            <a:r>
              <a:rPr lang="en-US" altLang="ko-KR" sz="900" smtClean="0"/>
              <a:t>ON/OFF</a:t>
            </a:r>
          </a:p>
          <a:p>
            <a:pPr algn="r"/>
            <a:r>
              <a:rPr lang="ko-KR" altLang="en-US" sz="900" smtClean="0"/>
              <a:t>설정 </a:t>
            </a:r>
            <a:r>
              <a:rPr lang="ko-KR" altLang="en-US" sz="900" smtClean="0"/>
              <a:t>요청 </a:t>
            </a:r>
            <a:endParaRPr lang="ko-KR" altLang="en-US" sz="90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078761" y="2203214"/>
            <a:ext cx="1051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64335" y="2203214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2124825" y="2625381"/>
            <a:ext cx="122576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101420" y="2648140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전달</a:t>
            </a:r>
            <a:endParaRPr lang="ko-KR" altLang="en-US" sz="900"/>
          </a:p>
        </p:txBody>
      </p:sp>
      <p:sp>
        <p:nvSpPr>
          <p:cNvPr id="94" name="직사각형 93"/>
          <p:cNvSpPr/>
          <p:nvPr/>
        </p:nvSpPr>
        <p:spPr>
          <a:xfrm>
            <a:off x="6000335" y="986271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~ OP 15</a:t>
            </a: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4361364" y="1648248"/>
            <a:ext cx="209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59951" y="1421233"/>
            <a:ext cx="1508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상태 </a:t>
            </a:r>
            <a:r>
              <a:rPr lang="en-US" altLang="ko-KR" sz="900" smtClean="0"/>
              <a:t>NOTI</a:t>
            </a:r>
            <a:endParaRPr lang="ko-KR" altLang="en-US" sz="900"/>
          </a:p>
        </p:txBody>
      </p:sp>
      <p:sp>
        <p:nvSpPr>
          <p:cNvPr id="98" name="TextBox 97"/>
          <p:cNvSpPr txBox="1"/>
          <p:nvPr/>
        </p:nvSpPr>
        <p:spPr>
          <a:xfrm>
            <a:off x="2149871" y="1475844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Local 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99" name="직사각형 98"/>
          <p:cNvSpPr/>
          <p:nvPr/>
        </p:nvSpPr>
        <p:spPr>
          <a:xfrm>
            <a:off x="7070662" y="52918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931914" y="526617"/>
            <a:ext cx="83735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372428" y="844768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34679" y="2373649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Local 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391809" y="2763556"/>
            <a:ext cx="4136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377152" y="2536575"/>
            <a:ext cx="1271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</a:t>
            </a:r>
            <a:r>
              <a:rPr lang="ko-KR" altLang="en-US" sz="900" smtClean="0"/>
              <a:t>전</a:t>
            </a:r>
            <a:r>
              <a:rPr lang="ko-KR" altLang="en-US" sz="900"/>
              <a:t>송</a:t>
            </a:r>
            <a:endParaRPr lang="ko-KR" altLang="en-US" sz="900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3420879" y="2996469"/>
            <a:ext cx="41360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868061" y="2758824"/>
            <a:ext cx="155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 응답 </a:t>
            </a:r>
            <a:r>
              <a:rPr lang="ko-KR" altLang="en-US" sz="900" smtClean="0"/>
              <a:t>전</a:t>
            </a:r>
            <a:r>
              <a:rPr lang="ko-KR" altLang="en-US" sz="900" smtClean="0"/>
              <a:t>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cxnSp>
        <p:nvCxnSpPr>
          <p:cNvPr id="116" name="직선 연결선 115"/>
          <p:cNvCxnSpPr/>
          <p:nvPr/>
        </p:nvCxnSpPr>
        <p:spPr>
          <a:xfrm>
            <a:off x="6457535" y="1305449"/>
            <a:ext cx="0" cy="2351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0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1035170" y="500338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12872" y="50033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3" name="직선 연결선 62"/>
          <p:cNvCxnSpPr>
            <a:stCxn id="47" idx="2"/>
          </p:cNvCxnSpPr>
          <p:nvPr/>
        </p:nvCxnSpPr>
        <p:spPr>
          <a:xfrm flipH="1">
            <a:off x="1634763" y="819516"/>
            <a:ext cx="21508" cy="2735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8" idx="2"/>
          </p:cNvCxnSpPr>
          <p:nvPr/>
        </p:nvCxnSpPr>
        <p:spPr>
          <a:xfrm>
            <a:off x="4270072" y="819516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43713" y="3680726"/>
            <a:ext cx="242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FMS Server </a:t>
            </a:r>
            <a:r>
              <a:rPr lang="ko-KR" altLang="en-US" sz="900" b="1" smtClean="0"/>
              <a:t>연결 정상 시</a:t>
            </a:r>
            <a:r>
              <a:rPr lang="en-US" altLang="ko-KR" sz="900" b="1" smtClean="0"/>
              <a:t> Sequence  </a:t>
            </a:r>
            <a:endParaRPr lang="ko-KR" altLang="en-US" sz="900" b="1"/>
          </a:p>
        </p:txBody>
      </p:sp>
      <p:sp>
        <p:nvSpPr>
          <p:cNvPr id="76" name="곱셈 기호 75"/>
          <p:cNvSpPr/>
          <p:nvPr/>
        </p:nvSpPr>
        <p:spPr>
          <a:xfrm>
            <a:off x="9301306" y="947379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656271" y="3148258"/>
            <a:ext cx="138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73319" y="1166094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3318" y="1566497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전파 감시 장치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168874" y="1403317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168873" y="1795094"/>
            <a:ext cx="48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650266" y="1155592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환경 감시 센서 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656273" y="1572726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전파감시 장치 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127" name="TextBox 126"/>
          <p:cNvSpPr txBox="1"/>
          <p:nvPr/>
        </p:nvSpPr>
        <p:spPr>
          <a:xfrm>
            <a:off x="1604784" y="2889080"/>
            <a:ext cx="110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전달</a:t>
            </a:r>
            <a:endParaRPr lang="ko-KR" altLang="en-US" sz="900"/>
          </a:p>
        </p:txBody>
      </p:sp>
      <p:sp>
        <p:nvSpPr>
          <p:cNvPr id="152" name="직사각형 151"/>
          <p:cNvSpPr/>
          <p:nvPr/>
        </p:nvSpPr>
        <p:spPr>
          <a:xfrm>
            <a:off x="29624" y="4184811"/>
            <a:ext cx="802846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3" name="원통 152"/>
          <p:cNvSpPr/>
          <p:nvPr/>
        </p:nvSpPr>
        <p:spPr>
          <a:xfrm>
            <a:off x="0" y="5072855"/>
            <a:ext cx="543465" cy="4736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DB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441736" y="500338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56" name="직선 연결선 155"/>
          <p:cNvCxnSpPr>
            <a:stCxn id="155" idx="2"/>
          </p:cNvCxnSpPr>
          <p:nvPr/>
        </p:nvCxnSpPr>
        <p:spPr>
          <a:xfrm flipH="1">
            <a:off x="3041329" y="819516"/>
            <a:ext cx="21508" cy="2735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071200" y="3149109"/>
            <a:ext cx="110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전송</a:t>
            </a:r>
            <a:endParaRPr lang="ko-KR" altLang="en-US" sz="900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3071200" y="3351652"/>
            <a:ext cx="1198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1168874" y="1284904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1168873" y="1670161"/>
            <a:ext cx="4873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896359" y="500338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9674061" y="50033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63" name="직선 연결선 162"/>
          <p:cNvCxnSpPr>
            <a:stCxn id="161" idx="2"/>
          </p:cNvCxnSpPr>
          <p:nvPr/>
        </p:nvCxnSpPr>
        <p:spPr>
          <a:xfrm>
            <a:off x="7517460" y="819516"/>
            <a:ext cx="15451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2" idx="2"/>
          </p:cNvCxnSpPr>
          <p:nvPr/>
        </p:nvCxnSpPr>
        <p:spPr>
          <a:xfrm>
            <a:off x="10131261" y="819516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880428" y="4947371"/>
            <a:ext cx="242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FMS Server </a:t>
            </a:r>
            <a:r>
              <a:rPr lang="ko-KR" altLang="en-US" sz="900" b="1" smtClean="0"/>
              <a:t>연결 정상 시</a:t>
            </a:r>
            <a:r>
              <a:rPr lang="en-US" altLang="ko-KR" sz="900" b="1" smtClean="0"/>
              <a:t> Sequence  </a:t>
            </a:r>
            <a:endParaRPr lang="ko-KR" altLang="en-US" sz="900" b="1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7535301" y="5042503"/>
            <a:ext cx="199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5952349" y="3051726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5952348" y="3452129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전파 감시 장치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7047904" y="3288949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7047903" y="3680726"/>
            <a:ext cx="48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529296" y="3041224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환경 감시 센서 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172" name="TextBox 171"/>
          <p:cNvSpPr txBox="1"/>
          <p:nvPr/>
        </p:nvSpPr>
        <p:spPr>
          <a:xfrm>
            <a:off x="7535303" y="3458358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전파감시 장치 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173" name="TextBox 172"/>
          <p:cNvSpPr txBox="1"/>
          <p:nvPr/>
        </p:nvSpPr>
        <p:spPr>
          <a:xfrm>
            <a:off x="7578068" y="4806611"/>
            <a:ext cx="110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전달</a:t>
            </a:r>
            <a:endParaRPr lang="ko-KR" altLang="en-US" sz="900"/>
          </a:p>
        </p:txBody>
      </p:sp>
      <p:sp>
        <p:nvSpPr>
          <p:cNvPr id="174" name="직사각형 173"/>
          <p:cNvSpPr/>
          <p:nvPr/>
        </p:nvSpPr>
        <p:spPr>
          <a:xfrm>
            <a:off x="8302925" y="500338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75" name="직선 연결선 174"/>
          <p:cNvCxnSpPr>
            <a:stCxn id="174" idx="2"/>
          </p:cNvCxnSpPr>
          <p:nvPr/>
        </p:nvCxnSpPr>
        <p:spPr>
          <a:xfrm flipH="1">
            <a:off x="8908256" y="819516"/>
            <a:ext cx="15770" cy="49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2380247" y="4483448"/>
            <a:ext cx="110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전송</a:t>
            </a:r>
            <a:endParaRPr lang="ko-KR" altLang="en-US" sz="900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7047904" y="3170536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7047903" y="3555793"/>
            <a:ext cx="4873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8932389" y="1155592"/>
            <a:ext cx="1198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964733" y="842710"/>
            <a:ext cx="1260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장애발생</a:t>
            </a:r>
            <a:endParaRPr lang="ko-KR" altLang="en-US" sz="900"/>
          </a:p>
        </p:txBody>
      </p:sp>
      <p:sp>
        <p:nvSpPr>
          <p:cNvPr id="181" name="TextBox 180"/>
          <p:cNvSpPr txBox="1"/>
          <p:nvPr/>
        </p:nvSpPr>
        <p:spPr>
          <a:xfrm>
            <a:off x="8932389" y="1430066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</a:t>
            </a:r>
            <a:endParaRPr lang="en-US" altLang="ko-KR" sz="900" smtClean="0"/>
          </a:p>
          <a:p>
            <a:r>
              <a:rPr lang="en-US" altLang="ko-KR" sz="900" smtClean="0"/>
              <a:t>DB </a:t>
            </a:r>
            <a:r>
              <a:rPr lang="ko-KR" altLang="en-US" sz="900" smtClean="0"/>
              <a:t>등록</a:t>
            </a:r>
            <a:endParaRPr lang="ko-KR" altLang="en-US" sz="900"/>
          </a:p>
        </p:txBody>
      </p:sp>
      <p:sp>
        <p:nvSpPr>
          <p:cNvPr id="182" name="직사각형 181"/>
          <p:cNvSpPr/>
          <p:nvPr/>
        </p:nvSpPr>
        <p:spPr>
          <a:xfrm>
            <a:off x="8931151" y="1271800"/>
            <a:ext cx="68571" cy="919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8932388" y="1799904"/>
            <a:ext cx="137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</a:t>
            </a:r>
            <a:endParaRPr lang="en-US" altLang="ko-KR" sz="900" smtClean="0"/>
          </a:p>
          <a:p>
            <a:r>
              <a:rPr lang="en-US" altLang="ko-KR" sz="900" smtClean="0"/>
              <a:t>Shared Memory </a:t>
            </a:r>
            <a:r>
              <a:rPr lang="ko-KR" altLang="en-US" sz="900" smtClean="0"/>
              <a:t>등록</a:t>
            </a:r>
            <a:endParaRPr lang="ko-KR" altLang="en-US" sz="900"/>
          </a:p>
        </p:txBody>
      </p:sp>
      <p:sp>
        <p:nvSpPr>
          <p:cNvPr id="184" name="직사각형 183"/>
          <p:cNvSpPr/>
          <p:nvPr/>
        </p:nvSpPr>
        <p:spPr>
          <a:xfrm>
            <a:off x="10717372" y="49171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185" name="직선 연결선 184"/>
          <p:cNvCxnSpPr/>
          <p:nvPr/>
        </p:nvCxnSpPr>
        <p:spPr>
          <a:xfrm>
            <a:off x="11209563" y="810896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9113897" y="3351652"/>
            <a:ext cx="846023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186" idx="2"/>
          </p:cNvCxnSpPr>
          <p:nvPr/>
        </p:nvCxnSpPr>
        <p:spPr>
          <a:xfrm>
            <a:off x="9536909" y="3670830"/>
            <a:ext cx="4029" cy="212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9531825" y="5250167"/>
            <a:ext cx="164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546847" y="5019335"/>
            <a:ext cx="110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</a:t>
            </a:r>
            <a:r>
              <a:rPr lang="en-US" altLang="ko-KR" sz="900"/>
              <a:t> </a:t>
            </a:r>
            <a:r>
              <a:rPr lang="ko-KR" altLang="en-US" sz="900" smtClean="0"/>
              <a:t>전송</a:t>
            </a:r>
            <a:endParaRPr lang="ko-KR" altLang="en-US" sz="900"/>
          </a:p>
        </p:txBody>
      </p:sp>
      <p:sp>
        <p:nvSpPr>
          <p:cNvPr id="188" name="직사각형 187"/>
          <p:cNvSpPr/>
          <p:nvPr/>
        </p:nvSpPr>
        <p:spPr>
          <a:xfrm>
            <a:off x="7531741" y="3972927"/>
            <a:ext cx="57248" cy="84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7542024" y="3954068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체크</a:t>
            </a:r>
            <a:endParaRPr lang="ko-KR" altLang="en-US" sz="900"/>
          </a:p>
        </p:txBody>
      </p:sp>
      <p:sp>
        <p:nvSpPr>
          <p:cNvPr id="190" name="TextBox 189"/>
          <p:cNvSpPr txBox="1"/>
          <p:nvPr/>
        </p:nvSpPr>
        <p:spPr>
          <a:xfrm>
            <a:off x="7559380" y="4221036"/>
            <a:ext cx="1232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네트워크 장애 시</a:t>
            </a:r>
            <a:endParaRPr lang="en-US" altLang="ko-KR" sz="9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수집 데이터 </a:t>
            </a:r>
            <a:r>
              <a:rPr lang="en-US" altLang="ko-KR" sz="900" smtClean="0">
                <a:solidFill>
                  <a:schemeClr val="accent2">
                    <a:lumMod val="75000"/>
                  </a:schemeClr>
                </a:solidFill>
              </a:rPr>
              <a:t>RTU OP Server</a:t>
            </a:r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로 전달</a:t>
            </a:r>
            <a:endParaRPr lang="ko-KR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650957" y="2044575"/>
            <a:ext cx="57248" cy="84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1661240" y="2025716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체크</a:t>
            </a:r>
            <a:endParaRPr lang="ko-KR" altLang="en-US" sz="900"/>
          </a:p>
        </p:txBody>
      </p:sp>
      <p:sp>
        <p:nvSpPr>
          <p:cNvPr id="193" name="TextBox 192"/>
          <p:cNvSpPr txBox="1"/>
          <p:nvPr/>
        </p:nvSpPr>
        <p:spPr>
          <a:xfrm>
            <a:off x="1678596" y="2292684"/>
            <a:ext cx="1232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네트워크 정상 시</a:t>
            </a:r>
            <a:endParaRPr lang="en-US" altLang="ko-KR" sz="9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수집 데이터 </a:t>
            </a:r>
            <a:r>
              <a:rPr lang="en-US" altLang="ko-KR" sz="900" smtClean="0">
                <a:solidFill>
                  <a:schemeClr val="accent2">
                    <a:lumMod val="75000"/>
                  </a:schemeClr>
                </a:solidFill>
              </a:rPr>
              <a:t>RTU Client</a:t>
            </a:r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로 전달</a:t>
            </a:r>
            <a:endParaRPr lang="ko-KR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272162" y="5906099"/>
            <a:ext cx="242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장애 시</a:t>
            </a:r>
            <a:r>
              <a:rPr lang="en-US" altLang="ko-KR" sz="900" b="1" smtClean="0"/>
              <a:t> Sequence  </a:t>
            </a:r>
            <a:endParaRPr lang="ko-KR" altLang="en-US" sz="900" b="1"/>
          </a:p>
        </p:txBody>
      </p:sp>
      <p:sp>
        <p:nvSpPr>
          <p:cNvPr id="197" name="직사각형 196"/>
          <p:cNvSpPr/>
          <p:nvPr/>
        </p:nvSpPr>
        <p:spPr>
          <a:xfrm>
            <a:off x="8955915" y="2409696"/>
            <a:ext cx="64895" cy="387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8975791" y="2481872"/>
            <a:ext cx="1196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</a:t>
            </a:r>
            <a:r>
              <a:rPr lang="ko-KR" altLang="en-US" sz="900" smtClean="0"/>
              <a:t>재 연결 요청</a:t>
            </a:r>
            <a:endParaRPr lang="ko-KR" altLang="en-US" sz="900"/>
          </a:p>
        </p:txBody>
      </p:sp>
      <p:sp>
        <p:nvSpPr>
          <p:cNvPr id="36" name="자유형 35"/>
          <p:cNvSpPr/>
          <p:nvPr/>
        </p:nvSpPr>
        <p:spPr>
          <a:xfrm>
            <a:off x="8686800" y="2363638"/>
            <a:ext cx="232913" cy="483079"/>
          </a:xfrm>
          <a:custGeom>
            <a:avLst/>
            <a:gdLst>
              <a:gd name="connsiteX0" fmla="*/ 232913 w 232913"/>
              <a:gd name="connsiteY0" fmla="*/ 483079 h 483079"/>
              <a:gd name="connsiteX1" fmla="*/ 0 w 232913"/>
              <a:gd name="connsiteY1" fmla="*/ 483079 h 483079"/>
              <a:gd name="connsiteX2" fmla="*/ 0 w 232913"/>
              <a:gd name="connsiteY2" fmla="*/ 0 h 483079"/>
              <a:gd name="connsiteX3" fmla="*/ 232913 w 232913"/>
              <a:gd name="connsiteY3" fmla="*/ 0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3" h="483079">
                <a:moveTo>
                  <a:pt x="232913" y="483079"/>
                </a:moveTo>
                <a:lnTo>
                  <a:pt x="0" y="483079"/>
                </a:lnTo>
                <a:lnTo>
                  <a:pt x="0" y="0"/>
                </a:lnTo>
                <a:lnTo>
                  <a:pt x="232913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8096185" y="2489761"/>
            <a:ext cx="67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</a:t>
            </a:r>
            <a:r>
              <a:rPr lang="ko-KR" altLang="en-US" sz="900" smtClean="0"/>
              <a:t>초 각격</a:t>
            </a:r>
            <a:endParaRPr lang="ko-KR" altLang="en-US" sz="90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084502" y="3550846"/>
            <a:ext cx="11988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75538" y="3351652"/>
            <a:ext cx="1358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46289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곱셈 기호 75"/>
          <p:cNvSpPr/>
          <p:nvPr/>
        </p:nvSpPr>
        <p:spPr>
          <a:xfrm>
            <a:off x="3521608" y="792104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116661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894363" y="34506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63" name="직선 연결선 162"/>
          <p:cNvCxnSpPr>
            <a:stCxn id="161" idx="2"/>
          </p:cNvCxnSpPr>
          <p:nvPr/>
        </p:nvCxnSpPr>
        <p:spPr>
          <a:xfrm>
            <a:off x="1737762" y="664241"/>
            <a:ext cx="15451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2" idx="2"/>
          </p:cNvCxnSpPr>
          <p:nvPr/>
        </p:nvCxnSpPr>
        <p:spPr>
          <a:xfrm>
            <a:off x="4351563" y="664241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1755603" y="4887228"/>
            <a:ext cx="199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172651" y="2896451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72650" y="3296854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전파 감시 장치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1268206" y="3133674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1268205" y="3525451"/>
            <a:ext cx="48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749598" y="2885949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환경 감시 센서 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172" name="TextBox 171"/>
          <p:cNvSpPr txBox="1"/>
          <p:nvPr/>
        </p:nvSpPr>
        <p:spPr>
          <a:xfrm>
            <a:off x="1755605" y="3303083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전파감시 장치 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173" name="TextBox 172"/>
          <p:cNvSpPr txBox="1"/>
          <p:nvPr/>
        </p:nvSpPr>
        <p:spPr>
          <a:xfrm>
            <a:off x="1798370" y="4651336"/>
            <a:ext cx="110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전달</a:t>
            </a:r>
            <a:endParaRPr lang="ko-KR" altLang="en-US" sz="900"/>
          </a:p>
        </p:txBody>
      </p:sp>
      <p:sp>
        <p:nvSpPr>
          <p:cNvPr id="174" name="직사각형 173"/>
          <p:cNvSpPr/>
          <p:nvPr/>
        </p:nvSpPr>
        <p:spPr>
          <a:xfrm>
            <a:off x="2523227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75" name="직선 연결선 174"/>
          <p:cNvCxnSpPr>
            <a:stCxn id="174" idx="2"/>
          </p:cNvCxnSpPr>
          <p:nvPr/>
        </p:nvCxnSpPr>
        <p:spPr>
          <a:xfrm flipH="1">
            <a:off x="3128558" y="664241"/>
            <a:ext cx="15770" cy="49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1268206" y="3015261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1268205" y="3400518"/>
            <a:ext cx="4873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2691" y="1000317"/>
            <a:ext cx="1198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185035" y="687435"/>
            <a:ext cx="1260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장애발생</a:t>
            </a:r>
            <a:endParaRPr lang="ko-KR" altLang="en-US" sz="900"/>
          </a:p>
        </p:txBody>
      </p:sp>
      <p:sp>
        <p:nvSpPr>
          <p:cNvPr id="181" name="TextBox 180"/>
          <p:cNvSpPr txBox="1"/>
          <p:nvPr/>
        </p:nvSpPr>
        <p:spPr>
          <a:xfrm>
            <a:off x="3152691" y="1274791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</a:t>
            </a:r>
            <a:endParaRPr lang="en-US" altLang="ko-KR" sz="900" smtClean="0"/>
          </a:p>
          <a:p>
            <a:r>
              <a:rPr lang="en-US" altLang="ko-KR" sz="900" smtClean="0"/>
              <a:t>DB </a:t>
            </a:r>
            <a:r>
              <a:rPr lang="ko-KR" altLang="en-US" sz="900" smtClean="0"/>
              <a:t>등록</a:t>
            </a:r>
            <a:endParaRPr lang="ko-KR" altLang="en-US" sz="900"/>
          </a:p>
        </p:txBody>
      </p:sp>
      <p:sp>
        <p:nvSpPr>
          <p:cNvPr id="182" name="직사각형 181"/>
          <p:cNvSpPr/>
          <p:nvPr/>
        </p:nvSpPr>
        <p:spPr>
          <a:xfrm>
            <a:off x="3151453" y="1116525"/>
            <a:ext cx="68571" cy="919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3152690" y="1644629"/>
            <a:ext cx="137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</a:t>
            </a:r>
            <a:endParaRPr lang="en-US" altLang="ko-KR" sz="900" smtClean="0"/>
          </a:p>
          <a:p>
            <a:r>
              <a:rPr lang="en-US" altLang="ko-KR" sz="900" smtClean="0"/>
              <a:t>Shared Memory </a:t>
            </a:r>
            <a:r>
              <a:rPr lang="ko-KR" altLang="en-US" sz="900" smtClean="0"/>
              <a:t>등록</a:t>
            </a:r>
            <a:endParaRPr lang="ko-KR" altLang="en-US" sz="900"/>
          </a:p>
        </p:txBody>
      </p:sp>
      <p:sp>
        <p:nvSpPr>
          <p:cNvPr id="184" name="직사각형 183"/>
          <p:cNvSpPr/>
          <p:nvPr/>
        </p:nvSpPr>
        <p:spPr>
          <a:xfrm>
            <a:off x="4937674" y="33644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185" name="직선 연결선 184"/>
          <p:cNvCxnSpPr/>
          <p:nvPr/>
        </p:nvCxnSpPr>
        <p:spPr>
          <a:xfrm>
            <a:off x="5429865" y="655621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3334199" y="3196377"/>
            <a:ext cx="846023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186" idx="2"/>
          </p:cNvCxnSpPr>
          <p:nvPr/>
        </p:nvCxnSpPr>
        <p:spPr>
          <a:xfrm>
            <a:off x="3757211" y="3515555"/>
            <a:ext cx="4029" cy="212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52127" y="5094892"/>
            <a:ext cx="164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767149" y="4864060"/>
            <a:ext cx="110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</a:t>
            </a:r>
            <a:r>
              <a:rPr lang="en-US" altLang="ko-KR" sz="900"/>
              <a:t> </a:t>
            </a:r>
            <a:r>
              <a:rPr lang="ko-KR" altLang="en-US" sz="900" smtClean="0"/>
              <a:t>전송</a:t>
            </a:r>
            <a:endParaRPr lang="ko-KR" altLang="en-US" sz="900"/>
          </a:p>
        </p:txBody>
      </p:sp>
      <p:sp>
        <p:nvSpPr>
          <p:cNvPr id="188" name="직사각형 187"/>
          <p:cNvSpPr/>
          <p:nvPr/>
        </p:nvSpPr>
        <p:spPr>
          <a:xfrm>
            <a:off x="1752043" y="3817652"/>
            <a:ext cx="57248" cy="84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62326" y="3798793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체크</a:t>
            </a:r>
            <a:endParaRPr lang="ko-KR" altLang="en-US" sz="900"/>
          </a:p>
        </p:txBody>
      </p:sp>
      <p:sp>
        <p:nvSpPr>
          <p:cNvPr id="190" name="TextBox 189"/>
          <p:cNvSpPr txBox="1"/>
          <p:nvPr/>
        </p:nvSpPr>
        <p:spPr>
          <a:xfrm>
            <a:off x="1779682" y="4065761"/>
            <a:ext cx="1232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네트워크 장애 시</a:t>
            </a:r>
            <a:endParaRPr lang="en-US" altLang="ko-KR" sz="9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수집 데이터 </a:t>
            </a:r>
            <a:r>
              <a:rPr lang="en-US" altLang="ko-KR" sz="900" smtClean="0">
                <a:solidFill>
                  <a:schemeClr val="accent2">
                    <a:lumMod val="75000"/>
                  </a:schemeClr>
                </a:solidFill>
              </a:rPr>
              <a:t>RTU OP Server</a:t>
            </a:r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로 전달</a:t>
            </a:r>
            <a:endParaRPr lang="ko-KR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492464" y="5750824"/>
            <a:ext cx="242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장애 시</a:t>
            </a:r>
            <a:r>
              <a:rPr lang="en-US" altLang="ko-KR" sz="900" b="1" smtClean="0"/>
              <a:t> Sequence  </a:t>
            </a:r>
            <a:endParaRPr lang="ko-KR" altLang="en-US" sz="900" b="1"/>
          </a:p>
        </p:txBody>
      </p:sp>
      <p:sp>
        <p:nvSpPr>
          <p:cNvPr id="197" name="직사각형 196"/>
          <p:cNvSpPr/>
          <p:nvPr/>
        </p:nvSpPr>
        <p:spPr>
          <a:xfrm>
            <a:off x="3176217" y="2254421"/>
            <a:ext cx="64895" cy="387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3196093" y="2326597"/>
            <a:ext cx="1196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</a:t>
            </a:r>
            <a:r>
              <a:rPr lang="ko-KR" altLang="en-US" sz="900" smtClean="0"/>
              <a:t>재 연결 요청</a:t>
            </a:r>
            <a:endParaRPr lang="ko-KR" altLang="en-US" sz="900"/>
          </a:p>
        </p:txBody>
      </p:sp>
      <p:sp>
        <p:nvSpPr>
          <p:cNvPr id="36" name="자유형 35"/>
          <p:cNvSpPr/>
          <p:nvPr/>
        </p:nvSpPr>
        <p:spPr>
          <a:xfrm>
            <a:off x="2907102" y="2208363"/>
            <a:ext cx="232913" cy="483079"/>
          </a:xfrm>
          <a:custGeom>
            <a:avLst/>
            <a:gdLst>
              <a:gd name="connsiteX0" fmla="*/ 232913 w 232913"/>
              <a:gd name="connsiteY0" fmla="*/ 483079 h 483079"/>
              <a:gd name="connsiteX1" fmla="*/ 0 w 232913"/>
              <a:gd name="connsiteY1" fmla="*/ 483079 h 483079"/>
              <a:gd name="connsiteX2" fmla="*/ 0 w 232913"/>
              <a:gd name="connsiteY2" fmla="*/ 0 h 483079"/>
              <a:gd name="connsiteX3" fmla="*/ 232913 w 232913"/>
              <a:gd name="connsiteY3" fmla="*/ 0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3" h="483079">
                <a:moveTo>
                  <a:pt x="232913" y="483079"/>
                </a:moveTo>
                <a:lnTo>
                  <a:pt x="0" y="483079"/>
                </a:lnTo>
                <a:lnTo>
                  <a:pt x="0" y="0"/>
                </a:lnTo>
                <a:lnTo>
                  <a:pt x="232913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2316487" y="2334486"/>
            <a:ext cx="678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</a:t>
            </a:r>
            <a:r>
              <a:rPr lang="ko-KR" altLang="en-US" sz="900" smtClean="0"/>
              <a:t>초 각격</a:t>
            </a:r>
            <a:endParaRPr lang="ko-KR" altLang="en-US" sz="900"/>
          </a:p>
        </p:txBody>
      </p:sp>
      <p:sp>
        <p:nvSpPr>
          <p:cNvPr id="64" name="직사각형 63"/>
          <p:cNvSpPr/>
          <p:nvPr/>
        </p:nvSpPr>
        <p:spPr>
          <a:xfrm>
            <a:off x="7925908" y="33644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703610" y="33644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7" name="직선 연결선 66"/>
          <p:cNvCxnSpPr>
            <a:stCxn id="64" idx="2"/>
          </p:cNvCxnSpPr>
          <p:nvPr/>
        </p:nvCxnSpPr>
        <p:spPr>
          <a:xfrm flipH="1">
            <a:off x="8543615" y="655621"/>
            <a:ext cx="3394" cy="4111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6" idx="2"/>
          </p:cNvCxnSpPr>
          <p:nvPr/>
        </p:nvCxnSpPr>
        <p:spPr>
          <a:xfrm>
            <a:off x="11160810" y="655621"/>
            <a:ext cx="0" cy="40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91300" y="4946825"/>
            <a:ext cx="242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FMS Server </a:t>
            </a:r>
            <a:r>
              <a:rPr lang="ko-KR" altLang="en-US" sz="900" b="1" smtClean="0"/>
              <a:t>연결 복구 시</a:t>
            </a:r>
            <a:r>
              <a:rPr lang="en-US" altLang="ko-KR" sz="900" b="1" smtClean="0"/>
              <a:t> Sequence  </a:t>
            </a:r>
            <a:endParaRPr lang="ko-KR" altLang="en-US" sz="900" b="1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8547009" y="4286942"/>
            <a:ext cx="138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964057" y="2304778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64056" y="2705181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전파 감시 장치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8059612" y="2542001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059611" y="2933778"/>
            <a:ext cx="487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541004" y="2294276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환경 감시 센서 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78" name="TextBox 77"/>
          <p:cNvSpPr txBox="1"/>
          <p:nvPr/>
        </p:nvSpPr>
        <p:spPr>
          <a:xfrm>
            <a:off x="8547011" y="2711410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전파감시 장치 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79" name="TextBox 78"/>
          <p:cNvSpPr txBox="1"/>
          <p:nvPr/>
        </p:nvSpPr>
        <p:spPr>
          <a:xfrm>
            <a:off x="8495522" y="4027764"/>
            <a:ext cx="110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전달</a:t>
            </a:r>
            <a:endParaRPr lang="ko-KR" altLang="en-US" sz="900"/>
          </a:p>
        </p:txBody>
      </p:sp>
      <p:sp>
        <p:nvSpPr>
          <p:cNvPr id="81" name="직사각형 80"/>
          <p:cNvSpPr/>
          <p:nvPr/>
        </p:nvSpPr>
        <p:spPr>
          <a:xfrm>
            <a:off x="9332474" y="33644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2" name="직선 연결선 81"/>
          <p:cNvCxnSpPr>
            <a:stCxn id="81" idx="2"/>
          </p:cNvCxnSpPr>
          <p:nvPr/>
        </p:nvCxnSpPr>
        <p:spPr>
          <a:xfrm flipH="1">
            <a:off x="9927362" y="655621"/>
            <a:ext cx="26213" cy="40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1938" y="4287793"/>
            <a:ext cx="110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전송</a:t>
            </a:r>
            <a:endParaRPr lang="ko-KR" altLang="en-US" sz="90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9961938" y="4588859"/>
            <a:ext cx="1198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8059612" y="2423588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059611" y="2808845"/>
            <a:ext cx="4873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8541695" y="3183259"/>
            <a:ext cx="57248" cy="84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8551978" y="3164400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체크</a:t>
            </a:r>
            <a:endParaRPr lang="ko-KR" altLang="en-US" sz="900"/>
          </a:p>
        </p:txBody>
      </p:sp>
      <p:sp>
        <p:nvSpPr>
          <p:cNvPr id="89" name="TextBox 88"/>
          <p:cNvSpPr txBox="1"/>
          <p:nvPr/>
        </p:nvSpPr>
        <p:spPr>
          <a:xfrm>
            <a:off x="8569334" y="3431368"/>
            <a:ext cx="1232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네트워크 정상 시</a:t>
            </a:r>
            <a:endParaRPr lang="en-US" altLang="ko-KR" sz="9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수집 데이터 </a:t>
            </a:r>
            <a:r>
              <a:rPr lang="en-US" altLang="ko-KR" sz="900" smtClean="0">
                <a:solidFill>
                  <a:schemeClr val="accent2">
                    <a:lumMod val="75000"/>
                  </a:schemeClr>
                </a:solidFill>
              </a:rPr>
              <a:t>RTU Client</a:t>
            </a:r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로 전달</a:t>
            </a:r>
            <a:endParaRPr lang="ko-KR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937007" y="1074867"/>
            <a:ext cx="1198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969351" y="822367"/>
            <a:ext cx="1260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복구</a:t>
            </a:r>
            <a:endParaRPr lang="ko-KR" altLang="en-US" sz="900"/>
          </a:p>
        </p:txBody>
      </p:sp>
      <p:sp>
        <p:nvSpPr>
          <p:cNvPr id="92" name="TextBox 91"/>
          <p:cNvSpPr txBox="1"/>
          <p:nvPr/>
        </p:nvSpPr>
        <p:spPr>
          <a:xfrm>
            <a:off x="9967616" y="1403498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복구 </a:t>
            </a:r>
            <a:endParaRPr lang="en-US" altLang="ko-KR" sz="900" smtClean="0"/>
          </a:p>
          <a:p>
            <a:r>
              <a:rPr lang="en-US" altLang="ko-KR" sz="900" smtClean="0"/>
              <a:t>DB </a:t>
            </a:r>
            <a:r>
              <a:rPr lang="ko-KR" altLang="en-US" sz="900" smtClean="0"/>
              <a:t>등록</a:t>
            </a:r>
            <a:endParaRPr lang="ko-KR" altLang="en-US" sz="900"/>
          </a:p>
        </p:txBody>
      </p:sp>
      <p:sp>
        <p:nvSpPr>
          <p:cNvPr id="93" name="직사각형 92"/>
          <p:cNvSpPr/>
          <p:nvPr/>
        </p:nvSpPr>
        <p:spPr>
          <a:xfrm>
            <a:off x="9966378" y="1245232"/>
            <a:ext cx="68571" cy="919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967615" y="1773336"/>
            <a:ext cx="137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복구 </a:t>
            </a:r>
            <a:endParaRPr lang="en-US" altLang="ko-KR" sz="900" smtClean="0"/>
          </a:p>
          <a:p>
            <a:r>
              <a:rPr lang="en-US" altLang="ko-KR" sz="900" smtClean="0"/>
              <a:t>Shared Memory </a:t>
            </a:r>
            <a:r>
              <a:rPr lang="ko-KR" altLang="en-US" sz="900" smtClean="0"/>
              <a:t>등록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52574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/>
          <p:cNvSpPr/>
          <p:nvPr/>
        </p:nvSpPr>
        <p:spPr>
          <a:xfrm>
            <a:off x="1116661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RADIO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601723" y="34506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63" name="직선 연결선 162"/>
          <p:cNvCxnSpPr>
            <a:stCxn id="161" idx="2"/>
          </p:cNvCxnSpPr>
          <p:nvPr/>
        </p:nvCxnSpPr>
        <p:spPr>
          <a:xfrm>
            <a:off x="1737762" y="664241"/>
            <a:ext cx="15451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2" idx="2"/>
          </p:cNvCxnSpPr>
          <p:nvPr/>
        </p:nvCxnSpPr>
        <p:spPr>
          <a:xfrm>
            <a:off x="5058923" y="664241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1755603" y="4887234"/>
            <a:ext cx="189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36344" y="965422"/>
            <a:ext cx="786831" cy="27506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고정형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준고정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고정방탐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운영 </a:t>
            </a:r>
            <a:r>
              <a:rPr lang="en-US" altLang="ko-KR" sz="1000" smtClean="0">
                <a:solidFill>
                  <a:schemeClr val="tx1"/>
                </a:solidFill>
              </a:rPr>
              <a:t>S/W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1268206" y="1580922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1743979" y="1015115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고정형전파감시장비 상태 요청</a:t>
            </a:r>
            <a:endParaRPr lang="ko-KR" altLang="en-US" sz="900"/>
          </a:p>
        </p:txBody>
      </p:sp>
      <p:sp>
        <p:nvSpPr>
          <p:cNvPr id="172" name="TextBox 171"/>
          <p:cNvSpPr txBox="1"/>
          <p:nvPr/>
        </p:nvSpPr>
        <p:spPr>
          <a:xfrm>
            <a:off x="1728203" y="1357742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고정형 전파감시장비</a:t>
            </a:r>
            <a:endParaRPr lang="en-US" altLang="ko-KR" sz="900" smtClean="0"/>
          </a:p>
          <a:p>
            <a:r>
              <a:rPr lang="ko-KR" altLang="en-US" sz="900" smtClean="0"/>
              <a:t>상태 응답 및 저장</a:t>
            </a:r>
            <a:endParaRPr lang="ko-KR" altLang="en-US" sz="900"/>
          </a:p>
        </p:txBody>
      </p:sp>
      <p:sp>
        <p:nvSpPr>
          <p:cNvPr id="173" name="TextBox 172"/>
          <p:cNvSpPr txBox="1"/>
          <p:nvPr/>
        </p:nvSpPr>
        <p:spPr>
          <a:xfrm>
            <a:off x="1798370" y="4556453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또는 장애 정보 전달</a:t>
            </a:r>
            <a:endParaRPr lang="ko-KR" altLang="en-US" sz="900"/>
          </a:p>
        </p:txBody>
      </p:sp>
      <p:sp>
        <p:nvSpPr>
          <p:cNvPr id="174" name="직사각형 173"/>
          <p:cNvSpPr/>
          <p:nvPr/>
        </p:nvSpPr>
        <p:spPr>
          <a:xfrm>
            <a:off x="3040809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75" name="직선 연결선 174"/>
          <p:cNvCxnSpPr>
            <a:stCxn id="174" idx="2"/>
          </p:cNvCxnSpPr>
          <p:nvPr/>
        </p:nvCxnSpPr>
        <p:spPr>
          <a:xfrm flipH="1">
            <a:off x="3646140" y="664241"/>
            <a:ext cx="15770" cy="49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1268206" y="1307235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>
            <a:off x="1760669" y="3688267"/>
            <a:ext cx="57248" cy="84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70952" y="3669408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체크</a:t>
            </a:r>
            <a:endParaRPr lang="ko-KR" altLang="en-US" sz="900"/>
          </a:p>
        </p:txBody>
      </p:sp>
      <p:sp>
        <p:nvSpPr>
          <p:cNvPr id="190" name="TextBox 189"/>
          <p:cNvSpPr txBox="1"/>
          <p:nvPr/>
        </p:nvSpPr>
        <p:spPr>
          <a:xfrm>
            <a:off x="1788308" y="3936376"/>
            <a:ext cx="1232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네트워크 장애 시</a:t>
            </a:r>
            <a:endParaRPr lang="en-US" altLang="ko-KR" sz="9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수집 데이터 </a:t>
            </a:r>
            <a:r>
              <a:rPr lang="en-US" altLang="ko-KR" sz="900" smtClean="0">
                <a:solidFill>
                  <a:schemeClr val="accent2">
                    <a:lumMod val="75000"/>
                  </a:schemeClr>
                </a:solidFill>
              </a:rPr>
              <a:t>RTU OP Server</a:t>
            </a:r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로 전달</a:t>
            </a:r>
            <a:endParaRPr lang="ko-KR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792918" y="5796743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RADIO Manager Initialize </a:t>
            </a:r>
            <a:r>
              <a:rPr lang="en-US" altLang="ko-KR" sz="900" b="1"/>
              <a:t>Sequence  </a:t>
            </a:r>
            <a:endParaRPr lang="en-US" altLang="ko-KR" sz="900" b="1" smtClean="0"/>
          </a:p>
          <a:p>
            <a:pPr algn="ctr"/>
            <a:r>
              <a:rPr lang="en-US" altLang="ko-KR" sz="900" b="1" smtClean="0"/>
              <a:t>(FMS Server </a:t>
            </a:r>
            <a:r>
              <a:rPr lang="ko-KR" altLang="en-US" sz="900" b="1" smtClean="0"/>
              <a:t>네트워크 정상 시</a:t>
            </a:r>
            <a:r>
              <a:rPr lang="en-US" altLang="ko-KR" sz="900" b="1" smtClean="0"/>
              <a:t> )</a:t>
            </a:r>
            <a:endParaRPr lang="ko-KR" altLang="en-US" sz="900" b="1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240806" y="1856220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45149" y="1735617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고정형 전파감시장비</a:t>
            </a:r>
            <a:endParaRPr lang="en-US" altLang="ko-KR" sz="900" smtClean="0"/>
          </a:p>
          <a:p>
            <a:r>
              <a:rPr lang="ko-KR" altLang="en-US" sz="900" smtClean="0"/>
              <a:t>상태 응답 수신 확인</a:t>
            </a:r>
            <a:endParaRPr lang="ko-KR" altLang="en-US" sz="90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268206" y="2619807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1268206" y="2346120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1240806" y="2895105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61156" y="2177841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운영현황 상태정보 요청</a:t>
            </a:r>
            <a:r>
              <a:rPr lang="en-US" altLang="ko-KR" sz="900" smtClean="0"/>
              <a:t>(</a:t>
            </a:r>
            <a:r>
              <a:rPr lang="ko-KR" altLang="en-US" sz="900" smtClean="0"/>
              <a:t>지능형</a:t>
            </a:r>
            <a:r>
              <a:rPr lang="en-US" altLang="ko-KR" sz="900" smtClean="0"/>
              <a:t>SW)</a:t>
            </a:r>
            <a:endParaRPr lang="ko-KR" altLang="en-US" sz="900"/>
          </a:p>
        </p:txBody>
      </p:sp>
      <p:sp>
        <p:nvSpPr>
          <p:cNvPr id="98" name="TextBox 97"/>
          <p:cNvSpPr txBox="1"/>
          <p:nvPr/>
        </p:nvSpPr>
        <p:spPr>
          <a:xfrm>
            <a:off x="1745380" y="2537720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운영현항 상태정보 응답 및 저장</a:t>
            </a:r>
            <a:endParaRPr lang="ko-KR" altLang="en-US" sz="900"/>
          </a:p>
        </p:txBody>
      </p:sp>
      <p:sp>
        <p:nvSpPr>
          <p:cNvPr id="99" name="TextBox 98"/>
          <p:cNvSpPr txBox="1"/>
          <p:nvPr/>
        </p:nvSpPr>
        <p:spPr>
          <a:xfrm>
            <a:off x="1762326" y="2881091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운영현황 상태정보 응답 수신 확인</a:t>
            </a:r>
            <a:endParaRPr lang="ko-KR" altLang="en-US" sz="900"/>
          </a:p>
        </p:txBody>
      </p:sp>
      <p:sp>
        <p:nvSpPr>
          <p:cNvPr id="101" name="직사각형 100"/>
          <p:cNvSpPr/>
          <p:nvPr/>
        </p:nvSpPr>
        <p:spPr>
          <a:xfrm>
            <a:off x="6833294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RADIO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007800" y="34506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03" name="직선 연결선 102"/>
          <p:cNvCxnSpPr>
            <a:stCxn id="101" idx="2"/>
          </p:cNvCxnSpPr>
          <p:nvPr/>
        </p:nvCxnSpPr>
        <p:spPr>
          <a:xfrm>
            <a:off x="7454395" y="664241"/>
            <a:ext cx="15451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0534008" y="664241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7472236" y="5120142"/>
            <a:ext cx="2489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106292" y="965422"/>
            <a:ext cx="833516" cy="27506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고정형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준고정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고정방탐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운영 </a:t>
            </a:r>
            <a:r>
              <a:rPr lang="en-US" altLang="ko-KR" sz="1000">
                <a:solidFill>
                  <a:schemeClr val="tx1"/>
                </a:solidFill>
              </a:rPr>
              <a:t>S/W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6984839" y="1494662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460612" y="928855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고정형전파감시장비 상태 요청</a:t>
            </a:r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7444836" y="1271482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고정형 전파감시장비</a:t>
            </a:r>
            <a:endParaRPr lang="en-US" altLang="ko-KR" sz="900" smtClean="0"/>
          </a:p>
          <a:p>
            <a:r>
              <a:rPr lang="ko-KR" altLang="en-US" sz="900" smtClean="0"/>
              <a:t>상태 응답 및 저장</a:t>
            </a:r>
            <a:endParaRPr lang="ko-KR" altLang="en-US" sz="900"/>
          </a:p>
        </p:txBody>
      </p:sp>
      <p:sp>
        <p:nvSpPr>
          <p:cNvPr id="110" name="TextBox 109"/>
          <p:cNvSpPr txBox="1"/>
          <p:nvPr/>
        </p:nvSpPr>
        <p:spPr>
          <a:xfrm>
            <a:off x="7515003" y="4772112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또는 장애 정보 전달</a:t>
            </a:r>
            <a:endParaRPr lang="ko-KR" altLang="en-US" sz="900"/>
          </a:p>
        </p:txBody>
      </p:sp>
      <p:sp>
        <p:nvSpPr>
          <p:cNvPr id="111" name="직사각형 110"/>
          <p:cNvSpPr/>
          <p:nvPr/>
        </p:nvSpPr>
        <p:spPr>
          <a:xfrm>
            <a:off x="8636664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stCxn id="111" idx="2"/>
          </p:cNvCxnSpPr>
          <p:nvPr/>
        </p:nvCxnSpPr>
        <p:spPr>
          <a:xfrm flipH="1">
            <a:off x="9241995" y="664241"/>
            <a:ext cx="15770" cy="49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984839" y="1220975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051111" y="33644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115" name="직선 연결선 114"/>
          <p:cNvCxnSpPr/>
          <p:nvPr/>
        </p:nvCxnSpPr>
        <p:spPr>
          <a:xfrm>
            <a:off x="11543302" y="655621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9538800" y="3075413"/>
            <a:ext cx="846023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>
            <a:stCxn id="116" idx="2"/>
          </p:cNvCxnSpPr>
          <p:nvPr/>
        </p:nvCxnSpPr>
        <p:spPr>
          <a:xfrm>
            <a:off x="9961812" y="3394591"/>
            <a:ext cx="4029" cy="212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10027548" y="5412871"/>
            <a:ext cx="148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961811" y="5051128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</a:t>
            </a:r>
            <a:r>
              <a:rPr lang="en-US" altLang="ko-KR" sz="900"/>
              <a:t> </a:t>
            </a:r>
            <a:r>
              <a:rPr lang="ko-KR" altLang="en-US" sz="900" smtClean="0"/>
              <a:t>또는 장애 정보 전송</a:t>
            </a:r>
            <a:endParaRPr lang="ko-KR" altLang="en-US" sz="900"/>
          </a:p>
        </p:txBody>
      </p:sp>
      <p:sp>
        <p:nvSpPr>
          <p:cNvPr id="120" name="직사각형 119"/>
          <p:cNvSpPr/>
          <p:nvPr/>
        </p:nvSpPr>
        <p:spPr>
          <a:xfrm>
            <a:off x="7477302" y="3852161"/>
            <a:ext cx="57248" cy="84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7487585" y="3833302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체크</a:t>
            </a:r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7504941" y="4100270"/>
            <a:ext cx="1232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네트워크 장애 시</a:t>
            </a:r>
            <a:endParaRPr lang="en-US" altLang="ko-KR" sz="9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수집 데이터 </a:t>
            </a:r>
            <a:r>
              <a:rPr lang="en-US" altLang="ko-KR" sz="900" smtClean="0">
                <a:solidFill>
                  <a:schemeClr val="accent2">
                    <a:lumMod val="75000"/>
                  </a:schemeClr>
                </a:solidFill>
              </a:rPr>
              <a:t>RTU OP Server</a:t>
            </a:r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로 전달</a:t>
            </a:r>
            <a:endParaRPr lang="ko-KR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605901" y="5750824"/>
            <a:ext cx="24205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/>
              <a:t>RADIO Manager Initialize Sequence  </a:t>
            </a:r>
          </a:p>
          <a:p>
            <a:pPr algn="ctr"/>
            <a:r>
              <a:rPr lang="en-US" altLang="ko-KR" sz="900" b="1"/>
              <a:t>(FMS Server </a:t>
            </a:r>
            <a:r>
              <a:rPr lang="ko-KR" altLang="en-US" sz="900" b="1"/>
              <a:t>네트워크 </a:t>
            </a:r>
            <a:r>
              <a:rPr lang="ko-KR" altLang="en-US" sz="900" b="1" smtClean="0"/>
              <a:t>장애 </a:t>
            </a:r>
            <a:r>
              <a:rPr lang="ko-KR" altLang="en-US" sz="900" b="1"/>
              <a:t>시</a:t>
            </a:r>
            <a:r>
              <a:rPr lang="en-US" altLang="ko-KR" sz="900" b="1"/>
              <a:t> )</a:t>
            </a:r>
            <a:endParaRPr lang="ko-KR" altLang="en-US" sz="900" b="1"/>
          </a:p>
          <a:p>
            <a:pPr algn="ctr"/>
            <a:r>
              <a:rPr lang="en-US" altLang="ko-KR" sz="900" b="1" smtClean="0"/>
              <a:t>  </a:t>
            </a:r>
            <a:endParaRPr lang="ko-KR" altLang="en-US" sz="900" b="1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957439" y="1769960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61782" y="1649357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고정형 전파감시장비</a:t>
            </a:r>
            <a:endParaRPr lang="en-US" altLang="ko-KR" sz="900" smtClean="0"/>
          </a:p>
          <a:p>
            <a:r>
              <a:rPr lang="ko-KR" altLang="en-US" sz="900" smtClean="0"/>
              <a:t>상태 응답 수신 확인</a:t>
            </a:r>
            <a:endParaRPr lang="ko-KR" altLang="en-US" sz="900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6984839" y="2533547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984839" y="2259860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6957439" y="2808845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477789" y="2091581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운영현황 상태정보 요청</a:t>
            </a:r>
            <a:r>
              <a:rPr lang="en-US" altLang="ko-KR" sz="900" smtClean="0"/>
              <a:t>(</a:t>
            </a:r>
            <a:r>
              <a:rPr lang="ko-KR" altLang="en-US" sz="900" smtClean="0"/>
              <a:t>지능형</a:t>
            </a:r>
            <a:r>
              <a:rPr lang="en-US" altLang="ko-KR" sz="900" smtClean="0"/>
              <a:t>SW)</a:t>
            </a:r>
            <a:endParaRPr lang="ko-KR" altLang="en-US" sz="900"/>
          </a:p>
        </p:txBody>
      </p:sp>
      <p:sp>
        <p:nvSpPr>
          <p:cNvPr id="130" name="TextBox 129"/>
          <p:cNvSpPr txBox="1"/>
          <p:nvPr/>
        </p:nvSpPr>
        <p:spPr>
          <a:xfrm>
            <a:off x="7462013" y="2451460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운영현항 상태정보 응답 및 저장</a:t>
            </a:r>
            <a:endParaRPr lang="ko-KR" altLang="en-US" sz="900"/>
          </a:p>
        </p:txBody>
      </p:sp>
      <p:sp>
        <p:nvSpPr>
          <p:cNvPr id="131" name="TextBox 130"/>
          <p:cNvSpPr txBox="1"/>
          <p:nvPr/>
        </p:nvSpPr>
        <p:spPr>
          <a:xfrm>
            <a:off x="7478959" y="2794831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운영현황 상태정보 응답 수신 확인</a:t>
            </a:r>
            <a:endParaRPr lang="ko-KR" altLang="en-US" sz="900"/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3661910" y="5189158"/>
            <a:ext cx="139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712443" y="4805309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또는 장애 정보 전송</a:t>
            </a:r>
            <a:endParaRPr lang="ko-KR" altLang="en-US" sz="900"/>
          </a:p>
        </p:txBody>
      </p:sp>
      <p:sp>
        <p:nvSpPr>
          <p:cNvPr id="16" name="자유형 15"/>
          <p:cNvSpPr/>
          <p:nvPr/>
        </p:nvSpPr>
        <p:spPr>
          <a:xfrm>
            <a:off x="1751162" y="862638"/>
            <a:ext cx="1371600" cy="2567653"/>
          </a:xfrm>
          <a:custGeom>
            <a:avLst/>
            <a:gdLst>
              <a:gd name="connsiteX0" fmla="*/ 0 w 1371600"/>
              <a:gd name="connsiteY0" fmla="*/ 2311880 h 2311880"/>
              <a:gd name="connsiteX1" fmla="*/ 1371600 w 1371600"/>
              <a:gd name="connsiteY1" fmla="*/ 2311880 h 2311880"/>
              <a:gd name="connsiteX2" fmla="*/ 1371600 w 1371600"/>
              <a:gd name="connsiteY2" fmla="*/ 0 h 2311880"/>
              <a:gd name="connsiteX3" fmla="*/ 0 w 1371600"/>
              <a:gd name="connsiteY3" fmla="*/ 0 h 231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2311880">
                <a:moveTo>
                  <a:pt x="0" y="2311880"/>
                </a:moveTo>
                <a:lnTo>
                  <a:pt x="1371600" y="2311880"/>
                </a:ln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3099354" y="1879033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</a:t>
            </a:r>
            <a:r>
              <a:rPr lang="ko-KR" altLang="en-US" sz="900" smtClean="0"/>
              <a:t>분 간격</a:t>
            </a:r>
            <a:endParaRPr lang="ko-KR" altLang="en-US" sz="900"/>
          </a:p>
        </p:txBody>
      </p:sp>
      <p:sp>
        <p:nvSpPr>
          <p:cNvPr id="146" name="자유형 145"/>
          <p:cNvSpPr/>
          <p:nvPr/>
        </p:nvSpPr>
        <p:spPr>
          <a:xfrm>
            <a:off x="7455543" y="836640"/>
            <a:ext cx="1371600" cy="2567653"/>
          </a:xfrm>
          <a:custGeom>
            <a:avLst/>
            <a:gdLst>
              <a:gd name="connsiteX0" fmla="*/ 0 w 1371600"/>
              <a:gd name="connsiteY0" fmla="*/ 2311880 h 2311880"/>
              <a:gd name="connsiteX1" fmla="*/ 1371600 w 1371600"/>
              <a:gd name="connsiteY1" fmla="*/ 2311880 h 2311880"/>
              <a:gd name="connsiteX2" fmla="*/ 1371600 w 1371600"/>
              <a:gd name="connsiteY2" fmla="*/ 0 h 2311880"/>
              <a:gd name="connsiteX3" fmla="*/ 0 w 1371600"/>
              <a:gd name="connsiteY3" fmla="*/ 0 h 231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2311880">
                <a:moveTo>
                  <a:pt x="0" y="2311880"/>
                </a:moveTo>
                <a:lnTo>
                  <a:pt x="1371600" y="2311880"/>
                </a:ln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8749509" y="1914000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3</a:t>
            </a:r>
            <a:r>
              <a:rPr lang="ko-KR" altLang="en-US" sz="900" smtClean="0"/>
              <a:t>분 간격</a:t>
            </a:r>
            <a:endParaRPr lang="ko-KR" altLang="en-US" sz="90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661910" y="5520629"/>
            <a:ext cx="139701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94309" y="5211879"/>
            <a:ext cx="129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또는 장애 정보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25312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3130203" y="5252513"/>
            <a:ext cx="5772254" cy="2683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OS( Ubuntu </a:t>
            </a:r>
            <a:r>
              <a:rPr lang="en-US" altLang="ko-KR" sz="1000" smtClean="0">
                <a:solidFill>
                  <a:schemeClr val="tx1"/>
                </a:solidFill>
              </a:rPr>
              <a:t>14.04 Server 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88616" y="2985964"/>
            <a:ext cx="4613841" cy="1580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88616" y="1168500"/>
            <a:ext cx="4613841" cy="1133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62375" y="920709"/>
            <a:ext cx="5874592" cy="4677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65668" y="1226921"/>
            <a:ext cx="1845346" cy="998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Client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(RTU Server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6886" y="1226921"/>
            <a:ext cx="2091817" cy="4423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UPDATE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Client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 RTU Update Server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06886" y="1763338"/>
            <a:ext cx="2091817" cy="461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OP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Server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 </a:t>
            </a:r>
            <a:r>
              <a:rPr lang="en-US" altLang="ko-KR" sz="1000" smtClean="0">
                <a:solidFill>
                  <a:schemeClr val="tx1"/>
                </a:solidFill>
              </a:rPr>
              <a:t>RTU  OP / Topology </a:t>
            </a:r>
            <a:r>
              <a:rPr lang="en-US" altLang="ko-KR" sz="1000" dirty="0" smtClean="0">
                <a:solidFill>
                  <a:schemeClr val="tx1"/>
                </a:solidFill>
              </a:rPr>
              <a:t>PRG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30203" y="1166931"/>
            <a:ext cx="771606" cy="33993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 MariaDB)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53447" y="162596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내부 데이터 전송 방식 </a:t>
            </a:r>
            <a:endParaRPr lang="en-US" altLang="ko-KR" sz="1000" b="1" smtClean="0"/>
          </a:p>
          <a:p>
            <a:r>
              <a:rPr lang="en-US" altLang="ko-KR" sz="1000" b="1" smtClean="0"/>
              <a:t>Function Call </a:t>
            </a:r>
            <a:r>
              <a:rPr lang="ko-KR" altLang="en-US" sz="1000" b="1" smtClean="0"/>
              <a:t>또는 </a:t>
            </a:r>
            <a:r>
              <a:rPr lang="en-US" altLang="ko-KR" sz="1000" b="1" smtClean="0"/>
              <a:t>Shard Memory</a:t>
            </a:r>
            <a:endParaRPr lang="ko-KR" altLang="en-US" sz="1000" b="1" dirty="0"/>
          </a:p>
        </p:txBody>
      </p:sp>
      <p:sp>
        <p:nvSpPr>
          <p:cNvPr id="41" name="직사각형 40"/>
          <p:cNvSpPr/>
          <p:nvPr/>
        </p:nvSpPr>
        <p:spPr>
          <a:xfrm>
            <a:off x="4365668" y="3125997"/>
            <a:ext cx="1845346" cy="817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Sensor Manager</a:t>
            </a: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환경감시센서 모니터링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제어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365668" y="4035881"/>
            <a:ext cx="1845346" cy="453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RADIO Manager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전파 감시장치 연동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06886" y="3082165"/>
            <a:ext cx="2091816" cy="1389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Fault Manager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장애 </a:t>
            </a:r>
            <a:r>
              <a:rPr lang="en-US" altLang="ko-KR" sz="1000" smtClean="0">
                <a:solidFill>
                  <a:schemeClr val="tx1"/>
                </a:solidFill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</a:rPr>
              <a:t>알람처리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97040" y="176372"/>
            <a:ext cx="899435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FMS S/W Block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29755" y="3340851"/>
            <a:ext cx="691979" cy="3495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Input / Output </a:t>
            </a:r>
            <a:endParaRPr lang="ko-KR" altLang="en-US" sz="900"/>
          </a:p>
        </p:txBody>
      </p:sp>
      <p:sp>
        <p:nvSpPr>
          <p:cNvPr id="71" name="직사각형 70"/>
          <p:cNvSpPr/>
          <p:nvPr/>
        </p:nvSpPr>
        <p:spPr>
          <a:xfrm>
            <a:off x="5346728" y="3340849"/>
            <a:ext cx="785356" cy="3495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RS485 </a:t>
            </a:r>
            <a:endParaRPr lang="ko-KR" altLang="en-US" sz="900"/>
          </a:p>
        </p:txBody>
      </p:sp>
      <p:sp>
        <p:nvSpPr>
          <p:cNvPr id="31" name="TextBox 30"/>
          <p:cNvSpPr txBox="1"/>
          <p:nvPr/>
        </p:nvSpPr>
        <p:spPr>
          <a:xfrm>
            <a:off x="4205176" y="920710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accent6">
                    <a:lumMod val="75000"/>
                  </a:schemeClr>
                </a:solidFill>
              </a:rPr>
              <a:t>데이터 전송 </a:t>
            </a:r>
            <a:r>
              <a:rPr lang="en-US" altLang="ko-KR" sz="1000" b="1" smtClean="0">
                <a:solidFill>
                  <a:schemeClr val="accent6">
                    <a:lumMod val="75000"/>
                  </a:schemeClr>
                </a:solidFill>
              </a:rPr>
              <a:t>Layer</a:t>
            </a:r>
            <a:endParaRPr lang="ko-KR" altLang="en-US" sz="1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05176" y="2759797"/>
            <a:ext cx="2637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accent6">
                    <a:lumMod val="75000"/>
                  </a:schemeClr>
                </a:solidFill>
              </a:rPr>
              <a:t>데이터 </a:t>
            </a:r>
            <a:r>
              <a:rPr lang="en-US" altLang="ko-KR" sz="1000" b="1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ko-KR" altLang="en-US" sz="1000" b="1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accent6">
                    <a:lumMod val="75000"/>
                  </a:schemeClr>
                </a:solidFill>
              </a:rPr>
              <a:t>Layer(</a:t>
            </a:r>
            <a:r>
              <a:rPr lang="ko-KR" altLang="en-US" sz="1000" b="1" smtClean="0">
                <a:solidFill>
                  <a:schemeClr val="accent6">
                    <a:lumMod val="75000"/>
                  </a:schemeClr>
                </a:solidFill>
              </a:rPr>
              <a:t>수집 </a:t>
            </a:r>
            <a:r>
              <a:rPr lang="en-US" altLang="ko-KR" sz="1000" b="1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ko-KR" altLang="en-US" sz="1000" b="1">
                <a:solidFill>
                  <a:schemeClr val="accent6">
                    <a:lumMod val="75000"/>
                  </a:schemeClr>
                </a:solidFill>
              </a:rPr>
              <a:t>제어 </a:t>
            </a:r>
            <a:r>
              <a:rPr lang="en-US" altLang="ko-KR" sz="1000" b="1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ko-KR" altLang="en-US" sz="1000" b="1" smtClean="0">
                <a:solidFill>
                  <a:schemeClr val="accent6">
                    <a:lumMod val="75000"/>
                  </a:schemeClr>
                </a:solidFill>
              </a:rPr>
              <a:t>판독</a:t>
            </a:r>
            <a:r>
              <a:rPr lang="en-US" altLang="ko-KR" sz="1000" b="1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03424" y="36080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데이터 저장 </a:t>
            </a:r>
            <a:r>
              <a:rPr lang="en-US" altLang="ko-KR" sz="1000" b="1" smtClean="0"/>
              <a:t>/ OS</a:t>
            </a:r>
            <a:r>
              <a:rPr lang="ko-KR" altLang="en-US" sz="1000" b="1" smtClean="0"/>
              <a:t> </a:t>
            </a:r>
            <a:r>
              <a:rPr lang="en-US" altLang="ko-KR" sz="1000" b="1" smtClean="0"/>
              <a:t>Layer</a:t>
            </a:r>
            <a:endParaRPr lang="ko-KR" altLang="en-US" sz="1000" b="1"/>
          </a:p>
        </p:txBody>
      </p:sp>
      <p:sp>
        <p:nvSpPr>
          <p:cNvPr id="74" name="직사각형 73"/>
          <p:cNvSpPr/>
          <p:nvPr/>
        </p:nvSpPr>
        <p:spPr>
          <a:xfrm>
            <a:off x="4288615" y="4752384"/>
            <a:ext cx="4613841" cy="3579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 Common Library 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위쪽/아래쪽 화살표 31"/>
          <p:cNvSpPr/>
          <p:nvPr/>
        </p:nvSpPr>
        <p:spPr>
          <a:xfrm>
            <a:off x="6272693" y="2365286"/>
            <a:ext cx="416942" cy="406202"/>
          </a:xfrm>
          <a:prstGeom prst="upDownArrow">
            <a:avLst>
              <a:gd name="adj1" fmla="val 52531"/>
              <a:gd name="adj2" fmla="val 27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59916" y="2525266"/>
            <a:ext cx="21034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Function </a:t>
            </a:r>
            <a:r>
              <a:rPr lang="en-US" altLang="ko-KR" sz="1000" b="1" smtClean="0">
                <a:solidFill>
                  <a:schemeClr val="accent2">
                    <a:lumMod val="75000"/>
                  </a:schemeClr>
                </a:solidFill>
              </a:rPr>
              <a:t>Call / Shared Memory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왼쪽/오른쪽 화살표 38"/>
          <p:cNvSpPr/>
          <p:nvPr/>
        </p:nvSpPr>
        <p:spPr>
          <a:xfrm>
            <a:off x="3915680" y="1651970"/>
            <a:ext cx="346234" cy="349359"/>
          </a:xfrm>
          <a:prstGeom prst="leftRightArrow">
            <a:avLst>
              <a:gd name="adj1" fmla="val 50000"/>
              <a:gd name="adj2" fmla="val 37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왼쪽/오른쪽 화살표 80"/>
          <p:cNvSpPr/>
          <p:nvPr/>
        </p:nvSpPr>
        <p:spPr>
          <a:xfrm>
            <a:off x="3911435" y="3407623"/>
            <a:ext cx="358051" cy="349359"/>
          </a:xfrm>
          <a:prstGeom prst="leftRightArrow">
            <a:avLst>
              <a:gd name="adj1" fmla="val 50000"/>
              <a:gd name="adj2" fmla="val 37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2080131" y="310557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RADIO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연결선 102"/>
          <p:cNvCxnSpPr>
            <a:stCxn id="101" idx="2"/>
          </p:cNvCxnSpPr>
          <p:nvPr/>
        </p:nvCxnSpPr>
        <p:spPr>
          <a:xfrm>
            <a:off x="2701232" y="629735"/>
            <a:ext cx="15451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58506" y="974045"/>
            <a:ext cx="833516" cy="46330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고정형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준고정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고정방탐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운영 </a:t>
            </a:r>
            <a:r>
              <a:rPr lang="en-US" altLang="ko-KR" sz="1000">
                <a:solidFill>
                  <a:schemeClr val="tx1"/>
                </a:solidFill>
              </a:rPr>
              <a:t>S/W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883501" y="310557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stCxn id="111" idx="2"/>
          </p:cNvCxnSpPr>
          <p:nvPr/>
        </p:nvCxnSpPr>
        <p:spPr>
          <a:xfrm flipH="1">
            <a:off x="4488832" y="629735"/>
            <a:ext cx="15770" cy="49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8057726" y="301937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</a:t>
            </a:r>
          </a:p>
        </p:txBody>
      </p:sp>
      <p:cxnSp>
        <p:nvCxnSpPr>
          <p:cNvPr id="115" name="직선 연결선 114"/>
          <p:cNvCxnSpPr/>
          <p:nvPr/>
        </p:nvCxnSpPr>
        <p:spPr>
          <a:xfrm>
            <a:off x="8549917" y="621115"/>
            <a:ext cx="0" cy="5128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71788" y="5803809"/>
            <a:ext cx="24205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고정형 감시 장비 전원 제어</a:t>
            </a:r>
            <a:r>
              <a:rPr lang="en-US" altLang="ko-KR" sz="900" b="1" smtClean="0"/>
              <a:t> </a:t>
            </a:r>
            <a:r>
              <a:rPr lang="en-US" altLang="ko-KR" sz="900" b="1"/>
              <a:t>Sequence  </a:t>
            </a:r>
          </a:p>
          <a:p>
            <a:pPr algn="ctr"/>
            <a:r>
              <a:rPr lang="en-US" altLang="ko-KR" sz="900" b="1"/>
              <a:t>(FMS Server </a:t>
            </a:r>
            <a:r>
              <a:rPr lang="ko-KR" altLang="en-US" sz="900" b="1"/>
              <a:t>네트워크 </a:t>
            </a:r>
            <a:r>
              <a:rPr lang="ko-KR" altLang="en-US" sz="900" b="1" smtClean="0"/>
              <a:t>정상 시</a:t>
            </a:r>
            <a:r>
              <a:rPr lang="en-US" altLang="ko-KR" sz="900" b="1" smtClean="0"/>
              <a:t> </a:t>
            </a:r>
            <a:r>
              <a:rPr lang="en-US" altLang="ko-KR" sz="900" b="1"/>
              <a:t>)</a:t>
            </a:r>
            <a:endParaRPr lang="ko-KR" altLang="en-US" sz="900" b="1"/>
          </a:p>
          <a:p>
            <a:pPr algn="ctr"/>
            <a:r>
              <a:rPr lang="en-US" altLang="ko-KR" sz="900" b="1" smtClean="0"/>
              <a:t>  </a:t>
            </a:r>
            <a:endParaRPr lang="ko-KR" altLang="en-US" sz="900" b="1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570549" y="930916"/>
            <a:ext cx="397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46353" y="709461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감시장치</a:t>
            </a:r>
            <a:r>
              <a:rPr lang="en-US" altLang="ko-KR" sz="900" smtClean="0"/>
              <a:t>OFF </a:t>
            </a:r>
            <a:r>
              <a:rPr lang="ko-KR" altLang="en-US" sz="900" smtClean="0"/>
              <a:t>요청</a:t>
            </a:r>
            <a:endParaRPr lang="ko-KR" altLang="en-US" sz="900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2681363" y="1258411"/>
            <a:ext cx="1823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16146" y="864123"/>
            <a:ext cx="149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전원제어 </a:t>
            </a:r>
            <a:r>
              <a:rPr lang="en-US" altLang="ko-KR" sz="900" smtClean="0"/>
              <a:t>Local DB </a:t>
            </a:r>
            <a:r>
              <a:rPr lang="ko-KR" altLang="en-US" sz="900" smtClean="0"/>
              <a:t>저장</a:t>
            </a:r>
            <a:endParaRPr lang="en-US" altLang="ko-KR" sz="900" smtClean="0"/>
          </a:p>
          <a:p>
            <a:pPr algn="r"/>
            <a:r>
              <a:rPr lang="ko-KR" altLang="en-US" sz="900" smtClean="0"/>
              <a:t>감시장치</a:t>
            </a:r>
            <a:r>
              <a:rPr lang="en-US" altLang="ko-KR" sz="900" smtClean="0"/>
              <a:t>OFF </a:t>
            </a:r>
            <a:r>
              <a:rPr lang="ko-KR" altLang="en-US" sz="900" smtClean="0"/>
              <a:t>요청 전달</a:t>
            </a:r>
            <a:endParaRPr lang="ko-KR" altLang="en-US" sz="900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1273645" y="1489243"/>
            <a:ext cx="14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80879" y="1266728"/>
            <a:ext cx="1495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감시장치</a:t>
            </a:r>
            <a:r>
              <a:rPr lang="en-US" altLang="ko-KR" sz="900" smtClean="0"/>
              <a:t>OFF </a:t>
            </a:r>
            <a:r>
              <a:rPr lang="ko-KR" altLang="en-US" sz="900" smtClean="0"/>
              <a:t>요청 전달</a:t>
            </a:r>
            <a:endParaRPr lang="ko-KR" altLang="en-US" sz="900"/>
          </a:p>
        </p:txBody>
      </p:sp>
      <p:sp>
        <p:nvSpPr>
          <p:cNvPr id="73" name="직사각형 72"/>
          <p:cNvSpPr/>
          <p:nvPr/>
        </p:nvSpPr>
        <p:spPr>
          <a:xfrm>
            <a:off x="1192022" y="1499950"/>
            <a:ext cx="57904" cy="550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269656" y="1542412"/>
            <a:ext cx="2311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900"/>
            </a:lvl1pPr>
          </a:lstStyle>
          <a:p>
            <a:pPr algn="l"/>
            <a:r>
              <a:rPr lang="en-US" altLang="ko-KR" sz="800"/>
              <a:t>1) </a:t>
            </a:r>
            <a:r>
              <a:rPr lang="ko-KR" altLang="en-US" sz="800"/>
              <a:t>상주 데몬</a:t>
            </a:r>
            <a:r>
              <a:rPr lang="en-US" altLang="ko-KR" sz="800"/>
              <a:t>SW OFF</a:t>
            </a:r>
          </a:p>
          <a:p>
            <a:pPr algn="l"/>
            <a:r>
              <a:rPr lang="en-US" altLang="ko-KR" sz="800"/>
              <a:t>2) </a:t>
            </a:r>
            <a:r>
              <a:rPr lang="ko-KR" altLang="en-US" sz="800"/>
              <a:t>안테나제어</a:t>
            </a:r>
            <a:r>
              <a:rPr lang="en-US" altLang="ko-KR" sz="800"/>
              <a:t>PC OS Stable </a:t>
            </a:r>
            <a:endParaRPr lang="en-US" altLang="ko-KR" sz="800" smtClean="0"/>
          </a:p>
          <a:p>
            <a:pPr algn="l"/>
            <a:r>
              <a:rPr lang="en-US" altLang="ko-KR" sz="800"/>
              <a:t> </a:t>
            </a:r>
            <a:r>
              <a:rPr lang="en-US" altLang="ko-KR" sz="800" smtClean="0"/>
              <a:t>  shutdown </a:t>
            </a:r>
            <a:endParaRPr lang="en-US" altLang="ko-KR" sz="800"/>
          </a:p>
          <a:p>
            <a:pPr algn="l"/>
            <a:r>
              <a:rPr lang="en-US" altLang="ko-KR" sz="800"/>
              <a:t>3) SBC OS Stable shutdown</a:t>
            </a:r>
            <a:endParaRPr lang="ko-KR" altLang="en-US" sz="80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92022" y="2504622"/>
            <a:ext cx="148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32196" y="2149577"/>
            <a:ext cx="149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감시 장비 </a:t>
            </a:r>
            <a:r>
              <a:rPr lang="en-US" altLang="ko-KR" sz="900" smtClean="0"/>
              <a:t>OFF </a:t>
            </a:r>
            <a:r>
              <a:rPr lang="ko-KR" altLang="en-US" sz="900" smtClean="0"/>
              <a:t>상태 정보 업데이트</a:t>
            </a:r>
            <a:endParaRPr lang="ko-KR" altLang="en-US" sz="90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2716683" y="3733386"/>
            <a:ext cx="363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76509" y="2513069"/>
            <a:ext cx="1874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/>
            </a:lvl1pPr>
          </a:lstStyle>
          <a:p>
            <a:r>
              <a:rPr lang="en-US" altLang="ko-KR" sz="800"/>
              <a:t>1) </a:t>
            </a:r>
            <a:r>
              <a:rPr lang="ko-KR" altLang="en-US" sz="800"/>
              <a:t>감시장비 </a:t>
            </a:r>
            <a:r>
              <a:rPr lang="en-US" altLang="ko-KR" sz="800"/>
              <a:t>OFF </a:t>
            </a:r>
            <a:r>
              <a:rPr lang="ko-KR" altLang="en-US" sz="800"/>
              <a:t>절차가 끝나기를 </a:t>
            </a:r>
            <a:endParaRPr lang="en-US" altLang="ko-KR" sz="800" smtClean="0"/>
          </a:p>
          <a:p>
            <a:r>
              <a:rPr lang="en-US" altLang="ko-KR" sz="800"/>
              <a:t> </a:t>
            </a:r>
            <a:r>
              <a:rPr lang="en-US" altLang="ko-KR" sz="800" smtClean="0"/>
              <a:t>  </a:t>
            </a:r>
            <a:r>
              <a:rPr lang="ko-KR" altLang="en-US" sz="800" smtClean="0"/>
              <a:t>기다림</a:t>
            </a:r>
            <a:endParaRPr lang="en-US" altLang="ko-KR" sz="800"/>
          </a:p>
          <a:p>
            <a:r>
              <a:rPr lang="en-US" altLang="ko-KR" sz="800"/>
              <a:t>2) SBC OS Stable shutdown </a:t>
            </a:r>
            <a:r>
              <a:rPr lang="ko-KR" altLang="en-US" sz="800"/>
              <a:t>확인후 </a:t>
            </a:r>
            <a:endParaRPr lang="en-US" altLang="ko-KR" sz="800"/>
          </a:p>
          <a:p>
            <a:r>
              <a:rPr lang="en-US" altLang="ko-KR" sz="800">
                <a:solidFill>
                  <a:srgbClr val="FF0000"/>
                </a:solidFill>
              </a:rPr>
              <a:t>3) 20</a:t>
            </a:r>
            <a:r>
              <a:rPr lang="ko-KR" altLang="en-US" sz="800">
                <a:solidFill>
                  <a:srgbClr val="FF0000"/>
                </a:solidFill>
              </a:rPr>
              <a:t>초 후 전원 단락</a:t>
            </a:r>
            <a:r>
              <a:rPr lang="en-US" altLang="ko-KR" sz="800">
                <a:solidFill>
                  <a:srgbClr val="FF0000"/>
                </a:solidFill>
              </a:rPr>
              <a:t>(OFF) </a:t>
            </a:r>
            <a:r>
              <a:rPr lang="ko-KR" altLang="en-US" sz="800">
                <a:solidFill>
                  <a:srgbClr val="FF0000"/>
                </a:solidFill>
              </a:rPr>
              <a:t>시킴</a:t>
            </a:r>
            <a:endParaRPr lang="en-US" altLang="ko-KR" sz="800">
              <a:solidFill>
                <a:srgbClr val="FF0000"/>
              </a:solidFill>
            </a:endParaRPr>
          </a:p>
          <a:p>
            <a:r>
              <a:rPr lang="en-US" altLang="ko-KR" sz="800">
                <a:solidFill>
                  <a:srgbClr val="FF0000"/>
                </a:solidFill>
              </a:rPr>
              <a:t>4) 2</a:t>
            </a:r>
            <a:r>
              <a:rPr lang="ko-KR" altLang="en-US" sz="800">
                <a:solidFill>
                  <a:srgbClr val="FF0000"/>
                </a:solidFill>
              </a:rPr>
              <a:t>분 후 </a:t>
            </a:r>
            <a:r>
              <a:rPr lang="en-US" altLang="ko-KR" sz="800">
                <a:solidFill>
                  <a:srgbClr val="FF0000"/>
                </a:solidFill>
              </a:rPr>
              <a:t> </a:t>
            </a:r>
            <a:r>
              <a:rPr lang="ko-KR" altLang="en-US" sz="800">
                <a:solidFill>
                  <a:srgbClr val="FF0000"/>
                </a:solidFill>
              </a:rPr>
              <a:t>감시장비 전원 </a:t>
            </a:r>
            <a:r>
              <a:rPr lang="en-US" altLang="ko-KR" sz="800">
                <a:solidFill>
                  <a:srgbClr val="FF0000"/>
                </a:solidFill>
              </a:rPr>
              <a:t>ON </a:t>
            </a:r>
            <a:endParaRPr lang="en-US" altLang="ko-KR" sz="800" smtClean="0">
              <a:solidFill>
                <a:srgbClr val="FF0000"/>
              </a:solidFill>
            </a:endParaRPr>
          </a:p>
          <a:p>
            <a:r>
              <a:rPr lang="en-US" altLang="ko-KR" sz="800"/>
              <a:t> </a:t>
            </a:r>
            <a:r>
              <a:rPr lang="en-US" altLang="ko-KR" sz="800" smtClean="0"/>
              <a:t>  </a:t>
            </a:r>
            <a:r>
              <a:rPr lang="ko-KR" altLang="en-US" sz="800" smtClean="0"/>
              <a:t>프로세스 시작</a:t>
            </a:r>
            <a:r>
              <a:rPr lang="en-US" altLang="ko-KR" sz="800" smtClean="0"/>
              <a:t>(</a:t>
            </a:r>
            <a:r>
              <a:rPr lang="ko-KR" altLang="en-US" sz="800" smtClean="0"/>
              <a:t>초기화</a:t>
            </a:r>
            <a:r>
              <a:rPr lang="en-US" altLang="ko-KR" sz="800" smtClean="0"/>
              <a:t>)</a:t>
            </a:r>
            <a:endParaRPr lang="en-US" altLang="ko-KR" sz="800"/>
          </a:p>
          <a:p>
            <a:r>
              <a:rPr lang="en-US" altLang="ko-KR" sz="800" smtClean="0"/>
              <a:t>5) </a:t>
            </a:r>
            <a:r>
              <a:rPr lang="ko-KR" altLang="en-US" sz="800" smtClean="0"/>
              <a:t>제어상태정보 </a:t>
            </a:r>
            <a:r>
              <a:rPr lang="en-US" altLang="ko-KR" sz="800"/>
              <a:t>: Local DB </a:t>
            </a:r>
            <a:r>
              <a:rPr lang="ko-KR" altLang="en-US" sz="800"/>
              <a:t>저장</a:t>
            </a:r>
            <a:endParaRPr lang="en-US" altLang="ko-KR" sz="800"/>
          </a:p>
        </p:txBody>
      </p:sp>
      <p:sp>
        <p:nvSpPr>
          <p:cNvPr id="81" name="직사각형 80"/>
          <p:cNvSpPr/>
          <p:nvPr/>
        </p:nvSpPr>
        <p:spPr>
          <a:xfrm>
            <a:off x="8867781" y="709461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~ OP15 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9324981" y="1028639"/>
            <a:ext cx="0" cy="4720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887642" y="1989988"/>
            <a:ext cx="1054577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11077" y="1989988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6368274" y="2309166"/>
            <a:ext cx="0" cy="349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842797" y="2309166"/>
            <a:ext cx="0" cy="3496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2739368" y="2539667"/>
            <a:ext cx="45719" cy="1014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422349" y="925664"/>
            <a:ext cx="45719" cy="296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368274" y="2895409"/>
            <a:ext cx="1463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364675" y="2673422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정보 전송</a:t>
            </a:r>
            <a:endParaRPr lang="ko-KR" altLang="en-US" sz="900"/>
          </a:p>
        </p:txBody>
      </p:sp>
      <p:sp>
        <p:nvSpPr>
          <p:cNvPr id="135" name="TextBox 134"/>
          <p:cNvSpPr txBox="1"/>
          <p:nvPr/>
        </p:nvSpPr>
        <p:spPr>
          <a:xfrm>
            <a:off x="2776509" y="3544174"/>
            <a:ext cx="1449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정보 전달</a:t>
            </a:r>
            <a:endParaRPr lang="ko-KR" altLang="en-US" sz="900"/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6359275" y="3911150"/>
            <a:ext cx="1463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355676" y="3689163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정보 전송</a:t>
            </a:r>
            <a:endParaRPr lang="ko-KR" altLang="en-US" sz="900"/>
          </a:p>
        </p:txBody>
      </p:sp>
      <p:sp>
        <p:nvSpPr>
          <p:cNvPr id="139" name="직사각형 138"/>
          <p:cNvSpPr/>
          <p:nvPr/>
        </p:nvSpPr>
        <p:spPr>
          <a:xfrm>
            <a:off x="2749391" y="3819230"/>
            <a:ext cx="46917" cy="51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27818" y="3875632"/>
            <a:ext cx="167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1) </a:t>
            </a:r>
            <a:r>
              <a:rPr lang="ko-KR" altLang="en-US" sz="800" smtClean="0"/>
              <a:t>감시장비 </a:t>
            </a:r>
            <a:r>
              <a:rPr lang="ko-KR" altLang="en-US" sz="800"/>
              <a:t>전원 </a:t>
            </a:r>
            <a:r>
              <a:rPr lang="en-US" altLang="ko-KR" sz="800"/>
              <a:t>ON((</a:t>
            </a:r>
            <a:r>
              <a:rPr lang="ko-KR" altLang="en-US" sz="800"/>
              <a:t>인가</a:t>
            </a:r>
            <a:r>
              <a:rPr lang="en-US" altLang="ko-KR" sz="800"/>
              <a:t>)</a:t>
            </a:r>
          </a:p>
          <a:p>
            <a:r>
              <a:rPr lang="en-US" altLang="ko-KR" sz="800" smtClean="0"/>
              <a:t>2) </a:t>
            </a:r>
            <a:r>
              <a:rPr lang="ko-KR" altLang="en-US" sz="800" smtClean="0"/>
              <a:t>전원제어 </a:t>
            </a:r>
            <a:r>
              <a:rPr lang="en-US" altLang="ko-KR" sz="800"/>
              <a:t>ON</a:t>
            </a:r>
            <a:r>
              <a:rPr lang="ko-KR" altLang="en-US" sz="800"/>
              <a:t> 시작</a:t>
            </a:r>
            <a:endParaRPr lang="en-US" altLang="ko-KR" sz="800"/>
          </a:p>
          <a:p>
            <a:r>
              <a:rPr lang="en-US" altLang="ko-KR" sz="800" smtClean="0"/>
              <a:t>3) </a:t>
            </a:r>
            <a:r>
              <a:rPr lang="ko-KR" altLang="en-US" sz="800" smtClean="0"/>
              <a:t>제어상태정보 </a:t>
            </a:r>
            <a:r>
              <a:rPr lang="en-US" altLang="ko-KR" sz="800"/>
              <a:t>: Local DB </a:t>
            </a:r>
            <a:r>
              <a:rPr lang="ko-KR" altLang="en-US" sz="800"/>
              <a:t>저장</a:t>
            </a:r>
            <a:endParaRPr lang="en-US" altLang="ko-KR" sz="800"/>
          </a:p>
        </p:txBody>
      </p:sp>
      <p:sp>
        <p:nvSpPr>
          <p:cNvPr id="140" name="TextBox 139"/>
          <p:cNvSpPr txBox="1"/>
          <p:nvPr/>
        </p:nvSpPr>
        <p:spPr>
          <a:xfrm>
            <a:off x="1220137" y="3675194"/>
            <a:ext cx="1495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smtClean="0"/>
              <a:t>감시장치</a:t>
            </a:r>
            <a:r>
              <a:rPr lang="en-US" altLang="ko-KR" sz="900" smtClean="0"/>
              <a:t>ON </a:t>
            </a:r>
            <a:r>
              <a:rPr lang="ko-KR" altLang="en-US" sz="900" smtClean="0"/>
              <a:t>요청 전달</a:t>
            </a:r>
            <a:endParaRPr lang="ko-KR" altLang="en-US" sz="900"/>
          </a:p>
        </p:txBody>
      </p:sp>
      <p:cxnSp>
        <p:nvCxnSpPr>
          <p:cNvPr id="141" name="직선 화살표 연결선 140"/>
          <p:cNvCxnSpPr/>
          <p:nvPr/>
        </p:nvCxnSpPr>
        <p:spPr>
          <a:xfrm flipH="1">
            <a:off x="1222898" y="3919995"/>
            <a:ext cx="142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200385" y="3957130"/>
            <a:ext cx="149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r>
              <a:rPr lang="en-US" altLang="ko-KR"/>
              <a:t>1) SBC OS </a:t>
            </a:r>
            <a:r>
              <a:rPr lang="ko-KR" altLang="en-US"/>
              <a:t>부팅</a:t>
            </a:r>
            <a:endParaRPr lang="en-US" altLang="ko-KR"/>
          </a:p>
          <a:p>
            <a:r>
              <a:rPr lang="en-US" altLang="ko-KR"/>
              <a:t>2) </a:t>
            </a:r>
            <a:r>
              <a:rPr lang="ko-KR" altLang="en-US"/>
              <a:t>안테나제어</a:t>
            </a:r>
            <a:r>
              <a:rPr lang="en-US" altLang="ko-KR"/>
              <a:t>PC OS </a:t>
            </a:r>
            <a:r>
              <a:rPr lang="ko-KR" altLang="en-US"/>
              <a:t>부팅</a:t>
            </a:r>
            <a:r>
              <a:rPr lang="en-US" altLang="ko-KR"/>
              <a:t> </a:t>
            </a:r>
          </a:p>
          <a:p>
            <a:r>
              <a:rPr lang="en-US" altLang="ko-KR"/>
              <a:t>3) </a:t>
            </a:r>
            <a:r>
              <a:rPr lang="ko-KR" altLang="en-US"/>
              <a:t>상주 데몬</a:t>
            </a:r>
            <a:r>
              <a:rPr lang="en-US" altLang="ko-KR"/>
              <a:t>SW(8</a:t>
            </a:r>
            <a:r>
              <a:rPr lang="ko-KR" altLang="en-US"/>
              <a:t>개</a:t>
            </a:r>
            <a:r>
              <a:rPr lang="en-US" altLang="ko-KR"/>
              <a:t>) </a:t>
            </a:r>
            <a:r>
              <a:rPr lang="ko-KR" altLang="en-US"/>
              <a:t>실행</a:t>
            </a:r>
            <a:endParaRPr lang="en-US" altLang="ko-KR"/>
          </a:p>
        </p:txBody>
      </p:sp>
      <p:sp>
        <p:nvSpPr>
          <p:cNvPr id="143" name="직사각형 142"/>
          <p:cNvSpPr/>
          <p:nvPr/>
        </p:nvSpPr>
        <p:spPr>
          <a:xfrm>
            <a:off x="1207524" y="3943160"/>
            <a:ext cx="57904" cy="550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1226269" y="4865819"/>
            <a:ext cx="148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166443" y="4510774"/>
            <a:ext cx="149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감시 장비 </a:t>
            </a:r>
            <a:r>
              <a:rPr lang="en-US" altLang="ko-KR" sz="900" smtClean="0"/>
              <a:t>ON </a:t>
            </a:r>
            <a:r>
              <a:rPr lang="ko-KR" altLang="en-US" sz="900" smtClean="0"/>
              <a:t>상태 정보 업데이트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2740395" y="4695440"/>
            <a:ext cx="46917" cy="51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85088" y="4721833"/>
            <a:ext cx="1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1) </a:t>
            </a:r>
            <a:r>
              <a:rPr lang="ko-KR" altLang="en-US" sz="800" smtClean="0"/>
              <a:t>상주 </a:t>
            </a:r>
            <a:r>
              <a:rPr lang="ko-KR" altLang="en-US" sz="800"/>
              <a:t>데몬</a:t>
            </a:r>
            <a:r>
              <a:rPr lang="en-US" altLang="ko-KR" sz="800"/>
              <a:t>SW(8</a:t>
            </a:r>
            <a:r>
              <a:rPr lang="ko-KR" altLang="en-US" sz="800"/>
              <a:t>개</a:t>
            </a:r>
            <a:r>
              <a:rPr lang="en-US" altLang="ko-KR" sz="800"/>
              <a:t>) </a:t>
            </a:r>
            <a:r>
              <a:rPr lang="ko-KR" altLang="en-US" sz="800"/>
              <a:t>실행이 완료 </a:t>
            </a:r>
            <a:endParaRPr lang="en-US" altLang="ko-KR" sz="800"/>
          </a:p>
          <a:p>
            <a:r>
              <a:rPr lang="en-US" altLang="ko-KR" sz="800"/>
              <a:t>   </a:t>
            </a:r>
            <a:r>
              <a:rPr lang="ko-KR" altLang="en-US" sz="800"/>
              <a:t>확인되면 고정전파감시 장비 </a:t>
            </a:r>
            <a:endParaRPr lang="en-US" altLang="ko-KR" sz="800" smtClean="0"/>
          </a:p>
          <a:p>
            <a:r>
              <a:rPr lang="en-US" altLang="ko-KR" sz="800"/>
              <a:t> </a:t>
            </a:r>
            <a:r>
              <a:rPr lang="en-US" altLang="ko-KR" sz="800" smtClean="0"/>
              <a:t>  </a:t>
            </a:r>
            <a:r>
              <a:rPr lang="ko-KR" altLang="en-US" sz="800" smtClean="0"/>
              <a:t>전원제어 </a:t>
            </a:r>
            <a:r>
              <a:rPr lang="ko-KR" altLang="en-US" sz="800"/>
              <a:t>프로세스 완료</a:t>
            </a:r>
            <a:endParaRPr lang="en-US" altLang="ko-KR" sz="800"/>
          </a:p>
        </p:txBody>
      </p:sp>
      <p:cxnSp>
        <p:nvCxnSpPr>
          <p:cNvPr id="150" name="직선 화살표 연결선 149"/>
          <p:cNvCxnSpPr>
            <a:endCxn id="153" idx="1"/>
          </p:cNvCxnSpPr>
          <p:nvPr/>
        </p:nvCxnSpPr>
        <p:spPr>
          <a:xfrm>
            <a:off x="2733898" y="5350999"/>
            <a:ext cx="3621778" cy="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793724" y="5161787"/>
            <a:ext cx="1449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정보 전달</a:t>
            </a:r>
            <a:endParaRPr lang="ko-KR" altLang="en-US" sz="900"/>
          </a:p>
        </p:txBody>
      </p:sp>
      <p:cxnSp>
        <p:nvCxnSpPr>
          <p:cNvPr id="152" name="직선 화살표 연결선 151"/>
          <p:cNvCxnSpPr/>
          <p:nvPr/>
        </p:nvCxnSpPr>
        <p:spPr>
          <a:xfrm>
            <a:off x="6359275" y="5526530"/>
            <a:ext cx="1463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355676" y="5304543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정보 전송</a:t>
            </a:r>
            <a:endParaRPr lang="ko-KR" altLang="en-US" sz="900"/>
          </a:p>
        </p:txBody>
      </p:sp>
      <p:sp>
        <p:nvSpPr>
          <p:cNvPr id="154" name="TextBox 153"/>
          <p:cNvSpPr txBox="1"/>
          <p:nvPr/>
        </p:nvSpPr>
        <p:spPr>
          <a:xfrm>
            <a:off x="7916407" y="3296829"/>
            <a:ext cx="242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mtClean="0">
                <a:solidFill>
                  <a:srgbClr val="FF0000"/>
                </a:solidFill>
              </a:rPr>
              <a:t>* FMS Server </a:t>
            </a:r>
            <a:r>
              <a:rPr lang="ko-KR" altLang="en-US" sz="900" b="1" smtClean="0">
                <a:solidFill>
                  <a:srgbClr val="FF0000"/>
                </a:solidFill>
              </a:rPr>
              <a:t>네트워크 장애시 모든 제어 상태 정보는 </a:t>
            </a:r>
            <a:r>
              <a:rPr lang="en-US" altLang="ko-KR" sz="900" b="1" smtClean="0">
                <a:solidFill>
                  <a:srgbClr val="FF0000"/>
                </a:solidFill>
              </a:rPr>
              <a:t>OP Server</a:t>
            </a:r>
            <a:r>
              <a:rPr lang="ko-KR" altLang="en-US" sz="900" b="1" smtClean="0">
                <a:solidFill>
                  <a:srgbClr val="FF0000"/>
                </a:solidFill>
              </a:rPr>
              <a:t>를 통해 연결된 모든 </a:t>
            </a:r>
            <a:r>
              <a:rPr lang="en-US" altLang="ko-KR" sz="900" b="1" smtClean="0">
                <a:solidFill>
                  <a:srgbClr val="FF0000"/>
                </a:solidFill>
              </a:rPr>
              <a:t>OP</a:t>
            </a:r>
            <a:r>
              <a:rPr lang="ko-KR" altLang="en-US" sz="900" b="1" smtClean="0">
                <a:solidFill>
                  <a:srgbClr val="FF0000"/>
                </a:solidFill>
              </a:rPr>
              <a:t>에 전송한다</a:t>
            </a:r>
            <a:r>
              <a:rPr lang="en-US" altLang="ko-KR" sz="900" b="1" smtClean="0">
                <a:solidFill>
                  <a:srgbClr val="FF0000"/>
                </a:solidFill>
              </a:rPr>
              <a:t>. </a:t>
            </a:r>
            <a:endParaRPr lang="ko-KR" altLang="en-US" sz="900" b="1">
              <a:solidFill>
                <a:srgbClr val="FF0000"/>
              </a:solidFill>
            </a:endParaRPr>
          </a:p>
          <a:p>
            <a:r>
              <a:rPr lang="en-US" altLang="ko-KR" sz="900" b="1" smtClean="0">
                <a:solidFill>
                  <a:srgbClr val="FF0000"/>
                </a:solidFill>
              </a:rPr>
              <a:t>  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26" name="꺾인 연결선 25"/>
          <p:cNvCxnSpPr>
            <a:stCxn id="68" idx="3"/>
          </p:cNvCxnSpPr>
          <p:nvPr/>
        </p:nvCxnSpPr>
        <p:spPr>
          <a:xfrm>
            <a:off x="4511776" y="1048789"/>
            <a:ext cx="1832163" cy="1376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1782" y="1189133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정보 전송</a:t>
            </a:r>
            <a:endParaRPr lang="ko-KR" altLang="en-US" sz="900"/>
          </a:p>
        </p:txBody>
      </p:sp>
      <p:sp>
        <p:nvSpPr>
          <p:cNvPr id="156" name="직사각형 155"/>
          <p:cNvSpPr/>
          <p:nvPr/>
        </p:nvSpPr>
        <p:spPr>
          <a:xfrm>
            <a:off x="4570549" y="2497278"/>
            <a:ext cx="94772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57" name="직선 연결선 156"/>
          <p:cNvCxnSpPr/>
          <p:nvPr/>
        </p:nvCxnSpPr>
        <p:spPr>
          <a:xfrm>
            <a:off x="5044411" y="2831851"/>
            <a:ext cx="0" cy="788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5556963" y="2785469"/>
            <a:ext cx="330680" cy="8791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 제어기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481722" y="2932143"/>
            <a:ext cx="58417" cy="484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544787" y="3046874"/>
            <a:ext cx="499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044411" y="3118411"/>
            <a:ext cx="53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566545" y="2845098"/>
            <a:ext cx="395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OFF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127584" y="2897762"/>
            <a:ext cx="395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OFF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4544787" y="3382108"/>
            <a:ext cx="499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5056224" y="3522570"/>
            <a:ext cx="537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531860" y="3207248"/>
            <a:ext cx="395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00B050"/>
                </a:solidFill>
              </a:rPr>
              <a:t>ON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108615" y="3354273"/>
            <a:ext cx="395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>
                <a:solidFill>
                  <a:srgbClr val="00B050"/>
                </a:solidFill>
              </a:rPr>
              <a:t>ON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531488" y="3051750"/>
            <a:ext cx="744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20</a:t>
            </a:r>
            <a:r>
              <a:rPr lang="ko-KR" altLang="en-US" sz="900" smtClean="0"/>
              <a:t>분후</a:t>
            </a:r>
            <a:endParaRPr lang="ko-KR" altLang="en-US" sz="90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6378893" y="3075930"/>
            <a:ext cx="14639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12288" y="2890446"/>
            <a:ext cx="1489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정보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6378893" y="4161316"/>
            <a:ext cx="14639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30057" y="3926778"/>
            <a:ext cx="1489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정보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6421278" y="5780555"/>
            <a:ext cx="14639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372442" y="5546017"/>
            <a:ext cx="1489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정보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9539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/>
          <p:cNvSpPr/>
          <p:nvPr/>
        </p:nvSpPr>
        <p:spPr>
          <a:xfrm>
            <a:off x="1116661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RADIO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601723" y="34506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63" name="직선 연결선 162"/>
          <p:cNvCxnSpPr>
            <a:stCxn id="161" idx="2"/>
          </p:cNvCxnSpPr>
          <p:nvPr/>
        </p:nvCxnSpPr>
        <p:spPr>
          <a:xfrm>
            <a:off x="1737762" y="664241"/>
            <a:ext cx="11815" cy="4892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2" idx="2"/>
          </p:cNvCxnSpPr>
          <p:nvPr/>
        </p:nvCxnSpPr>
        <p:spPr>
          <a:xfrm>
            <a:off x="5058923" y="664241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1755603" y="4412780"/>
            <a:ext cx="189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36344" y="965422"/>
            <a:ext cx="786831" cy="27506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고정형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감시장비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798370" y="4081999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또는 장애 정보 전달</a:t>
            </a:r>
            <a:endParaRPr lang="ko-KR" altLang="en-US" sz="900"/>
          </a:p>
        </p:txBody>
      </p:sp>
      <p:sp>
        <p:nvSpPr>
          <p:cNvPr id="174" name="직사각형 173"/>
          <p:cNvSpPr/>
          <p:nvPr/>
        </p:nvSpPr>
        <p:spPr>
          <a:xfrm>
            <a:off x="3040809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75" name="직선 연결선 174"/>
          <p:cNvCxnSpPr>
            <a:stCxn id="174" idx="2"/>
          </p:cNvCxnSpPr>
          <p:nvPr/>
        </p:nvCxnSpPr>
        <p:spPr>
          <a:xfrm flipH="1">
            <a:off x="3646140" y="664241"/>
            <a:ext cx="15770" cy="49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>
            <a:off x="1760669" y="3213813"/>
            <a:ext cx="57248" cy="84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1770952" y="3194954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체크</a:t>
            </a:r>
            <a:endParaRPr lang="ko-KR" altLang="en-US" sz="900"/>
          </a:p>
        </p:txBody>
      </p:sp>
      <p:sp>
        <p:nvSpPr>
          <p:cNvPr id="190" name="TextBox 189"/>
          <p:cNvSpPr txBox="1"/>
          <p:nvPr/>
        </p:nvSpPr>
        <p:spPr>
          <a:xfrm>
            <a:off x="1788308" y="3461922"/>
            <a:ext cx="1232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네트워크 장애 시</a:t>
            </a:r>
            <a:endParaRPr lang="en-US" altLang="ko-KR" sz="9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수집 데이터 </a:t>
            </a:r>
            <a:r>
              <a:rPr lang="en-US" altLang="ko-KR" sz="900" smtClean="0">
                <a:solidFill>
                  <a:schemeClr val="accent2">
                    <a:lumMod val="75000"/>
                  </a:schemeClr>
                </a:solidFill>
              </a:rPr>
              <a:t>RTU OP Server</a:t>
            </a:r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로 전달</a:t>
            </a:r>
            <a:endParaRPr lang="ko-KR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792918" y="5796743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전파 감시 장치 장애 발생 시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정상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223175" y="2135335"/>
            <a:ext cx="505028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70952" y="2520456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고정형전파감시 장애운영현황 장애 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833294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RADIO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007800" y="34506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03" name="직선 연결선 102"/>
          <p:cNvCxnSpPr>
            <a:stCxn id="101" idx="2"/>
          </p:cNvCxnSpPr>
          <p:nvPr/>
        </p:nvCxnSpPr>
        <p:spPr>
          <a:xfrm>
            <a:off x="7454395" y="664241"/>
            <a:ext cx="15451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0534008" y="664241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7472236" y="4544622"/>
            <a:ext cx="3523515" cy="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106292" y="965422"/>
            <a:ext cx="833516" cy="27506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고정형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감시장비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15003" y="4202776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또는 장애 정보 전달</a:t>
            </a:r>
            <a:endParaRPr lang="ko-KR" altLang="en-US" sz="900"/>
          </a:p>
        </p:txBody>
      </p:sp>
      <p:sp>
        <p:nvSpPr>
          <p:cNvPr id="111" name="직사각형 110"/>
          <p:cNvSpPr/>
          <p:nvPr/>
        </p:nvSpPr>
        <p:spPr>
          <a:xfrm>
            <a:off x="8636664" y="345063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stCxn id="111" idx="2"/>
          </p:cNvCxnSpPr>
          <p:nvPr/>
        </p:nvCxnSpPr>
        <p:spPr>
          <a:xfrm flipH="1">
            <a:off x="9241995" y="664241"/>
            <a:ext cx="15770" cy="497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051111" y="33644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115" name="직선 연결선 114"/>
          <p:cNvCxnSpPr/>
          <p:nvPr/>
        </p:nvCxnSpPr>
        <p:spPr>
          <a:xfrm>
            <a:off x="11543302" y="655621"/>
            <a:ext cx="0" cy="4985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10572740" y="3111114"/>
            <a:ext cx="846023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10995752" y="3447543"/>
            <a:ext cx="4029" cy="212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11061488" y="4879236"/>
            <a:ext cx="48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647126" y="4544622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</a:t>
            </a:r>
            <a:r>
              <a:rPr lang="en-US" altLang="ko-KR" sz="900"/>
              <a:t> </a:t>
            </a:r>
            <a:r>
              <a:rPr lang="ko-KR" altLang="en-US" sz="900" smtClean="0"/>
              <a:t>또는 장애 정보 전송</a:t>
            </a:r>
            <a:endParaRPr lang="ko-KR" altLang="en-US" sz="900"/>
          </a:p>
        </p:txBody>
      </p:sp>
      <p:sp>
        <p:nvSpPr>
          <p:cNvPr id="120" name="직사각형 119"/>
          <p:cNvSpPr/>
          <p:nvPr/>
        </p:nvSpPr>
        <p:spPr>
          <a:xfrm>
            <a:off x="7477302" y="3282825"/>
            <a:ext cx="57248" cy="843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7487585" y="3263966"/>
            <a:ext cx="1232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체크</a:t>
            </a:r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7504941" y="3530934"/>
            <a:ext cx="1232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네트워크 장애 시</a:t>
            </a:r>
            <a:endParaRPr lang="en-US" altLang="ko-KR" sz="90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수집 데이터 </a:t>
            </a:r>
            <a:r>
              <a:rPr lang="en-US" altLang="ko-KR" sz="900" smtClean="0">
                <a:solidFill>
                  <a:schemeClr val="accent2">
                    <a:lumMod val="75000"/>
                  </a:schemeClr>
                </a:solidFill>
              </a:rPr>
              <a:t>RTU OP Server</a:t>
            </a:r>
            <a:r>
              <a:rPr lang="ko-KR" altLang="en-US" sz="900" smtClean="0">
                <a:solidFill>
                  <a:schemeClr val="accent2">
                    <a:lumMod val="75000"/>
                  </a:schemeClr>
                </a:solidFill>
              </a:rPr>
              <a:t>로 전달</a:t>
            </a:r>
            <a:endParaRPr lang="ko-KR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605901" y="5750824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전파 감시 장치 장애 발생 시 </a:t>
            </a:r>
            <a:r>
              <a:rPr lang="en-US" altLang="ko-KR" sz="900" b="1" smtClean="0"/>
              <a:t>Sequence</a:t>
            </a:r>
          </a:p>
          <a:p>
            <a:pPr algn="ctr"/>
            <a:r>
              <a:rPr lang="en-US" altLang="ko-KR" sz="900" b="1" smtClean="0"/>
              <a:t>(FMS Server </a:t>
            </a:r>
            <a:r>
              <a:rPr lang="ko-KR" altLang="en-US" sz="900" b="1" smtClean="0"/>
              <a:t>네트워크 장애 시</a:t>
            </a:r>
            <a:r>
              <a:rPr lang="en-US" altLang="ko-KR" sz="900" b="1" smtClean="0"/>
              <a:t>)</a:t>
            </a:r>
            <a:endParaRPr lang="ko-KR" altLang="en-US" sz="900" b="1"/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3661910" y="4714704"/>
            <a:ext cx="139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4079" y="1728824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고정형 전파 감시 장치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장애 발생 시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12443" y="4330855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또는 장애 정보 전송</a:t>
            </a:r>
            <a:endParaRPr lang="ko-KR" altLang="en-US" sz="900"/>
          </a:p>
        </p:txBody>
      </p:sp>
      <p:sp>
        <p:nvSpPr>
          <p:cNvPr id="138" name="직사각형 137"/>
          <p:cNvSpPr/>
          <p:nvPr/>
        </p:nvSpPr>
        <p:spPr>
          <a:xfrm>
            <a:off x="3802232" y="1404766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>
            <a:off x="4360416" y="1724946"/>
            <a:ext cx="0" cy="2339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762475" y="2931091"/>
            <a:ext cx="2561550" cy="1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9299814" y="146798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9823494" y="1788164"/>
            <a:ext cx="0" cy="262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7487585" y="2724349"/>
            <a:ext cx="2358638" cy="1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334143" y="2475635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776070" y="2389063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223175" y="2632110"/>
            <a:ext cx="505028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78329" y="2660301"/>
            <a:ext cx="95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운용 현황 장애 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발생 시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35821" y="2142988"/>
            <a:ext cx="62549" cy="5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6949544" y="1901945"/>
            <a:ext cx="505028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497321" y="2287066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고정형전파감시 장애운영현황 장애 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520448" y="1495434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고정형 전파 감시 장치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장애 발생 시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6949544" y="2398720"/>
            <a:ext cx="505028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04698" y="2426911"/>
            <a:ext cx="95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운용 현황 장애 </a:t>
            </a:r>
            <a:endParaRPr lang="en-US" altLang="ko-KR" sz="900" smtClean="0">
              <a:solidFill>
                <a:srgbClr val="FF0000"/>
              </a:solidFill>
            </a:endParaRPr>
          </a:p>
          <a:p>
            <a:r>
              <a:rPr lang="ko-KR" altLang="en-US" sz="900" smtClean="0">
                <a:solidFill>
                  <a:srgbClr val="FF0000"/>
                </a:solidFill>
              </a:rPr>
              <a:t>발생 시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462190" y="1909598"/>
            <a:ext cx="62549" cy="5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652166" y="5198185"/>
            <a:ext cx="139701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02698" y="4814336"/>
            <a:ext cx="133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 데이터 또는 장애 정보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74067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8459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863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>
            <a:off x="2009948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36058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24375" y="2633837"/>
            <a:ext cx="15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8408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GPIO </a:t>
            </a:r>
            <a:r>
              <a:rPr lang="ko-KR" altLang="en-US" sz="1000" smtClean="0">
                <a:solidFill>
                  <a:schemeClr val="tx1"/>
                </a:solidFill>
              </a:rPr>
              <a:t>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2023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774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05836" y="298752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8912" y="2410769"/>
            <a:ext cx="156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GPIO </a:t>
            </a:r>
            <a:r>
              <a:rPr lang="ko-KR" altLang="en-US" sz="900" smtClean="0"/>
              <a:t>센서 장애 전달</a:t>
            </a:r>
            <a:endParaRPr lang="ko-KR" altLang="en-US" sz="900"/>
          </a:p>
        </p:txBody>
      </p:sp>
      <p:sp>
        <p:nvSpPr>
          <p:cNvPr id="16" name="TextBox 15"/>
          <p:cNvSpPr txBox="1"/>
          <p:nvPr/>
        </p:nvSpPr>
        <p:spPr>
          <a:xfrm>
            <a:off x="3558751" y="2781902"/>
            <a:ext cx="1418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GPIO </a:t>
            </a:r>
            <a:r>
              <a:rPr lang="ko-KR" altLang="en-US" sz="900" smtClean="0"/>
              <a:t>센서 장애 전송</a:t>
            </a:r>
            <a:endParaRPr lang="ko-KR" altLang="en-US" sz="90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1001254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48277" y="981620"/>
            <a:ext cx="105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GPIO </a:t>
            </a:r>
            <a:r>
              <a:rPr lang="ko-KR" altLang="en-US" sz="900" smtClean="0"/>
              <a:t>정보 요청</a:t>
            </a:r>
            <a:endParaRPr lang="ko-KR" altLang="en-US" sz="90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25941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곱셈 기호 47"/>
          <p:cNvSpPr/>
          <p:nvPr/>
        </p:nvSpPr>
        <p:spPr>
          <a:xfrm>
            <a:off x="1255734" y="1338057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086108" y="1484433"/>
            <a:ext cx="163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초 이내 </a:t>
            </a:r>
            <a:r>
              <a:rPr lang="en-US" altLang="ko-KR" sz="900" smtClean="0">
                <a:solidFill>
                  <a:srgbClr val="FF0000"/>
                </a:solidFill>
              </a:rPr>
              <a:t>GPIO </a:t>
            </a:r>
            <a:r>
              <a:rPr lang="ko-KR" altLang="en-US" sz="900" smtClean="0">
                <a:solidFill>
                  <a:srgbClr val="FF0000"/>
                </a:solidFill>
              </a:rPr>
              <a:t>정보 응답이  없을 경우 장애로 판단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0381" y="1391617"/>
            <a:ext cx="45719" cy="94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309270" y="3707855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GPIO </a:t>
            </a:r>
            <a:r>
              <a:rPr lang="ko-KR" altLang="en-US" sz="900" b="1" smtClean="0"/>
              <a:t>센서 장애 발생 시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정상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52" name="직사각형 51"/>
          <p:cNvSpPr/>
          <p:nvPr/>
        </p:nvSpPr>
        <p:spPr>
          <a:xfrm>
            <a:off x="3692105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215785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8361" y="2021393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>
            <a:stCxn id="50" idx="3"/>
          </p:cNvCxnSpPr>
          <p:nvPr/>
        </p:nvCxnSpPr>
        <p:spPr>
          <a:xfrm>
            <a:off x="2076100" y="1864687"/>
            <a:ext cx="2137414" cy="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848602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668779" y="266662"/>
            <a:ext cx="914400" cy="319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2" name="직선 연결선 61"/>
          <p:cNvCxnSpPr>
            <a:stCxn id="60" idx="2"/>
          </p:cNvCxnSpPr>
          <p:nvPr/>
        </p:nvCxnSpPr>
        <p:spPr>
          <a:xfrm>
            <a:off x="7530091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9125979" y="585840"/>
            <a:ext cx="0" cy="28028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544518" y="2633837"/>
            <a:ext cx="35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8551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GPIO </a:t>
            </a:r>
            <a:r>
              <a:rPr lang="ko-KR" altLang="en-US" sz="1000" smtClean="0">
                <a:solidFill>
                  <a:schemeClr val="tx1"/>
                </a:solidFill>
              </a:rPr>
              <a:t>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040378" y="266662"/>
            <a:ext cx="914400" cy="319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0497579" y="585840"/>
            <a:ext cx="0" cy="28028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79055" y="2410769"/>
            <a:ext cx="156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GPIO </a:t>
            </a:r>
            <a:r>
              <a:rPr lang="ko-KR" altLang="en-US" sz="900" smtClean="0"/>
              <a:t>센서 장애 전달</a:t>
            </a:r>
            <a:endParaRPr lang="ko-KR" altLang="en-US" sz="90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6521397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68420" y="981620"/>
            <a:ext cx="105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GPIO </a:t>
            </a:r>
            <a:r>
              <a:rPr lang="ko-KR" altLang="en-US" sz="900" smtClean="0"/>
              <a:t>정보 요청</a:t>
            </a:r>
            <a:endParaRPr lang="ko-KR" altLang="en-US" sz="9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546084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곱셈 기호 73"/>
          <p:cNvSpPr/>
          <p:nvPr/>
        </p:nvSpPr>
        <p:spPr>
          <a:xfrm>
            <a:off x="6775877" y="1338057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06251" y="1484433"/>
            <a:ext cx="163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초 이내 </a:t>
            </a:r>
            <a:r>
              <a:rPr lang="en-US" altLang="ko-KR" sz="900" smtClean="0">
                <a:solidFill>
                  <a:srgbClr val="FF0000"/>
                </a:solidFill>
              </a:rPr>
              <a:t>GPIO </a:t>
            </a:r>
            <a:r>
              <a:rPr lang="ko-KR" altLang="en-US" sz="900" smtClean="0">
                <a:solidFill>
                  <a:srgbClr val="FF0000"/>
                </a:solidFill>
              </a:rPr>
              <a:t>정보 응답이  없을 경우 장애로 판단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50524" y="1391617"/>
            <a:ext cx="45719" cy="94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425788" y="3684606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GPIO </a:t>
            </a:r>
            <a:r>
              <a:rPr lang="ko-KR" altLang="en-US" sz="900" b="1" smtClean="0"/>
              <a:t>센서 장애 발생 시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장애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78" name="직사각형 77"/>
          <p:cNvSpPr/>
          <p:nvPr/>
        </p:nvSpPr>
        <p:spPr>
          <a:xfrm>
            <a:off x="9212248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9735928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688504" y="2021393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/>
          <p:cNvCxnSpPr>
            <a:stCxn id="76" idx="3"/>
          </p:cNvCxnSpPr>
          <p:nvPr/>
        </p:nvCxnSpPr>
        <p:spPr>
          <a:xfrm>
            <a:off x="7596243" y="1864687"/>
            <a:ext cx="2137414" cy="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113408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11626277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0655715" y="1126271"/>
            <a:ext cx="846023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11078727" y="1462700"/>
            <a:ext cx="2989" cy="192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11144463" y="3006531"/>
            <a:ext cx="48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730101" y="2671917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GPIO </a:t>
            </a:r>
            <a:r>
              <a:rPr lang="ko-KR" altLang="en-US" sz="900"/>
              <a:t>센서 장애 전송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603565" y="3306698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58751" y="3097896"/>
            <a:ext cx="1627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GPIO </a:t>
            </a:r>
            <a:r>
              <a:rPr lang="ko-KR" altLang="en-US" sz="900" smtClean="0"/>
              <a:t>센서 장애 </a:t>
            </a:r>
            <a:r>
              <a:rPr lang="ko-KR" altLang="en-US" sz="900" smtClean="0"/>
              <a:t>전송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03252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8459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863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>
            <a:off x="2009948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36058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24375" y="2633837"/>
            <a:ext cx="15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8408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리모컨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제어기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2023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774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05836" y="298752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8912" y="2410769"/>
            <a:ext cx="156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리모컨 제어장치 장애 전달</a:t>
            </a:r>
            <a:endParaRPr lang="ko-KR" altLang="en-US" sz="900"/>
          </a:p>
        </p:txBody>
      </p:sp>
      <p:sp>
        <p:nvSpPr>
          <p:cNvPr id="16" name="TextBox 15"/>
          <p:cNvSpPr txBox="1"/>
          <p:nvPr/>
        </p:nvSpPr>
        <p:spPr>
          <a:xfrm>
            <a:off x="3558751" y="2781902"/>
            <a:ext cx="14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리모컨 제어장치 장애 전송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1001254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48276" y="981620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리모컨 제어 요청</a:t>
            </a:r>
            <a:endParaRPr lang="ko-KR" altLang="en-US" sz="90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25941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곱셈 기호 47"/>
          <p:cNvSpPr/>
          <p:nvPr/>
        </p:nvSpPr>
        <p:spPr>
          <a:xfrm>
            <a:off x="1255734" y="1338057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086108" y="1484433"/>
            <a:ext cx="163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초 이내 </a:t>
            </a:r>
            <a:r>
              <a:rPr lang="ko-KR" altLang="en-US" sz="900" smtClean="0">
                <a:solidFill>
                  <a:srgbClr val="FF0000"/>
                </a:solidFill>
              </a:rPr>
              <a:t>리모컨 제어 응답이  없을 경우 장애로 판단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0381" y="1391617"/>
            <a:ext cx="45719" cy="94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309270" y="3707855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리모컨 제어장치 장애 발생 시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정상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52" name="직사각형 51"/>
          <p:cNvSpPr/>
          <p:nvPr/>
        </p:nvSpPr>
        <p:spPr>
          <a:xfrm>
            <a:off x="3692105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215785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8361" y="2021393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>
            <a:stCxn id="50" idx="3"/>
          </p:cNvCxnSpPr>
          <p:nvPr/>
        </p:nvCxnSpPr>
        <p:spPr>
          <a:xfrm>
            <a:off x="2076100" y="1864687"/>
            <a:ext cx="2137414" cy="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848602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668779" y="266662"/>
            <a:ext cx="914400" cy="319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2" name="직선 연결선 61"/>
          <p:cNvCxnSpPr>
            <a:stCxn id="60" idx="2"/>
          </p:cNvCxnSpPr>
          <p:nvPr/>
        </p:nvCxnSpPr>
        <p:spPr>
          <a:xfrm>
            <a:off x="7530091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9125979" y="585840"/>
            <a:ext cx="0" cy="28028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544518" y="2633837"/>
            <a:ext cx="35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8551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리모컨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제어기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040378" y="266662"/>
            <a:ext cx="914400" cy="319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0497579" y="585840"/>
            <a:ext cx="0" cy="28028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79055" y="2410769"/>
            <a:ext cx="156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리모컨 제어장치</a:t>
            </a:r>
            <a:r>
              <a:rPr lang="ko-KR" altLang="en-US" sz="900" smtClean="0"/>
              <a:t> 장애 전달</a:t>
            </a:r>
            <a:endParaRPr lang="ko-KR" altLang="en-US" sz="90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6521397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68420" y="981620"/>
            <a:ext cx="105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리모컨 제어 요청</a:t>
            </a:r>
            <a:endParaRPr lang="ko-KR" altLang="en-US" sz="9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546084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곱셈 기호 73"/>
          <p:cNvSpPr/>
          <p:nvPr/>
        </p:nvSpPr>
        <p:spPr>
          <a:xfrm>
            <a:off x="6775877" y="1338057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06251" y="1484433"/>
            <a:ext cx="163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초 이내 </a:t>
            </a:r>
            <a:r>
              <a:rPr lang="ko-KR" altLang="en-US" sz="900" smtClean="0">
                <a:solidFill>
                  <a:srgbClr val="FF0000"/>
                </a:solidFill>
              </a:rPr>
              <a:t>리모컨 제어 응답이  없을 경우 장애로 판단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50524" y="1391617"/>
            <a:ext cx="45719" cy="94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425788" y="3684606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리모컨 제어장치 장애 발생 시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장애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78" name="직사각형 77"/>
          <p:cNvSpPr/>
          <p:nvPr/>
        </p:nvSpPr>
        <p:spPr>
          <a:xfrm>
            <a:off x="9212248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9735928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688504" y="2021393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/>
          <p:cNvCxnSpPr>
            <a:stCxn id="76" idx="3"/>
          </p:cNvCxnSpPr>
          <p:nvPr/>
        </p:nvCxnSpPr>
        <p:spPr>
          <a:xfrm>
            <a:off x="7596243" y="1864687"/>
            <a:ext cx="2137414" cy="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113408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11626277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0655715" y="1126271"/>
            <a:ext cx="846023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11078727" y="1462700"/>
            <a:ext cx="2989" cy="192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11144463" y="3006531"/>
            <a:ext cx="48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730101" y="2671917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리모컨 제어장치</a:t>
            </a:r>
            <a:r>
              <a:rPr lang="ko-KR" altLang="en-US" sz="900" smtClean="0"/>
              <a:t> </a:t>
            </a:r>
            <a:r>
              <a:rPr lang="ko-KR" altLang="en-US" sz="900"/>
              <a:t>장애 전송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624538" y="3356852"/>
            <a:ext cx="1371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65964" y="3081098"/>
            <a:ext cx="14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리모컨 제어장치 장애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60144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8459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863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>
            <a:off x="2009948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36058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24375" y="2633837"/>
            <a:ext cx="15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8408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전원제어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장치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2023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774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05836" y="298752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8912" y="2410769"/>
            <a:ext cx="156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제어장치 장애 전달</a:t>
            </a:r>
            <a:endParaRPr lang="ko-KR" altLang="en-US" sz="900"/>
          </a:p>
        </p:txBody>
      </p:sp>
      <p:sp>
        <p:nvSpPr>
          <p:cNvPr id="16" name="TextBox 15"/>
          <p:cNvSpPr txBox="1"/>
          <p:nvPr/>
        </p:nvSpPr>
        <p:spPr>
          <a:xfrm>
            <a:off x="3558751" y="2781902"/>
            <a:ext cx="14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제어장치 </a:t>
            </a:r>
            <a:r>
              <a:rPr lang="ko-KR" altLang="en-US" sz="900"/>
              <a:t>장애 전송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1001254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48276" y="981620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제어 요청</a:t>
            </a:r>
            <a:endParaRPr lang="ko-KR" altLang="en-US" sz="90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25941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곱셈 기호 47"/>
          <p:cNvSpPr/>
          <p:nvPr/>
        </p:nvSpPr>
        <p:spPr>
          <a:xfrm>
            <a:off x="1255734" y="1338057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086108" y="1484433"/>
            <a:ext cx="163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초 이내 </a:t>
            </a:r>
            <a:r>
              <a:rPr lang="ko-KR" altLang="en-US" sz="900" smtClean="0">
                <a:solidFill>
                  <a:srgbClr val="FF0000"/>
                </a:solidFill>
              </a:rPr>
              <a:t>전원 제어 응답이  없을 경우 장애로 판단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0381" y="1391617"/>
            <a:ext cx="45719" cy="94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309270" y="3707855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전원 제어장치 장애 발생 시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정상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52" name="직사각형 51"/>
          <p:cNvSpPr/>
          <p:nvPr/>
        </p:nvSpPr>
        <p:spPr>
          <a:xfrm>
            <a:off x="3692105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215785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8361" y="2021393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>
            <a:stCxn id="50" idx="3"/>
          </p:cNvCxnSpPr>
          <p:nvPr/>
        </p:nvCxnSpPr>
        <p:spPr>
          <a:xfrm>
            <a:off x="2076100" y="1864687"/>
            <a:ext cx="2137414" cy="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848602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668779" y="266662"/>
            <a:ext cx="914400" cy="319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2" name="직선 연결선 61"/>
          <p:cNvCxnSpPr>
            <a:stCxn id="60" idx="2"/>
          </p:cNvCxnSpPr>
          <p:nvPr/>
        </p:nvCxnSpPr>
        <p:spPr>
          <a:xfrm>
            <a:off x="7530091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9125979" y="585840"/>
            <a:ext cx="0" cy="28028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544518" y="2633837"/>
            <a:ext cx="35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8551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전원제어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장치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040378" y="266662"/>
            <a:ext cx="914400" cy="319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0497579" y="585840"/>
            <a:ext cx="0" cy="28028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79055" y="2410769"/>
            <a:ext cx="156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</a:t>
            </a:r>
            <a:r>
              <a:rPr lang="ko-KR" altLang="en-US" sz="900"/>
              <a:t>제어장치</a:t>
            </a:r>
            <a:r>
              <a:rPr lang="ko-KR" altLang="en-US" sz="900" smtClean="0"/>
              <a:t> 장애 전달</a:t>
            </a:r>
            <a:endParaRPr lang="ko-KR" altLang="en-US" sz="90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6521397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68420" y="981620"/>
            <a:ext cx="105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제어 요청</a:t>
            </a:r>
            <a:endParaRPr lang="ko-KR" altLang="en-US" sz="9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546084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곱셈 기호 73"/>
          <p:cNvSpPr/>
          <p:nvPr/>
        </p:nvSpPr>
        <p:spPr>
          <a:xfrm>
            <a:off x="6775877" y="1338057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06251" y="1484433"/>
            <a:ext cx="163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초 이내 </a:t>
            </a:r>
            <a:r>
              <a:rPr lang="ko-KR" altLang="en-US" sz="900" smtClean="0">
                <a:solidFill>
                  <a:srgbClr val="FF0000"/>
                </a:solidFill>
              </a:rPr>
              <a:t>전원 제어 응답이  없을 경우 장애로 판단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50524" y="1391617"/>
            <a:ext cx="45719" cy="94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425788" y="3684606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전원 제어장치 장애 발생 시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장애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78" name="직사각형 77"/>
          <p:cNvSpPr/>
          <p:nvPr/>
        </p:nvSpPr>
        <p:spPr>
          <a:xfrm>
            <a:off x="9212248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9735928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688504" y="2021393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/>
          <p:cNvCxnSpPr>
            <a:stCxn id="76" idx="3"/>
          </p:cNvCxnSpPr>
          <p:nvPr/>
        </p:nvCxnSpPr>
        <p:spPr>
          <a:xfrm>
            <a:off x="7596243" y="1864687"/>
            <a:ext cx="2137414" cy="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113408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11626277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0655715" y="1126271"/>
            <a:ext cx="846023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11078727" y="1462700"/>
            <a:ext cx="2989" cy="192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11144463" y="3006531"/>
            <a:ext cx="48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730101" y="2671917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</a:t>
            </a:r>
            <a:r>
              <a:rPr lang="ko-KR" altLang="en-US" sz="900"/>
              <a:t>제어장치</a:t>
            </a:r>
            <a:r>
              <a:rPr lang="ko-KR" altLang="en-US" sz="900" smtClean="0"/>
              <a:t> </a:t>
            </a:r>
            <a:r>
              <a:rPr lang="ko-KR" altLang="en-US" sz="900"/>
              <a:t>장애 전송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637210" y="3356852"/>
            <a:ext cx="1371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06387" y="3069377"/>
            <a:ext cx="14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제어장치 </a:t>
            </a:r>
            <a:r>
              <a:rPr lang="ko-KR" altLang="en-US" sz="900"/>
              <a:t>장애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50267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8459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863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>
            <a:off x="2009948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36058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24375" y="2633837"/>
            <a:ext cx="15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8408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전원감시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장치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2023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774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05836" y="298752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8912" y="2410769"/>
            <a:ext cx="156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감시 장치 장애 전달</a:t>
            </a:r>
            <a:endParaRPr lang="ko-KR" altLang="en-US" sz="900"/>
          </a:p>
        </p:txBody>
      </p:sp>
      <p:sp>
        <p:nvSpPr>
          <p:cNvPr id="16" name="TextBox 15"/>
          <p:cNvSpPr txBox="1"/>
          <p:nvPr/>
        </p:nvSpPr>
        <p:spPr>
          <a:xfrm>
            <a:off x="3583993" y="2653370"/>
            <a:ext cx="14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감시 장치 </a:t>
            </a:r>
            <a:r>
              <a:rPr lang="ko-KR" altLang="en-US" sz="900"/>
              <a:t>장애 전송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1001254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48276" y="981620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감시 요청</a:t>
            </a:r>
            <a:endParaRPr lang="ko-KR" altLang="en-US" sz="90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25941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곱셈 기호 47"/>
          <p:cNvSpPr/>
          <p:nvPr/>
        </p:nvSpPr>
        <p:spPr>
          <a:xfrm>
            <a:off x="1255734" y="1338057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086108" y="1484433"/>
            <a:ext cx="163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초 이내 </a:t>
            </a:r>
            <a:r>
              <a:rPr lang="ko-KR" altLang="en-US" sz="900" smtClean="0">
                <a:solidFill>
                  <a:srgbClr val="FF0000"/>
                </a:solidFill>
              </a:rPr>
              <a:t>전원 감시 응답이  없을 경우 장애로 판단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0381" y="1391617"/>
            <a:ext cx="45719" cy="94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309270" y="3707855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전원 감시 장치 장애 발생 시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정상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52" name="직사각형 51"/>
          <p:cNvSpPr/>
          <p:nvPr/>
        </p:nvSpPr>
        <p:spPr>
          <a:xfrm>
            <a:off x="3692105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215785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8361" y="2021393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>
            <a:stCxn id="50" idx="3"/>
          </p:cNvCxnSpPr>
          <p:nvPr/>
        </p:nvCxnSpPr>
        <p:spPr>
          <a:xfrm>
            <a:off x="2076100" y="1864687"/>
            <a:ext cx="2137414" cy="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848602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668779" y="266662"/>
            <a:ext cx="914400" cy="319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2" name="직선 연결선 61"/>
          <p:cNvCxnSpPr>
            <a:stCxn id="60" idx="2"/>
          </p:cNvCxnSpPr>
          <p:nvPr/>
        </p:nvCxnSpPr>
        <p:spPr>
          <a:xfrm>
            <a:off x="7530091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9125979" y="585840"/>
            <a:ext cx="0" cy="28028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544518" y="2633837"/>
            <a:ext cx="353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8551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전원감시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장치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040378" y="266662"/>
            <a:ext cx="914400" cy="319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10497579" y="585840"/>
            <a:ext cx="0" cy="28028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79055" y="2410769"/>
            <a:ext cx="156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감시 장치 장애 전달</a:t>
            </a:r>
            <a:endParaRPr lang="ko-KR" altLang="en-US" sz="90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6521397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68420" y="981620"/>
            <a:ext cx="105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감시 요청</a:t>
            </a:r>
            <a:endParaRPr lang="ko-KR" altLang="en-US" sz="9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546084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곱셈 기호 73"/>
          <p:cNvSpPr/>
          <p:nvPr/>
        </p:nvSpPr>
        <p:spPr>
          <a:xfrm>
            <a:off x="6775877" y="1338057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7606251" y="1484433"/>
            <a:ext cx="163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5</a:t>
            </a:r>
            <a:r>
              <a:rPr lang="ko-KR" altLang="en-US" sz="900">
                <a:solidFill>
                  <a:srgbClr val="FF0000"/>
                </a:solidFill>
              </a:rPr>
              <a:t>초 이내 </a:t>
            </a:r>
            <a:r>
              <a:rPr lang="ko-KR" altLang="en-US" sz="900" smtClean="0">
                <a:solidFill>
                  <a:srgbClr val="FF0000"/>
                </a:solidFill>
              </a:rPr>
              <a:t>전원 감시 응답이  없을 경우 장애로 판단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50524" y="1391617"/>
            <a:ext cx="45719" cy="946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425788" y="3684606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전원 감시 장치 장애 발생 시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장애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78" name="직사각형 77"/>
          <p:cNvSpPr/>
          <p:nvPr/>
        </p:nvSpPr>
        <p:spPr>
          <a:xfrm>
            <a:off x="9212248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9735928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688504" y="2021393"/>
            <a:ext cx="71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FF0000"/>
                </a:solidFill>
              </a:rPr>
              <a:t>장애 정보 </a:t>
            </a:r>
            <a:endParaRPr lang="en-US" altLang="ko-KR" sz="900">
              <a:solidFill>
                <a:srgbClr val="FF0000"/>
              </a:solidFill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DB </a:t>
            </a:r>
            <a:r>
              <a:rPr lang="ko-KR" altLang="en-US" sz="900" smtClean="0">
                <a:solidFill>
                  <a:srgbClr val="FF0000"/>
                </a:solidFill>
              </a:rPr>
              <a:t>저장</a:t>
            </a:r>
            <a:endParaRPr lang="en-US" altLang="ko-KR" sz="900" smtClean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/>
          <p:cNvCxnSpPr>
            <a:stCxn id="76" idx="3"/>
          </p:cNvCxnSpPr>
          <p:nvPr/>
        </p:nvCxnSpPr>
        <p:spPr>
          <a:xfrm>
            <a:off x="7596243" y="1864687"/>
            <a:ext cx="2137414" cy="3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113408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83" name="직선 연결선 82"/>
          <p:cNvCxnSpPr/>
          <p:nvPr/>
        </p:nvCxnSpPr>
        <p:spPr>
          <a:xfrm>
            <a:off x="11626277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10655715" y="1126271"/>
            <a:ext cx="846023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11078727" y="1462700"/>
            <a:ext cx="2989" cy="1925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11144463" y="3006531"/>
            <a:ext cx="48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730101" y="2671917"/>
            <a:ext cx="110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감시 장치 </a:t>
            </a:r>
            <a:r>
              <a:rPr lang="ko-KR" altLang="en-US" sz="900"/>
              <a:t>장애 전송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605836" y="3384718"/>
            <a:ext cx="1371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83291" y="3087643"/>
            <a:ext cx="14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전원 감시 장치 </a:t>
            </a:r>
            <a:r>
              <a:rPr lang="ko-KR" altLang="en-US" sz="900"/>
              <a:t>장애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02540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8459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863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>
            <a:off x="2009948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36058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814545" y="2633837"/>
            <a:ext cx="791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8408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GPIO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INPUT Sensor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최대</a:t>
            </a:r>
            <a:r>
              <a:rPr lang="en-US" altLang="ko-KR" sz="1000" smtClean="0">
                <a:solidFill>
                  <a:schemeClr val="tx1"/>
                </a:solidFill>
              </a:rPr>
              <a:t>8</a:t>
            </a:r>
            <a:r>
              <a:rPr lang="ko-KR" altLang="en-US" sz="1000" smtClean="0">
                <a:solidFill>
                  <a:schemeClr val="tx1"/>
                </a:solidFill>
              </a:rPr>
              <a:t>개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2023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774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05836" y="298752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8751" y="2781902"/>
            <a:ext cx="1418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및 알람 정보 전송</a:t>
            </a:r>
            <a:endParaRPr lang="ko-KR" altLang="en-US" sz="90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1001254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48276" y="981620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요청</a:t>
            </a:r>
            <a:endParaRPr lang="ko-KR" altLang="en-US" sz="90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25941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80885" y="3556754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GPIO </a:t>
            </a:r>
            <a:r>
              <a:rPr lang="ko-KR" altLang="en-US" sz="900" b="1" smtClean="0"/>
              <a:t>알람 분석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정상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52" name="직사각형 51"/>
          <p:cNvSpPr/>
          <p:nvPr/>
        </p:nvSpPr>
        <p:spPr>
          <a:xfrm>
            <a:off x="2268747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792427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4545" y="1623309"/>
            <a:ext cx="7150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마직막 값과 비교하여 변경값 확인 및 알람 판단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DB</a:t>
            </a:r>
            <a:r>
              <a:rPr lang="ko-KR" altLang="en-US" sz="900" smtClean="0"/>
              <a:t>저장</a:t>
            </a:r>
            <a:endParaRPr lang="en-US" altLang="ko-KR" sz="900" smtClean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058848" y="1812931"/>
            <a:ext cx="71275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95742" y="1560219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응답</a:t>
            </a:r>
            <a:endParaRPr lang="ko-KR" altLang="en-US" sz="900"/>
          </a:p>
        </p:txBody>
      </p:sp>
      <p:sp>
        <p:nvSpPr>
          <p:cNvPr id="9" name="자유형 8"/>
          <p:cNvSpPr/>
          <p:nvPr/>
        </p:nvSpPr>
        <p:spPr>
          <a:xfrm>
            <a:off x="2001328" y="940279"/>
            <a:ext cx="129397" cy="715993"/>
          </a:xfrm>
          <a:custGeom>
            <a:avLst/>
            <a:gdLst>
              <a:gd name="connsiteX0" fmla="*/ 8627 w 129397"/>
              <a:gd name="connsiteY0" fmla="*/ 715993 h 715993"/>
              <a:gd name="connsiteX1" fmla="*/ 129397 w 129397"/>
              <a:gd name="connsiteY1" fmla="*/ 715993 h 715993"/>
              <a:gd name="connsiteX2" fmla="*/ 129397 w 129397"/>
              <a:gd name="connsiteY2" fmla="*/ 0 h 715993"/>
              <a:gd name="connsiteX3" fmla="*/ 0 w 129397"/>
              <a:gd name="connsiteY3" fmla="*/ 0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7" h="715993">
                <a:moveTo>
                  <a:pt x="8627" y="715993"/>
                </a:moveTo>
                <a:lnTo>
                  <a:pt x="129397" y="715993"/>
                </a:lnTo>
                <a:lnTo>
                  <a:pt x="129397" y="0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148752" y="842376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58" name="직사각형 57"/>
          <p:cNvSpPr/>
          <p:nvPr/>
        </p:nvSpPr>
        <p:spPr>
          <a:xfrm>
            <a:off x="7065022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8" name="직선 연결선 67"/>
          <p:cNvCxnSpPr>
            <a:stCxn id="58" idx="2"/>
          </p:cNvCxnSpPr>
          <p:nvPr/>
        </p:nvCxnSpPr>
        <p:spPr>
          <a:xfrm>
            <a:off x="7746511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8551108" y="2633837"/>
            <a:ext cx="1490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934971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GPIO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INPUT Sensor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최대</a:t>
            </a:r>
            <a:r>
              <a:rPr lang="en-US" altLang="ko-KR" sz="1000" smtClean="0">
                <a:solidFill>
                  <a:schemeClr val="tx1"/>
                </a:solidFill>
              </a:rPr>
              <a:t>8</a:t>
            </a:r>
            <a:r>
              <a:rPr lang="ko-KR" altLang="en-US" sz="1000" smtClean="0">
                <a:solidFill>
                  <a:schemeClr val="tx1"/>
                </a:solidFill>
              </a:rPr>
              <a:t>개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6737817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4839" y="981620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요청</a:t>
            </a:r>
            <a:endParaRPr lang="ko-KR" altLang="en-US" sz="9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762504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052527" y="3626517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GPIO </a:t>
            </a:r>
            <a:r>
              <a:rPr lang="ko-KR" altLang="en-US" sz="900" b="1" smtClean="0"/>
              <a:t>알람 분석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장애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98" name="직사각형 97"/>
          <p:cNvSpPr/>
          <p:nvPr/>
        </p:nvSpPr>
        <p:spPr>
          <a:xfrm>
            <a:off x="8005310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528990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551108" y="1606057"/>
            <a:ext cx="7150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마직막 값과 비교하여 변경값 확인 및 알람 판단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en-US" altLang="ko-KR" sz="900" smtClean="0"/>
              <a:t>DB</a:t>
            </a:r>
            <a:r>
              <a:rPr lang="ko-KR" altLang="en-US" sz="900" smtClean="0"/>
              <a:t>저장</a:t>
            </a:r>
            <a:endParaRPr lang="en-US" altLang="ko-KR" sz="900" smtClean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7795411" y="1812931"/>
            <a:ext cx="71275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32305" y="1560219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응답</a:t>
            </a:r>
            <a:endParaRPr lang="ko-KR" altLang="en-US" sz="900"/>
          </a:p>
        </p:txBody>
      </p:sp>
      <p:sp>
        <p:nvSpPr>
          <p:cNvPr id="103" name="자유형 102"/>
          <p:cNvSpPr/>
          <p:nvPr/>
        </p:nvSpPr>
        <p:spPr>
          <a:xfrm>
            <a:off x="7737891" y="940279"/>
            <a:ext cx="129397" cy="715993"/>
          </a:xfrm>
          <a:custGeom>
            <a:avLst/>
            <a:gdLst>
              <a:gd name="connsiteX0" fmla="*/ 8627 w 129397"/>
              <a:gd name="connsiteY0" fmla="*/ 715993 h 715993"/>
              <a:gd name="connsiteX1" fmla="*/ 129397 w 129397"/>
              <a:gd name="connsiteY1" fmla="*/ 715993 h 715993"/>
              <a:gd name="connsiteX2" fmla="*/ 129397 w 129397"/>
              <a:gd name="connsiteY2" fmla="*/ 0 h 715993"/>
              <a:gd name="connsiteX3" fmla="*/ 0 w 129397"/>
              <a:gd name="connsiteY3" fmla="*/ 0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7" h="715993">
                <a:moveTo>
                  <a:pt x="8627" y="715993"/>
                </a:moveTo>
                <a:lnTo>
                  <a:pt x="129397" y="715993"/>
                </a:lnTo>
                <a:lnTo>
                  <a:pt x="129397" y="0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885315" y="842376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105" name="직사각형 104"/>
          <p:cNvSpPr/>
          <p:nvPr/>
        </p:nvSpPr>
        <p:spPr>
          <a:xfrm>
            <a:off x="9583939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106" name="직선 연결선 105"/>
          <p:cNvCxnSpPr>
            <a:stCxn id="105" idx="2"/>
          </p:cNvCxnSpPr>
          <p:nvPr/>
        </p:nvCxnSpPr>
        <p:spPr>
          <a:xfrm>
            <a:off x="10041139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063636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108" name="직선 연결선 107"/>
          <p:cNvCxnSpPr/>
          <p:nvPr/>
        </p:nvCxnSpPr>
        <p:spPr>
          <a:xfrm>
            <a:off x="1109356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10041139" y="2987520"/>
            <a:ext cx="1052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994054" y="2781902"/>
            <a:ext cx="1418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및 알람 정보 전송</a:t>
            </a:r>
            <a:endParaRPr lang="ko-KR" altLang="en-US" sz="90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642319" y="3322079"/>
            <a:ext cx="1371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47595" y="3012734"/>
            <a:ext cx="14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및 알람 정보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33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8459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48636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>
            <a:off x="2009948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36058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814545" y="2875375"/>
            <a:ext cx="791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98408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온도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습도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전압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2023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7743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605836" y="3142793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8751" y="2937175"/>
            <a:ext cx="1418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및 알람 정보 전송</a:t>
            </a:r>
            <a:endParaRPr lang="ko-KR" altLang="en-US" sz="90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1001254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48276" y="981620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요청</a:t>
            </a:r>
            <a:endParaRPr lang="ko-KR" altLang="en-US" sz="90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025941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80885" y="3556754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임계값</a:t>
            </a:r>
            <a:r>
              <a:rPr lang="en-US" altLang="ko-KR" sz="900" b="1" smtClean="0"/>
              <a:t> </a:t>
            </a:r>
            <a:r>
              <a:rPr lang="ko-KR" altLang="en-US" sz="900" b="1" smtClean="0"/>
              <a:t>알람 분석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정상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52" name="직사각형 51"/>
          <p:cNvSpPr/>
          <p:nvPr/>
        </p:nvSpPr>
        <p:spPr>
          <a:xfrm>
            <a:off x="2268747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792427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14545" y="1623309"/>
            <a:ext cx="715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4</a:t>
            </a:r>
            <a:r>
              <a:rPr lang="ko-KR" altLang="en-US" sz="900" smtClean="0"/>
              <a:t>단계</a:t>
            </a:r>
            <a:r>
              <a:rPr lang="en-US" altLang="ko-KR" sz="900" smtClean="0"/>
              <a:t>(</a:t>
            </a:r>
            <a:r>
              <a:rPr lang="ko-KR" altLang="en-US" sz="900" smtClean="0"/>
              <a:t>위험</a:t>
            </a:r>
            <a:r>
              <a:rPr lang="en-US" altLang="ko-KR" sz="900" smtClean="0"/>
              <a:t>, </a:t>
            </a:r>
            <a:r>
              <a:rPr lang="ko-KR" altLang="en-US" sz="900" smtClean="0"/>
              <a:t>경고</a:t>
            </a:r>
            <a:r>
              <a:rPr lang="en-US" altLang="ko-KR" sz="900" smtClean="0"/>
              <a:t>,</a:t>
            </a:r>
            <a:r>
              <a:rPr lang="ko-KR" altLang="en-US" sz="900" smtClean="0"/>
              <a:t>주위</a:t>
            </a:r>
            <a:r>
              <a:rPr lang="en-US" altLang="ko-KR" sz="900" smtClean="0"/>
              <a:t>,</a:t>
            </a:r>
            <a:r>
              <a:rPr lang="ko-KR" altLang="en-US" sz="900" smtClean="0"/>
              <a:t>정상</a:t>
            </a:r>
            <a:r>
              <a:rPr lang="en-US" altLang="ko-KR" sz="900" smtClean="0"/>
              <a:t>)</a:t>
            </a:r>
            <a:r>
              <a:rPr lang="ko-KR" altLang="en-US" sz="900" smtClean="0"/>
              <a:t> 임계값 비교 후 알람 판단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DB</a:t>
            </a:r>
            <a:r>
              <a:rPr lang="ko-KR" altLang="en-US" sz="900" smtClean="0"/>
              <a:t>저장</a:t>
            </a:r>
            <a:endParaRPr lang="en-US" altLang="ko-KR" sz="900" smtClean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058848" y="2425399"/>
            <a:ext cx="71275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95742" y="1560219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응답</a:t>
            </a:r>
            <a:endParaRPr lang="ko-KR" altLang="en-US" sz="900"/>
          </a:p>
        </p:txBody>
      </p:sp>
      <p:sp>
        <p:nvSpPr>
          <p:cNvPr id="9" name="자유형 8"/>
          <p:cNvSpPr/>
          <p:nvPr/>
        </p:nvSpPr>
        <p:spPr>
          <a:xfrm>
            <a:off x="2001328" y="940279"/>
            <a:ext cx="129397" cy="715993"/>
          </a:xfrm>
          <a:custGeom>
            <a:avLst/>
            <a:gdLst>
              <a:gd name="connsiteX0" fmla="*/ 8627 w 129397"/>
              <a:gd name="connsiteY0" fmla="*/ 715993 h 715993"/>
              <a:gd name="connsiteX1" fmla="*/ 129397 w 129397"/>
              <a:gd name="connsiteY1" fmla="*/ 715993 h 715993"/>
              <a:gd name="connsiteX2" fmla="*/ 129397 w 129397"/>
              <a:gd name="connsiteY2" fmla="*/ 0 h 715993"/>
              <a:gd name="connsiteX3" fmla="*/ 0 w 129397"/>
              <a:gd name="connsiteY3" fmla="*/ 0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7" h="715993">
                <a:moveTo>
                  <a:pt x="8627" y="715993"/>
                </a:moveTo>
                <a:lnTo>
                  <a:pt x="129397" y="715993"/>
                </a:lnTo>
                <a:lnTo>
                  <a:pt x="129397" y="0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148752" y="842376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58" name="직사각형 57"/>
          <p:cNvSpPr/>
          <p:nvPr/>
        </p:nvSpPr>
        <p:spPr>
          <a:xfrm>
            <a:off x="7065022" y="266662"/>
            <a:ext cx="1362978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8" name="직선 연결선 67"/>
          <p:cNvCxnSpPr>
            <a:stCxn id="58" idx="2"/>
          </p:cNvCxnSpPr>
          <p:nvPr/>
        </p:nvCxnSpPr>
        <p:spPr>
          <a:xfrm>
            <a:off x="7746511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8551108" y="2909879"/>
            <a:ext cx="1490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934971" y="1015831"/>
            <a:ext cx="802846" cy="74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온도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습도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전원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전압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</a:t>
            </a: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6737817" y="1207475"/>
            <a:ext cx="1008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4839" y="981620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요청</a:t>
            </a:r>
            <a:endParaRPr lang="ko-KR" altLang="en-US" sz="9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762504" y="1525921"/>
            <a:ext cx="965305" cy="1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215769" y="3531506"/>
            <a:ext cx="242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임계값</a:t>
            </a:r>
            <a:r>
              <a:rPr lang="en-US" altLang="ko-KR" sz="900" b="1" smtClean="0"/>
              <a:t> </a:t>
            </a:r>
            <a:r>
              <a:rPr lang="ko-KR" altLang="en-US" sz="900" b="1" smtClean="0"/>
              <a:t>알람 분석 </a:t>
            </a:r>
            <a:r>
              <a:rPr lang="en-US" altLang="ko-KR" sz="900" b="1"/>
              <a:t>Sequence</a:t>
            </a:r>
          </a:p>
          <a:p>
            <a:pPr algn="ctr"/>
            <a:r>
              <a:rPr lang="en-US" altLang="ko-KR" sz="900" b="1"/>
              <a:t>(</a:t>
            </a:r>
            <a:r>
              <a:rPr lang="en-US" altLang="ko-KR" sz="900" b="1" smtClean="0"/>
              <a:t>FMS Server </a:t>
            </a:r>
            <a:r>
              <a:rPr lang="ko-KR" altLang="en-US" sz="900" b="1" smtClean="0"/>
              <a:t>네트워크 장애 시</a:t>
            </a:r>
            <a:r>
              <a:rPr lang="en-US" altLang="ko-KR" sz="900" b="1" smtClean="0"/>
              <a:t> ) </a:t>
            </a:r>
            <a:endParaRPr lang="ko-KR" altLang="en-US" sz="900" b="1"/>
          </a:p>
        </p:txBody>
      </p:sp>
      <p:sp>
        <p:nvSpPr>
          <p:cNvPr id="98" name="직사각형 97"/>
          <p:cNvSpPr/>
          <p:nvPr/>
        </p:nvSpPr>
        <p:spPr>
          <a:xfrm>
            <a:off x="8005310" y="1100314"/>
            <a:ext cx="1197254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Fault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528990" y="1420494"/>
            <a:ext cx="0" cy="1968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551108" y="1606057"/>
            <a:ext cx="715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</a:t>
            </a:r>
            <a:r>
              <a:rPr lang="ko-KR" altLang="en-US" sz="900"/>
              <a:t>단계</a:t>
            </a:r>
            <a:r>
              <a:rPr lang="en-US" altLang="ko-KR" sz="900"/>
              <a:t>(</a:t>
            </a:r>
            <a:r>
              <a:rPr lang="ko-KR" altLang="en-US" sz="900"/>
              <a:t>위험</a:t>
            </a:r>
            <a:r>
              <a:rPr lang="en-US" altLang="ko-KR" sz="900"/>
              <a:t>, </a:t>
            </a:r>
            <a:r>
              <a:rPr lang="ko-KR" altLang="en-US" sz="900"/>
              <a:t>경고</a:t>
            </a:r>
            <a:r>
              <a:rPr lang="en-US" altLang="ko-KR" sz="900"/>
              <a:t>,</a:t>
            </a:r>
            <a:r>
              <a:rPr lang="ko-KR" altLang="en-US" sz="900"/>
              <a:t>주위</a:t>
            </a:r>
            <a:r>
              <a:rPr lang="en-US" altLang="ko-KR" sz="900"/>
              <a:t>,</a:t>
            </a:r>
            <a:r>
              <a:rPr lang="ko-KR" altLang="en-US" sz="900"/>
              <a:t>정상</a:t>
            </a:r>
            <a:r>
              <a:rPr lang="en-US" altLang="ko-KR" sz="900"/>
              <a:t>)</a:t>
            </a:r>
            <a:r>
              <a:rPr lang="ko-KR" altLang="en-US" sz="900"/>
              <a:t> 임계값 비교 후 알람 판단</a:t>
            </a:r>
            <a:endParaRPr lang="en-US" altLang="ko-KR" sz="900"/>
          </a:p>
          <a:p>
            <a:endParaRPr lang="en-US" altLang="ko-KR" sz="900"/>
          </a:p>
          <a:p>
            <a:r>
              <a:rPr lang="en-US" altLang="ko-KR" sz="900"/>
              <a:t>DB</a:t>
            </a:r>
            <a:r>
              <a:rPr lang="ko-KR" altLang="en-US" sz="900"/>
              <a:t>저장</a:t>
            </a:r>
            <a:endParaRPr lang="en-US" altLang="ko-KR" sz="90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7795411" y="2382274"/>
            <a:ext cx="71275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32305" y="1560219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응답</a:t>
            </a:r>
            <a:endParaRPr lang="ko-KR" altLang="en-US" sz="900"/>
          </a:p>
        </p:txBody>
      </p:sp>
      <p:sp>
        <p:nvSpPr>
          <p:cNvPr id="103" name="자유형 102"/>
          <p:cNvSpPr/>
          <p:nvPr/>
        </p:nvSpPr>
        <p:spPr>
          <a:xfrm>
            <a:off x="7737891" y="940279"/>
            <a:ext cx="129397" cy="715993"/>
          </a:xfrm>
          <a:custGeom>
            <a:avLst/>
            <a:gdLst>
              <a:gd name="connsiteX0" fmla="*/ 8627 w 129397"/>
              <a:gd name="connsiteY0" fmla="*/ 715993 h 715993"/>
              <a:gd name="connsiteX1" fmla="*/ 129397 w 129397"/>
              <a:gd name="connsiteY1" fmla="*/ 715993 h 715993"/>
              <a:gd name="connsiteX2" fmla="*/ 129397 w 129397"/>
              <a:gd name="connsiteY2" fmla="*/ 0 h 715993"/>
              <a:gd name="connsiteX3" fmla="*/ 0 w 129397"/>
              <a:gd name="connsiteY3" fmla="*/ 0 h 71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7" h="715993">
                <a:moveTo>
                  <a:pt x="8627" y="715993"/>
                </a:moveTo>
                <a:lnTo>
                  <a:pt x="129397" y="715993"/>
                </a:lnTo>
                <a:lnTo>
                  <a:pt x="129397" y="0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885315" y="842376"/>
            <a:ext cx="113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105" name="직사각형 104"/>
          <p:cNvSpPr/>
          <p:nvPr/>
        </p:nvSpPr>
        <p:spPr>
          <a:xfrm>
            <a:off x="9583939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106" name="직선 연결선 105"/>
          <p:cNvCxnSpPr>
            <a:stCxn id="105" idx="2"/>
          </p:cNvCxnSpPr>
          <p:nvPr/>
        </p:nvCxnSpPr>
        <p:spPr>
          <a:xfrm>
            <a:off x="10041139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063636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OP1 ~ OP15</a:t>
            </a:r>
          </a:p>
        </p:txBody>
      </p:sp>
      <p:cxnSp>
        <p:nvCxnSpPr>
          <p:cNvPr id="108" name="직선 연결선 107"/>
          <p:cNvCxnSpPr/>
          <p:nvPr/>
        </p:nvCxnSpPr>
        <p:spPr>
          <a:xfrm>
            <a:off x="11093566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10041139" y="3194554"/>
            <a:ext cx="1052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994054" y="2988936"/>
            <a:ext cx="1418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및 알람 정보 전송</a:t>
            </a:r>
            <a:endParaRPr lang="ko-KR" altLang="en-US" sz="900"/>
          </a:p>
        </p:txBody>
      </p:sp>
      <p:sp>
        <p:nvSpPr>
          <p:cNvPr id="46" name="TextBox 45"/>
          <p:cNvSpPr txBox="1"/>
          <p:nvPr/>
        </p:nvSpPr>
        <p:spPr>
          <a:xfrm>
            <a:off x="2001787" y="1767259"/>
            <a:ext cx="715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평균처리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DB</a:t>
            </a:r>
            <a:r>
              <a:rPr lang="ko-KR" altLang="en-US" sz="900" smtClean="0"/>
              <a:t>저장</a:t>
            </a:r>
            <a:endParaRPr lang="en-US" altLang="ko-KR" sz="900" smtClean="0"/>
          </a:p>
        </p:txBody>
      </p:sp>
      <p:sp>
        <p:nvSpPr>
          <p:cNvPr id="47" name="TextBox 46"/>
          <p:cNvSpPr txBox="1"/>
          <p:nvPr/>
        </p:nvSpPr>
        <p:spPr>
          <a:xfrm>
            <a:off x="7783688" y="1750123"/>
            <a:ext cx="715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평균처리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DB</a:t>
            </a:r>
            <a:r>
              <a:rPr lang="ko-KR" altLang="en-US" sz="900" smtClean="0"/>
              <a:t>저장</a:t>
            </a:r>
            <a:endParaRPr lang="en-US" altLang="ko-KR" sz="900" smtClean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642319" y="3483190"/>
            <a:ext cx="13716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95234" y="3216357"/>
            <a:ext cx="14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상태 및 알람 정보 </a:t>
            </a:r>
            <a:r>
              <a:rPr lang="ko-KR" altLang="en-US" sz="900" smtClean="0"/>
              <a:t>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160620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35170" y="500338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Sensor 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76772" y="50033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1650266" y="819516"/>
            <a:ext cx="6005" cy="487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4433972" y="819516"/>
            <a:ext cx="13923" cy="487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56271" y="1568054"/>
            <a:ext cx="138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319" y="1166094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DI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168874" y="1403317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50266" y="1155592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DI</a:t>
            </a:r>
            <a:r>
              <a:rPr lang="ko-KR" altLang="en-US" sz="900" smtClean="0"/>
              <a:t> </a:t>
            </a:r>
            <a:r>
              <a:rPr lang="ko-KR" altLang="en-US" sz="900" smtClean="0"/>
              <a:t>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sp>
        <p:nvSpPr>
          <p:cNvPr id="17" name="직사각형 16"/>
          <p:cNvSpPr/>
          <p:nvPr/>
        </p:nvSpPr>
        <p:spPr>
          <a:xfrm>
            <a:off x="2441736" y="500338"/>
            <a:ext cx="1242202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>
            <a:off x="3062837" y="819516"/>
            <a:ext cx="7174" cy="487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168874" y="1284904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062837" y="1792341"/>
            <a:ext cx="138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70011" y="1485272"/>
            <a:ext cx="133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DI </a:t>
            </a:r>
            <a:r>
              <a:rPr lang="ko-KR" altLang="en-US" sz="900" smtClean="0"/>
              <a:t>센서 데이터 전송</a:t>
            </a:r>
            <a:endParaRPr lang="ko-KR" altLang="en-US" sz="90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3062837" y="2223661"/>
            <a:ext cx="138505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60471" y="1888628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DI </a:t>
            </a:r>
            <a:r>
              <a:rPr lang="ko-KR" altLang="en-US" sz="900" smtClean="0"/>
              <a:t>센서 데이터 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656271" y="2803906"/>
            <a:ext cx="138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3319" y="2401946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DO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168874" y="2639169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50266" y="2391444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DO</a:t>
            </a:r>
            <a:r>
              <a:rPr lang="ko-KR" altLang="en-US" sz="900" smtClean="0"/>
              <a:t> </a:t>
            </a:r>
            <a:r>
              <a:rPr lang="ko-KR" altLang="en-US" sz="900" smtClean="0"/>
              <a:t>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168874" y="2520756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62837" y="3028193"/>
            <a:ext cx="138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70011" y="2721124"/>
            <a:ext cx="133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DO </a:t>
            </a:r>
            <a:r>
              <a:rPr lang="ko-KR" altLang="en-US" sz="900" smtClean="0"/>
              <a:t>센서 데이터 전송</a:t>
            </a:r>
            <a:endParaRPr lang="ko-KR" altLang="en-US" sz="90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062837" y="3459513"/>
            <a:ext cx="138505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60471" y="3124480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DO </a:t>
            </a:r>
            <a:r>
              <a:rPr lang="ko-KR" altLang="en-US" sz="900" smtClean="0"/>
              <a:t>센서 데이터 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656271" y="4332769"/>
            <a:ext cx="138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3319" y="3930809"/>
            <a:ext cx="1095555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1168874" y="4168032"/>
            <a:ext cx="48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50266" y="3920307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AI</a:t>
            </a:r>
            <a:r>
              <a:rPr lang="ko-KR" altLang="en-US" sz="900" smtClean="0"/>
              <a:t> </a:t>
            </a:r>
            <a:r>
              <a:rPr lang="ko-KR" altLang="en-US" sz="900" smtClean="0"/>
              <a:t>데이터 수집 및 </a:t>
            </a:r>
            <a:r>
              <a:rPr lang="en-US" altLang="ko-KR" sz="900" smtClean="0"/>
              <a:t>DB </a:t>
            </a:r>
            <a:r>
              <a:rPr lang="ko-KR" altLang="en-US" sz="900" smtClean="0"/>
              <a:t>저장</a:t>
            </a:r>
            <a:endParaRPr lang="ko-KR" altLang="en-US" sz="90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168874" y="4049619"/>
            <a:ext cx="48739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062837" y="4557056"/>
            <a:ext cx="1385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70011" y="4249987"/>
            <a:ext cx="133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AI</a:t>
            </a:r>
            <a:r>
              <a:rPr lang="en-US" altLang="ko-KR" sz="900" smtClean="0"/>
              <a:t> </a:t>
            </a:r>
            <a:r>
              <a:rPr lang="ko-KR" altLang="en-US" sz="900" smtClean="0"/>
              <a:t>센서 데이터 전송</a:t>
            </a:r>
            <a:endParaRPr lang="ko-KR" altLang="en-US" sz="90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062837" y="4988376"/>
            <a:ext cx="138505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0471" y="4653343"/>
            <a:ext cx="133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AI</a:t>
            </a:r>
            <a:r>
              <a:rPr lang="en-US" altLang="ko-KR" sz="900" smtClean="0"/>
              <a:t> </a:t>
            </a:r>
            <a:r>
              <a:rPr lang="ko-KR" altLang="en-US" sz="900" smtClean="0"/>
              <a:t>센서 데이터 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sp>
        <p:nvSpPr>
          <p:cNvPr id="62" name="TextBox 61"/>
          <p:cNvSpPr txBox="1"/>
          <p:nvPr/>
        </p:nvSpPr>
        <p:spPr>
          <a:xfrm>
            <a:off x="1772613" y="5825015"/>
            <a:ext cx="2420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환경 감시 센서 데이터 전송 </a:t>
            </a:r>
            <a:r>
              <a:rPr lang="en-US" altLang="ko-KR" sz="900" b="1" smtClean="0"/>
              <a:t>Sequence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341722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11941"/>
              </p:ext>
            </p:extLst>
          </p:nvPr>
        </p:nvGraphicFramePr>
        <p:xfrm>
          <a:off x="797040" y="788483"/>
          <a:ext cx="10375900" cy="417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838200"/>
                <a:gridCol w="1079500"/>
                <a:gridCol w="1257300"/>
                <a:gridCol w="1219200"/>
                <a:gridCol w="685800"/>
                <a:gridCol w="685800"/>
                <a:gridCol w="685800"/>
                <a:gridCol w="685800"/>
                <a:gridCol w="25527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순번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인터페이스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UART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센서 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기본 </a:t>
                      </a:r>
                      <a:r>
                        <a:rPr lang="en-US" sz="1100" u="none" strike="noStrike">
                          <a:effectLst/>
                        </a:rPr>
                        <a:t>SlaveID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수집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알람판단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확인 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mtClean="0">
                          <a:effectLst/>
                        </a:rPr>
                        <a:t>RS-232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열 감지 센서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 : 0</a:t>
                      </a:r>
                      <a:r>
                        <a:rPr lang="ko-KR" altLang="en-US" sz="1000" u="none" strike="noStrike">
                          <a:effectLst/>
                        </a:rPr>
                        <a:t>번 </a:t>
                      </a:r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* 수집 및 전송 주기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연기 감지 센서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 : 1</a:t>
                      </a:r>
                      <a:r>
                        <a:rPr lang="ko-KR" altLang="en-US" sz="1000" u="none" strike="noStrike">
                          <a:effectLst/>
                        </a:rPr>
                        <a:t>번 </a:t>
                      </a:r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출입문 감시 센서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 : 2</a:t>
                      </a:r>
                      <a:r>
                        <a:rPr lang="ko-KR" altLang="en-US" sz="1000" u="none" strike="noStrike">
                          <a:effectLst/>
                        </a:rPr>
                        <a:t>번 </a:t>
                      </a:r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누수 감시 센서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 : 3</a:t>
                      </a:r>
                      <a:r>
                        <a:rPr lang="ko-KR" altLang="en-US" sz="1000" u="none" strike="noStrike">
                          <a:effectLst/>
                        </a:rPr>
                        <a:t>번 </a:t>
                      </a:r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ON(1)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Reserved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16, 32, 64, 128bit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전등 제어</a:t>
                      </a:r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 : 0</a:t>
                      </a:r>
                      <a:r>
                        <a:rPr lang="ko-KR" altLang="en-US" sz="1000" u="none" strike="noStrike">
                          <a:effectLst/>
                        </a:rPr>
                        <a:t>번 </a:t>
                      </a:r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(ON/OFF)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전등 제어</a:t>
                      </a:r>
                      <a:r>
                        <a:rPr lang="en-US" altLang="ko-KR" sz="1000" u="none" strike="noStrike">
                          <a:effectLst/>
                        </a:rPr>
                        <a:t>2 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 : 1</a:t>
                      </a:r>
                      <a:r>
                        <a:rPr lang="ko-KR" altLang="en-US" sz="1000" u="none" strike="noStrike">
                          <a:effectLst/>
                        </a:rPr>
                        <a:t>번 </a:t>
                      </a:r>
                      <a:r>
                        <a:rPr lang="en-US" sz="1000" u="none" strike="noStrike">
                          <a:effectLst/>
                        </a:rPr>
                        <a:t>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(ON/OFF)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Reserved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4, 8, 16, 32, 64, 128bit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(ON/OFF)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RS-485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리모콘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1~3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최대 </a:t>
                      </a:r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개확장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(UP/Down)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* 수집 및 전송 주기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* 수집 데이터 존재 여부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RS-485</a:t>
                      </a:r>
                      <a:br>
                        <a:rPr lang="en-US" sz="1000" u="none" strike="noStrike">
                          <a:effectLst/>
                        </a:rPr>
                      </a:b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온도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습도 센서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1~3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최대 </a:t>
                      </a:r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개확장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임계값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* 수집 및 전송 주기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* 데이터 타입</a:t>
                      </a:r>
                      <a:r>
                        <a:rPr lang="en-US" altLang="ko-KR" sz="1000" u="none" strike="noStrike">
                          <a:effectLst/>
                        </a:rPr>
                        <a:t>( shot, float, ??? 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RS-485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전원 제어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1~3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최대 </a:t>
                      </a:r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개확장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(ON/OFF)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* 수집 및 전송 주기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* </a:t>
                      </a:r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r>
                        <a:rPr lang="ko-KR" altLang="en-US" sz="1000" u="none" strike="noStrike">
                          <a:effectLst/>
                        </a:rPr>
                        <a:t>채널 상태</a:t>
                      </a:r>
                      <a:r>
                        <a:rPr lang="en-US" altLang="ko-KR" sz="1000" u="none" strike="noStrike">
                          <a:effectLst/>
                        </a:rPr>
                        <a:t>, 6</a:t>
                      </a:r>
                      <a:r>
                        <a:rPr lang="ko-KR" altLang="en-US" sz="1000" u="none" strike="noStrike">
                          <a:effectLst/>
                        </a:rPr>
                        <a:t>채널 </a:t>
                      </a:r>
                      <a:r>
                        <a:rPr lang="en-US" altLang="ko-KR" sz="1000" u="none" strike="noStrike">
                          <a:effectLst/>
                        </a:rPr>
                        <a:t>Current(</a:t>
                      </a:r>
                      <a:r>
                        <a:rPr lang="ko-KR" altLang="en-US" sz="1000" u="none" strike="noStrike">
                          <a:effectLst/>
                        </a:rPr>
                        <a:t>전류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* </a:t>
                      </a:r>
                      <a:r>
                        <a:rPr lang="ko-KR" altLang="en-US" sz="1000" u="none" strike="noStrike">
                          <a:effectLst/>
                        </a:rPr>
                        <a:t>데이터 타입</a:t>
                      </a:r>
                      <a:r>
                        <a:rPr lang="en-US" altLang="ko-KR" sz="1000" u="none" strike="noStrike">
                          <a:effectLst/>
                        </a:rPr>
                        <a:t>( shot, float, ??? )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* </a:t>
                      </a:r>
                      <a:r>
                        <a:rPr lang="ko-KR" altLang="en-US" sz="1000" u="none" strike="noStrike">
                          <a:effectLst/>
                        </a:rPr>
                        <a:t>알람 판단 기준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RS-485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(MODBUS)</a:t>
                      </a:r>
                      <a:br>
                        <a:rPr lang="en-US" sz="1000" u="none" strike="noStrike">
                          <a:effectLst/>
                        </a:rPr>
                      </a:b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전원 감시 장치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1~3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최대 </a:t>
                      </a:r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개확장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* 수집 및 전송 주기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* 수집 데이터 종류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* 알람 판단 기준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7040" y="176372"/>
            <a:ext cx="103827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RTU Sensor Interface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1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2375" y="920709"/>
            <a:ext cx="4235572" cy="1494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90883" y="1209668"/>
            <a:ext cx="1330908" cy="998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Client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(FMS </a:t>
            </a:r>
            <a:r>
              <a:rPr lang="en-US" altLang="ko-KR" sz="1000" dirty="0" smtClean="0">
                <a:solidFill>
                  <a:schemeClr val="tx1"/>
                </a:solidFill>
              </a:rPr>
              <a:t>Server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81603" y="1209668"/>
            <a:ext cx="2091817" cy="4423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UPDATE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Client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 Update </a:t>
            </a:r>
            <a:r>
              <a:rPr lang="en-US" altLang="ko-KR" sz="1000" dirty="0" smtClean="0">
                <a:solidFill>
                  <a:schemeClr val="tx1"/>
                </a:solidFill>
              </a:rPr>
              <a:t>Server</a:t>
            </a:r>
            <a:r>
              <a:rPr lang="ko-KR" altLang="en-US" sz="1000" dirty="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1603" y="1746085"/>
            <a:ext cx="2091817" cy="461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OP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Server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 OP </a:t>
            </a:r>
            <a:r>
              <a:rPr lang="ko-KR" altLang="en-US" sz="1000" smtClean="0">
                <a:solidFill>
                  <a:schemeClr val="tx1"/>
                </a:solidFill>
              </a:rPr>
              <a:t>연동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53447" y="162596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내부 데이터 전송 방식 </a:t>
            </a:r>
            <a:endParaRPr lang="en-US" altLang="ko-KR" sz="1000" b="1" smtClean="0"/>
          </a:p>
          <a:p>
            <a:r>
              <a:rPr lang="en-US" altLang="ko-KR" sz="1000" b="1" smtClean="0"/>
              <a:t>Function Call </a:t>
            </a:r>
            <a:r>
              <a:rPr lang="ko-KR" altLang="en-US" sz="1000" b="1" smtClean="0"/>
              <a:t>또는 </a:t>
            </a:r>
            <a:r>
              <a:rPr lang="en-US" altLang="ko-KR" sz="1000" b="1" smtClean="0"/>
              <a:t>Shard Memory</a:t>
            </a:r>
            <a:endParaRPr lang="ko-KR" altLang="en-US" sz="1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97040" y="176372"/>
            <a:ext cx="899435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FMS S/W Block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63663" y="670384"/>
            <a:ext cx="1805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RTU </a:t>
            </a:r>
            <a:r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</a:rPr>
              <a:t>데이터 전송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Layer</a:t>
            </a:r>
            <a:endParaRPr lang="ko-KR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37894" y="5902307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INPUT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957531" y="1382610"/>
            <a:ext cx="914400" cy="651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3"/>
            <a:endCxn id="10" idx="1"/>
          </p:cNvCxnSpPr>
          <p:nvPr/>
        </p:nvCxnSpPr>
        <p:spPr>
          <a:xfrm>
            <a:off x="1871931" y="1708252"/>
            <a:ext cx="1518952" cy="55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71931" y="1477420"/>
            <a:ext cx="165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TCP/IP , Port: 6000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8450015" y="1105176"/>
            <a:ext cx="914400" cy="651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Update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11" idx="3"/>
            <a:endCxn id="33" idx="1"/>
          </p:cNvCxnSpPr>
          <p:nvPr/>
        </p:nvCxnSpPr>
        <p:spPr>
          <a:xfrm flipV="1">
            <a:off x="7073420" y="1430818"/>
            <a:ext cx="1376595" cy="1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97947" y="1220264"/>
            <a:ext cx="165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TCP/IP , Port: 6002</a:t>
            </a:r>
            <a:endParaRPr lang="ko-KR" altLang="en-US" sz="900"/>
          </a:p>
        </p:txBody>
      </p:sp>
      <p:sp>
        <p:nvSpPr>
          <p:cNvPr id="40" name="직사각형 39"/>
          <p:cNvSpPr/>
          <p:nvPr/>
        </p:nvSpPr>
        <p:spPr>
          <a:xfrm>
            <a:off x="8450015" y="1940928"/>
            <a:ext cx="914400" cy="325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/ Topology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22544" y="2089755"/>
            <a:ext cx="914400" cy="325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/ Topology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64499" y="2281220"/>
            <a:ext cx="914400" cy="325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2" idx="3"/>
            <a:endCxn id="40" idx="1"/>
          </p:cNvCxnSpPr>
          <p:nvPr/>
        </p:nvCxnSpPr>
        <p:spPr>
          <a:xfrm>
            <a:off x="7073420" y="1977014"/>
            <a:ext cx="1376595" cy="1267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3"/>
            <a:endCxn id="42" idx="1"/>
          </p:cNvCxnSpPr>
          <p:nvPr/>
        </p:nvCxnSpPr>
        <p:spPr>
          <a:xfrm>
            <a:off x="7073420" y="1977014"/>
            <a:ext cx="1549124" cy="27556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  <a:endCxn id="43" idx="1"/>
          </p:cNvCxnSpPr>
          <p:nvPr/>
        </p:nvCxnSpPr>
        <p:spPr>
          <a:xfrm>
            <a:off x="7073420" y="1977014"/>
            <a:ext cx="1791079" cy="46702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39251" y="1746577"/>
            <a:ext cx="165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TCP/IP , Port: 6004</a:t>
            </a:r>
            <a:endParaRPr lang="ko-KR" altLang="en-US" sz="900"/>
          </a:p>
        </p:txBody>
      </p:sp>
      <p:sp>
        <p:nvSpPr>
          <p:cNvPr id="23" name="직사각형 22"/>
          <p:cNvSpPr/>
          <p:nvPr/>
        </p:nvSpPr>
        <p:spPr>
          <a:xfrm>
            <a:off x="3062375" y="3313738"/>
            <a:ext cx="4235572" cy="1494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90883" y="3602697"/>
            <a:ext cx="1330908" cy="44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RADIO </a:t>
            </a:r>
            <a:r>
              <a:rPr lang="en-US" altLang="ko-KR" sz="1000" b="1" smtClean="0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( TCP Client)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6443" y="3602697"/>
            <a:ext cx="1836977" cy="987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Fault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3663" y="3063413"/>
            <a:ext cx="20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RTU </a:t>
            </a:r>
            <a:r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</a:rPr>
              <a:t>데이터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Layer</a:t>
            </a:r>
            <a:endParaRPr lang="ko-KR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90204" y="3497955"/>
            <a:ext cx="914400" cy="651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전파 감시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장치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3"/>
            <a:endCxn id="24" idx="1"/>
          </p:cNvCxnSpPr>
          <p:nvPr/>
        </p:nvCxnSpPr>
        <p:spPr>
          <a:xfrm>
            <a:off x="2104604" y="3823597"/>
            <a:ext cx="128627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89296" y="3586596"/>
            <a:ext cx="165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TCP/IP , Port: 6000</a:t>
            </a:r>
            <a:endParaRPr lang="ko-KR" altLang="en-US" sz="900"/>
          </a:p>
        </p:txBody>
      </p:sp>
      <p:sp>
        <p:nvSpPr>
          <p:cNvPr id="50" name="직사각형 49"/>
          <p:cNvSpPr/>
          <p:nvPr/>
        </p:nvSpPr>
        <p:spPr>
          <a:xfrm>
            <a:off x="3390883" y="4148133"/>
            <a:ext cx="1330908" cy="44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Sensor </a:t>
            </a:r>
            <a:r>
              <a:rPr lang="en-US" altLang="ko-KR" sz="1000" b="1">
                <a:solidFill>
                  <a:schemeClr val="tx1"/>
                </a:solidFill>
              </a:rPr>
              <a:t>Manager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485" y="5192931"/>
            <a:ext cx="6774677" cy="21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GPIO </a:t>
            </a:r>
            <a:r>
              <a:rPr lang="ko-KR" altLang="en-US" sz="1000" smtClean="0">
                <a:solidFill>
                  <a:schemeClr val="tx1"/>
                </a:solidFill>
              </a:rPr>
              <a:t>센서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04735" y="5429045"/>
            <a:ext cx="575445" cy="21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열감지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35128" y="5429045"/>
            <a:ext cx="748010" cy="21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연기감지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38086" y="5429045"/>
            <a:ext cx="748010" cy="21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출입문감지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25848" y="5431002"/>
            <a:ext cx="748010" cy="21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누수감시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4734" y="5666193"/>
            <a:ext cx="575445" cy="21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35127" y="5666193"/>
            <a:ext cx="748010" cy="21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138085" y="5666193"/>
            <a:ext cx="748010" cy="21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25847" y="5668150"/>
            <a:ext cx="748010" cy="21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858041" y="5427088"/>
            <a:ext cx="590641" cy="21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Reserved</a:t>
            </a:r>
            <a:endParaRPr lang="en-US" altLang="ko-KR" sz="70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88434" y="5427088"/>
            <a:ext cx="748010" cy="21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Reserved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91392" y="5427088"/>
            <a:ext cx="748010" cy="21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Reserved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79154" y="5429045"/>
            <a:ext cx="748010" cy="21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Reserved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858040" y="5664236"/>
            <a:ext cx="575445" cy="21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488433" y="5664236"/>
            <a:ext cx="748010" cy="21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291391" y="5664236"/>
            <a:ext cx="748010" cy="21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079153" y="5666193"/>
            <a:ext cx="748010" cy="21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01978" y="5928976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OUTPUT</a:t>
            </a:r>
            <a:endParaRPr lang="ko-KR" altLang="en-US" sz="1000" b="1"/>
          </a:p>
        </p:txBody>
      </p:sp>
      <p:sp>
        <p:nvSpPr>
          <p:cNvPr id="70" name="직사각형 69"/>
          <p:cNvSpPr/>
          <p:nvPr/>
        </p:nvSpPr>
        <p:spPr>
          <a:xfrm>
            <a:off x="7073421" y="5175768"/>
            <a:ext cx="828376" cy="70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리모콘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제어 장치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30509" y="5167052"/>
            <a:ext cx="828376" cy="70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온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습도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센서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61441" y="5167052"/>
            <a:ext cx="828376" cy="70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 제어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장치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892373" y="5167052"/>
            <a:ext cx="828376" cy="70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 감시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장치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486" y="5425933"/>
            <a:ext cx="575445" cy="2157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2485" y="5671707"/>
            <a:ext cx="575445" cy="2157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-7897" y="5928975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OUTPUT</a:t>
            </a:r>
          </a:p>
          <a:p>
            <a:r>
              <a:rPr lang="en-US" altLang="ko-KR" sz="1000" b="1" smtClean="0"/>
              <a:t>(</a:t>
            </a:r>
            <a:r>
              <a:rPr lang="ko-KR" altLang="en-US" sz="1000" b="1" smtClean="0"/>
              <a:t>전원</a:t>
            </a:r>
            <a:r>
              <a:rPr lang="en-US" altLang="ko-KR" sz="1000" b="1" smtClean="0"/>
              <a:t>)</a:t>
            </a:r>
            <a:endParaRPr lang="ko-KR" altLang="en-US" sz="1000" b="1"/>
          </a:p>
        </p:txBody>
      </p:sp>
      <p:cxnSp>
        <p:nvCxnSpPr>
          <p:cNvPr id="15" name="꺾인 연결선 14"/>
          <p:cNvCxnSpPr>
            <a:stCxn id="50" idx="2"/>
          </p:cNvCxnSpPr>
          <p:nvPr/>
        </p:nvCxnSpPr>
        <p:spPr>
          <a:xfrm rot="5400000">
            <a:off x="3663966" y="4774680"/>
            <a:ext cx="577119" cy="207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0" idx="2"/>
            <a:endCxn id="70" idx="0"/>
          </p:cNvCxnSpPr>
          <p:nvPr/>
        </p:nvCxnSpPr>
        <p:spPr>
          <a:xfrm rot="16200000" flipH="1">
            <a:off x="5479056" y="3167214"/>
            <a:ext cx="585835" cy="3431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50" idx="2"/>
            <a:endCxn id="71" idx="0"/>
          </p:cNvCxnSpPr>
          <p:nvPr/>
        </p:nvCxnSpPr>
        <p:spPr>
          <a:xfrm rot="16200000" flipH="1">
            <a:off x="5961958" y="2684312"/>
            <a:ext cx="577119" cy="4388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50" idx="2"/>
            <a:endCxn id="72" idx="0"/>
          </p:cNvCxnSpPr>
          <p:nvPr/>
        </p:nvCxnSpPr>
        <p:spPr>
          <a:xfrm rot="16200000" flipH="1">
            <a:off x="6427424" y="2218846"/>
            <a:ext cx="577119" cy="5319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0" idx="2"/>
            <a:endCxn id="74" idx="0"/>
          </p:cNvCxnSpPr>
          <p:nvPr/>
        </p:nvCxnSpPr>
        <p:spPr>
          <a:xfrm rot="16200000" flipH="1">
            <a:off x="6892890" y="1753380"/>
            <a:ext cx="577119" cy="6250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242619" y="4965867"/>
            <a:ext cx="669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RS-232</a:t>
            </a:r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6820807" y="4922773"/>
            <a:ext cx="669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RS-232</a:t>
            </a:r>
            <a:endParaRPr lang="ko-KR" altLang="en-US" sz="900"/>
          </a:p>
        </p:txBody>
      </p:sp>
      <p:sp>
        <p:nvSpPr>
          <p:cNvPr id="85" name="TextBox 84"/>
          <p:cNvSpPr txBox="1"/>
          <p:nvPr/>
        </p:nvSpPr>
        <p:spPr>
          <a:xfrm>
            <a:off x="7793010" y="4922773"/>
            <a:ext cx="669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RS-232</a:t>
            </a:r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8763478" y="4922773"/>
            <a:ext cx="669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RS-232</a:t>
            </a:r>
            <a:endParaRPr lang="ko-KR" altLang="en-US" sz="900"/>
          </a:p>
        </p:txBody>
      </p:sp>
      <p:sp>
        <p:nvSpPr>
          <p:cNvPr id="87" name="TextBox 86"/>
          <p:cNvSpPr txBox="1"/>
          <p:nvPr/>
        </p:nvSpPr>
        <p:spPr>
          <a:xfrm>
            <a:off x="9676809" y="4929497"/>
            <a:ext cx="669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RS-485</a:t>
            </a:r>
            <a:endParaRPr lang="ko-KR" altLang="en-US" sz="900"/>
          </a:p>
        </p:txBody>
      </p:sp>
      <p:sp>
        <p:nvSpPr>
          <p:cNvPr id="82" name="왼쪽/오른쪽 화살표 81"/>
          <p:cNvSpPr/>
          <p:nvPr/>
        </p:nvSpPr>
        <p:spPr>
          <a:xfrm>
            <a:off x="4729017" y="3810509"/>
            <a:ext cx="507426" cy="530285"/>
          </a:xfrm>
          <a:prstGeom prst="leftRightArrow">
            <a:avLst>
              <a:gd name="adj1" fmla="val 50000"/>
              <a:gd name="adj2" fmla="val 32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3245" y="258800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8855" y="258800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8" name="직선 연결선 7"/>
          <p:cNvCxnSpPr>
            <a:stCxn id="4" idx="2"/>
          </p:cNvCxnSpPr>
          <p:nvPr/>
        </p:nvCxnSpPr>
        <p:spPr>
          <a:xfrm>
            <a:off x="1190445" y="577978"/>
            <a:ext cx="0" cy="5227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</p:cNvCxnSpPr>
          <p:nvPr/>
        </p:nvCxnSpPr>
        <p:spPr>
          <a:xfrm>
            <a:off x="3416055" y="577978"/>
            <a:ext cx="0" cy="5227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59734" y="759132"/>
            <a:ext cx="1283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Booting</a:t>
            </a:r>
            <a:endParaRPr lang="ko-KR" alt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259735" y="943564"/>
            <a:ext cx="1283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Databse Active</a:t>
            </a:r>
            <a:endParaRPr lang="ko-KR" altLang="en-US" sz="900"/>
          </a:p>
        </p:txBody>
      </p:sp>
      <p:sp>
        <p:nvSpPr>
          <p:cNvPr id="18" name="자유형 17"/>
          <p:cNvSpPr/>
          <p:nvPr/>
        </p:nvSpPr>
        <p:spPr>
          <a:xfrm>
            <a:off x="966155" y="856105"/>
            <a:ext cx="327804" cy="1222875"/>
          </a:xfrm>
          <a:custGeom>
            <a:avLst/>
            <a:gdLst>
              <a:gd name="connsiteX0" fmla="*/ 301925 w 327804"/>
              <a:gd name="connsiteY0" fmla="*/ 1397480 h 1397480"/>
              <a:gd name="connsiteX1" fmla="*/ 0 w 327804"/>
              <a:gd name="connsiteY1" fmla="*/ 1397480 h 1397480"/>
              <a:gd name="connsiteX2" fmla="*/ 0 w 327804"/>
              <a:gd name="connsiteY2" fmla="*/ 0 h 1397480"/>
              <a:gd name="connsiteX3" fmla="*/ 327804 w 327804"/>
              <a:gd name="connsiteY3" fmla="*/ 0 h 13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04" h="1397480">
                <a:moveTo>
                  <a:pt x="301925" y="1397480"/>
                </a:moveTo>
                <a:lnTo>
                  <a:pt x="0" y="1397480"/>
                </a:lnTo>
                <a:lnTo>
                  <a:pt x="0" y="0"/>
                </a:lnTo>
                <a:lnTo>
                  <a:pt x="32780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84194" y="1124598"/>
            <a:ext cx="1217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센서 체크</a:t>
            </a:r>
            <a:endParaRPr lang="ko-KR" altLang="en-US" sz="900"/>
          </a:p>
        </p:txBody>
      </p:sp>
      <p:sp>
        <p:nvSpPr>
          <p:cNvPr id="20" name="TextBox 19"/>
          <p:cNvSpPr txBox="1"/>
          <p:nvPr/>
        </p:nvSpPr>
        <p:spPr>
          <a:xfrm>
            <a:off x="1284194" y="1318132"/>
            <a:ext cx="1217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전파 감시 장치 체크</a:t>
            </a:r>
            <a:endParaRPr lang="ko-KR" altLang="en-US" sz="900"/>
          </a:p>
        </p:txBody>
      </p:sp>
      <p:sp>
        <p:nvSpPr>
          <p:cNvPr id="21" name="TextBox 20"/>
          <p:cNvSpPr txBox="1"/>
          <p:nvPr/>
        </p:nvSpPr>
        <p:spPr>
          <a:xfrm>
            <a:off x="1278647" y="1507661"/>
            <a:ext cx="1223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RTU Resouce </a:t>
            </a:r>
            <a:r>
              <a:rPr lang="ko-KR" altLang="en-US" sz="900" smtClean="0"/>
              <a:t>체크</a:t>
            </a:r>
            <a:endParaRPr lang="ko-KR" altLang="en-US" sz="900"/>
          </a:p>
        </p:txBody>
      </p:sp>
      <p:sp>
        <p:nvSpPr>
          <p:cNvPr id="22" name="TextBox 21"/>
          <p:cNvSpPr txBox="1"/>
          <p:nvPr/>
        </p:nvSpPr>
        <p:spPr>
          <a:xfrm>
            <a:off x="1278646" y="1692569"/>
            <a:ext cx="1223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Database </a:t>
            </a:r>
            <a:r>
              <a:rPr lang="ko-KR" altLang="en-US" sz="900" smtClean="0"/>
              <a:t>체크</a:t>
            </a:r>
            <a:endParaRPr lang="ko-KR" alt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1278645" y="1890724"/>
            <a:ext cx="1223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장애 체크</a:t>
            </a:r>
            <a:endParaRPr lang="ko-KR" altLang="en-US" sz="900"/>
          </a:p>
        </p:txBody>
      </p:sp>
      <p:sp>
        <p:nvSpPr>
          <p:cNvPr id="24" name="TextBox 23"/>
          <p:cNvSpPr txBox="1"/>
          <p:nvPr/>
        </p:nvSpPr>
        <p:spPr>
          <a:xfrm>
            <a:off x="1278644" y="2071591"/>
            <a:ext cx="1223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알람 체크</a:t>
            </a:r>
            <a:endParaRPr lang="ko-KR" altLang="en-US" sz="90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217225" y="2581813"/>
            <a:ext cx="222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37394" y="2330729"/>
            <a:ext cx="133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/IP </a:t>
            </a:r>
            <a:r>
              <a:rPr lang="ko-KR" altLang="en-US" sz="900" smtClean="0"/>
              <a:t>연결 요청</a:t>
            </a:r>
            <a:endParaRPr lang="ko-KR" altLang="en-US" sz="900"/>
          </a:p>
        </p:txBody>
      </p:sp>
      <p:sp>
        <p:nvSpPr>
          <p:cNvPr id="30" name="TextBox 29"/>
          <p:cNvSpPr txBox="1"/>
          <p:nvPr/>
        </p:nvSpPr>
        <p:spPr>
          <a:xfrm>
            <a:off x="1230369" y="2642192"/>
            <a:ext cx="1339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/IP </a:t>
            </a:r>
            <a:r>
              <a:rPr lang="ko-KR" altLang="en-US" sz="900" smtClean="0"/>
              <a:t>미 연결 시</a:t>
            </a:r>
            <a:endParaRPr lang="ko-KR" altLang="en-US" sz="90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217225" y="3315046"/>
            <a:ext cx="222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41789" y="3122002"/>
            <a:ext cx="1932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RTP </a:t>
            </a:r>
            <a:r>
              <a:rPr lang="ko-KR" altLang="en-US" sz="900" smtClean="0"/>
              <a:t>운영정보</a:t>
            </a:r>
            <a:r>
              <a:rPr lang="en-US" altLang="ko-KR" sz="900" smtClean="0"/>
              <a:t>/</a:t>
            </a:r>
            <a:r>
              <a:rPr lang="ko-KR" altLang="en-US" sz="900" smtClean="0"/>
              <a:t>최종상태 정보 전송</a:t>
            </a:r>
            <a:endParaRPr lang="ko-KR" altLang="en-US" sz="900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237395" y="3427202"/>
            <a:ext cx="220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13222" y="3329054"/>
            <a:ext cx="2151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RTP </a:t>
            </a:r>
            <a:r>
              <a:rPr lang="ko-KR" altLang="en-US" sz="900"/>
              <a:t>운영정보</a:t>
            </a:r>
            <a:r>
              <a:rPr lang="en-US" altLang="ko-KR" sz="900"/>
              <a:t>/</a:t>
            </a:r>
            <a:r>
              <a:rPr lang="ko-KR" altLang="en-US" sz="900"/>
              <a:t>최종상태 </a:t>
            </a:r>
            <a:r>
              <a:rPr lang="ko-KR" altLang="en-US" sz="900" smtClean="0"/>
              <a:t>전송 응답</a:t>
            </a:r>
            <a:endParaRPr lang="ko-KR" altLang="en-US" sz="900"/>
          </a:p>
        </p:txBody>
      </p:sp>
      <p:sp>
        <p:nvSpPr>
          <p:cNvPr id="38" name="자유형 37"/>
          <p:cNvSpPr/>
          <p:nvPr/>
        </p:nvSpPr>
        <p:spPr>
          <a:xfrm>
            <a:off x="961347" y="2446146"/>
            <a:ext cx="327804" cy="316820"/>
          </a:xfrm>
          <a:custGeom>
            <a:avLst/>
            <a:gdLst>
              <a:gd name="connsiteX0" fmla="*/ 301925 w 327804"/>
              <a:gd name="connsiteY0" fmla="*/ 1397480 h 1397480"/>
              <a:gd name="connsiteX1" fmla="*/ 0 w 327804"/>
              <a:gd name="connsiteY1" fmla="*/ 1397480 h 1397480"/>
              <a:gd name="connsiteX2" fmla="*/ 0 w 327804"/>
              <a:gd name="connsiteY2" fmla="*/ 0 h 1397480"/>
              <a:gd name="connsiteX3" fmla="*/ 327804 w 327804"/>
              <a:gd name="connsiteY3" fmla="*/ 0 h 13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04" h="1397480">
                <a:moveTo>
                  <a:pt x="301925" y="1397480"/>
                </a:moveTo>
                <a:lnTo>
                  <a:pt x="0" y="1397480"/>
                </a:lnTo>
                <a:lnTo>
                  <a:pt x="0" y="0"/>
                </a:lnTo>
                <a:lnTo>
                  <a:pt x="32780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5246" y="2469632"/>
            <a:ext cx="618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5</a:t>
            </a:r>
            <a:r>
              <a:rPr lang="ko-KR" altLang="en-US" sz="900" smtClean="0"/>
              <a:t>초간격</a:t>
            </a:r>
            <a:endParaRPr lang="ko-KR" altLang="en-US" sz="900"/>
          </a:p>
        </p:txBody>
      </p:sp>
      <p:sp>
        <p:nvSpPr>
          <p:cNvPr id="40" name="TextBox 39"/>
          <p:cNvSpPr txBox="1"/>
          <p:nvPr/>
        </p:nvSpPr>
        <p:spPr>
          <a:xfrm>
            <a:off x="1223937" y="2927148"/>
            <a:ext cx="1339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/IP </a:t>
            </a:r>
            <a:r>
              <a:rPr lang="ko-KR" altLang="en-US" sz="900" smtClean="0"/>
              <a:t>연결 시</a:t>
            </a:r>
            <a:endParaRPr lang="ko-KR" altLang="en-US" sz="90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1237395" y="3901655"/>
            <a:ext cx="220544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43871" y="3658203"/>
            <a:ext cx="165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Heart Beat Message </a:t>
            </a:r>
            <a:r>
              <a:rPr lang="ko-KR" altLang="en-US" sz="900" smtClean="0"/>
              <a:t>전송</a:t>
            </a:r>
            <a:endParaRPr lang="en-US" altLang="ko-KR" sz="900" smtClean="0"/>
          </a:p>
          <a:p>
            <a:endParaRPr lang="en-US" altLang="ko-KR" sz="90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237394" y="4212185"/>
            <a:ext cx="222561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26532" y="4039030"/>
            <a:ext cx="165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Heart Beat Message </a:t>
            </a:r>
            <a:r>
              <a:rPr lang="ko-KR" altLang="en-US" sz="900" smtClean="0"/>
              <a:t>응답</a:t>
            </a:r>
            <a:endParaRPr lang="ko-KR" altLang="en-US" sz="900"/>
          </a:p>
        </p:txBody>
      </p:sp>
      <p:sp>
        <p:nvSpPr>
          <p:cNvPr id="48" name="TextBox 47"/>
          <p:cNvSpPr txBox="1"/>
          <p:nvPr/>
        </p:nvSpPr>
        <p:spPr>
          <a:xfrm>
            <a:off x="1357320" y="5819071"/>
            <a:ext cx="1868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RTU Initialize Sequence  </a:t>
            </a:r>
            <a:endParaRPr lang="ko-KR" altLang="en-US" sz="900" b="1"/>
          </a:p>
        </p:txBody>
      </p:sp>
      <p:sp>
        <p:nvSpPr>
          <p:cNvPr id="50" name="직사각형 49"/>
          <p:cNvSpPr/>
          <p:nvPr/>
        </p:nvSpPr>
        <p:spPr>
          <a:xfrm>
            <a:off x="6728604" y="43145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954214" y="43145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52" name="직선 연결선 51"/>
          <p:cNvCxnSpPr>
            <a:stCxn id="50" idx="2"/>
          </p:cNvCxnSpPr>
          <p:nvPr/>
        </p:nvCxnSpPr>
        <p:spPr>
          <a:xfrm>
            <a:off x="7185804" y="362323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1" idx="2"/>
          </p:cNvCxnSpPr>
          <p:nvPr/>
        </p:nvCxnSpPr>
        <p:spPr>
          <a:xfrm>
            <a:off x="9411414" y="362323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185804" y="741885"/>
            <a:ext cx="222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05973" y="490801"/>
            <a:ext cx="133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/IP </a:t>
            </a:r>
            <a:r>
              <a:rPr lang="ko-KR" altLang="en-US" sz="900" smtClean="0"/>
              <a:t>연결 요청</a:t>
            </a:r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7198948" y="802264"/>
            <a:ext cx="1339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/IP </a:t>
            </a:r>
            <a:r>
              <a:rPr lang="ko-KR" altLang="en-US" sz="900" smtClean="0"/>
              <a:t>미 연결 시</a:t>
            </a:r>
            <a:endParaRPr lang="ko-KR" altLang="en-US" sz="90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7185804" y="1475118"/>
            <a:ext cx="222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215417" y="1268277"/>
            <a:ext cx="198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RTP </a:t>
            </a:r>
            <a:r>
              <a:rPr lang="ko-KR" altLang="en-US" sz="900"/>
              <a:t>운영정보</a:t>
            </a:r>
            <a:r>
              <a:rPr lang="en-US" altLang="ko-KR" sz="900"/>
              <a:t>/</a:t>
            </a:r>
            <a:r>
              <a:rPr lang="ko-KR" altLang="en-US" sz="900"/>
              <a:t>최종상태 </a:t>
            </a:r>
            <a:r>
              <a:rPr lang="ko-KR" altLang="en-US" sz="900" smtClean="0"/>
              <a:t>전송</a:t>
            </a:r>
            <a:endParaRPr lang="ko-KR" altLang="en-US" sz="90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7205974" y="1587274"/>
            <a:ext cx="220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381801" y="1489126"/>
            <a:ext cx="218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RTP </a:t>
            </a:r>
            <a:r>
              <a:rPr lang="ko-KR" altLang="en-US" sz="900"/>
              <a:t>운영정보</a:t>
            </a:r>
            <a:r>
              <a:rPr lang="en-US" altLang="ko-KR" sz="900"/>
              <a:t>/</a:t>
            </a:r>
            <a:r>
              <a:rPr lang="ko-KR" altLang="en-US" sz="900"/>
              <a:t>최종상태 </a:t>
            </a:r>
            <a:r>
              <a:rPr lang="ko-KR" altLang="en-US" sz="900" smtClean="0"/>
              <a:t>응답</a:t>
            </a:r>
            <a:endParaRPr lang="ko-KR" altLang="en-US" sz="900"/>
          </a:p>
        </p:txBody>
      </p:sp>
      <p:sp>
        <p:nvSpPr>
          <p:cNvPr id="75" name="자유형 74"/>
          <p:cNvSpPr/>
          <p:nvPr/>
        </p:nvSpPr>
        <p:spPr>
          <a:xfrm>
            <a:off x="6929926" y="606218"/>
            <a:ext cx="327804" cy="316820"/>
          </a:xfrm>
          <a:custGeom>
            <a:avLst/>
            <a:gdLst>
              <a:gd name="connsiteX0" fmla="*/ 301925 w 327804"/>
              <a:gd name="connsiteY0" fmla="*/ 1397480 h 1397480"/>
              <a:gd name="connsiteX1" fmla="*/ 0 w 327804"/>
              <a:gd name="connsiteY1" fmla="*/ 1397480 h 1397480"/>
              <a:gd name="connsiteX2" fmla="*/ 0 w 327804"/>
              <a:gd name="connsiteY2" fmla="*/ 0 h 1397480"/>
              <a:gd name="connsiteX3" fmla="*/ 327804 w 327804"/>
              <a:gd name="connsiteY3" fmla="*/ 0 h 13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04" h="1397480">
                <a:moveTo>
                  <a:pt x="301925" y="1397480"/>
                </a:moveTo>
                <a:lnTo>
                  <a:pt x="0" y="1397480"/>
                </a:lnTo>
                <a:lnTo>
                  <a:pt x="0" y="0"/>
                </a:lnTo>
                <a:lnTo>
                  <a:pt x="32780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403825" y="629704"/>
            <a:ext cx="618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5</a:t>
            </a:r>
            <a:r>
              <a:rPr lang="ko-KR" altLang="en-US" sz="900" smtClean="0"/>
              <a:t>초간격</a:t>
            </a:r>
            <a:endParaRPr lang="ko-KR" altLang="en-US" sz="900"/>
          </a:p>
        </p:txBody>
      </p:sp>
      <p:sp>
        <p:nvSpPr>
          <p:cNvPr id="77" name="TextBox 76"/>
          <p:cNvSpPr txBox="1"/>
          <p:nvPr/>
        </p:nvSpPr>
        <p:spPr>
          <a:xfrm>
            <a:off x="7192516" y="1087220"/>
            <a:ext cx="1339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/IP </a:t>
            </a:r>
            <a:r>
              <a:rPr lang="ko-KR" altLang="en-US" sz="900" smtClean="0"/>
              <a:t>연결 시</a:t>
            </a:r>
            <a:endParaRPr lang="ko-KR" altLang="en-US" sz="900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7205974" y="2061727"/>
            <a:ext cx="220544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7205973" y="2372257"/>
            <a:ext cx="222561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935198" y="2136382"/>
            <a:ext cx="165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Heart Beat Message </a:t>
            </a:r>
            <a:r>
              <a:rPr lang="ko-KR" altLang="en-US" sz="900" smtClean="0"/>
              <a:t>응답</a:t>
            </a:r>
            <a:endParaRPr lang="ko-KR" altLang="en-US" sz="900"/>
          </a:p>
        </p:txBody>
      </p:sp>
      <p:sp>
        <p:nvSpPr>
          <p:cNvPr id="81" name="자유형 80"/>
          <p:cNvSpPr/>
          <p:nvPr/>
        </p:nvSpPr>
        <p:spPr>
          <a:xfrm>
            <a:off x="9402793" y="1932328"/>
            <a:ext cx="301924" cy="577970"/>
          </a:xfrm>
          <a:custGeom>
            <a:avLst/>
            <a:gdLst>
              <a:gd name="connsiteX0" fmla="*/ 25879 w 301924"/>
              <a:gd name="connsiteY0" fmla="*/ 439947 h 439947"/>
              <a:gd name="connsiteX1" fmla="*/ 301924 w 301924"/>
              <a:gd name="connsiteY1" fmla="*/ 439947 h 439947"/>
              <a:gd name="connsiteX2" fmla="*/ 301924 w 301924"/>
              <a:gd name="connsiteY2" fmla="*/ 0 h 439947"/>
              <a:gd name="connsiteX3" fmla="*/ 0 w 301924"/>
              <a:gd name="connsiteY3" fmla="*/ 0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24" h="439947">
                <a:moveTo>
                  <a:pt x="25879" y="439947"/>
                </a:moveTo>
                <a:lnTo>
                  <a:pt x="301924" y="439947"/>
                </a:lnTo>
                <a:lnTo>
                  <a:pt x="301924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400092" y="2716834"/>
            <a:ext cx="1868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RTU Client TCP </a:t>
            </a:r>
            <a:r>
              <a:rPr lang="ko-KR" altLang="en-US" sz="900" b="1" smtClean="0"/>
              <a:t>연결</a:t>
            </a:r>
            <a:r>
              <a:rPr lang="en-US" altLang="ko-KR" sz="900" b="1" smtClean="0"/>
              <a:t> Sequence  </a:t>
            </a:r>
            <a:endParaRPr lang="ko-KR" altLang="en-US" sz="900" b="1"/>
          </a:p>
        </p:txBody>
      </p:sp>
      <p:sp>
        <p:nvSpPr>
          <p:cNvPr id="55" name="직사각형 54"/>
          <p:cNvSpPr/>
          <p:nvPr/>
        </p:nvSpPr>
        <p:spPr>
          <a:xfrm>
            <a:off x="7815532" y="3268656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41142" y="3268656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57" name="직선 연결선 56"/>
          <p:cNvCxnSpPr>
            <a:stCxn id="55" idx="2"/>
          </p:cNvCxnSpPr>
          <p:nvPr/>
        </p:nvCxnSpPr>
        <p:spPr>
          <a:xfrm>
            <a:off x="8272732" y="3587834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6" idx="2"/>
          </p:cNvCxnSpPr>
          <p:nvPr/>
        </p:nvCxnSpPr>
        <p:spPr>
          <a:xfrm>
            <a:off x="10498342" y="3587834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287159" y="4980225"/>
            <a:ext cx="222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487020" y="6198928"/>
            <a:ext cx="186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수집 데이터 전송 </a:t>
            </a:r>
            <a:r>
              <a:rPr lang="en-US" altLang="ko-KR" sz="900" b="1" smtClean="0"/>
              <a:t>Sequence( FMS </a:t>
            </a:r>
            <a:r>
              <a:rPr lang="ko-KR" altLang="en-US" sz="900" b="1" smtClean="0"/>
              <a:t>서버 연결 정상시</a:t>
            </a:r>
            <a:r>
              <a:rPr lang="en-US" altLang="ko-KR" sz="900" b="1" smtClean="0"/>
              <a:t>)</a:t>
            </a:r>
            <a:endParaRPr lang="ko-KR" altLang="en-US" sz="900" b="1"/>
          </a:p>
        </p:txBody>
      </p:sp>
      <p:sp>
        <p:nvSpPr>
          <p:cNvPr id="88" name="직사각형 87"/>
          <p:cNvSpPr/>
          <p:nvPr/>
        </p:nvSpPr>
        <p:spPr>
          <a:xfrm>
            <a:off x="6236898" y="4104085"/>
            <a:ext cx="1320431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233663" y="4520242"/>
            <a:ext cx="1320431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전파 감시 장비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88" idx="3"/>
          </p:cNvCxnSpPr>
          <p:nvPr/>
        </p:nvCxnSpPr>
        <p:spPr>
          <a:xfrm flipV="1">
            <a:off x="7557329" y="4258607"/>
            <a:ext cx="715403" cy="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7577497" y="4659416"/>
            <a:ext cx="715403" cy="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자유형 90"/>
          <p:cNvSpPr/>
          <p:nvPr/>
        </p:nvSpPr>
        <p:spPr>
          <a:xfrm>
            <a:off x="7952141" y="3948677"/>
            <a:ext cx="327804" cy="1222875"/>
          </a:xfrm>
          <a:custGeom>
            <a:avLst/>
            <a:gdLst>
              <a:gd name="connsiteX0" fmla="*/ 301925 w 327804"/>
              <a:gd name="connsiteY0" fmla="*/ 1397480 h 1397480"/>
              <a:gd name="connsiteX1" fmla="*/ 0 w 327804"/>
              <a:gd name="connsiteY1" fmla="*/ 1397480 h 1397480"/>
              <a:gd name="connsiteX2" fmla="*/ 0 w 327804"/>
              <a:gd name="connsiteY2" fmla="*/ 0 h 1397480"/>
              <a:gd name="connsiteX3" fmla="*/ 327804 w 327804"/>
              <a:gd name="connsiteY3" fmla="*/ 0 h 13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04" h="1397480">
                <a:moveTo>
                  <a:pt x="301925" y="1397480"/>
                </a:moveTo>
                <a:lnTo>
                  <a:pt x="0" y="1397480"/>
                </a:lnTo>
                <a:lnTo>
                  <a:pt x="0" y="0"/>
                </a:lnTo>
                <a:lnTo>
                  <a:pt x="32780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306843" y="4949319"/>
            <a:ext cx="819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5" name="자유형 4"/>
          <p:cNvSpPr/>
          <p:nvPr/>
        </p:nvSpPr>
        <p:spPr>
          <a:xfrm>
            <a:off x="984312" y="3798139"/>
            <a:ext cx="241540" cy="543464"/>
          </a:xfrm>
          <a:custGeom>
            <a:avLst/>
            <a:gdLst>
              <a:gd name="connsiteX0" fmla="*/ 241540 w 241540"/>
              <a:gd name="connsiteY0" fmla="*/ 543464 h 543464"/>
              <a:gd name="connsiteX1" fmla="*/ 0 w 241540"/>
              <a:gd name="connsiteY1" fmla="*/ 543464 h 543464"/>
              <a:gd name="connsiteX2" fmla="*/ 0 w 241540"/>
              <a:gd name="connsiteY2" fmla="*/ 0 h 543464"/>
              <a:gd name="connsiteX3" fmla="*/ 215660 w 241540"/>
              <a:gd name="connsiteY3" fmla="*/ 0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40" h="543464">
                <a:moveTo>
                  <a:pt x="241540" y="543464"/>
                </a:moveTo>
                <a:lnTo>
                  <a:pt x="0" y="543464"/>
                </a:lnTo>
                <a:lnTo>
                  <a:pt x="0" y="0"/>
                </a:lnTo>
                <a:lnTo>
                  <a:pt x="21566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5125" y="3970634"/>
            <a:ext cx="6415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30</a:t>
            </a:r>
            <a:r>
              <a:rPr lang="ko-KR" altLang="en-US" sz="800"/>
              <a:t>초 간격</a:t>
            </a:r>
          </a:p>
        </p:txBody>
      </p:sp>
      <p:sp>
        <p:nvSpPr>
          <p:cNvPr id="83" name="자유형 82"/>
          <p:cNvSpPr/>
          <p:nvPr/>
        </p:nvSpPr>
        <p:spPr>
          <a:xfrm>
            <a:off x="6918380" y="1983604"/>
            <a:ext cx="241540" cy="543464"/>
          </a:xfrm>
          <a:custGeom>
            <a:avLst/>
            <a:gdLst>
              <a:gd name="connsiteX0" fmla="*/ 241540 w 241540"/>
              <a:gd name="connsiteY0" fmla="*/ 543464 h 543464"/>
              <a:gd name="connsiteX1" fmla="*/ 0 w 241540"/>
              <a:gd name="connsiteY1" fmla="*/ 543464 h 543464"/>
              <a:gd name="connsiteX2" fmla="*/ 0 w 241540"/>
              <a:gd name="connsiteY2" fmla="*/ 0 h 543464"/>
              <a:gd name="connsiteX3" fmla="*/ 215660 w 241540"/>
              <a:gd name="connsiteY3" fmla="*/ 0 h 54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40" h="543464">
                <a:moveTo>
                  <a:pt x="241540" y="543464"/>
                </a:moveTo>
                <a:lnTo>
                  <a:pt x="0" y="543464"/>
                </a:lnTo>
                <a:lnTo>
                  <a:pt x="0" y="0"/>
                </a:lnTo>
                <a:lnTo>
                  <a:pt x="21566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6319193" y="2156099"/>
            <a:ext cx="6415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30</a:t>
            </a:r>
            <a:r>
              <a:rPr lang="ko-KR" altLang="en-US" sz="800"/>
              <a:t>초 간격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179093" y="1817701"/>
            <a:ext cx="165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Heart Beat Message </a:t>
            </a:r>
            <a:r>
              <a:rPr lang="ko-KR" altLang="en-US" sz="900" smtClean="0"/>
              <a:t>전송</a:t>
            </a:r>
            <a:endParaRPr lang="en-US" altLang="ko-KR" sz="900" smtClean="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51661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457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5345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>
            <a:off x="1716657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" idx="2"/>
          </p:cNvCxnSpPr>
          <p:nvPr/>
        </p:nvCxnSpPr>
        <p:spPr>
          <a:xfrm>
            <a:off x="3312545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731084" y="1978231"/>
            <a:ext cx="15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8566" y="2950930"/>
            <a:ext cx="201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수집 데이터 전송 </a:t>
            </a:r>
            <a:r>
              <a:rPr lang="en-US" altLang="ko-KR" sz="900" b="1" smtClean="0"/>
              <a:t>Sequence( FMS </a:t>
            </a:r>
            <a:r>
              <a:rPr lang="ko-KR" altLang="en-US" sz="900" b="1" smtClean="0"/>
              <a:t>서버 연결 정상시</a:t>
            </a:r>
            <a:r>
              <a:rPr lang="en-US" altLang="ko-KR" sz="900" b="1" smtClean="0"/>
              <a:t>)</a:t>
            </a:r>
            <a:endParaRPr lang="ko-KR" altLang="en-US" sz="900" b="1"/>
          </a:p>
        </p:txBody>
      </p:sp>
      <p:sp>
        <p:nvSpPr>
          <p:cNvPr id="10" name="직사각형 9"/>
          <p:cNvSpPr/>
          <p:nvPr/>
        </p:nvSpPr>
        <p:spPr>
          <a:xfrm>
            <a:off x="198408" y="1102091"/>
            <a:ext cx="802846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408" y="1518248"/>
            <a:ext cx="799611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전파 감시 장비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1001254" y="1256614"/>
            <a:ext cx="715403" cy="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021422" y="1657422"/>
            <a:ext cx="715403" cy="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1396066" y="946683"/>
            <a:ext cx="327804" cy="1379507"/>
          </a:xfrm>
          <a:custGeom>
            <a:avLst/>
            <a:gdLst>
              <a:gd name="connsiteX0" fmla="*/ 301925 w 327804"/>
              <a:gd name="connsiteY0" fmla="*/ 1397480 h 1397480"/>
              <a:gd name="connsiteX1" fmla="*/ 0 w 327804"/>
              <a:gd name="connsiteY1" fmla="*/ 1397480 h 1397480"/>
              <a:gd name="connsiteX2" fmla="*/ 0 w 327804"/>
              <a:gd name="connsiteY2" fmla="*/ 0 h 1397480"/>
              <a:gd name="connsiteX3" fmla="*/ 327804 w 327804"/>
              <a:gd name="connsiteY3" fmla="*/ 0 h 13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04" h="1397480">
                <a:moveTo>
                  <a:pt x="301925" y="1397480"/>
                </a:moveTo>
                <a:lnTo>
                  <a:pt x="0" y="1397480"/>
                </a:lnTo>
                <a:lnTo>
                  <a:pt x="0" y="0"/>
                </a:lnTo>
                <a:lnTo>
                  <a:pt x="327804" y="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0768" y="1947325"/>
            <a:ext cx="819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18" name="직사각형 17"/>
          <p:cNvSpPr/>
          <p:nvPr/>
        </p:nvSpPr>
        <p:spPr>
          <a:xfrm>
            <a:off x="5365632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61520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20" name="직선 연결선 19"/>
          <p:cNvCxnSpPr>
            <a:stCxn id="18" idx="2"/>
          </p:cNvCxnSpPr>
          <p:nvPr/>
        </p:nvCxnSpPr>
        <p:spPr>
          <a:xfrm>
            <a:off x="5822832" y="585840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9" idx="2"/>
          </p:cNvCxnSpPr>
          <p:nvPr/>
        </p:nvCxnSpPr>
        <p:spPr>
          <a:xfrm>
            <a:off x="7418720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837259" y="1978231"/>
            <a:ext cx="15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22899" y="3313910"/>
            <a:ext cx="2937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수집 데이터 전송 </a:t>
            </a:r>
            <a:r>
              <a:rPr lang="en-US" altLang="ko-KR" sz="900" b="1" smtClean="0"/>
              <a:t>Sequence( FMS </a:t>
            </a:r>
            <a:r>
              <a:rPr lang="ko-KR" altLang="en-US" sz="900" b="1" smtClean="0"/>
              <a:t>서버 연결 장애 시</a:t>
            </a:r>
            <a:r>
              <a:rPr lang="en-US" altLang="ko-KR" sz="900" b="1" smtClean="0"/>
              <a:t>)</a:t>
            </a:r>
            <a:endParaRPr lang="ko-KR" altLang="en-US" sz="900" b="1"/>
          </a:p>
        </p:txBody>
      </p:sp>
      <p:sp>
        <p:nvSpPr>
          <p:cNvPr id="24" name="직사각형 23"/>
          <p:cNvSpPr/>
          <p:nvPr/>
        </p:nvSpPr>
        <p:spPr>
          <a:xfrm>
            <a:off x="4304583" y="1102091"/>
            <a:ext cx="802846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환경 감시센서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04583" y="1518248"/>
            <a:ext cx="799611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전파 감시 장비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4" idx="3"/>
          </p:cNvCxnSpPr>
          <p:nvPr/>
        </p:nvCxnSpPr>
        <p:spPr>
          <a:xfrm flipV="1">
            <a:off x="5107429" y="1256614"/>
            <a:ext cx="715403" cy="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127597" y="1657422"/>
            <a:ext cx="715403" cy="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5502241" y="946683"/>
            <a:ext cx="327804" cy="1975426"/>
          </a:xfrm>
          <a:custGeom>
            <a:avLst/>
            <a:gdLst>
              <a:gd name="connsiteX0" fmla="*/ 301925 w 327804"/>
              <a:gd name="connsiteY0" fmla="*/ 1397480 h 1397480"/>
              <a:gd name="connsiteX1" fmla="*/ 0 w 327804"/>
              <a:gd name="connsiteY1" fmla="*/ 1397480 h 1397480"/>
              <a:gd name="connsiteX2" fmla="*/ 0 w 327804"/>
              <a:gd name="connsiteY2" fmla="*/ 0 h 1397480"/>
              <a:gd name="connsiteX3" fmla="*/ 327804 w 327804"/>
              <a:gd name="connsiteY3" fmla="*/ 0 h 13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04" h="1397480">
                <a:moveTo>
                  <a:pt x="301925" y="1397480"/>
                </a:moveTo>
                <a:lnTo>
                  <a:pt x="0" y="1397480"/>
                </a:lnTo>
                <a:lnTo>
                  <a:pt x="0" y="0"/>
                </a:lnTo>
                <a:lnTo>
                  <a:pt x="327804" y="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47128" y="2326190"/>
            <a:ext cx="819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특정 간격</a:t>
            </a:r>
            <a:endParaRPr lang="ko-KR" altLang="en-US" sz="900"/>
          </a:p>
        </p:txBody>
      </p:sp>
      <p:sp>
        <p:nvSpPr>
          <p:cNvPr id="30" name="직사각형 29"/>
          <p:cNvSpPr/>
          <p:nvPr/>
        </p:nvSpPr>
        <p:spPr>
          <a:xfrm>
            <a:off x="8080048" y="266662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1 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8560169" y="585840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280032" y="1837426"/>
            <a:ext cx="340731" cy="34073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435307" y="2766137"/>
            <a:ext cx="212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88456" y="3529346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84344" y="3529346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>
            <a:off x="1545656" y="3848524"/>
            <a:ext cx="0" cy="1956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6" idx="2"/>
          </p:cNvCxnSpPr>
          <p:nvPr/>
        </p:nvCxnSpPr>
        <p:spPr>
          <a:xfrm>
            <a:off x="3141544" y="3848524"/>
            <a:ext cx="0" cy="1956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560083" y="4921734"/>
            <a:ext cx="15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3588" y="5817499"/>
            <a:ext cx="2937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장애 </a:t>
            </a:r>
            <a:r>
              <a:rPr lang="en-US" altLang="ko-KR" sz="900" b="1" smtClean="0"/>
              <a:t>/ </a:t>
            </a:r>
            <a:r>
              <a:rPr lang="ko-KR" altLang="en-US" sz="900" b="1" smtClean="0"/>
              <a:t>알람 발생 시 </a:t>
            </a:r>
            <a:endParaRPr lang="ko-KR" altLang="en-US" sz="900" b="1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565824" y="5381836"/>
            <a:ext cx="1552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포인트가 7개인 별 53"/>
          <p:cNvSpPr/>
          <p:nvPr/>
        </p:nvSpPr>
        <p:spPr>
          <a:xfrm>
            <a:off x="1552869" y="4167519"/>
            <a:ext cx="1595888" cy="476266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 </a:t>
            </a:r>
            <a:r>
              <a:rPr lang="en-US" altLang="ko-KR" sz="1000"/>
              <a:t>/ </a:t>
            </a:r>
            <a:r>
              <a:rPr lang="ko-KR" altLang="en-US" sz="1000"/>
              <a:t>알람 발생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45655" y="4690902"/>
            <a:ext cx="1603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장애 </a:t>
            </a:r>
            <a:r>
              <a:rPr lang="en-US" altLang="ko-KR" sz="900" smtClean="0"/>
              <a:t>/ </a:t>
            </a:r>
            <a:r>
              <a:rPr lang="ko-KR" altLang="en-US" sz="900" smtClean="0"/>
              <a:t>알람 발생 정보 전송</a:t>
            </a:r>
            <a:endParaRPr lang="ko-KR" altLang="en-US" sz="90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567295" y="5059757"/>
            <a:ext cx="158146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01287" y="4975121"/>
            <a:ext cx="1603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장애 </a:t>
            </a:r>
            <a:r>
              <a:rPr lang="en-US" altLang="ko-KR" sz="900" smtClean="0"/>
              <a:t>/ </a:t>
            </a:r>
            <a:r>
              <a:rPr lang="ko-KR" altLang="en-US" sz="900" smtClean="0"/>
              <a:t>알람 발생 응답</a:t>
            </a:r>
            <a:endParaRPr lang="ko-KR" altLang="en-US" sz="900"/>
          </a:p>
        </p:txBody>
      </p:sp>
      <p:sp>
        <p:nvSpPr>
          <p:cNvPr id="59" name="TextBox 58"/>
          <p:cNvSpPr txBox="1"/>
          <p:nvPr/>
        </p:nvSpPr>
        <p:spPr>
          <a:xfrm>
            <a:off x="1515522" y="5184059"/>
            <a:ext cx="1603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장애 </a:t>
            </a:r>
            <a:r>
              <a:rPr lang="en-US" altLang="ko-KR" sz="900" smtClean="0"/>
              <a:t>/ </a:t>
            </a:r>
            <a:r>
              <a:rPr lang="ko-KR" altLang="en-US" sz="900" smtClean="0"/>
              <a:t>알람 발생 정보 전송</a:t>
            </a:r>
            <a:endParaRPr lang="ko-KR" altLang="en-US" sz="90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559968" y="5537289"/>
            <a:ext cx="154131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924892" y="2159189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435307" y="2478367"/>
            <a:ext cx="0" cy="773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90692" y="1646879"/>
            <a:ext cx="1090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데이터 전송 불가</a:t>
            </a:r>
            <a:endParaRPr lang="ko-KR" altLang="en-US" sz="900"/>
          </a:p>
        </p:txBody>
      </p:sp>
      <p:sp>
        <p:nvSpPr>
          <p:cNvPr id="69" name="TextBox 68"/>
          <p:cNvSpPr txBox="1"/>
          <p:nvPr/>
        </p:nvSpPr>
        <p:spPr>
          <a:xfrm>
            <a:off x="6485760" y="2535305"/>
            <a:ext cx="1090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sp>
        <p:nvSpPr>
          <p:cNvPr id="70" name="직사각형 69"/>
          <p:cNvSpPr/>
          <p:nvPr/>
        </p:nvSpPr>
        <p:spPr>
          <a:xfrm>
            <a:off x="8706860" y="669881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~ OP 15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9132320" y="997663"/>
            <a:ext cx="0" cy="239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6435307" y="2922109"/>
            <a:ext cx="269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65318" y="2735230"/>
            <a:ext cx="1090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5822832" y="2622430"/>
            <a:ext cx="61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736825" y="2248230"/>
            <a:ext cx="158146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56953" y="1714345"/>
            <a:ext cx="170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수집</a:t>
            </a:r>
            <a:r>
              <a:rPr lang="en-US" altLang="ko-KR" sz="900" smtClean="0"/>
              <a:t>/</a:t>
            </a:r>
            <a:r>
              <a:rPr lang="ko-KR" altLang="en-US" sz="900" smtClean="0"/>
              <a:t>모니터링 데이터 전송</a:t>
            </a:r>
            <a:endParaRPr lang="ko-KR" altLang="en-US" sz="900"/>
          </a:p>
        </p:txBody>
      </p:sp>
      <p:sp>
        <p:nvSpPr>
          <p:cNvPr id="58" name="TextBox 57"/>
          <p:cNvSpPr txBox="1"/>
          <p:nvPr/>
        </p:nvSpPr>
        <p:spPr>
          <a:xfrm>
            <a:off x="1660589" y="2027538"/>
            <a:ext cx="1708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smtClean="0"/>
              <a:t>ACK(</a:t>
            </a:r>
            <a:r>
              <a:rPr lang="ko-KR" altLang="en-US" sz="900" smtClean="0"/>
              <a:t>응답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58649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362310" y="50033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010615" y="50033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52" name="직선 연결선 51"/>
          <p:cNvCxnSpPr>
            <a:stCxn id="50" idx="2"/>
          </p:cNvCxnSpPr>
          <p:nvPr/>
        </p:nvCxnSpPr>
        <p:spPr>
          <a:xfrm>
            <a:off x="819510" y="819516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1" idx="2"/>
          </p:cNvCxnSpPr>
          <p:nvPr/>
        </p:nvCxnSpPr>
        <p:spPr>
          <a:xfrm>
            <a:off x="3467815" y="819516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84783" y="3506937"/>
            <a:ext cx="1868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RTU Client TCP </a:t>
            </a:r>
            <a:r>
              <a:rPr lang="ko-KR" altLang="en-US" sz="900" b="1" smtClean="0"/>
              <a:t>장애</a:t>
            </a:r>
            <a:r>
              <a:rPr lang="en-US" altLang="ko-KR" sz="900" b="1" smtClean="0"/>
              <a:t> Sequence  </a:t>
            </a:r>
            <a:endParaRPr lang="ko-KR" altLang="en-US" sz="900" b="1"/>
          </a:p>
        </p:txBody>
      </p:sp>
      <p:cxnSp>
        <p:nvCxnSpPr>
          <p:cNvPr id="3" name="직선 연결선 2"/>
          <p:cNvCxnSpPr/>
          <p:nvPr/>
        </p:nvCxnSpPr>
        <p:spPr>
          <a:xfrm>
            <a:off x="826222" y="1164565"/>
            <a:ext cx="2641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곱셈 기호 4"/>
          <p:cNvSpPr/>
          <p:nvPr/>
        </p:nvSpPr>
        <p:spPr>
          <a:xfrm>
            <a:off x="1958196" y="983410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19509" y="1448802"/>
            <a:ext cx="2863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발생 수집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판독 </a:t>
            </a:r>
            <a:r>
              <a:rPr lang="en-US" altLang="ko-KR" sz="900" smtClean="0"/>
              <a:t>Layer</a:t>
            </a:r>
            <a:r>
              <a:rPr lang="ko-KR" altLang="en-US" sz="900" smtClean="0"/>
              <a:t>에 전달</a:t>
            </a:r>
            <a:endParaRPr lang="ko-KR" altLang="en-US" sz="900"/>
          </a:p>
        </p:txBody>
      </p:sp>
      <p:sp>
        <p:nvSpPr>
          <p:cNvPr id="59" name="TextBox 58"/>
          <p:cNvSpPr txBox="1"/>
          <p:nvPr/>
        </p:nvSpPr>
        <p:spPr>
          <a:xfrm>
            <a:off x="832932" y="1679634"/>
            <a:ext cx="19514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발생 시간 </a:t>
            </a:r>
            <a:r>
              <a:rPr lang="en-US" altLang="ko-KR" sz="900" smtClean="0"/>
              <a:t>DB </a:t>
            </a:r>
            <a:r>
              <a:rPr lang="ko-KR" altLang="en-US" sz="900" smtClean="0"/>
              <a:t>등록</a:t>
            </a:r>
            <a:endParaRPr lang="ko-KR" altLang="en-US" sz="900"/>
          </a:p>
        </p:txBody>
      </p:sp>
      <p:sp>
        <p:nvSpPr>
          <p:cNvPr id="60" name="자유형 59"/>
          <p:cNvSpPr/>
          <p:nvPr/>
        </p:nvSpPr>
        <p:spPr>
          <a:xfrm>
            <a:off x="427008" y="2062522"/>
            <a:ext cx="327804" cy="689302"/>
          </a:xfrm>
          <a:custGeom>
            <a:avLst/>
            <a:gdLst>
              <a:gd name="connsiteX0" fmla="*/ 301925 w 327804"/>
              <a:gd name="connsiteY0" fmla="*/ 1397480 h 1397480"/>
              <a:gd name="connsiteX1" fmla="*/ 0 w 327804"/>
              <a:gd name="connsiteY1" fmla="*/ 1397480 h 1397480"/>
              <a:gd name="connsiteX2" fmla="*/ 0 w 327804"/>
              <a:gd name="connsiteY2" fmla="*/ 0 h 1397480"/>
              <a:gd name="connsiteX3" fmla="*/ 327804 w 327804"/>
              <a:gd name="connsiteY3" fmla="*/ 0 h 13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804" h="1397480">
                <a:moveTo>
                  <a:pt x="301925" y="1397480"/>
                </a:moveTo>
                <a:lnTo>
                  <a:pt x="0" y="1397480"/>
                </a:lnTo>
                <a:lnTo>
                  <a:pt x="0" y="0"/>
                </a:lnTo>
                <a:lnTo>
                  <a:pt x="327804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812763" y="2330806"/>
            <a:ext cx="265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2932" y="2079722"/>
            <a:ext cx="133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/IP </a:t>
            </a:r>
            <a:r>
              <a:rPr lang="ko-KR" altLang="en-US" sz="900" smtClean="0"/>
              <a:t>연결 요청</a:t>
            </a:r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825907" y="2391185"/>
            <a:ext cx="1339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/IP </a:t>
            </a:r>
            <a:r>
              <a:rPr lang="ko-KR" altLang="en-US" sz="900" smtClean="0"/>
              <a:t>미 연결 시</a:t>
            </a:r>
            <a:endParaRPr lang="ko-KR" altLang="en-US" sz="900"/>
          </a:p>
        </p:txBody>
      </p:sp>
      <p:sp>
        <p:nvSpPr>
          <p:cNvPr id="66" name="TextBox 65"/>
          <p:cNvSpPr txBox="1"/>
          <p:nvPr/>
        </p:nvSpPr>
        <p:spPr>
          <a:xfrm>
            <a:off x="-100895" y="2220934"/>
            <a:ext cx="618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5</a:t>
            </a:r>
            <a:r>
              <a:rPr lang="ko-KR" altLang="en-US" sz="900" smtClean="0"/>
              <a:t>초간격</a:t>
            </a:r>
            <a:endParaRPr lang="ko-KR" altLang="en-US" sz="900"/>
          </a:p>
        </p:txBody>
      </p:sp>
      <p:sp>
        <p:nvSpPr>
          <p:cNvPr id="83" name="직사각형 82"/>
          <p:cNvSpPr/>
          <p:nvPr/>
        </p:nvSpPr>
        <p:spPr>
          <a:xfrm>
            <a:off x="4981525" y="50033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29830" y="50033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85" name="직선 연결선 84"/>
          <p:cNvCxnSpPr>
            <a:stCxn id="83" idx="2"/>
          </p:cNvCxnSpPr>
          <p:nvPr/>
        </p:nvCxnSpPr>
        <p:spPr>
          <a:xfrm>
            <a:off x="5438725" y="819516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4" idx="2"/>
          </p:cNvCxnSpPr>
          <p:nvPr/>
        </p:nvCxnSpPr>
        <p:spPr>
          <a:xfrm>
            <a:off x="8087030" y="819516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05588" y="3791603"/>
            <a:ext cx="2265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RTU Client TCP </a:t>
            </a:r>
            <a:r>
              <a:rPr lang="ko-KR" altLang="en-US" sz="900" b="1" smtClean="0"/>
              <a:t>장애</a:t>
            </a:r>
            <a:r>
              <a:rPr lang="en-US" altLang="ko-KR" sz="900" b="1" smtClean="0"/>
              <a:t> </a:t>
            </a:r>
            <a:r>
              <a:rPr lang="ko-KR" altLang="en-US" sz="900" b="1" smtClean="0"/>
              <a:t>복구</a:t>
            </a:r>
            <a:r>
              <a:rPr lang="en-US" altLang="ko-KR" sz="900" b="1" smtClean="0"/>
              <a:t>Sequence  </a:t>
            </a:r>
            <a:endParaRPr lang="ko-KR" altLang="en-US" sz="900" b="1"/>
          </a:p>
        </p:txBody>
      </p:sp>
      <p:sp>
        <p:nvSpPr>
          <p:cNvPr id="90" name="TextBox 89"/>
          <p:cNvSpPr txBox="1"/>
          <p:nvPr/>
        </p:nvSpPr>
        <p:spPr>
          <a:xfrm>
            <a:off x="5438724" y="1267652"/>
            <a:ext cx="2863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복구 수집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판독 </a:t>
            </a:r>
            <a:r>
              <a:rPr lang="en-US" altLang="ko-KR" sz="900" smtClean="0"/>
              <a:t>Layer</a:t>
            </a:r>
            <a:r>
              <a:rPr lang="ko-KR" altLang="en-US" sz="900" smtClean="0"/>
              <a:t>에 전달</a:t>
            </a:r>
            <a:endParaRPr lang="ko-KR" altLang="en-US" sz="900"/>
          </a:p>
        </p:txBody>
      </p:sp>
      <p:sp>
        <p:nvSpPr>
          <p:cNvPr id="91" name="TextBox 90"/>
          <p:cNvSpPr txBox="1"/>
          <p:nvPr/>
        </p:nvSpPr>
        <p:spPr>
          <a:xfrm>
            <a:off x="5452147" y="1498484"/>
            <a:ext cx="2544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네트워크 장애 발생 복구 시간 </a:t>
            </a:r>
            <a:r>
              <a:rPr lang="en-US" altLang="ko-KR" sz="900" smtClean="0"/>
              <a:t>DB </a:t>
            </a:r>
            <a:r>
              <a:rPr lang="ko-KR" altLang="en-US" sz="900" smtClean="0"/>
              <a:t>등록</a:t>
            </a:r>
            <a:endParaRPr lang="ko-KR" altLang="en-US" sz="90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5431978" y="1166239"/>
            <a:ext cx="265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477801" y="945268"/>
            <a:ext cx="133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/IP </a:t>
            </a:r>
            <a:r>
              <a:rPr lang="ko-KR" altLang="en-US" sz="900" smtClean="0"/>
              <a:t>연결 복구 시</a:t>
            </a:r>
            <a:endParaRPr lang="ko-KR" altLang="en-US" sz="90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5445473" y="2230724"/>
            <a:ext cx="26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01" idx="1"/>
          </p:cNvCxnSpPr>
          <p:nvPr/>
        </p:nvCxnSpPr>
        <p:spPr>
          <a:xfrm flipH="1" flipV="1">
            <a:off x="5465643" y="2342880"/>
            <a:ext cx="2621387" cy="1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087030" y="2242433"/>
            <a:ext cx="165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RTP </a:t>
            </a:r>
            <a:r>
              <a:rPr lang="ko-KR" altLang="en-US" sz="900" smtClean="0"/>
              <a:t>초기 상태값 전송 응답</a:t>
            </a:r>
            <a:endParaRPr lang="ko-KR" altLang="en-US" sz="900"/>
          </a:p>
        </p:txBody>
      </p:sp>
      <p:cxnSp>
        <p:nvCxnSpPr>
          <p:cNvPr id="102" name="직선 화살표 연결선 101"/>
          <p:cNvCxnSpPr/>
          <p:nvPr/>
        </p:nvCxnSpPr>
        <p:spPr>
          <a:xfrm flipH="1">
            <a:off x="5465643" y="3101999"/>
            <a:ext cx="262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50376" y="2906266"/>
            <a:ext cx="1659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Heart Beat Message </a:t>
            </a:r>
            <a:r>
              <a:rPr lang="ko-KR" altLang="en-US" sz="900" smtClean="0"/>
              <a:t>전송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30</a:t>
            </a:r>
            <a:r>
              <a:rPr lang="ko-KR" altLang="en-US" sz="900" smtClean="0"/>
              <a:t>초 간격</a:t>
            </a:r>
            <a:endParaRPr lang="ko-KR" altLang="en-US" sz="90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5465642" y="3412529"/>
            <a:ext cx="2531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90870" y="3203722"/>
            <a:ext cx="165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Heart Beat Message </a:t>
            </a:r>
            <a:r>
              <a:rPr lang="ko-KR" altLang="en-US" sz="900" smtClean="0"/>
              <a:t>응답</a:t>
            </a:r>
            <a:endParaRPr lang="ko-KR" altLang="en-US" sz="900"/>
          </a:p>
        </p:txBody>
      </p:sp>
      <p:sp>
        <p:nvSpPr>
          <p:cNvPr id="106" name="자유형 105"/>
          <p:cNvSpPr/>
          <p:nvPr/>
        </p:nvSpPr>
        <p:spPr>
          <a:xfrm>
            <a:off x="8010198" y="2936872"/>
            <a:ext cx="301924" cy="577970"/>
          </a:xfrm>
          <a:custGeom>
            <a:avLst/>
            <a:gdLst>
              <a:gd name="connsiteX0" fmla="*/ 25879 w 301924"/>
              <a:gd name="connsiteY0" fmla="*/ 439947 h 439947"/>
              <a:gd name="connsiteX1" fmla="*/ 301924 w 301924"/>
              <a:gd name="connsiteY1" fmla="*/ 439947 h 439947"/>
              <a:gd name="connsiteX2" fmla="*/ 301924 w 301924"/>
              <a:gd name="connsiteY2" fmla="*/ 0 h 439947"/>
              <a:gd name="connsiteX3" fmla="*/ 0 w 301924"/>
              <a:gd name="connsiteY3" fmla="*/ 0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24" h="439947">
                <a:moveTo>
                  <a:pt x="25879" y="439947"/>
                </a:moveTo>
                <a:lnTo>
                  <a:pt x="301924" y="439947"/>
                </a:lnTo>
                <a:lnTo>
                  <a:pt x="301924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390870" y="2062462"/>
            <a:ext cx="13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RTP </a:t>
            </a:r>
            <a:r>
              <a:rPr lang="ko-KR" altLang="en-US" sz="900" smtClean="0"/>
              <a:t>초기 상태값 전송</a:t>
            </a:r>
            <a:endParaRPr lang="ko-KR" altLang="en-US" sz="900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5465643" y="2739687"/>
            <a:ext cx="262138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07968" y="2595737"/>
            <a:ext cx="165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smtClean="0">
                <a:solidFill>
                  <a:schemeClr val="accent6">
                    <a:lumMod val="75000"/>
                  </a:schemeClr>
                </a:solidFill>
              </a:rPr>
              <a:t>장애 데이터 요청</a:t>
            </a:r>
            <a:r>
              <a:rPr lang="en-US" altLang="ko-KR" sz="900" b="1" smtClean="0">
                <a:solidFill>
                  <a:schemeClr val="accent6">
                    <a:lumMod val="75000"/>
                  </a:schemeClr>
                </a:solidFill>
              </a:rPr>
              <a:t>(DB Direct)</a:t>
            </a:r>
            <a:endParaRPr lang="ko-KR" altLang="en-US" sz="9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409525" y="552097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(OP Server)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>
            <a:stCxn id="83" idx="2"/>
          </p:cNvCxnSpPr>
          <p:nvPr/>
        </p:nvCxnSpPr>
        <p:spPr>
          <a:xfrm>
            <a:off x="866725" y="871275"/>
            <a:ext cx="0" cy="2665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84574" y="3666370"/>
            <a:ext cx="2444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RTU</a:t>
            </a:r>
            <a:r>
              <a:rPr lang="ko-KR" altLang="en-US" sz="900" b="1" smtClean="0"/>
              <a:t>에 </a:t>
            </a:r>
            <a:r>
              <a:rPr lang="en-US" altLang="ko-KR" sz="900" b="1" smtClean="0"/>
              <a:t>OP </a:t>
            </a:r>
            <a:r>
              <a:rPr lang="ko-KR" altLang="en-US" sz="900" b="1" smtClean="0"/>
              <a:t>연결 시 </a:t>
            </a:r>
            <a:r>
              <a:rPr lang="en-US" altLang="ko-KR" sz="900" b="1" smtClean="0"/>
              <a:t>Sequence  </a:t>
            </a:r>
            <a:endParaRPr lang="ko-KR" altLang="en-US" sz="900" b="1"/>
          </a:p>
        </p:txBody>
      </p:sp>
      <p:sp>
        <p:nvSpPr>
          <p:cNvPr id="34" name="직사각형 33"/>
          <p:cNvSpPr/>
          <p:nvPr/>
        </p:nvSpPr>
        <p:spPr>
          <a:xfrm>
            <a:off x="3460317" y="552097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</a:t>
            </a:r>
          </a:p>
        </p:txBody>
      </p:sp>
      <p:cxnSp>
        <p:nvCxnSpPr>
          <p:cNvPr id="35" name="직선 연결선 34"/>
          <p:cNvCxnSpPr>
            <a:stCxn id="34" idx="2"/>
          </p:cNvCxnSpPr>
          <p:nvPr/>
        </p:nvCxnSpPr>
        <p:spPr>
          <a:xfrm>
            <a:off x="3917517" y="871275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115761" y="548630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75549" y="548630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4" name="직선 연결선 63"/>
          <p:cNvCxnSpPr>
            <a:stCxn id="56" idx="2"/>
          </p:cNvCxnSpPr>
          <p:nvPr/>
        </p:nvCxnSpPr>
        <p:spPr>
          <a:xfrm>
            <a:off x="7572961" y="867808"/>
            <a:ext cx="0" cy="2898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7" idx="2"/>
          </p:cNvCxnSpPr>
          <p:nvPr/>
        </p:nvCxnSpPr>
        <p:spPr>
          <a:xfrm>
            <a:off x="9332749" y="867808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734699" y="3955250"/>
            <a:ext cx="3069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OP / </a:t>
            </a:r>
            <a:r>
              <a:rPr lang="ko-KR" altLang="en-US" sz="900" b="1" smtClean="0"/>
              <a:t>토폴로지 에서 중복 요청 시 </a:t>
            </a:r>
            <a:r>
              <a:rPr lang="en-US" altLang="ko-KR" sz="900" b="1" smtClean="0"/>
              <a:t>Sequence  </a:t>
            </a:r>
            <a:endParaRPr lang="ko-KR" altLang="en-US" sz="900" b="1"/>
          </a:p>
        </p:txBody>
      </p:sp>
      <p:sp>
        <p:nvSpPr>
          <p:cNvPr id="68" name="직사각형 67"/>
          <p:cNvSpPr/>
          <p:nvPr/>
        </p:nvSpPr>
        <p:spPr>
          <a:xfrm>
            <a:off x="10166553" y="548630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/ </a:t>
            </a:r>
          </a:p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토폴로지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>
            <a:stCxn id="68" idx="2"/>
          </p:cNvCxnSpPr>
          <p:nvPr/>
        </p:nvCxnSpPr>
        <p:spPr>
          <a:xfrm>
            <a:off x="10623753" y="867808"/>
            <a:ext cx="0" cy="280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8418349" y="2265126"/>
            <a:ext cx="2205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891036" y="2011534"/>
            <a:ext cx="751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요청</a:t>
            </a:r>
            <a:endParaRPr lang="ko-KR" altLang="en-US" sz="900"/>
          </a:p>
        </p:txBody>
      </p:sp>
      <p:sp>
        <p:nvSpPr>
          <p:cNvPr id="72" name="직사각형 71"/>
          <p:cNvSpPr/>
          <p:nvPr/>
        </p:nvSpPr>
        <p:spPr>
          <a:xfrm>
            <a:off x="7961148" y="1721818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8418348" y="2040996"/>
            <a:ext cx="0" cy="1629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572961" y="2972633"/>
            <a:ext cx="84538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6052" y="2719197"/>
            <a:ext cx="996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</a:t>
            </a:r>
            <a:endParaRPr lang="ko-KR" altLang="en-US" sz="90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572961" y="3369444"/>
            <a:ext cx="1759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71867" y="3176396"/>
            <a:ext cx="996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</a:t>
            </a:r>
            <a:endParaRPr lang="ko-KR" altLang="en-US" sz="90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8418348" y="2541323"/>
            <a:ext cx="2205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468216" y="2310879"/>
            <a:ext cx="2059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연결된 다른 </a:t>
            </a:r>
            <a:r>
              <a:rPr lang="en-US" altLang="ko-KR" sz="900" smtClean="0"/>
              <a:t>OP/</a:t>
            </a:r>
            <a:r>
              <a:rPr lang="ko-KR" altLang="en-US" sz="900" smtClean="0"/>
              <a:t>토폴로지 제어 상태</a:t>
            </a:r>
            <a:endParaRPr lang="ko-KR" altLang="en-US" sz="90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866725" y="1431982"/>
            <a:ext cx="3050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69746" y="1217302"/>
            <a:ext cx="996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TCP </a:t>
            </a:r>
            <a:r>
              <a:rPr lang="ko-KR" altLang="en-US" sz="900" smtClean="0"/>
              <a:t>연결 요청</a:t>
            </a:r>
            <a:endParaRPr lang="ko-KR" altLang="en-US" sz="900"/>
          </a:p>
        </p:txBody>
      </p:sp>
      <p:sp>
        <p:nvSpPr>
          <p:cNvPr id="44" name="TextBox 43"/>
          <p:cNvSpPr txBox="1"/>
          <p:nvPr/>
        </p:nvSpPr>
        <p:spPr>
          <a:xfrm>
            <a:off x="2968383" y="1514906"/>
            <a:ext cx="1199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비정상 연결 시 </a:t>
            </a:r>
            <a:endParaRPr lang="en-US" altLang="ko-KR" sz="900" smtClean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865599" y="2230972"/>
            <a:ext cx="3050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3916392" y="1233577"/>
            <a:ext cx="232914" cy="552091"/>
          </a:xfrm>
          <a:custGeom>
            <a:avLst/>
            <a:gdLst>
              <a:gd name="connsiteX0" fmla="*/ 8627 w 232914"/>
              <a:gd name="connsiteY0" fmla="*/ 552091 h 552091"/>
              <a:gd name="connsiteX1" fmla="*/ 232914 w 232914"/>
              <a:gd name="connsiteY1" fmla="*/ 552091 h 552091"/>
              <a:gd name="connsiteX2" fmla="*/ 232914 w 232914"/>
              <a:gd name="connsiteY2" fmla="*/ 0 h 552091"/>
              <a:gd name="connsiteX3" fmla="*/ 0 w 232914"/>
              <a:gd name="connsiteY3" fmla="*/ 0 h 55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4" h="552091">
                <a:moveTo>
                  <a:pt x="8627" y="552091"/>
                </a:moveTo>
                <a:lnTo>
                  <a:pt x="232914" y="552091"/>
                </a:lnTo>
                <a:lnTo>
                  <a:pt x="232914" y="0"/>
                </a:ln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130632" y="1448134"/>
            <a:ext cx="14287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5</a:t>
            </a:r>
            <a:r>
              <a:rPr lang="ko-KR" altLang="en-US" sz="900" smtClean="0"/>
              <a:t>초 간격 재 연결 요청</a:t>
            </a:r>
            <a:endParaRPr lang="ko-KR" altLang="en-US" sz="900"/>
          </a:p>
        </p:txBody>
      </p:sp>
      <p:sp>
        <p:nvSpPr>
          <p:cNvPr id="49" name="TextBox 48"/>
          <p:cNvSpPr txBox="1"/>
          <p:nvPr/>
        </p:nvSpPr>
        <p:spPr>
          <a:xfrm>
            <a:off x="3069746" y="1971982"/>
            <a:ext cx="1199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정상 연결 시 </a:t>
            </a:r>
            <a:endParaRPr lang="en-US" altLang="ko-KR" sz="90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919570" y="2125365"/>
            <a:ext cx="1287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OP </a:t>
            </a:r>
            <a:r>
              <a:rPr lang="ko-KR" altLang="en-US" sz="900" smtClean="0"/>
              <a:t>기본 정보 전달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5847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2397112" y="410609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(OP Server)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>
            <a:stCxn id="82" idx="2"/>
          </p:cNvCxnSpPr>
          <p:nvPr/>
        </p:nvCxnSpPr>
        <p:spPr>
          <a:xfrm>
            <a:off x="2854312" y="729787"/>
            <a:ext cx="0" cy="387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73336" y="4843700"/>
            <a:ext cx="3069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OP</a:t>
            </a:r>
            <a:r>
              <a:rPr lang="ko-KR" altLang="en-US" sz="900" b="1" smtClean="0"/>
              <a:t>에서 제어 요청 시 </a:t>
            </a:r>
            <a:r>
              <a:rPr lang="en-US" altLang="ko-KR" sz="900" b="1" smtClean="0"/>
              <a:t>Sequence  </a:t>
            </a:r>
            <a:endParaRPr lang="ko-KR" altLang="en-US" sz="900" b="1"/>
          </a:p>
        </p:txBody>
      </p:sp>
      <p:sp>
        <p:nvSpPr>
          <p:cNvPr id="94" name="직사각형 93"/>
          <p:cNvSpPr/>
          <p:nvPr/>
        </p:nvSpPr>
        <p:spPr>
          <a:xfrm>
            <a:off x="4335096" y="410609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 1</a:t>
            </a:r>
          </a:p>
        </p:txBody>
      </p:sp>
      <p:cxnSp>
        <p:nvCxnSpPr>
          <p:cNvPr id="95" name="직선 연결선 94"/>
          <p:cNvCxnSpPr>
            <a:stCxn id="94" idx="2"/>
          </p:cNvCxnSpPr>
          <p:nvPr/>
        </p:nvCxnSpPr>
        <p:spPr>
          <a:xfrm>
            <a:off x="4792296" y="729787"/>
            <a:ext cx="0" cy="3939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2854312" y="1199743"/>
            <a:ext cx="188490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492654" y="933549"/>
            <a:ext cx="2045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장애처리</a:t>
            </a:r>
            <a:r>
              <a:rPr lang="en-US" altLang="ko-KR" sz="900" smtClean="0"/>
              <a:t>/</a:t>
            </a:r>
            <a:r>
              <a:rPr lang="ko-KR" altLang="en-US" sz="900" smtClean="0"/>
              <a:t>알람처리 요청</a:t>
            </a:r>
            <a:endParaRPr lang="ko-KR" altLang="en-US" sz="900"/>
          </a:p>
        </p:txBody>
      </p:sp>
      <p:sp>
        <p:nvSpPr>
          <p:cNvPr id="106" name="직사각형 105"/>
          <p:cNvSpPr/>
          <p:nvPr/>
        </p:nvSpPr>
        <p:spPr>
          <a:xfrm>
            <a:off x="5577294" y="854803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~ OP 15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6034494" y="1173981"/>
            <a:ext cx="0" cy="3495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854311" y="1802923"/>
            <a:ext cx="318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811537" y="1582627"/>
            <a:ext cx="2045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상태 </a:t>
            </a:r>
            <a:r>
              <a:rPr lang="en-US" altLang="ko-KR" sz="900" smtClean="0"/>
              <a:t>NOTI</a:t>
            </a:r>
            <a:endParaRPr lang="ko-KR" altLang="en-US" sz="900"/>
          </a:p>
        </p:txBody>
      </p:sp>
      <p:sp>
        <p:nvSpPr>
          <p:cNvPr id="112" name="TextBox 111"/>
          <p:cNvSpPr txBox="1"/>
          <p:nvPr/>
        </p:nvSpPr>
        <p:spPr>
          <a:xfrm>
            <a:off x="2897088" y="2897676"/>
            <a:ext cx="2045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장애</a:t>
            </a:r>
            <a:r>
              <a:rPr lang="en-US" altLang="ko-KR" sz="900" smtClean="0"/>
              <a:t>/</a:t>
            </a:r>
            <a:r>
              <a:rPr lang="ko-KR" altLang="en-US" sz="900" smtClean="0"/>
              <a:t>알람처리</a:t>
            </a:r>
            <a:endParaRPr lang="ko-KR" altLang="en-US" sz="900"/>
          </a:p>
        </p:txBody>
      </p:sp>
      <p:sp>
        <p:nvSpPr>
          <p:cNvPr id="19" name="직사각형 18"/>
          <p:cNvSpPr/>
          <p:nvPr/>
        </p:nvSpPr>
        <p:spPr>
          <a:xfrm>
            <a:off x="2865828" y="2191109"/>
            <a:ext cx="103517" cy="1302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821598" y="3818433"/>
            <a:ext cx="3561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68700" y="3587601"/>
            <a:ext cx="2437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장애</a:t>
            </a:r>
            <a:r>
              <a:rPr lang="en-US" altLang="ko-KR" sz="900" smtClean="0"/>
              <a:t>/</a:t>
            </a:r>
            <a:r>
              <a:rPr lang="ko-KR" altLang="en-US" sz="900" smtClean="0"/>
              <a:t>알람처리 제어 완료 </a:t>
            </a:r>
            <a:endParaRPr lang="ko-KR" altLang="en-US" sz="90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834283" y="2751812"/>
            <a:ext cx="220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곱셈 기호 119"/>
          <p:cNvSpPr/>
          <p:nvPr/>
        </p:nvSpPr>
        <p:spPr>
          <a:xfrm>
            <a:off x="3946226" y="2535884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6055095" y="2663901"/>
            <a:ext cx="963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중복 제어 불가</a:t>
            </a:r>
            <a:endParaRPr lang="ko-KR" altLang="en-US" sz="900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3808280" y="2535884"/>
            <a:ext cx="98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곱셈 기호 121"/>
          <p:cNvSpPr/>
          <p:nvPr/>
        </p:nvSpPr>
        <p:spPr>
          <a:xfrm>
            <a:off x="3953361" y="2328807"/>
            <a:ext cx="362309" cy="4164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812896" y="2463150"/>
            <a:ext cx="956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중복 제어 불가</a:t>
            </a:r>
            <a:endParaRPr lang="ko-KR" altLang="en-US" sz="900"/>
          </a:p>
        </p:txBody>
      </p:sp>
      <p:sp>
        <p:nvSpPr>
          <p:cNvPr id="260" name="원통 259"/>
          <p:cNvSpPr/>
          <p:nvPr/>
        </p:nvSpPr>
        <p:spPr>
          <a:xfrm>
            <a:off x="1126154" y="1177788"/>
            <a:ext cx="543465" cy="3964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DB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>
            <a:endCxn id="260" idx="4"/>
          </p:cNvCxnSpPr>
          <p:nvPr/>
        </p:nvCxnSpPr>
        <p:spPr>
          <a:xfrm flipH="1" flipV="1">
            <a:off x="1669619" y="1375993"/>
            <a:ext cx="1121419" cy="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1764834" y="1175465"/>
            <a:ext cx="1250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요청 이력 등록</a:t>
            </a:r>
            <a:endParaRPr lang="ko-KR" altLang="en-US" sz="900"/>
          </a:p>
        </p:txBody>
      </p:sp>
      <p:sp>
        <p:nvSpPr>
          <p:cNvPr id="265" name="원통 264"/>
          <p:cNvSpPr/>
          <p:nvPr/>
        </p:nvSpPr>
        <p:spPr>
          <a:xfrm>
            <a:off x="1135716" y="3256158"/>
            <a:ext cx="543465" cy="3964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DB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66" name="직선 화살표 연결선 265"/>
          <p:cNvCxnSpPr>
            <a:endCxn id="265" idx="4"/>
          </p:cNvCxnSpPr>
          <p:nvPr/>
        </p:nvCxnSpPr>
        <p:spPr>
          <a:xfrm flipH="1" flipV="1">
            <a:off x="1679181" y="3454363"/>
            <a:ext cx="1017907" cy="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690696" y="3199775"/>
            <a:ext cx="1239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제어 이력 결과 등록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6925663" y="410609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Server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7382863" y="729787"/>
            <a:ext cx="0" cy="3939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 flipV="1">
            <a:off x="3841434" y="2033755"/>
            <a:ext cx="3541429" cy="1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40035" y="1807727"/>
            <a:ext cx="2045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장애</a:t>
            </a:r>
            <a:r>
              <a:rPr lang="en-US" altLang="ko-KR" sz="900" smtClean="0"/>
              <a:t>/</a:t>
            </a:r>
            <a:r>
              <a:rPr lang="ko-KR" altLang="en-US" sz="900" smtClean="0"/>
              <a:t>알람처리 정보 전송</a:t>
            </a:r>
            <a:endParaRPr lang="ko-KR" altLang="en-US" sz="900"/>
          </a:p>
        </p:txBody>
      </p:sp>
      <p:sp>
        <p:nvSpPr>
          <p:cNvPr id="45" name="직사각형 44"/>
          <p:cNvSpPr/>
          <p:nvPr/>
        </p:nvSpPr>
        <p:spPr>
          <a:xfrm>
            <a:off x="3364398" y="410425"/>
            <a:ext cx="914400" cy="3191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Client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3834283" y="729603"/>
            <a:ext cx="0" cy="387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860287" y="2224156"/>
            <a:ext cx="3541429" cy="1344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46453" y="2006686"/>
            <a:ext cx="2455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장애</a:t>
            </a:r>
            <a:r>
              <a:rPr lang="en-US" altLang="ko-KR" sz="900" smtClean="0"/>
              <a:t>/</a:t>
            </a:r>
            <a:r>
              <a:rPr lang="ko-KR" altLang="en-US" sz="900" smtClean="0"/>
              <a:t>알람처리 정보 전송 </a:t>
            </a:r>
            <a:r>
              <a:rPr lang="en-US" altLang="ko-KR" sz="900" smtClean="0"/>
              <a:t>ACK</a:t>
            </a:r>
            <a:endParaRPr lang="ko-KR" altLang="en-US" sz="90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834283" y="4042720"/>
            <a:ext cx="356126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75243" y="3845345"/>
            <a:ext cx="2437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설정</a:t>
            </a:r>
            <a:r>
              <a:rPr lang="en-US" altLang="ko-KR" sz="900" smtClean="0"/>
              <a:t>/</a:t>
            </a:r>
            <a:r>
              <a:rPr lang="ko-KR" altLang="en-US" sz="900" smtClean="0"/>
              <a:t>제어</a:t>
            </a:r>
            <a:r>
              <a:rPr lang="en-US" altLang="ko-KR" sz="900" smtClean="0"/>
              <a:t>/</a:t>
            </a:r>
            <a:r>
              <a:rPr lang="ko-KR" altLang="en-US" sz="900" smtClean="0"/>
              <a:t>장애</a:t>
            </a:r>
            <a:r>
              <a:rPr lang="en-US" altLang="ko-KR" sz="900" smtClean="0"/>
              <a:t>/</a:t>
            </a:r>
            <a:r>
              <a:rPr lang="ko-KR" altLang="en-US" sz="900" smtClean="0"/>
              <a:t>알람처리 제어 </a:t>
            </a:r>
            <a:r>
              <a:rPr lang="ko-KR" altLang="en-US" sz="900" smtClean="0"/>
              <a:t>완료 </a:t>
            </a:r>
            <a:r>
              <a:rPr lang="en-US" altLang="ko-KR" sz="900" smtClean="0"/>
              <a:t>ACK</a:t>
            </a:r>
            <a:r>
              <a:rPr lang="ko-KR" altLang="en-US" sz="900" smtClean="0"/>
              <a:t> 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6203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3455</Words>
  <Application>Microsoft Office PowerPoint</Application>
  <PresentationFormat>와이드스크린</PresentationFormat>
  <Paragraphs>1201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황종철</dc:creator>
  <cp:lastModifiedBy>황종철</cp:lastModifiedBy>
  <cp:revision>94</cp:revision>
  <dcterms:created xsi:type="dcterms:W3CDTF">2016-07-11T06:02:05Z</dcterms:created>
  <dcterms:modified xsi:type="dcterms:W3CDTF">2016-07-27T12:26:06Z</dcterms:modified>
</cp:coreProperties>
</file>