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5" r:id="rId3"/>
    <p:sldId id="271" r:id="rId4"/>
    <p:sldId id="275" r:id="rId5"/>
    <p:sldId id="273" r:id="rId6"/>
    <p:sldId id="272" r:id="rId7"/>
    <p:sldId id="27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25" userDrawn="1">
          <p15:clr>
            <a:srgbClr val="A4A3A4"/>
          </p15:clr>
        </p15:guide>
        <p15:guide id="3" pos="7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52" y="96"/>
      </p:cViewPr>
      <p:guideLst>
        <p:guide orient="horz" pos="368"/>
        <p:guide pos="125"/>
        <p:guide pos="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 userDrawn="1"/>
        </p:nvSpPr>
        <p:spPr bwMode="auto">
          <a:xfrm>
            <a:off x="7970838" y="1458913"/>
            <a:ext cx="0" cy="50403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8037513" y="1603375"/>
            <a:ext cx="0" cy="511175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 rot="16200000">
            <a:off x="5166519" y="1913731"/>
            <a:ext cx="0" cy="7875588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 rot="16200000">
            <a:off x="4800600" y="1951038"/>
            <a:ext cx="0" cy="794385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6" name="그림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5967413"/>
            <a:ext cx="13525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911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1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8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7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4446588" y="6503988"/>
            <a:ext cx="609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81" tIns="54081" rIns="54081" bIns="54081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0CF3706D-B140-4418-AA41-8EB2A5253F6A}" type="slidenum">
              <a:rPr kumimoji="0" lang="ko-KR" altLang="en-GB" sz="1100" b="1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GB" altLang="ko-KR" sz="1100" b="1" smtClean="0"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75723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76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7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7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0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48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5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BC6A1-F823-4EBF-9C59-98D88A8FAE83}" type="datetimeFigureOut">
              <a:rPr lang="ko-KR" altLang="en-US" smtClean="0"/>
              <a:t>2016-09-02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4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14519" y="1582738"/>
            <a:ext cx="47436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altLang="ko-KR" sz="2800" smtClean="0">
                <a:latin typeface="HY울릉도M" pitchFamily="18" charset="-127"/>
                <a:ea typeface="HY울릉도M" pitchFamily="18" charset="-127"/>
              </a:rPr>
              <a:t>FMS RTU UPDATE </a:t>
            </a:r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시퀀스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개정 이력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44200"/>
              </p:ext>
            </p:extLst>
          </p:nvPr>
        </p:nvGraphicFramePr>
        <p:xfrm>
          <a:off x="142875" y="938213"/>
          <a:ext cx="8786813" cy="4432300"/>
        </p:xfrm>
        <a:graphic>
          <a:graphicData uri="http://schemas.openxmlformats.org/drawingml/2006/table">
            <a:tbl>
              <a:tblPr/>
              <a:tblGrid>
                <a:gridCol w="1000125"/>
                <a:gridCol w="1000108"/>
                <a:gridCol w="5500726"/>
                <a:gridCol w="1285854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굴림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22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체" pitchFamily="49" charset="-127"/>
                          <a:cs typeface="Times New Roman" pitchFamily="18" charset="0"/>
                        </a:rPr>
                        <a:t>날짜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22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체" pitchFamily="49" charset="-127"/>
                          <a:cs typeface="Times New Roman" pitchFamily="18" charset="0"/>
                        </a:rPr>
                        <a:t>내용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22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굴림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226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73"/>
                          </a:solidFill>
                          <a:effectLst/>
                          <a:latin typeface="+mj-lt"/>
                          <a:ea typeface="굴림체" pitchFamily="49" charset="-127"/>
                          <a:cs typeface="Arial" charset="0"/>
                        </a:rPr>
                        <a:t>0.1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+mj-lt"/>
                          <a:ea typeface="굴림체" pitchFamily="49" charset="-127"/>
                          <a:cs typeface="Times New Roman" pitchFamily="18" charset="0"/>
                        </a:rPr>
                        <a:t>2017-07-22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Times New Roman" pitchFamily="18" charset="0"/>
                          <a:ea typeface="굴림체" pitchFamily="49" charset="-127"/>
                          <a:cs typeface="Times New Roman" pitchFamily="18" charset="0"/>
                        </a:rPr>
                        <a:t>초안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24213" y="831184"/>
            <a:ext cx="587833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Firmware Server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2" idx="2"/>
          </p:cNvCxnSpPr>
          <p:nvPr/>
        </p:nvCxnSpPr>
        <p:spPr>
          <a:xfrm>
            <a:off x="5418130" y="1066316"/>
            <a:ext cx="51115" cy="537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58264" y="825676"/>
            <a:ext cx="737518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Update Client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 flipH="1">
            <a:off x="1507640" y="1060808"/>
            <a:ext cx="19383" cy="538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통 15"/>
          <p:cNvSpPr/>
          <p:nvPr/>
        </p:nvSpPr>
        <p:spPr>
          <a:xfrm>
            <a:off x="6016172" y="1075948"/>
            <a:ext cx="663547" cy="3074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378293" y="825675"/>
            <a:ext cx="587833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Server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675793" y="1060807"/>
            <a:ext cx="69570" cy="538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Update </a:t>
            </a:r>
            <a:r>
              <a:rPr lang="ko-KR" altLang="en-US" smtClean="0"/>
              <a:t>전체 시퀀스</a:t>
            </a:r>
            <a:r>
              <a:rPr lang="en-US" altLang="ko-KR" smtClean="0"/>
              <a:t>(RTU 1</a:t>
            </a:r>
            <a:r>
              <a:rPr lang="ko-KR" altLang="en-US" smtClean="0"/>
              <a:t>개 업데이트 과정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007522" y="836131"/>
            <a:ext cx="737518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Client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2365705" y="1074518"/>
            <a:ext cx="2899" cy="536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862820" y="837226"/>
            <a:ext cx="730280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OP Server</a:t>
            </a:r>
            <a:endParaRPr lang="en-US" altLang="ko-KR" sz="75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>
            <a:stCxn id="53" idx="2"/>
          </p:cNvCxnSpPr>
          <p:nvPr/>
        </p:nvCxnSpPr>
        <p:spPr>
          <a:xfrm flipH="1">
            <a:off x="3224376" y="1072358"/>
            <a:ext cx="3584" cy="536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76442" y="1340015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</a:rPr>
              <a:t>또는 파일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224376" y="1286636"/>
            <a:ext cx="2175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50288" y="983799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업데이트 서버 연결  </a:t>
            </a:r>
            <a:r>
              <a:rPr lang="ko-KR" altLang="en-US" sz="800" smtClean="0"/>
              <a:t>요청</a:t>
            </a:r>
            <a:endParaRPr lang="en-US" altLang="ko-KR" sz="800" smtClean="0"/>
          </a:p>
          <a:p>
            <a:r>
              <a:rPr lang="en-US" altLang="ko-KR" sz="800">
                <a:solidFill>
                  <a:srgbClr val="00B050"/>
                </a:solidFill>
              </a:rPr>
              <a:t>eFT_EVT_FIRMWAREUPDATE_REQ</a:t>
            </a:r>
            <a:endParaRPr lang="ko-KR" altLang="en-US" sz="800">
              <a:solidFill>
                <a:srgbClr val="00B05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527023" y="1434889"/>
            <a:ext cx="1697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97171" y="1229697"/>
            <a:ext cx="1483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업데이트 서버 연결 전달요청</a:t>
            </a:r>
            <a:endParaRPr lang="ko-KR" altLang="en-US" sz="80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527023" y="1610317"/>
            <a:ext cx="3881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512479" y="1439046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업데이트 서버 연결 </a:t>
            </a:r>
            <a:endParaRPr lang="ko-KR" altLang="en-US" sz="80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560258" y="1229697"/>
            <a:ext cx="42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447336" y="1788342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460764" y="1470718"/>
            <a:ext cx="2611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>
                <a:solidFill>
                  <a:srgbClr val="FF0000"/>
                </a:solidFill>
              </a:rPr>
              <a:t>업데이트 시작</a:t>
            </a:r>
            <a:r>
              <a:rPr lang="ko-KR" altLang="en-US" sz="800" smtClean="0"/>
              <a:t> </a:t>
            </a:r>
            <a:r>
              <a:rPr lang="ko-KR" altLang="en-US" sz="800" smtClean="0"/>
              <a:t>전송</a:t>
            </a:r>
            <a:endParaRPr lang="en-US" altLang="ko-KR" sz="800" smtClean="0"/>
          </a:p>
          <a:p>
            <a:r>
              <a:rPr lang="en-US" altLang="ko-KR" sz="800" smtClean="0"/>
              <a:t> </a:t>
            </a:r>
            <a:r>
              <a:rPr lang="en-US" altLang="ko-KR" sz="800" smtClean="0">
                <a:solidFill>
                  <a:srgbClr val="00B050"/>
                </a:solidFill>
              </a:rPr>
              <a:t>eFT_EVT_FIRMWAREUPDATE_NOTI </a:t>
            </a:r>
            <a:r>
              <a:rPr lang="en-US" altLang="ko-KR" sz="800">
                <a:solidFill>
                  <a:srgbClr val="00B050"/>
                </a:solidFill>
              </a:rPr>
              <a:t> </a:t>
            </a:r>
            <a:r>
              <a:rPr lang="en-US" altLang="ko-KR" sz="800" smtClean="0">
                <a:solidFill>
                  <a:srgbClr val="00B050"/>
                </a:solidFill>
              </a:rPr>
              <a:t>:  </a:t>
            </a:r>
            <a:r>
              <a:rPr lang="en-US" altLang="ko-KR" sz="800" smtClean="0"/>
              <a:t>eFRIMWATE_START</a:t>
            </a:r>
            <a:endParaRPr lang="ko-KR" altLang="en-US" sz="80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1527023" y="2103932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77648" y="1893912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펌웨어 버전 요청</a:t>
            </a:r>
            <a:endParaRPr lang="ko-KR" altLang="en-US" sz="800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1536178" y="2281956"/>
            <a:ext cx="388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28847" y="2083559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펌웨어 버전 응답</a:t>
            </a:r>
            <a:endParaRPr lang="ko-KR" altLang="en-US" sz="800"/>
          </a:p>
        </p:txBody>
      </p:sp>
      <p:sp>
        <p:nvSpPr>
          <p:cNvPr id="80" name="TextBox 79"/>
          <p:cNvSpPr txBox="1"/>
          <p:nvPr/>
        </p:nvSpPr>
        <p:spPr>
          <a:xfrm>
            <a:off x="1469557" y="2397850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갱신할 펌웨어가 없을 경우 </a:t>
            </a:r>
            <a:endParaRPr lang="ko-KR" altLang="en-US" sz="80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536178" y="2783662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77648" y="2590757"/>
            <a:ext cx="18213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Firmware Update </a:t>
            </a:r>
            <a:r>
              <a:rPr lang="ko-KR" altLang="en-US" sz="800"/>
              <a:t>완료</a:t>
            </a:r>
            <a:r>
              <a:rPr lang="en-US" altLang="ko-KR" sz="800"/>
              <a:t> </a:t>
            </a:r>
            <a:r>
              <a:rPr lang="ko-KR" altLang="en-US" sz="800"/>
              <a:t>요청</a:t>
            </a:r>
            <a:r>
              <a:rPr lang="en-US" altLang="ko-KR" sz="800"/>
              <a:t>( 0x 00 05 )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5442454" y="2961688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413511" y="2633000"/>
            <a:ext cx="252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>
                <a:solidFill>
                  <a:srgbClr val="FF0000"/>
                </a:solidFill>
              </a:rPr>
              <a:t>업데이트 </a:t>
            </a:r>
            <a:r>
              <a:rPr lang="ko-KR" altLang="en-US" sz="800" smtClean="0">
                <a:solidFill>
                  <a:srgbClr val="FF0000"/>
                </a:solidFill>
              </a:rPr>
              <a:t>완료</a:t>
            </a:r>
            <a:endParaRPr lang="en-US" altLang="ko-KR" sz="800" smtClean="0">
              <a:solidFill>
                <a:srgbClr val="FF0000"/>
              </a:solidFill>
            </a:endParaRPr>
          </a:p>
          <a:p>
            <a:r>
              <a:rPr lang="en-US" altLang="ko-KR" sz="800">
                <a:solidFill>
                  <a:srgbClr val="00B050"/>
                </a:solidFill>
              </a:rPr>
              <a:t>eFT_EVT_FIRMWAREUPDATE_NOTI  </a:t>
            </a:r>
            <a:r>
              <a:rPr lang="en-US" altLang="ko-KR" sz="800">
                <a:solidFill>
                  <a:srgbClr val="00B050"/>
                </a:solidFill>
              </a:rPr>
              <a:t>:  </a:t>
            </a:r>
            <a:r>
              <a:rPr lang="en-US" altLang="ko-KR" sz="800"/>
              <a:t>eFRIMWATE_END</a:t>
            </a:r>
            <a:endParaRPr lang="ko-KR" altLang="en-US" sz="800"/>
          </a:p>
        </p:txBody>
      </p:sp>
      <p:sp>
        <p:nvSpPr>
          <p:cNvPr id="87" name="TextBox 86"/>
          <p:cNvSpPr txBox="1"/>
          <p:nvPr/>
        </p:nvSpPr>
        <p:spPr>
          <a:xfrm>
            <a:off x="1469669" y="2966656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갱신할 펌웨어가 있을 경우 </a:t>
            </a:r>
            <a:endParaRPr lang="ko-KR" altLang="en-US" sz="800"/>
          </a:p>
        </p:txBody>
      </p:sp>
      <p:sp>
        <p:nvSpPr>
          <p:cNvPr id="88" name="TextBox 87"/>
          <p:cNvSpPr txBox="1"/>
          <p:nvPr/>
        </p:nvSpPr>
        <p:spPr>
          <a:xfrm>
            <a:off x="1477483" y="3139265"/>
            <a:ext cx="1662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Firmware Downlod </a:t>
            </a:r>
            <a:r>
              <a:rPr lang="ko-KR" altLang="en-US" sz="800" smtClean="0"/>
              <a:t>요청</a:t>
            </a:r>
            <a:r>
              <a:rPr lang="en-US" altLang="ko-KR" sz="800" smtClean="0"/>
              <a:t>( 0x 00 02 )</a:t>
            </a:r>
            <a:endParaRPr lang="ko-KR" altLang="en-US" sz="80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527023" y="3333472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5442454" y="3758410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86127" y="3437113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/>
              <a:t>업데이트 상태</a:t>
            </a:r>
            <a:r>
              <a:rPr lang="en-US" altLang="ko-KR" sz="800" smtClean="0"/>
              <a:t>(</a:t>
            </a:r>
            <a:r>
              <a:rPr lang="ko-KR" altLang="en-US" sz="800" smtClean="0">
                <a:solidFill>
                  <a:srgbClr val="FF0000"/>
                </a:solidFill>
              </a:rPr>
              <a:t>파일다운로드상태</a:t>
            </a:r>
            <a:r>
              <a:rPr lang="en-US" altLang="ko-KR" sz="800" smtClean="0"/>
              <a:t>)</a:t>
            </a:r>
          </a:p>
          <a:p>
            <a:r>
              <a:rPr lang="en-US" altLang="ko-KR" sz="800">
                <a:solidFill>
                  <a:srgbClr val="00B050"/>
                </a:solidFill>
              </a:rPr>
              <a:t>eFT_EVT_FIRMWAREUPDATE_NOTI  </a:t>
            </a:r>
            <a:r>
              <a:rPr lang="en-US" altLang="ko-KR" sz="800">
                <a:solidFill>
                  <a:srgbClr val="00B050"/>
                </a:solidFill>
              </a:rPr>
              <a:t>:  </a:t>
            </a:r>
            <a:r>
              <a:rPr lang="en-US" altLang="ko-KR" sz="800"/>
              <a:t>eFRIMWATE_DOWNLOAD</a:t>
            </a:r>
            <a:endParaRPr lang="ko-KR" altLang="en-US" sz="800"/>
          </a:p>
          <a:p>
            <a:endParaRPr lang="ko-KR" altLang="en-US" sz="800"/>
          </a:p>
        </p:txBody>
      </p:sp>
      <p:sp>
        <p:nvSpPr>
          <p:cNvPr id="92" name="TextBox 91"/>
          <p:cNvSpPr txBox="1"/>
          <p:nvPr/>
        </p:nvSpPr>
        <p:spPr>
          <a:xfrm>
            <a:off x="3841418" y="3411551"/>
            <a:ext cx="1662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Firmware Downlod </a:t>
            </a:r>
            <a:r>
              <a:rPr lang="ko-KR" altLang="en-US" sz="800" smtClean="0"/>
              <a:t>응답</a:t>
            </a:r>
            <a:r>
              <a:rPr lang="en-US" altLang="ko-KR" sz="800" smtClean="0"/>
              <a:t>( </a:t>
            </a:r>
            <a:r>
              <a:rPr lang="en-US" altLang="ko-KR" sz="800"/>
              <a:t>0x </a:t>
            </a:r>
            <a:r>
              <a:rPr lang="en-US" altLang="ko-KR" sz="800" smtClean="0"/>
              <a:t>10 </a:t>
            </a:r>
            <a:r>
              <a:rPr lang="en-US" altLang="ko-KR" sz="800"/>
              <a:t>02 )</a:t>
            </a:r>
            <a:endParaRPr lang="ko-KR" altLang="en-US" sz="800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1546203" y="3626995"/>
            <a:ext cx="388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1254263" y="3163987"/>
            <a:ext cx="323682" cy="976789"/>
          </a:xfrm>
          <a:custGeom>
            <a:avLst/>
            <a:gdLst>
              <a:gd name="connsiteX0" fmla="*/ 258945 w 323682"/>
              <a:gd name="connsiteY0" fmla="*/ 655455 h 655455"/>
              <a:gd name="connsiteX1" fmla="*/ 0 w 323682"/>
              <a:gd name="connsiteY1" fmla="*/ 655455 h 655455"/>
              <a:gd name="connsiteX2" fmla="*/ 0 w 323682"/>
              <a:gd name="connsiteY2" fmla="*/ 0 h 655455"/>
              <a:gd name="connsiteX3" fmla="*/ 323682 w 323682"/>
              <a:gd name="connsiteY3" fmla="*/ 0 h 65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82" h="655455">
                <a:moveTo>
                  <a:pt x="258945" y="655455"/>
                </a:moveTo>
                <a:lnTo>
                  <a:pt x="0" y="655455"/>
                </a:lnTo>
                <a:lnTo>
                  <a:pt x="0" y="0"/>
                </a:lnTo>
                <a:lnTo>
                  <a:pt x="323682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23421" y="2972751"/>
            <a:ext cx="125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Update </a:t>
            </a:r>
            <a:r>
              <a:rPr lang="ko-KR" altLang="en-US" sz="800" smtClean="0"/>
              <a:t>할 </a:t>
            </a:r>
            <a:r>
              <a:rPr lang="en-US" altLang="ko-KR" sz="800" smtClean="0"/>
              <a:t>Firmware </a:t>
            </a:r>
          </a:p>
          <a:p>
            <a:r>
              <a:rPr lang="ko-KR" altLang="en-US" sz="800" smtClean="0"/>
              <a:t>를 모두 받을 때 까지</a:t>
            </a:r>
            <a:endParaRPr lang="en-US" altLang="ko-KR" sz="800" smtClean="0"/>
          </a:p>
          <a:p>
            <a:endParaRPr lang="en-US" altLang="ko-KR" sz="800"/>
          </a:p>
          <a:p>
            <a:r>
              <a:rPr lang="ko-KR" altLang="en-US" sz="800" smtClean="0"/>
              <a:t>예</a:t>
            </a:r>
            <a:r>
              <a:rPr lang="en-US" altLang="ko-KR" sz="800" smtClean="0"/>
              <a:t>) Update</a:t>
            </a:r>
            <a:r>
              <a:rPr lang="ko-KR" altLang="en-US" sz="800" smtClean="0"/>
              <a:t>파일이 </a:t>
            </a:r>
            <a:endParaRPr lang="en-US" altLang="ko-KR" sz="800"/>
          </a:p>
          <a:p>
            <a:r>
              <a:rPr lang="en-US" altLang="ko-KR" sz="800" smtClean="0"/>
              <a:t>2</a:t>
            </a:r>
            <a:r>
              <a:rPr lang="ko-KR" altLang="en-US" sz="800" smtClean="0"/>
              <a:t>개 존재할 경우</a:t>
            </a:r>
            <a:endParaRPr lang="en-US" altLang="ko-KR" sz="800" smtClean="0"/>
          </a:p>
          <a:p>
            <a:r>
              <a:rPr lang="ko-KR" altLang="en-US" sz="800" smtClean="0"/>
              <a:t>해당 과정을 </a:t>
            </a:r>
            <a:r>
              <a:rPr lang="en-US" altLang="ko-KR" sz="800" smtClean="0"/>
              <a:t>2</a:t>
            </a:r>
            <a:r>
              <a:rPr lang="ko-KR" altLang="en-US" sz="800" smtClean="0"/>
              <a:t>번 실행함</a:t>
            </a:r>
            <a:r>
              <a:rPr lang="en-US" altLang="ko-KR" sz="800" smtClean="0"/>
              <a:t>.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1549248" y="4482540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561402" y="4138418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다운로드 실패 시</a:t>
            </a:r>
            <a:endParaRPr lang="ko-KR" altLang="en-US" sz="800"/>
          </a:p>
        </p:txBody>
      </p:sp>
      <p:sp>
        <p:nvSpPr>
          <p:cNvPr id="98" name="직사각형 97"/>
          <p:cNvSpPr/>
          <p:nvPr/>
        </p:nvSpPr>
        <p:spPr>
          <a:xfrm>
            <a:off x="1577945" y="4276750"/>
            <a:ext cx="2294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Update </a:t>
            </a:r>
            <a:r>
              <a:rPr lang="ko-KR" altLang="en-US" sz="800"/>
              <a:t>강제 종료 요청</a:t>
            </a:r>
            <a:r>
              <a:rPr lang="en-US" altLang="ko-KR" sz="800" smtClean="0"/>
              <a:t>( 0x00 04) : </a:t>
            </a:r>
            <a:r>
              <a:rPr lang="ko-KR" altLang="en-US" sz="800" smtClean="0"/>
              <a:t>다운로드 실패</a:t>
            </a:r>
            <a:endParaRPr lang="ko-KR" altLang="en-US" sz="80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5442454" y="4599531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435116" y="4261451"/>
            <a:ext cx="308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/>
              <a:t>업데이트 종료</a:t>
            </a:r>
            <a:r>
              <a:rPr lang="en-US" altLang="ko-KR" sz="800" smtClean="0"/>
              <a:t>(</a:t>
            </a:r>
            <a:r>
              <a:rPr lang="ko-KR" altLang="en-US" sz="800" smtClean="0">
                <a:solidFill>
                  <a:srgbClr val="FF0000"/>
                </a:solidFill>
              </a:rPr>
              <a:t>다로운드 실패</a:t>
            </a:r>
            <a:r>
              <a:rPr lang="en-US" altLang="ko-KR" sz="800" smtClean="0"/>
              <a:t>)</a:t>
            </a:r>
          </a:p>
          <a:p>
            <a:r>
              <a:rPr lang="en-US" altLang="ko-KR" sz="800">
                <a:solidFill>
                  <a:srgbClr val="00B050"/>
                </a:solidFill>
              </a:rPr>
              <a:t>eFT_EVT_FIRMWAREUPDATE_NOTI  </a:t>
            </a:r>
            <a:r>
              <a:rPr lang="en-US" altLang="ko-KR" sz="800">
                <a:solidFill>
                  <a:srgbClr val="00B050"/>
                </a:solidFill>
              </a:rPr>
              <a:t>:  </a:t>
            </a:r>
            <a:r>
              <a:rPr lang="en-US" altLang="ko-KR" sz="800"/>
              <a:t>eFRIMWATE_DOWNLOAD_ERR</a:t>
            </a:r>
            <a:endParaRPr lang="ko-KR" altLang="en-US" sz="800"/>
          </a:p>
          <a:p>
            <a:endParaRPr lang="ko-KR" altLang="en-US" sz="800"/>
          </a:p>
        </p:txBody>
      </p:sp>
      <p:sp>
        <p:nvSpPr>
          <p:cNvPr id="101" name="직사각형 100"/>
          <p:cNvSpPr/>
          <p:nvPr/>
        </p:nvSpPr>
        <p:spPr>
          <a:xfrm>
            <a:off x="1528691" y="4484846"/>
            <a:ext cx="10102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Firmware  Wirte </a:t>
            </a:r>
            <a:r>
              <a:rPr lang="ko-KR" altLang="en-US" sz="800" smtClean="0"/>
              <a:t>시 </a:t>
            </a:r>
            <a:endParaRPr lang="ko-KR" altLang="en-US" sz="800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1549248" y="4870518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5433657" y="5045492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460764" y="4741400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해당 </a:t>
            </a:r>
            <a:r>
              <a:rPr lang="en-US" altLang="ko-KR" sz="800"/>
              <a:t>RTU </a:t>
            </a:r>
            <a:r>
              <a:rPr lang="ko-KR" altLang="en-US" sz="800"/>
              <a:t>업데이트 상태</a:t>
            </a:r>
            <a:r>
              <a:rPr lang="en-US" altLang="ko-KR" sz="800" smtClean="0"/>
              <a:t>(</a:t>
            </a:r>
            <a:r>
              <a:rPr lang="en-US" altLang="ko-KR" sz="800" smtClean="0">
                <a:solidFill>
                  <a:srgbClr val="FF0000"/>
                </a:solidFill>
              </a:rPr>
              <a:t>Write </a:t>
            </a:r>
            <a:r>
              <a:rPr lang="ko-KR" altLang="en-US" sz="800" smtClean="0">
                <a:solidFill>
                  <a:srgbClr val="FF0000"/>
                </a:solidFill>
              </a:rPr>
              <a:t>상태</a:t>
            </a:r>
            <a:r>
              <a:rPr lang="en-US" altLang="ko-KR" sz="800" smtClean="0"/>
              <a:t>)</a:t>
            </a:r>
          </a:p>
          <a:p>
            <a:r>
              <a:rPr lang="en-US" altLang="ko-KR" sz="800">
                <a:solidFill>
                  <a:srgbClr val="00B050"/>
                </a:solidFill>
              </a:rPr>
              <a:t>eFT_EVT_FIRMWAREUPDATE_NOTI  </a:t>
            </a:r>
            <a:r>
              <a:rPr lang="en-US" altLang="ko-KR" sz="800">
                <a:solidFill>
                  <a:srgbClr val="00B050"/>
                </a:solidFill>
              </a:rPr>
              <a:t>:  </a:t>
            </a:r>
            <a:r>
              <a:rPr lang="en-US" altLang="ko-KR" sz="800"/>
              <a:t>eFRIMWATE_WRITE,</a:t>
            </a:r>
            <a:endParaRPr lang="ko-KR" altLang="en-US" sz="800"/>
          </a:p>
          <a:p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1513365" y="4670962"/>
            <a:ext cx="16738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Update Firmware Write( 0x30 01) :  </a:t>
            </a:r>
            <a:endParaRPr lang="ko-KR" altLang="en-US" sz="800"/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1549248" y="5234660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561402" y="4914991"/>
            <a:ext cx="11929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Firmware Write </a:t>
            </a:r>
            <a:r>
              <a:rPr lang="ko-KR" altLang="en-US" sz="800" smtClean="0"/>
              <a:t>실패시 </a:t>
            </a:r>
            <a:endParaRPr lang="ko-KR" altLang="en-US" sz="800"/>
          </a:p>
        </p:txBody>
      </p:sp>
      <p:sp>
        <p:nvSpPr>
          <p:cNvPr id="109" name="직사각형 108"/>
          <p:cNvSpPr/>
          <p:nvPr/>
        </p:nvSpPr>
        <p:spPr>
          <a:xfrm>
            <a:off x="1554850" y="5047601"/>
            <a:ext cx="21419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Update </a:t>
            </a:r>
            <a:r>
              <a:rPr lang="ko-KR" altLang="en-US" sz="800"/>
              <a:t>강제 종료 요청</a:t>
            </a:r>
            <a:r>
              <a:rPr lang="en-US" altLang="ko-KR" sz="800" smtClean="0"/>
              <a:t>( 0x00 04) : Write </a:t>
            </a:r>
            <a:r>
              <a:rPr lang="ko-KR" altLang="en-US" sz="800" smtClean="0"/>
              <a:t>실패</a:t>
            </a:r>
            <a:endParaRPr lang="ko-KR" altLang="en-US" sz="800"/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5424502" y="5459904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450380" y="5154229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/>
              <a:t>업데이트 종료</a:t>
            </a:r>
            <a:r>
              <a:rPr lang="en-US" altLang="ko-KR" sz="800" smtClean="0"/>
              <a:t>(</a:t>
            </a:r>
            <a:r>
              <a:rPr lang="en-US" altLang="ko-KR" sz="800" smtClean="0">
                <a:solidFill>
                  <a:srgbClr val="FF0000"/>
                </a:solidFill>
              </a:rPr>
              <a:t>Write</a:t>
            </a:r>
            <a:r>
              <a:rPr lang="ko-KR" altLang="en-US" sz="800" smtClean="0">
                <a:solidFill>
                  <a:srgbClr val="FF0000"/>
                </a:solidFill>
              </a:rPr>
              <a:t> 실패</a:t>
            </a:r>
            <a:r>
              <a:rPr lang="en-US" altLang="ko-KR" sz="800" smtClean="0"/>
              <a:t>)</a:t>
            </a:r>
          </a:p>
          <a:p>
            <a:r>
              <a:rPr lang="en-US" altLang="ko-KR" sz="800">
                <a:solidFill>
                  <a:srgbClr val="00B050"/>
                </a:solidFill>
              </a:rPr>
              <a:t>eFT_EVT_FIRMWAREUPDATE_NOTI  </a:t>
            </a:r>
            <a:r>
              <a:rPr lang="en-US" altLang="ko-KR" sz="800">
                <a:solidFill>
                  <a:srgbClr val="00B050"/>
                </a:solidFill>
              </a:rPr>
              <a:t>: </a:t>
            </a:r>
            <a:r>
              <a:rPr lang="en-US" altLang="ko-KR" sz="800"/>
              <a:t>eFRIMWATE_WRITE_ERR</a:t>
            </a:r>
            <a:endParaRPr lang="ko-KR" altLang="en-US" sz="800"/>
          </a:p>
          <a:p>
            <a:endParaRPr lang="ko-KR" altLang="en-US" sz="800"/>
          </a:p>
        </p:txBody>
      </p:sp>
      <p:sp>
        <p:nvSpPr>
          <p:cNvPr id="117" name="TextBox 116"/>
          <p:cNvSpPr txBox="1"/>
          <p:nvPr/>
        </p:nvSpPr>
        <p:spPr>
          <a:xfrm>
            <a:off x="1545333" y="5328952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Reboot</a:t>
            </a:r>
            <a:endParaRPr lang="ko-KR" altLang="en-US" sz="800" b="1"/>
          </a:p>
        </p:txBody>
      </p:sp>
      <p:cxnSp>
        <p:nvCxnSpPr>
          <p:cNvPr id="118" name="직선 화살표 연결선 117"/>
          <p:cNvCxnSpPr/>
          <p:nvPr/>
        </p:nvCxnSpPr>
        <p:spPr>
          <a:xfrm>
            <a:off x="1583747" y="5792609"/>
            <a:ext cx="3881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569203" y="5621338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업데이트 서버 연결 </a:t>
            </a:r>
            <a:endParaRPr lang="ko-KR" altLang="en-US" sz="800"/>
          </a:p>
        </p:txBody>
      </p:sp>
      <p:sp>
        <p:nvSpPr>
          <p:cNvPr id="120" name="TextBox 119"/>
          <p:cNvSpPr txBox="1"/>
          <p:nvPr/>
        </p:nvSpPr>
        <p:spPr>
          <a:xfrm>
            <a:off x="1512479" y="5823920"/>
            <a:ext cx="18213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Firmware Update </a:t>
            </a:r>
            <a:r>
              <a:rPr lang="ko-KR" altLang="en-US" sz="800" smtClean="0"/>
              <a:t>완료</a:t>
            </a:r>
            <a:r>
              <a:rPr lang="en-US" altLang="ko-KR" sz="800" smtClean="0"/>
              <a:t> </a:t>
            </a:r>
            <a:r>
              <a:rPr lang="ko-KR" altLang="en-US" sz="800" smtClean="0"/>
              <a:t>요청</a:t>
            </a:r>
            <a:r>
              <a:rPr lang="en-US" altLang="ko-KR" sz="800" smtClean="0"/>
              <a:t>( 0x 00 05 )</a:t>
            </a:r>
            <a:endParaRPr lang="ko-KR" altLang="en-US" sz="800"/>
          </a:p>
        </p:txBody>
      </p:sp>
      <p:cxnSp>
        <p:nvCxnSpPr>
          <p:cNvPr id="121" name="직선 화살표 연결선 120"/>
          <p:cNvCxnSpPr/>
          <p:nvPr/>
        </p:nvCxnSpPr>
        <p:spPr>
          <a:xfrm>
            <a:off x="5465306" y="6109154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86127" y="5828713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>
                <a:solidFill>
                  <a:srgbClr val="FF0000"/>
                </a:solidFill>
              </a:rPr>
              <a:t>업데이트 완료</a:t>
            </a:r>
            <a:r>
              <a:rPr lang="en-US" altLang="ko-KR" sz="800" smtClean="0"/>
              <a:t>(</a:t>
            </a:r>
            <a:r>
              <a:rPr lang="ko-KR" altLang="en-US" sz="800" smtClean="0"/>
              <a:t>정상</a:t>
            </a:r>
            <a:r>
              <a:rPr lang="en-US" altLang="ko-KR" sz="800" smtClean="0"/>
              <a:t>)</a:t>
            </a:r>
          </a:p>
          <a:p>
            <a:r>
              <a:rPr lang="en-US" altLang="ko-KR" sz="800" smtClean="0">
                <a:solidFill>
                  <a:srgbClr val="00B050"/>
                </a:solidFill>
              </a:rPr>
              <a:t>eFT_EVT_FIRMWAREUPDATE_NOTI  :  </a:t>
            </a:r>
            <a:r>
              <a:rPr lang="en-US" altLang="ko-KR" sz="800" smtClean="0"/>
              <a:t>eFRIMWATE_END</a:t>
            </a:r>
            <a:endParaRPr lang="ko-KR" altLang="en-US" sz="800" smtClean="0"/>
          </a:p>
          <a:p>
            <a:endParaRPr lang="ko-KR" altLang="en-US" sz="800"/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1568428" y="6029984"/>
            <a:ext cx="3881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1545333" y="6329389"/>
            <a:ext cx="3881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512479" y="6168273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TCP </a:t>
            </a:r>
            <a:r>
              <a:rPr lang="ko-KR" altLang="en-US" sz="800" smtClean="0"/>
              <a:t>센션 종료</a:t>
            </a:r>
            <a:endParaRPr lang="ko-KR" altLang="en-US" sz="800"/>
          </a:p>
        </p:txBody>
      </p:sp>
      <p:sp>
        <p:nvSpPr>
          <p:cNvPr id="126" name="곱셈 기호 125"/>
          <p:cNvSpPr/>
          <p:nvPr/>
        </p:nvSpPr>
        <p:spPr>
          <a:xfrm>
            <a:off x="2389645" y="6226735"/>
            <a:ext cx="171009" cy="24330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561647" y="6359690"/>
            <a:ext cx="2134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Update </a:t>
            </a:r>
            <a:r>
              <a:rPr lang="ko-KR" altLang="en-US"/>
              <a:t>전체 시퀀스</a:t>
            </a: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1527024" y="6175337"/>
            <a:ext cx="388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610811" y="5992659"/>
            <a:ext cx="18213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Firmware Update </a:t>
            </a:r>
            <a:r>
              <a:rPr lang="ko-KR" altLang="en-US" sz="800" smtClean="0"/>
              <a:t>완료</a:t>
            </a:r>
            <a:r>
              <a:rPr lang="en-US" altLang="ko-KR" sz="800" smtClean="0"/>
              <a:t> </a:t>
            </a:r>
            <a:r>
              <a:rPr lang="ko-KR" altLang="en-US" sz="800" smtClean="0"/>
              <a:t>응답</a:t>
            </a:r>
            <a:r>
              <a:rPr lang="en-US" altLang="ko-KR" sz="800" smtClean="0"/>
              <a:t>( 0x 10 05 )</a:t>
            </a:r>
            <a:endParaRPr lang="ko-KR" altLang="en-US" sz="800"/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1552556" y="3892975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503181" y="3682955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다운로드 완료 시 </a:t>
            </a:r>
            <a:endParaRPr lang="ko-KR" altLang="en-US" sz="800"/>
          </a:p>
        </p:txBody>
      </p:sp>
      <p:sp>
        <p:nvSpPr>
          <p:cNvPr id="133" name="TextBox 132"/>
          <p:cNvSpPr txBox="1"/>
          <p:nvPr/>
        </p:nvSpPr>
        <p:spPr>
          <a:xfrm>
            <a:off x="2358420" y="3696026"/>
            <a:ext cx="19127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Firmware Downlod  </a:t>
            </a:r>
            <a:r>
              <a:rPr lang="ko-KR" altLang="en-US" sz="800" smtClean="0"/>
              <a:t>완료 요청</a:t>
            </a:r>
            <a:r>
              <a:rPr lang="en-US" altLang="ko-KR" sz="800" smtClean="0"/>
              <a:t>( 0x 00 03 )</a:t>
            </a:r>
            <a:endParaRPr lang="ko-KR" altLang="en-US" sz="800"/>
          </a:p>
        </p:txBody>
      </p:sp>
      <p:cxnSp>
        <p:nvCxnSpPr>
          <p:cNvPr id="134" name="직선 화살표 연결선 133"/>
          <p:cNvCxnSpPr/>
          <p:nvPr/>
        </p:nvCxnSpPr>
        <p:spPr>
          <a:xfrm flipH="1">
            <a:off x="1555358" y="4078038"/>
            <a:ext cx="388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669997" y="3913928"/>
            <a:ext cx="18902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Firmware Downlod </a:t>
            </a:r>
            <a:r>
              <a:rPr lang="ko-KR" altLang="en-US" sz="800" smtClean="0"/>
              <a:t>완료 응답</a:t>
            </a:r>
            <a:r>
              <a:rPr lang="en-US" altLang="ko-KR" sz="800" smtClean="0"/>
              <a:t>( </a:t>
            </a:r>
            <a:r>
              <a:rPr lang="en-US" altLang="ko-KR" sz="800"/>
              <a:t>0x </a:t>
            </a:r>
            <a:r>
              <a:rPr lang="en-US" altLang="ko-KR" sz="800" smtClean="0"/>
              <a:t>10 03 </a:t>
            </a:r>
            <a:r>
              <a:rPr lang="en-US" altLang="ko-KR" sz="800"/>
              <a:t>)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31928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38693" y="1389532"/>
            <a:ext cx="587833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Firmware Server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2" idx="2"/>
          </p:cNvCxnSpPr>
          <p:nvPr/>
        </p:nvCxnSpPr>
        <p:spPr>
          <a:xfrm flipH="1">
            <a:off x="4914300" y="1624664"/>
            <a:ext cx="18310" cy="359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72744" y="1384024"/>
            <a:ext cx="737518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Update Client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 flipH="1">
            <a:off x="1030543" y="1619155"/>
            <a:ext cx="10960" cy="353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원통 15"/>
          <p:cNvSpPr/>
          <p:nvPr/>
        </p:nvSpPr>
        <p:spPr>
          <a:xfrm>
            <a:off x="5591596" y="1695244"/>
            <a:ext cx="663547" cy="3074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932609" y="1861168"/>
            <a:ext cx="642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50138" y="1759927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RTU </a:t>
            </a:r>
            <a:r>
              <a:rPr lang="ko-KR" altLang="en-US" sz="800" smtClean="0"/>
              <a:t>정보 확보</a:t>
            </a:r>
            <a:endParaRPr lang="ko-KR" altLang="en-US" sz="800"/>
          </a:p>
        </p:txBody>
      </p:sp>
      <p:sp>
        <p:nvSpPr>
          <p:cNvPr id="20" name="TextBox 19"/>
          <p:cNvSpPr txBox="1"/>
          <p:nvPr/>
        </p:nvSpPr>
        <p:spPr>
          <a:xfrm>
            <a:off x="4047546" y="1883560"/>
            <a:ext cx="9140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RTU </a:t>
            </a:r>
            <a:r>
              <a:rPr lang="ko-KR" altLang="en-US" sz="800" smtClean="0"/>
              <a:t>리스트 표시</a:t>
            </a:r>
            <a:endParaRPr lang="ko-KR" altLang="en-US" sz="800"/>
          </a:p>
        </p:txBody>
      </p:sp>
      <p:sp>
        <p:nvSpPr>
          <p:cNvPr id="21" name="TextBox 20"/>
          <p:cNvSpPr txBox="1"/>
          <p:nvPr/>
        </p:nvSpPr>
        <p:spPr>
          <a:xfrm>
            <a:off x="3752987" y="2241165"/>
            <a:ext cx="1194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RTU OP Server TCP </a:t>
            </a:r>
            <a:r>
              <a:rPr lang="ko-KR" altLang="en-US" sz="800" smtClean="0"/>
              <a:t>연결</a:t>
            </a:r>
            <a:endParaRPr lang="ko-KR" altLang="en-US" sz="80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2807936" y="2510144"/>
            <a:ext cx="2106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30577" y="2478687"/>
            <a:ext cx="2363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if( RTU OP Server TCP </a:t>
            </a:r>
            <a:r>
              <a:rPr lang="ko-KR" altLang="en-US" sz="800" smtClean="0"/>
              <a:t>미 연결 시 </a:t>
            </a:r>
            <a:r>
              <a:rPr lang="en-US" altLang="ko-KR" sz="800" smtClean="0"/>
              <a:t>2</a:t>
            </a:r>
            <a:r>
              <a:rPr lang="ko-KR" altLang="en-US" sz="800" smtClean="0"/>
              <a:t>회 재 연결 요청 </a:t>
            </a:r>
            <a:r>
              <a:rPr lang="en-US" altLang="ko-KR" sz="800" smtClean="0"/>
              <a:t>)</a:t>
            </a:r>
            <a:endParaRPr lang="ko-KR" altLang="en-US" sz="800"/>
          </a:p>
        </p:txBody>
      </p:sp>
      <p:sp>
        <p:nvSpPr>
          <p:cNvPr id="27" name="자유형 26"/>
          <p:cNvSpPr/>
          <p:nvPr/>
        </p:nvSpPr>
        <p:spPr>
          <a:xfrm>
            <a:off x="4887589" y="2362874"/>
            <a:ext cx="307498" cy="356050"/>
          </a:xfrm>
          <a:custGeom>
            <a:avLst/>
            <a:gdLst>
              <a:gd name="connsiteX0" fmla="*/ 48553 w 307498"/>
              <a:gd name="connsiteY0" fmla="*/ 356050 h 356050"/>
              <a:gd name="connsiteX1" fmla="*/ 307498 w 307498"/>
              <a:gd name="connsiteY1" fmla="*/ 356050 h 356050"/>
              <a:gd name="connsiteX2" fmla="*/ 307498 w 307498"/>
              <a:gd name="connsiteY2" fmla="*/ 0 h 356050"/>
              <a:gd name="connsiteX3" fmla="*/ 0 w 307498"/>
              <a:gd name="connsiteY3" fmla="*/ 0 h 35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98" h="356050">
                <a:moveTo>
                  <a:pt x="48553" y="356050"/>
                </a:moveTo>
                <a:lnTo>
                  <a:pt x="307498" y="356050"/>
                </a:lnTo>
                <a:lnTo>
                  <a:pt x="30749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030543" y="3859897"/>
            <a:ext cx="1708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30402" y="3632130"/>
            <a:ext cx="1303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Update Client Thread </a:t>
            </a:r>
            <a:r>
              <a:rPr lang="ko-KR" altLang="en-US" sz="800" smtClean="0"/>
              <a:t>생성</a:t>
            </a:r>
            <a:endParaRPr lang="ko-KR" altLang="en-US" sz="80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041503" y="4199761"/>
            <a:ext cx="3881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73722" y="3933223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Update Server</a:t>
            </a:r>
            <a:r>
              <a:rPr lang="ko-KR" altLang="en-US" sz="800" smtClean="0"/>
              <a:t>연결 </a:t>
            </a:r>
            <a:endParaRPr lang="ko-KR" altLang="en-US" sz="800"/>
          </a:p>
        </p:txBody>
      </p:sp>
      <p:sp>
        <p:nvSpPr>
          <p:cNvPr id="34" name="TextBox 33"/>
          <p:cNvSpPr txBox="1"/>
          <p:nvPr/>
        </p:nvSpPr>
        <p:spPr>
          <a:xfrm>
            <a:off x="1073605" y="4238967"/>
            <a:ext cx="2178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if ( Update Server </a:t>
            </a:r>
            <a:r>
              <a:rPr lang="ko-KR" altLang="en-US" sz="800" smtClean="0"/>
              <a:t>미 연결 시 </a:t>
            </a:r>
            <a:r>
              <a:rPr lang="en-US" altLang="ko-KR" sz="800" smtClean="0"/>
              <a:t>2</a:t>
            </a:r>
            <a:r>
              <a:rPr lang="ko-KR" altLang="en-US" sz="800" smtClean="0"/>
              <a:t>회 재연결 요청 </a:t>
            </a:r>
            <a:r>
              <a:rPr lang="en-US" altLang="ko-KR" sz="800" smtClean="0"/>
              <a:t>)</a:t>
            </a:r>
            <a:endParaRPr lang="ko-KR" altLang="en-US" sz="80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738856" y="3576758"/>
            <a:ext cx="2148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36289" y="3405999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Update Server TCP </a:t>
            </a:r>
            <a:r>
              <a:rPr lang="ko-KR" altLang="en-US" sz="800" smtClean="0"/>
              <a:t>연결 종료</a:t>
            </a:r>
            <a:endParaRPr lang="ko-KR" altLang="en-US" sz="800"/>
          </a:p>
        </p:txBody>
      </p:sp>
      <p:sp>
        <p:nvSpPr>
          <p:cNvPr id="38" name="자유형 37"/>
          <p:cNvSpPr/>
          <p:nvPr/>
        </p:nvSpPr>
        <p:spPr>
          <a:xfrm>
            <a:off x="801112" y="4005554"/>
            <a:ext cx="250853" cy="501707"/>
          </a:xfrm>
          <a:custGeom>
            <a:avLst/>
            <a:gdLst>
              <a:gd name="connsiteX0" fmla="*/ 234669 w 250853"/>
              <a:gd name="connsiteY0" fmla="*/ 501707 h 501707"/>
              <a:gd name="connsiteX1" fmla="*/ 0 w 250853"/>
              <a:gd name="connsiteY1" fmla="*/ 501707 h 501707"/>
              <a:gd name="connsiteX2" fmla="*/ 0 w 250853"/>
              <a:gd name="connsiteY2" fmla="*/ 0 h 501707"/>
              <a:gd name="connsiteX3" fmla="*/ 250853 w 250853"/>
              <a:gd name="connsiteY3" fmla="*/ 0 h 50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53" h="501707">
                <a:moveTo>
                  <a:pt x="234669" y="501707"/>
                </a:moveTo>
                <a:lnTo>
                  <a:pt x="0" y="501707"/>
                </a:lnTo>
                <a:lnTo>
                  <a:pt x="0" y="0"/>
                </a:lnTo>
                <a:lnTo>
                  <a:pt x="250853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207408" y="2433177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3</a:t>
            </a:r>
            <a:r>
              <a:rPr lang="ko-KR" altLang="en-US" sz="800" smtClean="0"/>
              <a:t>초 간격</a:t>
            </a:r>
            <a:endParaRPr lang="ko-KR" altLang="en-US" sz="800"/>
          </a:p>
        </p:txBody>
      </p:sp>
      <p:sp>
        <p:nvSpPr>
          <p:cNvPr id="40" name="TextBox 39"/>
          <p:cNvSpPr txBox="1"/>
          <p:nvPr/>
        </p:nvSpPr>
        <p:spPr>
          <a:xfrm>
            <a:off x="214428" y="411799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3</a:t>
            </a:r>
            <a:r>
              <a:rPr lang="ko-KR" altLang="en-US" sz="800" smtClean="0"/>
              <a:t>초 간격</a:t>
            </a:r>
            <a:endParaRPr lang="ko-KR" altLang="en-US" sz="800"/>
          </a:p>
        </p:txBody>
      </p:sp>
      <p:sp>
        <p:nvSpPr>
          <p:cNvPr id="41" name="자유형 40"/>
          <p:cNvSpPr/>
          <p:nvPr/>
        </p:nvSpPr>
        <p:spPr>
          <a:xfrm>
            <a:off x="4919958" y="2168664"/>
            <a:ext cx="1262357" cy="2845354"/>
          </a:xfrm>
          <a:custGeom>
            <a:avLst/>
            <a:gdLst>
              <a:gd name="connsiteX0" fmla="*/ 0 w 1262357"/>
              <a:gd name="connsiteY0" fmla="*/ 1626500 h 1626500"/>
              <a:gd name="connsiteX1" fmla="*/ 1262357 w 1262357"/>
              <a:gd name="connsiteY1" fmla="*/ 1626500 h 1626500"/>
              <a:gd name="connsiteX2" fmla="*/ 1262357 w 1262357"/>
              <a:gd name="connsiteY2" fmla="*/ 0 h 1626500"/>
              <a:gd name="connsiteX3" fmla="*/ 24276 w 1262357"/>
              <a:gd name="connsiteY3" fmla="*/ 0 h 16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357" h="1626500">
                <a:moveTo>
                  <a:pt x="0" y="1626500"/>
                </a:moveTo>
                <a:lnTo>
                  <a:pt x="1262357" y="1626500"/>
                </a:lnTo>
                <a:lnTo>
                  <a:pt x="1262357" y="0"/>
                </a:lnTo>
                <a:lnTo>
                  <a:pt x="24276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425322" y="4010050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리스트에 있는 </a:t>
            </a:r>
            <a:endParaRPr lang="en-US" altLang="ko-KR" sz="800" b="1" smtClean="0"/>
          </a:p>
          <a:p>
            <a:r>
              <a:rPr lang="ko-KR" altLang="en-US" sz="800" b="1" smtClean="0"/>
              <a:t>모든 </a:t>
            </a:r>
            <a:r>
              <a:rPr lang="en-US" altLang="ko-KR" sz="800" b="1" smtClean="0"/>
              <a:t>RTU </a:t>
            </a:r>
            <a:r>
              <a:rPr lang="ko-KR" altLang="en-US" sz="800" b="1" smtClean="0"/>
              <a:t>연결 요청시까지</a:t>
            </a:r>
            <a:endParaRPr lang="ko-KR" altLang="en-US" sz="800" b="1"/>
          </a:p>
        </p:txBody>
      </p:sp>
      <p:sp>
        <p:nvSpPr>
          <p:cNvPr id="43" name="곱셈 기호 42"/>
          <p:cNvSpPr/>
          <p:nvPr/>
        </p:nvSpPr>
        <p:spPr>
          <a:xfrm>
            <a:off x="2747518" y="3445148"/>
            <a:ext cx="171009" cy="24330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892773" y="1384023"/>
            <a:ext cx="587833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Server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7186689" y="1619155"/>
            <a:ext cx="3584" cy="352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887589" y="4816831"/>
            <a:ext cx="2299100" cy="17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2738856" y="3042605"/>
            <a:ext cx="2184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65589" y="2840300"/>
            <a:ext cx="1968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Update </a:t>
            </a:r>
            <a:r>
              <a:rPr lang="ko-KR" altLang="en-US" sz="800" smtClean="0"/>
              <a:t>서버연결 요청 </a:t>
            </a:r>
            <a:r>
              <a:rPr lang="en-US" altLang="ko-KR" sz="800" smtClean="0"/>
              <a:t>MSG </a:t>
            </a:r>
            <a:r>
              <a:rPr lang="ko-KR" altLang="en-US" sz="800" smtClean="0"/>
              <a:t>전송</a:t>
            </a:r>
            <a:r>
              <a:rPr lang="en-US" altLang="ko-KR" sz="800" smtClean="0"/>
              <a:t>(0xFF FF)</a:t>
            </a:r>
            <a:endParaRPr lang="ko-KR" altLang="en-US" sz="80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738856" y="3118746"/>
            <a:ext cx="2148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57876" y="3123661"/>
            <a:ext cx="22124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Update </a:t>
            </a:r>
            <a:r>
              <a:rPr lang="ko-KR" altLang="en-US" sz="800" smtClean="0"/>
              <a:t>서버연결 요청 </a:t>
            </a:r>
            <a:r>
              <a:rPr lang="en-US" altLang="ko-KR" sz="800" smtClean="0"/>
              <a:t>MSG </a:t>
            </a:r>
            <a:r>
              <a:rPr lang="ko-KR" altLang="en-US" sz="800" smtClean="0"/>
              <a:t>전송 응답</a:t>
            </a:r>
            <a:r>
              <a:rPr lang="en-US" altLang="ko-KR" sz="800" smtClean="0"/>
              <a:t>(0xFF FF)</a:t>
            </a:r>
            <a:endParaRPr lang="ko-KR" altLang="en-US" sz="800"/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Update </a:t>
            </a:r>
            <a:r>
              <a:rPr lang="ko-KR" altLang="en-US" smtClean="0"/>
              <a:t>서버 연결 요청 </a:t>
            </a:r>
            <a:r>
              <a:rPr lang="en-US" altLang="ko-KR" smtClean="0"/>
              <a:t>(0xFF FF)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884004" y="4618629"/>
            <a:ext cx="3361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해당 </a:t>
            </a:r>
            <a:r>
              <a:rPr lang="en-US" altLang="ko-KR" sz="800"/>
              <a:t>RTU </a:t>
            </a:r>
            <a:r>
              <a:rPr lang="ko-KR" altLang="en-US" sz="800">
                <a:solidFill>
                  <a:srgbClr val="FF0000"/>
                </a:solidFill>
              </a:rPr>
              <a:t>업데이트 시작</a:t>
            </a:r>
            <a:r>
              <a:rPr lang="ko-KR" altLang="en-US" sz="800"/>
              <a:t> 전송</a:t>
            </a:r>
            <a:r>
              <a:rPr lang="en-US" altLang="ko-KR" sz="800"/>
              <a:t>( Msg:</a:t>
            </a:r>
            <a:r>
              <a:rPr lang="ko-KR" altLang="en-US" sz="800"/>
              <a:t>추후결정</a:t>
            </a:r>
            <a:r>
              <a:rPr lang="en-US" altLang="ko-KR" sz="800" smtClean="0"/>
              <a:t>)</a:t>
            </a:r>
            <a:r>
              <a:rPr lang="en-US" altLang="ko-KR" sz="800" smtClean="0">
                <a:solidFill>
                  <a:srgbClr val="FF0000"/>
                </a:solidFill>
              </a:rPr>
              <a:t>(0x ?? ?? )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61290" y="1629611"/>
            <a:ext cx="898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Updat </a:t>
            </a:r>
            <a:r>
              <a:rPr lang="ko-KR" altLang="en-US" sz="800" smtClean="0"/>
              <a:t>서버 실행</a:t>
            </a:r>
            <a:endParaRPr lang="ko-KR" altLang="en-US" sz="800"/>
          </a:p>
        </p:txBody>
      </p:sp>
      <p:sp>
        <p:nvSpPr>
          <p:cNvPr id="63" name="직사각형 62"/>
          <p:cNvSpPr/>
          <p:nvPr/>
        </p:nvSpPr>
        <p:spPr>
          <a:xfrm>
            <a:off x="1522002" y="1394479"/>
            <a:ext cx="737518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Client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872124" y="1632866"/>
            <a:ext cx="10960" cy="353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37416" y="3032152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장애</a:t>
            </a:r>
            <a:r>
              <a:rPr lang="en-US" altLang="ko-KR" sz="800" smtClean="0"/>
              <a:t>/</a:t>
            </a:r>
            <a:r>
              <a:rPr lang="ko-KR" altLang="en-US" sz="800" smtClean="0"/>
              <a:t>제어 상태 응답이 </a:t>
            </a:r>
            <a:endParaRPr lang="en-US" altLang="ko-KR" sz="800" smtClean="0"/>
          </a:p>
          <a:p>
            <a:r>
              <a:rPr lang="ko-KR" altLang="en-US" sz="800" smtClean="0"/>
              <a:t>올경우 업데이트 중단</a:t>
            </a:r>
            <a:endParaRPr lang="ko-KR" altLang="en-US" sz="800"/>
          </a:p>
        </p:txBody>
      </p:sp>
      <p:sp>
        <p:nvSpPr>
          <p:cNvPr id="53" name="직사각형 52"/>
          <p:cNvSpPr/>
          <p:nvPr/>
        </p:nvSpPr>
        <p:spPr>
          <a:xfrm>
            <a:off x="2377300" y="1395574"/>
            <a:ext cx="730280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OP Server</a:t>
            </a:r>
            <a:endParaRPr lang="en-US" altLang="ko-KR" sz="750">
              <a:solidFill>
                <a:schemeClr val="tx1"/>
              </a:solidFill>
            </a:endParaRPr>
          </a:p>
        </p:txBody>
      </p:sp>
      <p:cxnSp>
        <p:nvCxnSpPr>
          <p:cNvPr id="58" name="직선 연결선 57"/>
          <p:cNvCxnSpPr>
            <a:stCxn id="53" idx="2"/>
          </p:cNvCxnSpPr>
          <p:nvPr/>
        </p:nvCxnSpPr>
        <p:spPr>
          <a:xfrm flipH="1">
            <a:off x="2738856" y="1630705"/>
            <a:ext cx="3584" cy="352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98219" y="1737333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</a:rPr>
              <a:t>또는 파일</a:t>
            </a:r>
            <a:endParaRPr lang="ko-KR" altLang="en-US" sz="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29493" y="1389532"/>
            <a:ext cx="587833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Firmware Server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2" idx="2"/>
          </p:cNvCxnSpPr>
          <p:nvPr/>
        </p:nvCxnSpPr>
        <p:spPr>
          <a:xfrm flipH="1">
            <a:off x="4105100" y="1624664"/>
            <a:ext cx="18310" cy="359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72744" y="1384024"/>
            <a:ext cx="737518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Update Client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 flipH="1">
            <a:off x="1030543" y="1619155"/>
            <a:ext cx="10960" cy="353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Update Version </a:t>
            </a:r>
            <a:r>
              <a:rPr lang="ko-KR" altLang="en-US" smtClean="0"/>
              <a:t>요청 </a:t>
            </a:r>
            <a:r>
              <a:rPr lang="en-US" altLang="ko-KR" smtClean="0"/>
              <a:t>(0x00 01)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30543" y="1917812"/>
            <a:ext cx="3092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94698" y="1702368"/>
            <a:ext cx="1513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Update Version </a:t>
            </a:r>
            <a:r>
              <a:rPr lang="ko-KR" altLang="en-US" sz="800" smtClean="0"/>
              <a:t>요청</a:t>
            </a:r>
            <a:r>
              <a:rPr lang="en-US" altLang="ko-KR" sz="800" smtClean="0"/>
              <a:t>( 0x 00 01 )</a:t>
            </a:r>
            <a:endParaRPr lang="ko-KR" altLang="en-US" sz="80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041503" y="2314322"/>
            <a:ext cx="3063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84647" y="2124656"/>
            <a:ext cx="1446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Update Version </a:t>
            </a:r>
            <a:r>
              <a:rPr lang="ko-KR" altLang="en-US" sz="800" smtClean="0"/>
              <a:t>응답</a:t>
            </a:r>
            <a:r>
              <a:rPr lang="en-US" altLang="ko-KR" sz="800" smtClean="0"/>
              <a:t>(0x 0 01)</a:t>
            </a:r>
            <a:endParaRPr lang="ko-KR" altLang="en-US" sz="800"/>
          </a:p>
        </p:txBody>
      </p:sp>
      <p:sp>
        <p:nvSpPr>
          <p:cNvPr id="60" name="TextBox 59"/>
          <p:cNvSpPr txBox="1"/>
          <p:nvPr/>
        </p:nvSpPr>
        <p:spPr>
          <a:xfrm>
            <a:off x="1046043" y="2454097"/>
            <a:ext cx="1757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 RTU </a:t>
            </a:r>
            <a:r>
              <a:rPr lang="ko-KR" altLang="en-US" sz="800" smtClean="0"/>
              <a:t>버전 비교 후</a:t>
            </a:r>
            <a:endParaRPr lang="en-US" altLang="ko-KR" sz="800" smtClean="0"/>
          </a:p>
          <a:p>
            <a:r>
              <a:rPr lang="en-US" altLang="ko-KR" sz="800" smtClean="0"/>
              <a:t>if ( Update </a:t>
            </a:r>
            <a:r>
              <a:rPr lang="ko-KR" altLang="en-US" sz="800" smtClean="0"/>
              <a:t>대상 파일이 없을 경우 </a:t>
            </a:r>
            <a:r>
              <a:rPr lang="en-US" altLang="ko-KR" sz="800" smtClean="0"/>
              <a:t>) </a:t>
            </a:r>
          </a:p>
          <a:p>
            <a:r>
              <a:rPr lang="en-US" altLang="ko-KR" sz="800"/>
              <a:t>{</a:t>
            </a:r>
            <a:endParaRPr lang="ko-KR" altLang="en-US" sz="80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077348" y="3117233"/>
            <a:ext cx="3081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180814" y="2901789"/>
            <a:ext cx="18213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Firmware Update </a:t>
            </a:r>
            <a:r>
              <a:rPr lang="ko-KR" altLang="en-US" sz="800"/>
              <a:t>완료</a:t>
            </a:r>
            <a:r>
              <a:rPr lang="en-US" altLang="ko-KR" sz="800"/>
              <a:t> </a:t>
            </a:r>
            <a:r>
              <a:rPr lang="ko-KR" altLang="en-US" sz="800"/>
              <a:t>요청</a:t>
            </a:r>
            <a:r>
              <a:rPr lang="en-US" altLang="ko-KR" sz="800"/>
              <a:t>( 0x 00 05 )</a:t>
            </a:r>
            <a:endParaRPr lang="ko-KR" altLang="en-US" sz="80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052464" y="3580242"/>
            <a:ext cx="3081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88508" y="3585878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   }</a:t>
            </a:r>
          </a:p>
          <a:p>
            <a:r>
              <a:rPr lang="en-US" altLang="ko-KR" sz="800" smtClean="0"/>
              <a:t>   Update Server TCP </a:t>
            </a:r>
            <a:r>
              <a:rPr lang="ko-KR" altLang="en-US" sz="800" smtClean="0"/>
              <a:t>연결 종료</a:t>
            </a:r>
            <a:endParaRPr lang="ko-KR" altLang="en-US" sz="800"/>
          </a:p>
        </p:txBody>
      </p:sp>
      <p:sp>
        <p:nvSpPr>
          <p:cNvPr id="69" name="곱셈 기호 68"/>
          <p:cNvSpPr/>
          <p:nvPr/>
        </p:nvSpPr>
        <p:spPr>
          <a:xfrm>
            <a:off x="1110771" y="3454115"/>
            <a:ext cx="171009" cy="24330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027368" y="4093969"/>
            <a:ext cx="214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if ( Update </a:t>
            </a:r>
            <a:r>
              <a:rPr lang="ko-KR" altLang="en-US" sz="800" smtClean="0"/>
              <a:t>대상 파일이 존재 할경우 경우 </a:t>
            </a:r>
            <a:r>
              <a:rPr lang="en-US" altLang="ko-KR" sz="800" smtClean="0"/>
              <a:t>) </a:t>
            </a:r>
          </a:p>
          <a:p>
            <a:r>
              <a:rPr lang="en-US" altLang="ko-KR" sz="800" smtClean="0"/>
              <a:t>{</a:t>
            </a:r>
          </a:p>
          <a:p>
            <a:endParaRPr lang="en-US" altLang="ko-KR" sz="800"/>
          </a:p>
          <a:p>
            <a:endParaRPr lang="en-US" altLang="ko-KR" sz="800" smtClean="0"/>
          </a:p>
          <a:p>
            <a:r>
              <a:rPr lang="en-US" altLang="ko-KR" sz="800"/>
              <a:t>}</a:t>
            </a:r>
            <a:endParaRPr lang="ko-KR" altLang="en-US" sz="80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041503" y="4531534"/>
            <a:ext cx="3092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5658" y="4299906"/>
            <a:ext cx="18870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          Firmware Downlod </a:t>
            </a:r>
            <a:r>
              <a:rPr lang="ko-KR" altLang="en-US" sz="800" smtClean="0"/>
              <a:t>요청</a:t>
            </a:r>
            <a:r>
              <a:rPr lang="en-US" altLang="ko-KR" sz="800" smtClean="0"/>
              <a:t>( 0x 00 02 )</a:t>
            </a:r>
            <a:endParaRPr lang="ko-KR" altLang="en-US" sz="800"/>
          </a:p>
        </p:txBody>
      </p:sp>
      <p:sp>
        <p:nvSpPr>
          <p:cNvPr id="22" name="직사각형 21"/>
          <p:cNvSpPr/>
          <p:nvPr/>
        </p:nvSpPr>
        <p:spPr>
          <a:xfrm>
            <a:off x="6149545" y="1384023"/>
            <a:ext cx="587833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Server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6443461" y="1619155"/>
            <a:ext cx="3584" cy="352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132147" y="3217179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9254" y="3009511"/>
            <a:ext cx="2230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>
                <a:solidFill>
                  <a:srgbClr val="FF0000"/>
                </a:solidFill>
              </a:rPr>
              <a:t>업데이트 완료</a:t>
            </a:r>
            <a:r>
              <a:rPr lang="en-US" altLang="ko-KR" sz="800" smtClean="0"/>
              <a:t>(</a:t>
            </a:r>
            <a:r>
              <a:rPr lang="ko-KR" altLang="en-US" sz="800" smtClean="0"/>
              <a:t>정상</a:t>
            </a:r>
            <a:r>
              <a:rPr lang="en-US" altLang="ko-KR" sz="800" smtClean="0"/>
              <a:t>)</a:t>
            </a:r>
            <a:r>
              <a:rPr lang="en-US" altLang="ko-KR" sz="800"/>
              <a:t>( Msg:</a:t>
            </a:r>
            <a:r>
              <a:rPr lang="ko-KR" altLang="en-US" sz="800"/>
              <a:t>추후결정</a:t>
            </a:r>
            <a:r>
              <a:rPr lang="en-US" altLang="ko-KR" sz="800"/>
              <a:t>)</a:t>
            </a:r>
            <a:r>
              <a:rPr lang="en-US" altLang="ko-KR" sz="800" smtClean="0"/>
              <a:t> 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4763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26737" y="1227691"/>
            <a:ext cx="587833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Firmware Server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2" idx="2"/>
          </p:cNvCxnSpPr>
          <p:nvPr/>
        </p:nvCxnSpPr>
        <p:spPr>
          <a:xfrm flipH="1">
            <a:off x="4620653" y="1462823"/>
            <a:ext cx="1" cy="428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169988" y="1222183"/>
            <a:ext cx="737518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Update Client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>
            <a:off x="1538747" y="1457315"/>
            <a:ext cx="5818" cy="4288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smtClean="0"/>
              <a:t>Firmware Download </a:t>
            </a:r>
            <a:r>
              <a:rPr lang="ko-KR" altLang="en-US" smtClean="0"/>
              <a:t>요청 </a:t>
            </a:r>
            <a:r>
              <a:rPr lang="en-US" altLang="ko-KR" smtClean="0"/>
              <a:t>(0x00 </a:t>
            </a:r>
            <a:r>
              <a:rPr lang="en-US" altLang="ko-KR"/>
              <a:t>02, 0x00 </a:t>
            </a:r>
            <a:r>
              <a:rPr lang="en-US" altLang="ko-KR" smtClean="0"/>
              <a:t>03)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527787" y="2120111"/>
            <a:ext cx="3092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491942" y="1888483"/>
            <a:ext cx="1662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Firmware Downlod </a:t>
            </a:r>
            <a:r>
              <a:rPr lang="ko-KR" altLang="en-US" sz="800" smtClean="0"/>
              <a:t>요청</a:t>
            </a:r>
            <a:r>
              <a:rPr lang="en-US" altLang="ko-KR" sz="800" smtClean="0"/>
              <a:t>( 0x 00 02 )</a:t>
            </a:r>
            <a:endParaRPr lang="ko-KR" altLang="en-US" sz="80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538747" y="2597541"/>
            <a:ext cx="3063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58018" y="2367907"/>
            <a:ext cx="1662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Firmware Downlod </a:t>
            </a:r>
            <a:r>
              <a:rPr lang="ko-KR" altLang="en-US" sz="800" smtClean="0"/>
              <a:t>응답</a:t>
            </a:r>
            <a:r>
              <a:rPr lang="en-US" altLang="ko-KR" sz="800" smtClean="0"/>
              <a:t>( </a:t>
            </a:r>
            <a:r>
              <a:rPr lang="en-US" altLang="ko-KR" sz="800"/>
              <a:t>0x </a:t>
            </a:r>
            <a:r>
              <a:rPr lang="en-US" altLang="ko-KR" sz="800" smtClean="0"/>
              <a:t>10 </a:t>
            </a:r>
            <a:r>
              <a:rPr lang="en-US" altLang="ko-KR" sz="800"/>
              <a:t>02 )</a:t>
            </a:r>
            <a:endParaRPr lang="ko-KR" altLang="en-US" sz="80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574592" y="3902156"/>
            <a:ext cx="3081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02334" y="3686712"/>
            <a:ext cx="2294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Update </a:t>
            </a:r>
            <a:r>
              <a:rPr lang="ko-KR" altLang="en-US" sz="800"/>
              <a:t>강제 종료 요청</a:t>
            </a:r>
            <a:r>
              <a:rPr lang="en-US" altLang="ko-KR" sz="800" smtClean="0"/>
              <a:t>( 0x00 04) : </a:t>
            </a:r>
            <a:r>
              <a:rPr lang="ko-KR" altLang="en-US" sz="800" smtClean="0"/>
              <a:t>다운로드 실패</a:t>
            </a:r>
            <a:endParaRPr lang="ko-KR" altLang="en-US" sz="800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1538747" y="4018354"/>
            <a:ext cx="3063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40526" y="4028979"/>
            <a:ext cx="18726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Update </a:t>
            </a:r>
            <a:r>
              <a:rPr lang="ko-KR" altLang="en-US" sz="800"/>
              <a:t>강제 종료 요청 응답</a:t>
            </a:r>
            <a:r>
              <a:rPr lang="en-US" altLang="ko-KR" sz="800" smtClean="0"/>
              <a:t>( 0x10 04)</a:t>
            </a:r>
            <a:endParaRPr lang="ko-KR" altLang="en-US" sz="80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1574592" y="4460507"/>
            <a:ext cx="3081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544565" y="4278177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        Update Server TCP </a:t>
            </a:r>
            <a:r>
              <a:rPr lang="ko-KR" altLang="en-US" sz="800" smtClean="0"/>
              <a:t>연결 종료</a:t>
            </a:r>
            <a:endParaRPr lang="en-US" altLang="ko-KR" sz="800" smtClean="0"/>
          </a:p>
          <a:p>
            <a:r>
              <a:rPr lang="en-US" altLang="ko-KR" sz="800" smtClean="0"/>
              <a:t>}</a:t>
            </a:r>
            <a:endParaRPr lang="en-US" altLang="ko-KR" sz="800"/>
          </a:p>
        </p:txBody>
      </p:sp>
      <p:sp>
        <p:nvSpPr>
          <p:cNvPr id="69" name="곱셈 기호 68"/>
          <p:cNvSpPr/>
          <p:nvPr/>
        </p:nvSpPr>
        <p:spPr>
          <a:xfrm>
            <a:off x="1643345" y="4354763"/>
            <a:ext cx="171009" cy="24330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292726" y="2584180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최대 </a:t>
            </a:r>
            <a:r>
              <a:rPr lang="en-US" altLang="ko-KR" sz="800" smtClean="0"/>
              <a:t>1024byte </a:t>
            </a:r>
            <a:r>
              <a:rPr lang="ko-KR" altLang="en-US" sz="800" smtClean="0"/>
              <a:t>단위로 전송</a:t>
            </a:r>
            <a:endParaRPr lang="en-US" altLang="ko-KR" sz="800" smtClean="0"/>
          </a:p>
          <a:p>
            <a:r>
              <a:rPr lang="en-US" altLang="ko-KR" sz="800" smtClean="0"/>
              <a:t>1</a:t>
            </a:r>
            <a:r>
              <a:rPr lang="ko-KR" altLang="en-US" sz="800" smtClean="0"/>
              <a:t>번 </a:t>
            </a:r>
            <a:r>
              <a:rPr lang="en-US" altLang="ko-KR" sz="800" smtClean="0"/>
              <a:t>~ N </a:t>
            </a:r>
            <a:r>
              <a:rPr lang="ko-KR" altLang="en-US" sz="800" smtClean="0"/>
              <a:t>시퀀스 번호 부여</a:t>
            </a:r>
            <a:endParaRPr lang="ko-KR" altLang="en-US" sz="800"/>
          </a:p>
        </p:txBody>
      </p:sp>
      <p:sp>
        <p:nvSpPr>
          <p:cNvPr id="75" name="직사각형 74"/>
          <p:cNvSpPr/>
          <p:nvPr/>
        </p:nvSpPr>
        <p:spPr>
          <a:xfrm>
            <a:off x="1497603" y="3534412"/>
            <a:ext cx="974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if ( Downlod </a:t>
            </a:r>
            <a:r>
              <a:rPr lang="ko-KR" altLang="en-US" sz="800" smtClean="0"/>
              <a:t>실패 </a:t>
            </a:r>
            <a:r>
              <a:rPr lang="en-US" altLang="ko-KR" sz="800" smtClean="0"/>
              <a:t>)</a:t>
            </a:r>
          </a:p>
          <a:p>
            <a:r>
              <a:rPr lang="en-US" altLang="ko-KR" sz="800"/>
              <a:t>{</a:t>
            </a:r>
            <a:endParaRPr lang="ko-KR" altLang="en-US" sz="800"/>
          </a:p>
        </p:txBody>
      </p:sp>
      <p:sp>
        <p:nvSpPr>
          <p:cNvPr id="80" name="자유형 79"/>
          <p:cNvSpPr/>
          <p:nvPr/>
        </p:nvSpPr>
        <p:spPr>
          <a:xfrm>
            <a:off x="1275401" y="1888482"/>
            <a:ext cx="250853" cy="3508906"/>
          </a:xfrm>
          <a:custGeom>
            <a:avLst/>
            <a:gdLst>
              <a:gd name="connsiteX0" fmla="*/ 234669 w 250853"/>
              <a:gd name="connsiteY0" fmla="*/ 501707 h 501707"/>
              <a:gd name="connsiteX1" fmla="*/ 0 w 250853"/>
              <a:gd name="connsiteY1" fmla="*/ 501707 h 501707"/>
              <a:gd name="connsiteX2" fmla="*/ 0 w 250853"/>
              <a:gd name="connsiteY2" fmla="*/ 0 h 501707"/>
              <a:gd name="connsiteX3" fmla="*/ 250853 w 250853"/>
              <a:gd name="connsiteY3" fmla="*/ 0 h 50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53" h="501707">
                <a:moveTo>
                  <a:pt x="234669" y="501707"/>
                </a:moveTo>
                <a:lnTo>
                  <a:pt x="0" y="501707"/>
                </a:lnTo>
                <a:lnTo>
                  <a:pt x="0" y="0"/>
                </a:lnTo>
                <a:lnTo>
                  <a:pt x="250853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75360" y="2772120"/>
            <a:ext cx="1252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Update </a:t>
            </a:r>
            <a:r>
              <a:rPr lang="ko-KR" altLang="en-US" sz="800" smtClean="0"/>
              <a:t>할 </a:t>
            </a:r>
            <a:r>
              <a:rPr lang="en-US" altLang="ko-KR" sz="800" smtClean="0"/>
              <a:t>Firmware </a:t>
            </a:r>
          </a:p>
          <a:p>
            <a:r>
              <a:rPr lang="ko-KR" altLang="en-US" sz="800" smtClean="0"/>
              <a:t>를 모두 받을 때 까지</a:t>
            </a:r>
            <a:endParaRPr lang="en-US" altLang="ko-KR" sz="800" smtClean="0"/>
          </a:p>
          <a:p>
            <a:endParaRPr lang="en-US" altLang="ko-KR" sz="800"/>
          </a:p>
          <a:p>
            <a:r>
              <a:rPr lang="ko-KR" altLang="en-US" sz="800" smtClean="0"/>
              <a:t>예</a:t>
            </a:r>
            <a:r>
              <a:rPr lang="en-US" altLang="ko-KR" sz="800" smtClean="0"/>
              <a:t>) Update</a:t>
            </a:r>
            <a:r>
              <a:rPr lang="ko-KR" altLang="en-US" sz="800" smtClean="0"/>
              <a:t>파일이 </a:t>
            </a:r>
            <a:endParaRPr lang="en-US" altLang="ko-KR" sz="800"/>
          </a:p>
          <a:p>
            <a:r>
              <a:rPr lang="en-US" altLang="ko-KR" sz="800" smtClean="0"/>
              <a:t>2</a:t>
            </a:r>
            <a:r>
              <a:rPr lang="ko-KR" altLang="en-US" sz="800" smtClean="0"/>
              <a:t>개 존재할 경우</a:t>
            </a:r>
            <a:endParaRPr lang="en-US" altLang="ko-KR" sz="800" smtClean="0"/>
          </a:p>
          <a:p>
            <a:r>
              <a:rPr lang="ko-KR" altLang="en-US" sz="800" smtClean="0"/>
              <a:t>해당 과정을 </a:t>
            </a:r>
            <a:r>
              <a:rPr lang="en-US" altLang="ko-KR" sz="800" smtClean="0"/>
              <a:t>2</a:t>
            </a:r>
            <a:r>
              <a:rPr lang="ko-KR" altLang="en-US" sz="800" smtClean="0"/>
              <a:t>번 실행함</a:t>
            </a:r>
            <a:r>
              <a:rPr lang="en-US" altLang="ko-KR" sz="800" smtClean="0"/>
              <a:t>.</a:t>
            </a:r>
            <a:endParaRPr lang="ko-KR" altLang="en-US" sz="800"/>
          </a:p>
        </p:txBody>
      </p:sp>
      <p:sp>
        <p:nvSpPr>
          <p:cNvPr id="82" name="TextBox 81"/>
          <p:cNvSpPr txBox="1"/>
          <p:nvPr/>
        </p:nvSpPr>
        <p:spPr>
          <a:xfrm>
            <a:off x="4818772" y="2799483"/>
            <a:ext cx="1681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1</a:t>
            </a:r>
            <a:r>
              <a:rPr lang="ko-KR" altLang="en-US" sz="800" smtClean="0"/>
              <a:t>개의 파일을 모두 전송 할때 까지</a:t>
            </a:r>
            <a:endParaRPr lang="ko-KR" altLang="en-US" sz="80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533267" y="3198409"/>
            <a:ext cx="3092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77261" y="2900739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Firmware Downlod </a:t>
            </a:r>
            <a:r>
              <a:rPr lang="ko-KR" altLang="en-US" sz="800" smtClean="0"/>
              <a:t>응답 </a:t>
            </a:r>
            <a:r>
              <a:rPr lang="en-US" altLang="ko-KR" sz="800" smtClean="0"/>
              <a:t>ACK( </a:t>
            </a:r>
            <a:r>
              <a:rPr lang="en-US" altLang="ko-KR" sz="800"/>
              <a:t>0x </a:t>
            </a:r>
            <a:r>
              <a:rPr lang="en-US" altLang="ko-KR" sz="800" smtClean="0"/>
              <a:t>20 </a:t>
            </a:r>
            <a:r>
              <a:rPr lang="en-US" altLang="ko-KR" sz="800"/>
              <a:t>02 </a:t>
            </a:r>
            <a:r>
              <a:rPr lang="en-US" altLang="ko-KR" sz="800" smtClean="0"/>
              <a:t>)</a:t>
            </a:r>
          </a:p>
          <a:p>
            <a:r>
              <a:rPr lang="ko-KR" altLang="en-US" sz="800" smtClean="0"/>
              <a:t>최근 받은 </a:t>
            </a:r>
            <a:r>
              <a:rPr lang="en-US" altLang="ko-KR" sz="800" smtClean="0"/>
              <a:t>1~ N </a:t>
            </a:r>
            <a:r>
              <a:rPr lang="ko-KR" altLang="en-US" sz="800" smtClean="0"/>
              <a:t>시퀀스 번호  확인</a:t>
            </a:r>
            <a:endParaRPr lang="ko-KR" altLang="en-US" sz="800"/>
          </a:p>
        </p:txBody>
      </p:sp>
      <p:sp>
        <p:nvSpPr>
          <p:cNvPr id="86" name="자유형 85"/>
          <p:cNvSpPr/>
          <p:nvPr/>
        </p:nvSpPr>
        <p:spPr>
          <a:xfrm>
            <a:off x="4608162" y="2449484"/>
            <a:ext cx="269789" cy="1009273"/>
          </a:xfrm>
          <a:custGeom>
            <a:avLst/>
            <a:gdLst>
              <a:gd name="connsiteX0" fmla="*/ 0 w 1262357"/>
              <a:gd name="connsiteY0" fmla="*/ 1626500 h 1626500"/>
              <a:gd name="connsiteX1" fmla="*/ 1262357 w 1262357"/>
              <a:gd name="connsiteY1" fmla="*/ 1626500 h 1626500"/>
              <a:gd name="connsiteX2" fmla="*/ 1262357 w 1262357"/>
              <a:gd name="connsiteY2" fmla="*/ 0 h 1626500"/>
              <a:gd name="connsiteX3" fmla="*/ 24276 w 1262357"/>
              <a:gd name="connsiteY3" fmla="*/ 0 h 16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2357" h="1626500">
                <a:moveTo>
                  <a:pt x="0" y="1626500"/>
                </a:moveTo>
                <a:lnTo>
                  <a:pt x="1262357" y="1626500"/>
                </a:lnTo>
                <a:lnTo>
                  <a:pt x="1262357" y="0"/>
                </a:lnTo>
                <a:lnTo>
                  <a:pt x="24276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51505" y="1222182"/>
            <a:ext cx="587833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Server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6749005" y="1457314"/>
            <a:ext cx="1442" cy="381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620653" y="4244423"/>
            <a:ext cx="212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02344" y="4084469"/>
            <a:ext cx="2662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>
                <a:solidFill>
                  <a:srgbClr val="FF0000"/>
                </a:solidFill>
              </a:rPr>
              <a:t>해당 </a:t>
            </a:r>
            <a:r>
              <a:rPr lang="en-US" altLang="ko-KR" sz="800" smtClean="0">
                <a:solidFill>
                  <a:srgbClr val="FF0000"/>
                </a:solidFill>
              </a:rPr>
              <a:t>RTU </a:t>
            </a:r>
            <a:r>
              <a:rPr lang="ko-KR" altLang="en-US" sz="800" smtClean="0">
                <a:solidFill>
                  <a:srgbClr val="FF0000"/>
                </a:solidFill>
              </a:rPr>
              <a:t>업데이트 종료</a:t>
            </a:r>
            <a:r>
              <a:rPr lang="en-US" altLang="ko-KR" sz="800" smtClean="0">
                <a:solidFill>
                  <a:srgbClr val="FF0000"/>
                </a:solidFill>
              </a:rPr>
              <a:t>(</a:t>
            </a:r>
            <a:r>
              <a:rPr lang="ko-KR" altLang="en-US" sz="800" smtClean="0">
                <a:solidFill>
                  <a:srgbClr val="FF0000"/>
                </a:solidFill>
              </a:rPr>
              <a:t>다로운드 실패</a:t>
            </a:r>
            <a:r>
              <a:rPr lang="en-US" altLang="ko-KR" sz="800" smtClean="0">
                <a:solidFill>
                  <a:srgbClr val="FF0000"/>
                </a:solidFill>
              </a:rPr>
              <a:t>)( </a:t>
            </a:r>
            <a:r>
              <a:rPr lang="en-US" altLang="ko-KR" sz="800">
                <a:solidFill>
                  <a:srgbClr val="FF0000"/>
                </a:solidFill>
              </a:rPr>
              <a:t>Msg:</a:t>
            </a:r>
            <a:r>
              <a:rPr lang="ko-KR" altLang="en-US" sz="800">
                <a:solidFill>
                  <a:srgbClr val="FF0000"/>
                </a:solidFill>
              </a:rPr>
              <a:t>추후결정</a:t>
            </a:r>
            <a:r>
              <a:rPr lang="en-US" altLang="ko-KR" sz="800">
                <a:solidFill>
                  <a:srgbClr val="FF0000"/>
                </a:solidFill>
              </a:rPr>
              <a:t>)</a:t>
            </a:r>
            <a:r>
              <a:rPr lang="en-US" altLang="ko-KR" sz="800" smtClean="0">
                <a:solidFill>
                  <a:srgbClr val="FF0000"/>
                </a:solidFill>
              </a:rPr>
              <a:t> 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638962" y="2310833"/>
            <a:ext cx="212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20653" y="2150879"/>
            <a:ext cx="2845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해당 </a:t>
            </a:r>
            <a:r>
              <a:rPr lang="en-US" altLang="ko-KR" sz="800"/>
              <a:t>RTU </a:t>
            </a:r>
            <a:r>
              <a:rPr lang="ko-KR" altLang="en-US" sz="800"/>
              <a:t>업데이트 상태</a:t>
            </a:r>
            <a:r>
              <a:rPr lang="en-US" altLang="ko-KR" sz="800"/>
              <a:t>(</a:t>
            </a:r>
            <a:r>
              <a:rPr lang="ko-KR" altLang="en-US" sz="800">
                <a:solidFill>
                  <a:srgbClr val="FF0000"/>
                </a:solidFill>
              </a:rPr>
              <a:t>파일다운로드상태</a:t>
            </a:r>
            <a:r>
              <a:rPr lang="en-US" altLang="ko-KR" sz="800"/>
              <a:t>)( Msg:</a:t>
            </a:r>
            <a:r>
              <a:rPr lang="ko-KR" altLang="en-US" sz="800"/>
              <a:t>추후결정</a:t>
            </a:r>
            <a:r>
              <a:rPr lang="en-US" altLang="ko-KR" sz="800"/>
              <a:t>)</a:t>
            </a:r>
            <a:r>
              <a:rPr lang="en-US" altLang="ko-KR" sz="800" smtClean="0">
                <a:solidFill>
                  <a:srgbClr val="FF0000"/>
                </a:solidFill>
              </a:rPr>
              <a:t> 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74592" y="4762413"/>
            <a:ext cx="19127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Firmware Downlod  </a:t>
            </a:r>
            <a:r>
              <a:rPr lang="ko-KR" altLang="en-US" sz="800" smtClean="0"/>
              <a:t>완료 요청</a:t>
            </a:r>
            <a:r>
              <a:rPr lang="en-US" altLang="ko-KR" sz="800" smtClean="0"/>
              <a:t>( 0x 00 03 )</a:t>
            </a:r>
            <a:endParaRPr lang="ko-KR" altLang="en-US" sz="80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590706" y="5205872"/>
            <a:ext cx="3011638" cy="711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02766" y="4997545"/>
            <a:ext cx="2117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Firmware Downlod  </a:t>
            </a:r>
            <a:r>
              <a:rPr lang="ko-KR" altLang="en-US" sz="800" smtClean="0"/>
              <a:t>완료 요청응답</a:t>
            </a:r>
            <a:r>
              <a:rPr lang="en-US" altLang="ko-KR" sz="800" smtClean="0"/>
              <a:t>( 0x 10 03 )</a:t>
            </a:r>
            <a:endParaRPr lang="ko-KR" altLang="en-US" sz="80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590706" y="4960156"/>
            <a:ext cx="3048256" cy="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5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38693" y="1389532"/>
            <a:ext cx="587833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Firmware Server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stCxn id="2" idx="2"/>
          </p:cNvCxnSpPr>
          <p:nvPr/>
        </p:nvCxnSpPr>
        <p:spPr>
          <a:xfrm>
            <a:off x="4932610" y="1624664"/>
            <a:ext cx="5575" cy="413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72744" y="1384024"/>
            <a:ext cx="737518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Update Client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>
            <a:off x="1041503" y="1619156"/>
            <a:ext cx="4366" cy="403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892773" y="1384023"/>
            <a:ext cx="587833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FMS 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Server</a:t>
            </a:r>
            <a:endParaRPr lang="ko-KR" altLang="en-US" sz="75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7190273" y="1619155"/>
            <a:ext cx="39575" cy="403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Firmware </a:t>
            </a:r>
            <a:r>
              <a:rPr lang="en-US" altLang="ko-KR" smtClean="0"/>
              <a:t>Write / Update </a:t>
            </a:r>
            <a:r>
              <a:rPr lang="ko-KR" altLang="ko-KR" smtClean="0"/>
              <a:t>완료 요청</a:t>
            </a:r>
            <a:r>
              <a:rPr lang="ko-KR" altLang="en-US" smtClean="0"/>
              <a:t> </a:t>
            </a:r>
            <a:r>
              <a:rPr lang="en-US" altLang="ko-KR" smtClean="0"/>
              <a:t>(0x00 05)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041503" y="3398652"/>
            <a:ext cx="2592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84163" y="2938191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Update File </a:t>
            </a:r>
            <a:r>
              <a:rPr lang="ko-KR" altLang="en-US" sz="800" smtClean="0"/>
              <a:t>복사</a:t>
            </a:r>
            <a:endParaRPr lang="en-US" altLang="ko-KR" sz="800" smtClean="0"/>
          </a:p>
          <a:p>
            <a:r>
              <a:rPr lang="en-US" altLang="ko-KR" sz="800"/>
              <a:t>M</a:t>
            </a:r>
            <a:r>
              <a:rPr lang="en-US" altLang="ko-KR" sz="800" smtClean="0"/>
              <a:t>ain / Sub</a:t>
            </a:r>
          </a:p>
          <a:p>
            <a:r>
              <a:rPr lang="en-US" altLang="ko-KR" sz="800"/>
              <a:t>Update  </a:t>
            </a:r>
            <a:r>
              <a:rPr lang="ko-KR" altLang="en-US" sz="800"/>
              <a:t>정보 전달</a:t>
            </a:r>
          </a:p>
          <a:p>
            <a:endParaRPr lang="ko-KR" altLang="en-US" sz="800"/>
          </a:p>
        </p:txBody>
      </p:sp>
      <p:sp>
        <p:nvSpPr>
          <p:cNvPr id="68" name="직사각형 67"/>
          <p:cNvSpPr/>
          <p:nvPr/>
        </p:nvSpPr>
        <p:spPr>
          <a:xfrm>
            <a:off x="3202592" y="1384024"/>
            <a:ext cx="863648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Sensor Manager</a:t>
            </a:r>
            <a:endParaRPr lang="en-US" altLang="ko-KR" sz="75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>
            <a:stCxn id="68" idx="2"/>
          </p:cNvCxnSpPr>
          <p:nvPr/>
        </p:nvCxnSpPr>
        <p:spPr>
          <a:xfrm flipH="1">
            <a:off x="3621856" y="1619156"/>
            <a:ext cx="12560" cy="403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06123" y="341434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Sersor Update File </a:t>
            </a:r>
            <a:r>
              <a:rPr lang="ko-KR" altLang="en-US" sz="800" smtClean="0"/>
              <a:t>존재 시</a:t>
            </a:r>
            <a:endParaRPr lang="en-US" altLang="ko-KR" sz="800" smtClean="0"/>
          </a:p>
          <a:p>
            <a:r>
              <a:rPr lang="ko-KR" altLang="en-US" sz="800" smtClean="0"/>
              <a:t>센서 </a:t>
            </a:r>
            <a:r>
              <a:rPr lang="en-US" altLang="ko-KR" sz="800" smtClean="0"/>
              <a:t>Update</a:t>
            </a:r>
            <a:endParaRPr lang="ko-KR" altLang="en-US" sz="80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030543" y="3843714"/>
            <a:ext cx="261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64375" y="3669219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Sensor Update </a:t>
            </a:r>
            <a:r>
              <a:rPr lang="ko-KR" altLang="en-US" sz="800" smtClean="0"/>
              <a:t>완료 전달</a:t>
            </a:r>
            <a:endParaRPr lang="ko-KR" altLang="en-US" sz="80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052868" y="2943341"/>
            <a:ext cx="384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016985" y="2703325"/>
            <a:ext cx="1489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Firmware Write </a:t>
            </a:r>
            <a:r>
              <a:rPr lang="ko-KR" altLang="en-US" sz="800" smtClean="0"/>
              <a:t>시 </a:t>
            </a:r>
            <a:r>
              <a:rPr lang="en-US" altLang="ko-KR" sz="800" smtClean="0"/>
              <a:t>( 0x30 01) :  </a:t>
            </a:r>
            <a:endParaRPr lang="ko-KR" altLang="en-US" sz="80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4925722" y="3140601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52829" y="2932933"/>
            <a:ext cx="2465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해당 </a:t>
            </a:r>
            <a:r>
              <a:rPr lang="en-US" altLang="ko-KR" sz="800"/>
              <a:t>RTU </a:t>
            </a:r>
            <a:r>
              <a:rPr lang="ko-KR" altLang="en-US" sz="800"/>
              <a:t>업데이트 상태</a:t>
            </a:r>
            <a:r>
              <a:rPr lang="en-US" altLang="ko-KR" sz="800" smtClean="0"/>
              <a:t>(</a:t>
            </a:r>
            <a:r>
              <a:rPr lang="en-US" altLang="ko-KR" sz="800" smtClean="0">
                <a:solidFill>
                  <a:srgbClr val="FF0000"/>
                </a:solidFill>
              </a:rPr>
              <a:t>Write </a:t>
            </a:r>
            <a:r>
              <a:rPr lang="ko-KR" altLang="en-US" sz="800" smtClean="0">
                <a:solidFill>
                  <a:srgbClr val="FF0000"/>
                </a:solidFill>
              </a:rPr>
              <a:t>상태</a:t>
            </a:r>
            <a:r>
              <a:rPr lang="en-US" altLang="ko-KR" sz="800"/>
              <a:t>)( Msg:</a:t>
            </a:r>
            <a:r>
              <a:rPr lang="ko-KR" altLang="en-US" sz="800"/>
              <a:t>추후결정</a:t>
            </a:r>
            <a:r>
              <a:rPr lang="en-US" altLang="ko-KR" sz="800"/>
              <a:t>) </a:t>
            </a:r>
            <a:endParaRPr lang="ko-KR" altLang="en-US" sz="80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024941" y="2574283"/>
            <a:ext cx="3920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37095" y="2254614"/>
            <a:ext cx="11929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smtClean="0"/>
              <a:t>Firmware Write </a:t>
            </a:r>
            <a:r>
              <a:rPr lang="ko-KR" altLang="en-US" sz="800" smtClean="0"/>
              <a:t>실패시 </a:t>
            </a:r>
            <a:endParaRPr lang="ko-KR" altLang="en-US" sz="800"/>
          </a:p>
        </p:txBody>
      </p:sp>
      <p:sp>
        <p:nvSpPr>
          <p:cNvPr id="52" name="직사각형 51"/>
          <p:cNvSpPr/>
          <p:nvPr/>
        </p:nvSpPr>
        <p:spPr>
          <a:xfrm>
            <a:off x="1030543" y="2387224"/>
            <a:ext cx="21419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Update </a:t>
            </a:r>
            <a:r>
              <a:rPr lang="ko-KR" altLang="en-US" sz="800"/>
              <a:t>강제 종료 요청</a:t>
            </a:r>
            <a:r>
              <a:rPr lang="en-US" altLang="ko-KR" sz="800" smtClean="0"/>
              <a:t>( 0x00 04) : Write </a:t>
            </a:r>
            <a:r>
              <a:rPr lang="ko-KR" altLang="en-US" sz="800" smtClean="0"/>
              <a:t>실패</a:t>
            </a:r>
            <a:endParaRPr lang="ko-KR" altLang="en-US" sz="80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935147" y="2675041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62254" y="2467373"/>
            <a:ext cx="24881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/>
              <a:t>업데이트 종료</a:t>
            </a:r>
            <a:r>
              <a:rPr lang="en-US" altLang="ko-KR" sz="800" smtClean="0"/>
              <a:t>(Write</a:t>
            </a:r>
            <a:r>
              <a:rPr lang="ko-KR" altLang="en-US" sz="800" smtClean="0"/>
              <a:t> 실패</a:t>
            </a:r>
            <a:r>
              <a:rPr lang="en-US" altLang="ko-KR" sz="800" smtClean="0"/>
              <a:t>)( </a:t>
            </a:r>
            <a:r>
              <a:rPr lang="en-US" altLang="ko-KR" sz="800"/>
              <a:t>Msg:</a:t>
            </a:r>
            <a:r>
              <a:rPr lang="ko-KR" altLang="en-US" sz="800"/>
              <a:t>추후결정</a:t>
            </a:r>
            <a:r>
              <a:rPr lang="en-US" altLang="ko-KR" sz="800"/>
              <a:t>)</a:t>
            </a:r>
            <a:r>
              <a:rPr lang="en-US" altLang="ko-KR" sz="800" smtClean="0"/>
              <a:t> </a:t>
            </a:r>
            <a:endParaRPr lang="ko-KR" altLang="en-US" sz="800"/>
          </a:p>
        </p:txBody>
      </p:sp>
      <p:sp>
        <p:nvSpPr>
          <p:cNvPr id="57" name="TextBox 56"/>
          <p:cNvSpPr txBox="1"/>
          <p:nvPr/>
        </p:nvSpPr>
        <p:spPr>
          <a:xfrm>
            <a:off x="1085558" y="4197166"/>
            <a:ext cx="489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mtClean="0"/>
              <a:t>Reboot</a:t>
            </a:r>
            <a:endParaRPr lang="ko-KR" altLang="en-US" sz="800" b="1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1112074" y="4646020"/>
            <a:ext cx="3881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97530" y="4474749"/>
            <a:ext cx="1072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업데이트 서버 연결 </a:t>
            </a:r>
            <a:endParaRPr lang="ko-KR" altLang="en-US" sz="800"/>
          </a:p>
        </p:txBody>
      </p:sp>
      <p:sp>
        <p:nvSpPr>
          <p:cNvPr id="62" name="TextBox 61"/>
          <p:cNvSpPr txBox="1"/>
          <p:nvPr/>
        </p:nvSpPr>
        <p:spPr>
          <a:xfrm>
            <a:off x="1040806" y="4677331"/>
            <a:ext cx="18213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Firmware Update </a:t>
            </a:r>
            <a:r>
              <a:rPr lang="ko-KR" altLang="en-US" sz="800" smtClean="0"/>
              <a:t>완료</a:t>
            </a:r>
            <a:r>
              <a:rPr lang="en-US" altLang="ko-KR" sz="800" smtClean="0"/>
              <a:t> </a:t>
            </a:r>
            <a:r>
              <a:rPr lang="ko-KR" altLang="en-US" sz="800" smtClean="0"/>
              <a:t>요청</a:t>
            </a:r>
            <a:r>
              <a:rPr lang="en-US" altLang="ko-KR" sz="800" smtClean="0"/>
              <a:t>( 0x 00 05 )</a:t>
            </a:r>
            <a:endParaRPr lang="ko-KR" altLang="en-US" sz="80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993633" y="4962565"/>
            <a:ext cx="2280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020740" y="4754897"/>
            <a:ext cx="22300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해당 </a:t>
            </a:r>
            <a:r>
              <a:rPr lang="en-US" altLang="ko-KR" sz="800" smtClean="0"/>
              <a:t>RTU </a:t>
            </a:r>
            <a:r>
              <a:rPr lang="ko-KR" altLang="en-US" sz="800" smtClean="0">
                <a:solidFill>
                  <a:srgbClr val="FF0000"/>
                </a:solidFill>
              </a:rPr>
              <a:t>업데이트 완료</a:t>
            </a:r>
            <a:r>
              <a:rPr lang="en-US" altLang="ko-KR" sz="800" smtClean="0"/>
              <a:t>(</a:t>
            </a:r>
            <a:r>
              <a:rPr lang="ko-KR" altLang="en-US" sz="800" smtClean="0"/>
              <a:t>정상</a:t>
            </a:r>
            <a:r>
              <a:rPr lang="en-US" altLang="ko-KR" sz="800" smtClean="0"/>
              <a:t>)( </a:t>
            </a:r>
            <a:r>
              <a:rPr lang="en-US" altLang="ko-KR" sz="800"/>
              <a:t>Msg:</a:t>
            </a:r>
            <a:r>
              <a:rPr lang="ko-KR" altLang="en-US" sz="800"/>
              <a:t>추후결정</a:t>
            </a:r>
            <a:r>
              <a:rPr lang="en-US" altLang="ko-KR" sz="800"/>
              <a:t>)</a:t>
            </a:r>
            <a:r>
              <a:rPr lang="en-US" altLang="ko-KR" sz="800" smtClean="0"/>
              <a:t> </a:t>
            </a:r>
            <a:endParaRPr lang="ko-KR" altLang="en-US" sz="80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96755" y="4883395"/>
            <a:ext cx="3881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073660" y="5182800"/>
            <a:ext cx="3881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40806" y="502168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TCP </a:t>
            </a:r>
            <a:r>
              <a:rPr lang="ko-KR" altLang="en-US" sz="800" smtClean="0"/>
              <a:t>센션 종료</a:t>
            </a:r>
            <a:endParaRPr lang="ko-KR" altLang="en-US" sz="800"/>
          </a:p>
        </p:txBody>
      </p:sp>
      <p:sp>
        <p:nvSpPr>
          <p:cNvPr id="76" name="곱셈 기호 75"/>
          <p:cNvSpPr/>
          <p:nvPr/>
        </p:nvSpPr>
        <p:spPr>
          <a:xfrm>
            <a:off x="1862332" y="5061514"/>
            <a:ext cx="171009" cy="24330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1055351" y="5028748"/>
            <a:ext cx="388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139138" y="4846070"/>
            <a:ext cx="18213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Firmware Update </a:t>
            </a:r>
            <a:r>
              <a:rPr lang="ko-KR" altLang="en-US" sz="800" smtClean="0"/>
              <a:t>완료</a:t>
            </a:r>
            <a:r>
              <a:rPr lang="en-US" altLang="ko-KR" sz="800" smtClean="0"/>
              <a:t> </a:t>
            </a:r>
            <a:r>
              <a:rPr lang="ko-KR" altLang="en-US" sz="800" smtClean="0"/>
              <a:t>요답</a:t>
            </a:r>
            <a:r>
              <a:rPr lang="en-US" altLang="ko-KR" sz="800" smtClean="0"/>
              <a:t>( 0x 10 05 )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94225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1236</TotalTime>
  <Words>776</Words>
  <Application>Microsoft Office PowerPoint</Application>
  <PresentationFormat>화면 슬라이드 쇼(4:3)</PresentationFormat>
  <Paragraphs>172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HY견고딕</vt:lpstr>
      <vt:lpstr>HY울릉도M</vt:lpstr>
      <vt:lpstr>굴림</vt:lpstr>
      <vt:lpstr>굴림체</vt:lpstr>
      <vt:lpstr>맑은 고딕</vt:lpstr>
      <vt:lpstr>Arial</vt:lpstr>
      <vt:lpstr>Calibri</vt:lpstr>
      <vt:lpstr>Calibri Light</vt:lpstr>
      <vt:lpstr>Times New Roman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황종철</dc:creator>
  <cp:lastModifiedBy>황종철</cp:lastModifiedBy>
  <cp:revision>85</cp:revision>
  <dcterms:created xsi:type="dcterms:W3CDTF">2015-09-07T02:25:56Z</dcterms:created>
  <dcterms:modified xsi:type="dcterms:W3CDTF">2016-09-02T11:41:25Z</dcterms:modified>
</cp:coreProperties>
</file>