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7" r:id="rId3"/>
    <p:sldId id="278" r:id="rId4"/>
    <p:sldId id="279" r:id="rId5"/>
    <p:sldId id="280" r:id="rId6"/>
    <p:sldId id="262" r:id="rId7"/>
    <p:sldId id="281" r:id="rId8"/>
    <p:sldId id="286" r:id="rId9"/>
    <p:sldId id="263" r:id="rId10"/>
    <p:sldId id="282" r:id="rId11"/>
    <p:sldId id="283" r:id="rId12"/>
    <p:sldId id="284" r:id="rId13"/>
    <p:sldId id="287" r:id="rId14"/>
    <p:sldId id="268" r:id="rId15"/>
    <p:sldId id="273" r:id="rId16"/>
    <p:sldId id="285" r:id="rId17"/>
    <p:sldId id="275" r:id="rId18"/>
    <p:sldId id="277" r:id="rId19"/>
    <p:sldId id="270" r:id="rId20"/>
    <p:sldId id="288" r:id="rId21"/>
    <p:sldId id="290" r:id="rId22"/>
    <p:sldId id="291" r:id="rId23"/>
  </p:sldIdLst>
  <p:sldSz cx="12801600" cy="9601200" type="A3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2944" autoAdjust="0"/>
  </p:normalViewPr>
  <p:slideViewPr>
    <p:cSldViewPr>
      <p:cViewPr varScale="1">
        <p:scale>
          <a:sx n="81" d="100"/>
          <a:sy n="81" d="100"/>
        </p:scale>
        <p:origin x="1950" y="10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F8E80-FB92-4045-BF38-B9058EDD63CF}" type="datetimeFigureOut">
              <a:rPr lang="ko-KR" altLang="en-US" smtClean="0"/>
              <a:t>2016-09-09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F5749-FEBB-4CBC-BCF1-556D156B5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7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일반모니터링 결과는 </a:t>
            </a:r>
            <a:r>
              <a:rPr lang="en-US" altLang="ko-KR" smtClean="0"/>
              <a:t>FMS-OP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로 전송하지 않음</a:t>
            </a:r>
            <a:r>
              <a:rPr lang="en-US" altLang="ko-KR" baseline="0" smtClean="0"/>
              <a:t>(2016/08/18 </a:t>
            </a:r>
            <a:r>
              <a:rPr lang="ko-KR" altLang="en-US" baseline="0" smtClean="0"/>
              <a:t>수정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RTU</a:t>
            </a:r>
            <a:r>
              <a:rPr lang="ko-KR" altLang="en-US" smtClean="0"/>
              <a:t>에서는 서버 장애 시 </a:t>
            </a:r>
            <a:r>
              <a:rPr lang="en-US" altLang="ko-KR" smtClean="0"/>
              <a:t>＂</a:t>
            </a:r>
            <a:r>
              <a:rPr lang="ko-KR" altLang="en-US" smtClean="0"/>
              <a:t>임계기준 설정</a:t>
            </a:r>
            <a:r>
              <a:rPr lang="en-US" altLang="ko-KR" smtClean="0"/>
              <a:t>“ </a:t>
            </a:r>
            <a:r>
              <a:rPr lang="ko-KR" altLang="en-US" smtClean="0"/>
              <a:t>변경 이력 정보를 </a:t>
            </a:r>
            <a:r>
              <a:rPr lang="en-US" altLang="ko-KR" smtClean="0"/>
              <a:t>F-OP</a:t>
            </a:r>
            <a:r>
              <a:rPr lang="ko-KR" altLang="en-US" smtClean="0"/>
              <a:t>로 전송할 필요 없음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대신 </a:t>
            </a:r>
            <a:r>
              <a:rPr lang="en-US" altLang="ko-KR" smtClean="0"/>
              <a:t>F-OP </a:t>
            </a:r>
            <a:r>
              <a:rPr lang="ko-KR" altLang="en-US" smtClean="0"/>
              <a:t>로 </a:t>
            </a:r>
            <a:r>
              <a:rPr lang="en-US" altLang="ko-KR" sz="1200" smtClean="0">
                <a:solidFill>
                  <a:srgbClr val="00B0F0"/>
                </a:solidFill>
              </a:rPr>
              <a:t>eFT_SNSRCtlCompleted_THRLD </a:t>
            </a:r>
            <a:r>
              <a:rPr lang="ko-KR" altLang="en-US" sz="1200" smtClean="0">
                <a:solidFill>
                  <a:srgbClr val="00B0F0"/>
                </a:solidFill>
              </a:rPr>
              <a:t>를 전송하여 </a:t>
            </a:r>
            <a:r>
              <a:rPr lang="en-US" altLang="ko-KR" sz="1200" smtClean="0">
                <a:solidFill>
                  <a:srgbClr val="00B0F0"/>
                </a:solidFill>
              </a:rPr>
              <a:t>F-OP</a:t>
            </a:r>
            <a:r>
              <a:rPr lang="en-US" altLang="ko-KR" sz="1200" baseline="0" smtClean="0">
                <a:solidFill>
                  <a:srgbClr val="00B0F0"/>
                </a:solidFill>
              </a:rPr>
              <a:t> </a:t>
            </a:r>
            <a:r>
              <a:rPr lang="ko-KR" altLang="en-US" sz="1200" baseline="0" smtClean="0">
                <a:solidFill>
                  <a:srgbClr val="00B0F0"/>
                </a:solidFill>
              </a:rPr>
              <a:t>에서 보낸 임계치가 정상적으로 처리됐음을 알려 준다</a:t>
            </a:r>
            <a:r>
              <a:rPr lang="en-US" altLang="ko-KR" sz="1200" baseline="0" smtClean="0">
                <a:solidFill>
                  <a:srgbClr val="00B0F0"/>
                </a:solidFill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5749-FEBB-4CBC-BCF1-556D156B53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1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60740" y="418647"/>
            <a:ext cx="1800200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RTU </a:t>
            </a:r>
            <a:r>
              <a:rPr lang="ko-KR" altLang="en-US" sz="1400" smtClean="0"/>
              <a:t>프로토콜 분석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68413" y="1116074"/>
            <a:ext cx="5548411" cy="778898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1200" b="1" smtClean="0">
                <a:solidFill>
                  <a:schemeClr val="tx1"/>
                </a:solidFill>
              </a:rPr>
              <a:t>[RTU </a:t>
            </a:r>
            <a:r>
              <a:rPr lang="ko-KR" altLang="en-US" sz="1200" b="1" smtClean="0">
                <a:solidFill>
                  <a:schemeClr val="tx1"/>
                </a:solidFill>
              </a:rPr>
              <a:t>이슈사항 정리</a:t>
            </a:r>
            <a:r>
              <a:rPr lang="en-US" altLang="ko-KR" sz="1200" b="1" smtClean="0">
                <a:solidFill>
                  <a:schemeClr val="tx1"/>
                </a:solidFill>
              </a:rPr>
              <a:t>]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&lt;RTU </a:t>
            </a:r>
            <a:r>
              <a:rPr lang="ko-KR" altLang="en-US" sz="900" smtClean="0">
                <a:solidFill>
                  <a:schemeClr val="tx1"/>
                </a:solidFill>
              </a:rPr>
              <a:t>데이터를 서버에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smtClean="0">
                <a:solidFill>
                  <a:schemeClr val="tx1"/>
                </a:solidFill>
              </a:rPr>
              <a:t>1. </a:t>
            </a:r>
            <a:r>
              <a:rPr lang="ko-KR" altLang="en-US" sz="1100" b="1" smtClean="0">
                <a:solidFill>
                  <a:schemeClr val="tx1"/>
                </a:solidFill>
              </a:rPr>
              <a:t>서버 전송 후  </a:t>
            </a:r>
            <a:r>
              <a:rPr lang="en-US" altLang="ko-KR" sz="1100" b="1" smtClean="0">
                <a:solidFill>
                  <a:schemeClr val="tx1"/>
                </a:solidFill>
              </a:rPr>
              <a:t>_</a:t>
            </a:r>
            <a:r>
              <a:rPr lang="en-US" altLang="ko-KR" sz="1100" b="1" smtClean="0">
                <a:solidFill>
                  <a:srgbClr val="FF0000"/>
                </a:solidFill>
              </a:rPr>
              <a:t>ACK</a:t>
            </a:r>
            <a:r>
              <a:rPr lang="en-US" altLang="ko-KR" sz="1100" b="1" smtClean="0">
                <a:solidFill>
                  <a:schemeClr val="tx1"/>
                </a:solidFill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</a:rPr>
              <a:t>태그를 수신한다</a:t>
            </a:r>
            <a:r>
              <a:rPr lang="en-US" altLang="ko-KR" sz="1100" b="1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</a:rPr>
              <a:t>서버전송 시 패킷 </a:t>
            </a:r>
            <a:r>
              <a:rPr lang="en-US" altLang="ko-KR" sz="900" smtClean="0">
                <a:solidFill>
                  <a:schemeClr val="tx1"/>
                </a:solidFill>
              </a:rPr>
              <a:t>BODY </a:t>
            </a:r>
            <a:r>
              <a:rPr lang="ko-KR" altLang="en-US" sz="900" smtClean="0">
                <a:solidFill>
                  <a:schemeClr val="tx1"/>
                </a:solidFill>
              </a:rPr>
              <a:t>에 </a:t>
            </a:r>
            <a:r>
              <a:rPr lang="en-US" altLang="ko-KR" sz="900" smtClean="0">
                <a:solidFill>
                  <a:srgbClr val="FF0000"/>
                </a:solidFill>
              </a:rPr>
              <a:t>RTU_DB_TID</a:t>
            </a:r>
            <a:r>
              <a:rPr lang="ko-KR" altLang="en-US" sz="900" smtClean="0">
                <a:solidFill>
                  <a:srgbClr val="FF0000"/>
                </a:solidFill>
              </a:rPr>
              <a:t>항목을 포함</a:t>
            </a:r>
            <a:endParaRPr lang="en-US" altLang="ko-KR" sz="90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</a:rPr>
              <a:t>서버는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수신하고 </a:t>
            </a:r>
            <a:r>
              <a:rPr lang="en-US" altLang="ko-KR" sz="900" smtClean="0">
                <a:solidFill>
                  <a:schemeClr val="tx1"/>
                </a:solidFill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</a:rPr>
              <a:t>저장 수행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성공하면 </a:t>
            </a:r>
            <a:r>
              <a:rPr lang="en-US" altLang="ko-KR" sz="900" smtClean="0">
                <a:solidFill>
                  <a:schemeClr val="tx1"/>
                </a:solidFill>
              </a:rPr>
              <a:t>_ACK </a:t>
            </a:r>
            <a:r>
              <a:rPr lang="ko-KR" altLang="en-US" sz="900" smtClean="0">
                <a:solidFill>
                  <a:schemeClr val="tx1"/>
                </a:solidFill>
              </a:rPr>
              <a:t>태그를 </a:t>
            </a:r>
            <a:r>
              <a:rPr lang="en-US" altLang="ko-KR" sz="900" smtClean="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에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- RTU</a:t>
            </a:r>
            <a:r>
              <a:rPr lang="ko-KR" altLang="en-US" sz="900" smtClean="0">
                <a:solidFill>
                  <a:schemeClr val="tx1"/>
                </a:solidFill>
              </a:rPr>
              <a:t>는</a:t>
            </a:r>
            <a:r>
              <a:rPr lang="en-US" altLang="ko-KR" sz="900" smtClean="0">
                <a:solidFill>
                  <a:schemeClr val="tx1"/>
                </a:solidFill>
              </a:rPr>
              <a:t> : _ACK </a:t>
            </a:r>
            <a:r>
              <a:rPr lang="ko-KR" altLang="en-US" sz="900" smtClean="0">
                <a:solidFill>
                  <a:schemeClr val="tx1"/>
                </a:solidFill>
              </a:rPr>
              <a:t>를 수신하면 데이터 트랜젝션 성공으로 생각할 수 있고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           RTU_DB_TID </a:t>
            </a:r>
            <a:r>
              <a:rPr lang="ko-KR" altLang="en-US" sz="900" smtClean="0">
                <a:solidFill>
                  <a:schemeClr val="tx1"/>
                </a:solidFill>
              </a:rPr>
              <a:t>레코드에 해당하는 플래그 항목을 업데이트 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※ </a:t>
            </a:r>
            <a:r>
              <a:rPr lang="ko-KR" altLang="en-US" sz="900" smtClean="0">
                <a:solidFill>
                  <a:schemeClr val="tx1"/>
                </a:solidFill>
              </a:rPr>
              <a:t>플래그 컬럼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향후 이 항목은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</a:t>
            </a:r>
            <a:r>
              <a:rPr lang="ko-KR" altLang="en-US" sz="900" smtClean="0">
                <a:solidFill>
                  <a:schemeClr val="tx1"/>
                </a:solidFill>
              </a:rPr>
              <a:t>서버가 정상 처리된 트랜젝션인지 판단하는 근거로 사용된다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</a:p>
          <a:p>
            <a:pPr defTabSz="180000"/>
            <a:r>
              <a:rPr lang="en-US" altLang="ko-KR" sz="900" b="1">
                <a:solidFill>
                  <a:schemeClr val="tx1"/>
                </a:solidFill>
              </a:rPr>
              <a:t>2. FMS-SVR </a:t>
            </a:r>
            <a:r>
              <a:rPr lang="ko-KR" altLang="en-US" sz="900" b="1">
                <a:solidFill>
                  <a:schemeClr val="tx1"/>
                </a:solidFill>
              </a:rPr>
              <a:t>장애 판단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가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 </a:t>
            </a:r>
            <a:r>
              <a:rPr lang="en-US" altLang="ko-KR" sz="900">
                <a:solidFill>
                  <a:schemeClr val="tx1"/>
                </a:solidFill>
              </a:rPr>
              <a:t>Connect 3</a:t>
            </a:r>
            <a:r>
              <a:rPr lang="ko-KR" altLang="en-US" sz="900">
                <a:solidFill>
                  <a:schemeClr val="tx1"/>
                </a:solidFill>
              </a:rPr>
              <a:t>회 실패 시 서버장애로 인식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  </a:t>
            </a:r>
            <a:r>
              <a:rPr lang="en-US" altLang="ko-KR" sz="900">
                <a:solidFill>
                  <a:schemeClr val="tx1"/>
                </a:solidFill>
              </a:rPr>
              <a:t>-&gt; </a:t>
            </a:r>
            <a:r>
              <a:rPr lang="ko-KR" altLang="en-US" sz="900">
                <a:solidFill>
                  <a:srgbClr val="0070C0"/>
                </a:solidFill>
              </a:rPr>
              <a:t>재 시도 프로세스 필요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나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서버로 보낸 데이터 </a:t>
            </a:r>
            <a:r>
              <a:rPr lang="en-US" altLang="ko-KR" sz="900">
                <a:solidFill>
                  <a:schemeClr val="tx1"/>
                </a:solidFill>
              </a:rPr>
              <a:t>_ACK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초 이내로 오지 않는경우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다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서버로부터 </a:t>
            </a:r>
            <a:r>
              <a:rPr lang="en-US" altLang="ko-KR" sz="900">
                <a:solidFill>
                  <a:schemeClr val="tx1"/>
                </a:solidFill>
              </a:rPr>
              <a:t>_SVR_</a:t>
            </a:r>
            <a:r>
              <a:rPr lang="ko-KR" altLang="en-US" sz="900">
                <a:solidFill>
                  <a:schemeClr val="tx1"/>
                </a:solidFill>
              </a:rPr>
              <a:t>장애 </a:t>
            </a:r>
            <a:r>
              <a:rPr lang="ko-KR" altLang="en-US" sz="900" smtClean="0">
                <a:solidFill>
                  <a:schemeClr val="tx1"/>
                </a:solidFill>
              </a:rPr>
              <a:t>태그를 </a:t>
            </a:r>
            <a:r>
              <a:rPr lang="ko-KR" altLang="en-US" sz="900">
                <a:solidFill>
                  <a:schemeClr val="tx1"/>
                </a:solidFill>
              </a:rPr>
              <a:t>수신하는 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FMS-SVR </a:t>
            </a:r>
            <a:r>
              <a:rPr lang="ko-KR" altLang="en-US" sz="900">
                <a:solidFill>
                  <a:schemeClr val="tx1"/>
                </a:solidFill>
              </a:rPr>
              <a:t>장애로 인식하면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 b="1">
                <a:solidFill>
                  <a:srgbClr val="0070C0"/>
                </a:solidFill>
              </a:rPr>
              <a:t>서버장애 </a:t>
            </a:r>
            <a:r>
              <a:rPr lang="ko-KR" altLang="en-US" sz="900" b="1" smtClean="0">
                <a:solidFill>
                  <a:srgbClr val="0070C0"/>
                </a:solidFill>
              </a:rPr>
              <a:t>이벤트 생성하여 </a:t>
            </a:r>
            <a:r>
              <a:rPr lang="ko-KR" altLang="en-US" sz="900" b="1">
                <a:solidFill>
                  <a:srgbClr val="0070C0"/>
                </a:solidFill>
              </a:rPr>
              <a:t>접속되어 있는 </a:t>
            </a:r>
            <a:r>
              <a:rPr lang="en-US" altLang="ko-KR" sz="900" b="1">
                <a:solidFill>
                  <a:srgbClr val="0070C0"/>
                </a:solidFill>
              </a:rPr>
              <a:t>F-OP</a:t>
            </a:r>
            <a:r>
              <a:rPr lang="ko-KR" altLang="en-US" sz="900" b="1">
                <a:solidFill>
                  <a:srgbClr val="0070C0"/>
                </a:solidFill>
              </a:rPr>
              <a:t>로 전송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 b="1" smtClean="0">
                <a:solidFill>
                  <a:srgbClr val="0070C0"/>
                </a:solidFill>
              </a:rPr>
              <a:t>이제 서버로 </a:t>
            </a:r>
            <a:r>
              <a:rPr lang="ko-KR" altLang="en-US" sz="900" b="1">
                <a:solidFill>
                  <a:srgbClr val="0070C0"/>
                </a:solidFill>
              </a:rPr>
              <a:t>전송하던 모든 </a:t>
            </a:r>
            <a:r>
              <a:rPr lang="ko-KR" altLang="en-US" sz="900" b="1" smtClean="0">
                <a:solidFill>
                  <a:srgbClr val="0070C0"/>
                </a:solidFill>
              </a:rPr>
              <a:t>데이터들은 접속된 </a:t>
            </a:r>
            <a:r>
              <a:rPr lang="en-US" altLang="ko-KR" sz="900" b="1" smtClean="0">
                <a:solidFill>
                  <a:srgbClr val="0070C0"/>
                </a:solidFill>
              </a:rPr>
              <a:t>OPs</a:t>
            </a:r>
            <a:r>
              <a:rPr lang="ko-KR" altLang="en-US" sz="900" b="1" smtClean="0">
                <a:solidFill>
                  <a:srgbClr val="0070C0"/>
                </a:solidFill>
              </a:rPr>
              <a:t>로도 전송</a:t>
            </a:r>
            <a:endParaRPr lang="en-US" altLang="ko-KR" sz="900" b="1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: ‘</a:t>
            </a:r>
            <a:r>
              <a:rPr lang="ko-KR" altLang="en-US" sz="900" b="1" smtClean="0">
                <a:solidFill>
                  <a:srgbClr val="FF0000"/>
                </a:solidFill>
              </a:rPr>
              <a:t>나</a:t>
            </a:r>
            <a:r>
              <a:rPr lang="en-US" altLang="ko-KR" sz="900" b="1" smtClean="0">
                <a:solidFill>
                  <a:srgbClr val="FF0000"/>
                </a:solidFill>
              </a:rPr>
              <a:t>)’, ‘</a:t>
            </a:r>
            <a:r>
              <a:rPr lang="ko-KR" altLang="en-US" sz="900" b="1" smtClean="0">
                <a:solidFill>
                  <a:srgbClr val="FF0000"/>
                </a:solidFill>
              </a:rPr>
              <a:t>다</a:t>
            </a:r>
            <a:r>
              <a:rPr lang="en-US" altLang="ko-KR" sz="900" b="1" smtClean="0">
                <a:solidFill>
                  <a:srgbClr val="FF0000"/>
                </a:solidFill>
              </a:rPr>
              <a:t>)’</a:t>
            </a:r>
            <a:r>
              <a:rPr lang="ko-KR" altLang="en-US" sz="900" b="1" smtClean="0">
                <a:solidFill>
                  <a:srgbClr val="FF0000"/>
                </a:solidFill>
              </a:rPr>
              <a:t>상황인 경우 </a:t>
            </a:r>
            <a:r>
              <a:rPr lang="en-US" altLang="ko-KR" sz="900" b="1" smtClean="0">
                <a:solidFill>
                  <a:srgbClr val="FF0000"/>
                </a:solidFill>
              </a:rPr>
              <a:t>SVR</a:t>
            </a:r>
            <a:r>
              <a:rPr lang="ko-KR" altLang="en-US" sz="900" b="1" smtClean="0">
                <a:solidFill>
                  <a:srgbClr val="FF0000"/>
                </a:solidFill>
              </a:rPr>
              <a:t>로 보내던 것은 그대로 전송</a:t>
            </a:r>
            <a:endParaRPr lang="ko-KR" altLang="en-US" sz="9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 b="1">
                <a:solidFill>
                  <a:schemeClr val="tx1"/>
                </a:solidFill>
              </a:rPr>
              <a:t>3. Server </a:t>
            </a:r>
            <a:r>
              <a:rPr lang="ko-KR" altLang="en-US" sz="900" b="1">
                <a:solidFill>
                  <a:schemeClr val="tx1"/>
                </a:solidFill>
              </a:rPr>
              <a:t>장애</a:t>
            </a:r>
            <a:r>
              <a:rPr lang="en-US" altLang="ko-KR" sz="900" b="1">
                <a:solidFill>
                  <a:schemeClr val="tx1"/>
                </a:solidFill>
              </a:rPr>
              <a:t>(</a:t>
            </a:r>
            <a:r>
              <a:rPr lang="ko-KR" altLang="en-US" sz="900" b="1">
                <a:solidFill>
                  <a:schemeClr val="tx1"/>
                </a:solidFill>
              </a:rPr>
              <a:t>네트웍 단락</a:t>
            </a:r>
            <a:r>
              <a:rPr lang="en-US" altLang="ko-KR" sz="900" b="1">
                <a:solidFill>
                  <a:schemeClr val="tx1"/>
                </a:solidFill>
              </a:rPr>
              <a:t>, DB </a:t>
            </a:r>
            <a:r>
              <a:rPr lang="ko-KR" altLang="en-US" sz="900" b="1">
                <a:solidFill>
                  <a:schemeClr val="tx1"/>
                </a:solidFill>
              </a:rPr>
              <a:t>트랜젝션 등</a:t>
            </a:r>
            <a:r>
              <a:rPr lang="en-US" altLang="ko-KR" sz="900" b="1">
                <a:solidFill>
                  <a:schemeClr val="tx1"/>
                </a:solidFill>
              </a:rPr>
              <a:t>) </a:t>
            </a:r>
            <a:r>
              <a:rPr lang="ko-KR" altLang="en-US" sz="900" b="1">
                <a:solidFill>
                  <a:schemeClr val="tx1"/>
                </a:solidFill>
              </a:rPr>
              <a:t>해제 판단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가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 </a:t>
            </a:r>
            <a:r>
              <a:rPr lang="en-US" altLang="ko-KR" sz="900">
                <a:solidFill>
                  <a:schemeClr val="tx1"/>
                </a:solidFill>
              </a:rPr>
              <a:t>Connect 3</a:t>
            </a:r>
            <a:r>
              <a:rPr lang="ko-KR" altLang="en-US" sz="900">
                <a:solidFill>
                  <a:schemeClr val="tx1"/>
                </a:solidFill>
              </a:rPr>
              <a:t>회 실패하여 서버장애로 인식했던경우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</a:rPr>
              <a:t>-&gt; RTU</a:t>
            </a:r>
            <a:r>
              <a:rPr lang="ko-KR" altLang="en-US" sz="900">
                <a:solidFill>
                  <a:schemeClr val="tx1"/>
                </a:solidFill>
              </a:rPr>
              <a:t>에서 재 접속 시도하여 연결되면 장애상황 해체로 판단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나</a:t>
            </a:r>
            <a:r>
              <a:rPr lang="en-US" altLang="ko-KR" sz="900">
                <a:solidFill>
                  <a:schemeClr val="tx1"/>
                </a:solidFill>
              </a:rPr>
              <a:t>) _ACK 3</a:t>
            </a:r>
            <a:r>
              <a:rPr lang="ko-KR" altLang="en-US" sz="900">
                <a:solidFill>
                  <a:schemeClr val="tx1"/>
                </a:solidFill>
              </a:rPr>
              <a:t>초 </a:t>
            </a:r>
            <a:r>
              <a:rPr lang="en-US" altLang="ko-KR" sz="900">
                <a:solidFill>
                  <a:schemeClr val="tx1"/>
                </a:solidFill>
              </a:rPr>
              <a:t>delay</a:t>
            </a:r>
            <a:r>
              <a:rPr lang="ko-KR" altLang="en-US" sz="900">
                <a:solidFill>
                  <a:schemeClr val="tx1"/>
                </a:solidFill>
              </a:rPr>
              <a:t>인 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</a:rPr>
              <a:t>-&gt; </a:t>
            </a:r>
            <a:r>
              <a:rPr lang="ko-KR" altLang="en-US" sz="900">
                <a:solidFill>
                  <a:schemeClr val="tx1"/>
                </a:solidFill>
              </a:rPr>
              <a:t>새로이 서버로 보낸 데이터가 </a:t>
            </a: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초 이내로 </a:t>
            </a:r>
            <a:r>
              <a:rPr lang="ko-KR" altLang="en-US" sz="900" smtClean="0">
                <a:solidFill>
                  <a:schemeClr val="tx1"/>
                </a:solidFill>
              </a:rPr>
              <a:t>수신된 경우 </a:t>
            </a:r>
            <a:r>
              <a:rPr lang="ko-KR" altLang="en-US" sz="900">
                <a:solidFill>
                  <a:schemeClr val="tx1"/>
                </a:solidFill>
              </a:rPr>
              <a:t>상황 해제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다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서버로부터 </a:t>
            </a:r>
            <a:r>
              <a:rPr lang="en-US" altLang="ko-KR" sz="900" b="1" smtClean="0">
                <a:solidFill>
                  <a:srgbClr val="FF0000"/>
                </a:solidFill>
              </a:rPr>
              <a:t>“_</a:t>
            </a:r>
            <a:r>
              <a:rPr lang="en-US" altLang="ko-KR" sz="900" b="1">
                <a:solidFill>
                  <a:srgbClr val="FF0000"/>
                </a:solidFill>
              </a:rPr>
              <a:t>SVR_</a:t>
            </a:r>
            <a:r>
              <a:rPr lang="ko-KR" altLang="en-US" sz="900" b="1" smtClean="0">
                <a:solidFill>
                  <a:srgbClr val="FF0000"/>
                </a:solidFill>
              </a:rPr>
              <a:t>장애</a:t>
            </a:r>
            <a:r>
              <a:rPr lang="en-US" altLang="ko-KR" sz="900" b="1" smtClean="0">
                <a:solidFill>
                  <a:srgbClr val="FF0000"/>
                </a:solidFill>
              </a:rPr>
              <a:t>”</a:t>
            </a:r>
            <a:r>
              <a:rPr lang="ko-KR" altLang="en-US" sz="900" smtClean="0">
                <a:solidFill>
                  <a:schemeClr val="tx1"/>
                </a:solidFill>
              </a:rPr>
              <a:t> </a:t>
            </a:r>
            <a:r>
              <a:rPr lang="ko-KR" altLang="en-US" sz="900">
                <a:solidFill>
                  <a:schemeClr val="tx1"/>
                </a:solidFill>
              </a:rPr>
              <a:t>태그를 수신한 경우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</a:rPr>
              <a:t>-&gt; </a:t>
            </a:r>
            <a:r>
              <a:rPr lang="en-US" altLang="ko-KR" sz="900" smtClean="0">
                <a:solidFill>
                  <a:schemeClr val="tx1"/>
                </a:solidFill>
              </a:rPr>
              <a:t>＂</a:t>
            </a:r>
            <a:r>
              <a:rPr lang="ko-KR" altLang="en-US" sz="900" smtClean="0">
                <a:solidFill>
                  <a:schemeClr val="tx1"/>
                </a:solidFill>
              </a:rPr>
              <a:t>나</a:t>
            </a:r>
            <a:r>
              <a:rPr lang="en-US" altLang="ko-KR" sz="900" smtClean="0">
                <a:solidFill>
                  <a:schemeClr val="tx1"/>
                </a:solidFill>
              </a:rPr>
              <a:t>)＂ </a:t>
            </a:r>
            <a:r>
              <a:rPr lang="ko-KR" altLang="en-US" sz="900">
                <a:solidFill>
                  <a:schemeClr val="tx1"/>
                </a:solidFill>
              </a:rPr>
              <a:t>항과 동일 상황으로 처리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서버장애상황 해제되면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서버장애 해제 이벤트 </a:t>
            </a:r>
            <a:r>
              <a:rPr lang="ko-KR" altLang="en-US" sz="900" smtClean="0">
                <a:solidFill>
                  <a:schemeClr val="tx1"/>
                </a:solidFill>
              </a:rPr>
              <a:t>생성하여 서버 </a:t>
            </a:r>
            <a:r>
              <a:rPr lang="ko-KR" altLang="en-US" sz="900">
                <a:solidFill>
                  <a:schemeClr val="tx1"/>
                </a:solidFill>
              </a:rPr>
              <a:t>전송</a:t>
            </a:r>
            <a:r>
              <a:rPr lang="ko-KR" altLang="en-US" sz="900" smtClean="0">
                <a:solidFill>
                  <a:schemeClr val="tx1"/>
                </a:solidFill>
              </a:rPr>
              <a:t>**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----------------------------------------------------------------------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4. </a:t>
            </a:r>
            <a:r>
              <a:rPr lang="en-US" altLang="ko-KR" sz="900">
                <a:solidFill>
                  <a:schemeClr val="tx1"/>
                </a:solidFill>
              </a:rPr>
              <a:t>FMS-SVR </a:t>
            </a:r>
            <a:r>
              <a:rPr lang="ko-KR" altLang="en-US" sz="900">
                <a:solidFill>
                  <a:schemeClr val="tx1"/>
                </a:solidFill>
              </a:rPr>
              <a:t>장애로 </a:t>
            </a:r>
            <a:r>
              <a:rPr lang="en-US" altLang="ko-KR" sz="900">
                <a:solidFill>
                  <a:schemeClr val="tx1"/>
                </a:solidFill>
              </a:rPr>
              <a:t>RTU</a:t>
            </a:r>
            <a:r>
              <a:rPr lang="ko-KR" altLang="en-US" sz="900">
                <a:solidFill>
                  <a:schemeClr val="tx1"/>
                </a:solidFill>
              </a:rPr>
              <a:t>에 저장된 데이터 </a:t>
            </a:r>
            <a:r>
              <a:rPr lang="en-US" altLang="ko-KR" sz="900">
                <a:solidFill>
                  <a:schemeClr val="tx1"/>
                </a:solidFill>
              </a:rPr>
              <a:t>Server </a:t>
            </a:r>
            <a:r>
              <a:rPr lang="ko-KR" altLang="en-US" sz="900">
                <a:solidFill>
                  <a:schemeClr val="tx1"/>
                </a:solidFill>
              </a:rPr>
              <a:t>전달방법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Server</a:t>
            </a:r>
            <a:r>
              <a:rPr lang="ko-KR" altLang="en-US" sz="900">
                <a:solidFill>
                  <a:schemeClr val="tx1"/>
                </a:solidFill>
              </a:rPr>
              <a:t>가 주체가 되어 </a:t>
            </a:r>
            <a:r>
              <a:rPr lang="en-US" altLang="ko-KR" sz="900">
                <a:solidFill>
                  <a:schemeClr val="tx1"/>
                </a:solidFill>
              </a:rPr>
              <a:t>RTU-DB</a:t>
            </a:r>
            <a:r>
              <a:rPr lang="ko-KR" altLang="en-US" sz="900">
                <a:solidFill>
                  <a:schemeClr val="tx1"/>
                </a:solidFill>
              </a:rPr>
              <a:t>에 접속하여 서버에 올라오지 못한 데이터들을 수집처리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FMS-SVR</a:t>
            </a:r>
            <a:r>
              <a:rPr lang="ko-KR" altLang="en-US" sz="900">
                <a:solidFill>
                  <a:schemeClr val="tx1"/>
                </a:solidFill>
              </a:rPr>
              <a:t>는 </a:t>
            </a:r>
            <a:r>
              <a:rPr lang="en-US" altLang="ko-KR" sz="900">
                <a:solidFill>
                  <a:schemeClr val="tx1"/>
                </a:solidFill>
              </a:rPr>
              <a:t>RTU-DB</a:t>
            </a:r>
            <a:r>
              <a:rPr lang="ko-KR" altLang="en-US" sz="900">
                <a:solidFill>
                  <a:schemeClr val="tx1"/>
                </a:solidFill>
              </a:rPr>
              <a:t>에 직접 접속하여 데이터 복구 시도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서버는 </a:t>
            </a:r>
            <a:r>
              <a:rPr lang="en-US" altLang="ko-KR" sz="900">
                <a:solidFill>
                  <a:schemeClr val="tx1"/>
                </a:solidFill>
              </a:rPr>
              <a:t>"RTU</a:t>
            </a:r>
            <a:r>
              <a:rPr lang="ko-KR" altLang="en-US" sz="900">
                <a:solidFill>
                  <a:schemeClr val="tx1"/>
                </a:solidFill>
              </a:rPr>
              <a:t>데이터 자동복구</a:t>
            </a:r>
            <a:r>
              <a:rPr lang="en-US" altLang="ko-KR" sz="900">
                <a:solidFill>
                  <a:schemeClr val="tx1"/>
                </a:solidFill>
              </a:rPr>
              <a:t>" </a:t>
            </a:r>
            <a:r>
              <a:rPr lang="ko-KR" altLang="en-US" sz="900">
                <a:solidFill>
                  <a:schemeClr val="tx1"/>
                </a:solidFill>
              </a:rPr>
              <a:t>프로세스를 운영한다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----------------------------------------------------------------------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5. </a:t>
            </a:r>
            <a:r>
              <a:rPr lang="en-US" altLang="ko-KR" sz="900">
                <a:solidFill>
                  <a:schemeClr val="tx1"/>
                </a:solidFill>
              </a:rPr>
              <a:t>RTU </a:t>
            </a:r>
            <a:r>
              <a:rPr lang="ko-KR" altLang="en-US" sz="900">
                <a:solidFill>
                  <a:schemeClr val="tx1"/>
                </a:solidFill>
              </a:rPr>
              <a:t>시간동기화 방법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FMS</a:t>
            </a:r>
            <a:r>
              <a:rPr lang="ko-KR" altLang="en-US" sz="900">
                <a:solidFill>
                  <a:schemeClr val="tx1"/>
                </a:solidFill>
              </a:rPr>
              <a:t>서버는 본소에서 사용하는 </a:t>
            </a:r>
            <a:r>
              <a:rPr lang="en-US" altLang="ko-KR" sz="900">
                <a:solidFill>
                  <a:schemeClr val="tx1"/>
                </a:solidFill>
              </a:rPr>
              <a:t>UTCK </a:t>
            </a:r>
            <a:r>
              <a:rPr lang="ko-KR" altLang="en-US" sz="900">
                <a:solidFill>
                  <a:schemeClr val="tx1"/>
                </a:solidFill>
              </a:rPr>
              <a:t>서버를 사용하고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RTU</a:t>
            </a:r>
            <a:r>
              <a:rPr lang="ko-KR" altLang="en-US" sz="900">
                <a:solidFill>
                  <a:schemeClr val="tx1"/>
                </a:solidFill>
              </a:rPr>
              <a:t>는 </a:t>
            </a:r>
            <a:r>
              <a:rPr lang="en-US" altLang="ko-KR" sz="900">
                <a:solidFill>
                  <a:schemeClr val="tx1"/>
                </a:solidFill>
              </a:rPr>
              <a:t>FMS</a:t>
            </a:r>
            <a:r>
              <a:rPr lang="ko-KR" altLang="en-US" sz="900">
                <a:solidFill>
                  <a:schemeClr val="tx1"/>
                </a:solidFill>
              </a:rPr>
              <a:t>서버에서 시간을 받아오는 형태로 구현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시간 동기화 간격은 </a:t>
            </a:r>
            <a:r>
              <a:rPr lang="en-US" altLang="ko-KR" sz="900">
                <a:solidFill>
                  <a:schemeClr val="tx1"/>
                </a:solidFill>
              </a:rPr>
              <a:t>OP </a:t>
            </a:r>
            <a:r>
              <a:rPr lang="ko-KR" altLang="en-US" sz="900">
                <a:solidFill>
                  <a:schemeClr val="tx1"/>
                </a:solidFill>
              </a:rPr>
              <a:t>에서 결정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네트웍 태그 추가필요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RTU</a:t>
            </a:r>
            <a:r>
              <a:rPr lang="ko-KR" altLang="en-US" sz="900">
                <a:solidFill>
                  <a:schemeClr val="tx1"/>
                </a:solidFill>
              </a:rPr>
              <a:t>는 서버에 시간데이터 요청 후 </a:t>
            </a:r>
            <a:r>
              <a:rPr lang="en-US" altLang="ko-KR" sz="900">
                <a:solidFill>
                  <a:schemeClr val="tx1"/>
                </a:solidFill>
              </a:rPr>
              <a:t>RTU </a:t>
            </a:r>
            <a:r>
              <a:rPr lang="ko-KR" altLang="en-US" sz="900">
                <a:solidFill>
                  <a:schemeClr val="tx1"/>
                </a:solidFill>
              </a:rPr>
              <a:t>시간을 </a:t>
            </a:r>
            <a:r>
              <a:rPr lang="en-US" altLang="ko-KR" sz="900">
                <a:solidFill>
                  <a:schemeClr val="tx1"/>
                </a:solidFill>
              </a:rPr>
              <a:t>Setting</a:t>
            </a:r>
            <a:r>
              <a:rPr lang="ko-KR" altLang="en-US" sz="900">
                <a:solidFill>
                  <a:schemeClr val="tx1"/>
                </a:solidFill>
              </a:rPr>
              <a:t>한다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</a:t>
            </a:r>
            <a:r>
              <a:rPr lang="ko-KR" altLang="en-US" sz="900">
                <a:solidFill>
                  <a:schemeClr val="tx1"/>
                </a:solidFill>
              </a:rPr>
              <a:t>서버장애 시 </a:t>
            </a:r>
            <a:r>
              <a:rPr lang="en-US" altLang="ko-KR" sz="900">
                <a:solidFill>
                  <a:schemeClr val="tx1"/>
                </a:solidFill>
              </a:rPr>
              <a:t>OP</a:t>
            </a:r>
            <a:r>
              <a:rPr lang="ko-KR" altLang="en-US" sz="900">
                <a:solidFill>
                  <a:schemeClr val="tx1"/>
                </a:solidFill>
              </a:rPr>
              <a:t>에 시간을 </a:t>
            </a:r>
            <a:r>
              <a:rPr lang="ko-KR" altLang="en-US" sz="900" smtClean="0">
                <a:solidFill>
                  <a:schemeClr val="tx1"/>
                </a:solidFill>
              </a:rPr>
              <a:t>요청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----------------------------------------------------------------------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6. </a:t>
            </a:r>
            <a:r>
              <a:rPr lang="en-US" altLang="ko-KR" sz="900">
                <a:solidFill>
                  <a:schemeClr val="tx1"/>
                </a:solidFill>
              </a:rPr>
              <a:t>RTU Update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RTU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RtuUpdateServer.exe</a:t>
            </a:r>
            <a:r>
              <a:rPr lang="ko-KR" altLang="en-US" sz="900">
                <a:solidFill>
                  <a:schemeClr val="tx1"/>
                </a:solidFill>
              </a:rPr>
              <a:t>와 연결하여 기능 동작함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- RtuUpdateServer.exe </a:t>
            </a:r>
            <a:r>
              <a:rPr lang="ko-KR" altLang="en-US" sz="900">
                <a:solidFill>
                  <a:schemeClr val="tx1"/>
                </a:solidFill>
              </a:rPr>
              <a:t>는 </a:t>
            </a:r>
            <a:r>
              <a:rPr lang="en-US" altLang="ko-KR" sz="900">
                <a:solidFill>
                  <a:schemeClr val="tx1"/>
                </a:solidFill>
              </a:rPr>
              <a:t>FMS-Server.exe </a:t>
            </a:r>
            <a:r>
              <a:rPr lang="ko-KR" altLang="en-US" sz="900">
                <a:solidFill>
                  <a:schemeClr val="tx1"/>
                </a:solidFill>
              </a:rPr>
              <a:t>와 독립적인 프로세스</a:t>
            </a:r>
            <a:r>
              <a:rPr lang="en-US" altLang="ko-KR" sz="900">
                <a:solidFill>
                  <a:schemeClr val="tx1"/>
                </a:solidFill>
              </a:rPr>
              <a:t>(exe)</a:t>
            </a:r>
            <a:r>
              <a:rPr lang="ko-KR" altLang="en-US" sz="900">
                <a:solidFill>
                  <a:schemeClr val="tx1"/>
                </a:solidFill>
              </a:rPr>
              <a:t>로 구현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RtuUpdateServer.exe </a:t>
            </a:r>
            <a:r>
              <a:rPr lang="ko-KR" altLang="en-US" sz="900">
                <a:solidFill>
                  <a:schemeClr val="tx1"/>
                </a:solidFill>
              </a:rPr>
              <a:t>외 </a:t>
            </a:r>
            <a:r>
              <a:rPr lang="en-US" altLang="ko-KR" sz="900">
                <a:solidFill>
                  <a:schemeClr val="tx1"/>
                </a:solidFill>
              </a:rPr>
              <a:t>RTU</a:t>
            </a:r>
            <a:r>
              <a:rPr lang="ko-KR" altLang="en-US" sz="900">
                <a:solidFill>
                  <a:schemeClr val="tx1"/>
                </a:solidFill>
              </a:rPr>
              <a:t>와의 세부 프로토콜은 알림에서 설계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구현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실제 업데이트 시 업데이트 상태정보는 </a:t>
            </a:r>
            <a:r>
              <a:rPr lang="en-US" altLang="ko-KR" sz="900">
                <a:solidFill>
                  <a:schemeClr val="tx1"/>
                </a:solidFill>
              </a:rPr>
              <a:t>FMS-Server.exe</a:t>
            </a:r>
            <a:r>
              <a:rPr lang="ko-KR" altLang="en-US" sz="900">
                <a:solidFill>
                  <a:schemeClr val="tx1"/>
                </a:solidFill>
              </a:rPr>
              <a:t>에 전달함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  . </a:t>
            </a:r>
            <a:r>
              <a:rPr lang="ko-KR" altLang="en-US" sz="900">
                <a:solidFill>
                  <a:schemeClr val="tx1"/>
                </a:solidFill>
              </a:rPr>
              <a:t>업데이트 시작</a:t>
            </a:r>
            <a:r>
              <a:rPr lang="en-US" altLang="ko-KR" sz="900">
                <a:solidFill>
                  <a:schemeClr val="tx1"/>
                </a:solidFill>
              </a:rPr>
              <a:t>(TAG </a:t>
            </a:r>
            <a:r>
              <a:rPr lang="ko-KR" altLang="en-US" sz="900">
                <a:solidFill>
                  <a:schemeClr val="tx1"/>
                </a:solidFill>
              </a:rPr>
              <a:t>필요</a:t>
            </a:r>
            <a:r>
              <a:rPr lang="en-US" altLang="ko-KR" sz="900">
                <a:solidFill>
                  <a:schemeClr val="tx1"/>
                </a:solidFill>
              </a:rPr>
              <a:t>), </a:t>
            </a:r>
            <a:r>
              <a:rPr lang="ko-KR" altLang="en-US" sz="900">
                <a:solidFill>
                  <a:schemeClr val="tx1"/>
                </a:solidFill>
              </a:rPr>
              <a:t>업데이트 중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업데이트 완료 등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rgbClr val="FF0000"/>
              </a:solidFill>
            </a:endParaRPr>
          </a:p>
          <a:p>
            <a:pPr defTabSz="180000"/>
            <a:endParaRPr lang="en-US" altLang="ko-KR" sz="900" dirty="0" smtClean="0">
              <a:solidFill>
                <a:schemeClr val="tx1"/>
              </a:solidFill>
            </a:endParaRPr>
          </a:p>
          <a:p>
            <a:pPr defTabSz="180000"/>
            <a:endParaRPr lang="en-US" altLang="ko-KR" sz="900" dirty="0" smtClean="0">
              <a:solidFill>
                <a:schemeClr val="tx1"/>
              </a:solidFill>
            </a:endParaRPr>
          </a:p>
          <a:p>
            <a:pPr defTabSz="180000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50711" y="55489"/>
            <a:ext cx="1854350" cy="2731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문서버젼 </a:t>
            </a:r>
            <a:r>
              <a:rPr lang="en-US" altLang="ko-KR" sz="900" smtClean="0">
                <a:solidFill>
                  <a:schemeClr val="tx1"/>
                </a:solidFill>
              </a:rPr>
              <a:t>: 2016/07/19 </a:t>
            </a:r>
            <a:r>
              <a:rPr lang="ko-KR" altLang="en-US" sz="900" smtClean="0">
                <a:solidFill>
                  <a:schemeClr val="tx1"/>
                </a:solidFill>
              </a:rPr>
              <a:t>홍열규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20880" y="1092098"/>
            <a:ext cx="4536504" cy="20523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TB_RTUDB_TRANSACTION_CHECK(</a:t>
            </a:r>
            <a:r>
              <a:rPr lang="ko-KR" altLang="en-US" sz="900">
                <a:solidFill>
                  <a:schemeClr val="tx1"/>
                </a:solidFill>
              </a:rPr>
              <a:t>서버전송 완료처리 확인 테이블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: RTU </a:t>
            </a:r>
            <a:r>
              <a:rPr lang="ko-KR" altLang="en-US" sz="900">
                <a:solidFill>
                  <a:schemeClr val="tx1"/>
                </a:solidFill>
              </a:rPr>
              <a:t>에서 전송한 데이터가 서버에 전달된후 </a:t>
            </a:r>
            <a:r>
              <a:rPr lang="en-US" altLang="ko-KR" sz="900">
                <a:solidFill>
                  <a:schemeClr val="tx1"/>
                </a:solidFill>
              </a:rPr>
              <a:t>DB</a:t>
            </a:r>
            <a:r>
              <a:rPr lang="ko-KR" altLang="en-US" sz="900">
                <a:solidFill>
                  <a:schemeClr val="tx1"/>
                </a:solidFill>
              </a:rPr>
              <a:t>에 </a:t>
            </a:r>
            <a:r>
              <a:rPr lang="ko-KR" altLang="en-US" sz="900" smtClean="0">
                <a:solidFill>
                  <a:schemeClr val="tx1"/>
                </a:solidFill>
              </a:rPr>
              <a:t>저장까지 </a:t>
            </a:r>
            <a:r>
              <a:rPr lang="ko-KR" altLang="en-US" sz="900">
                <a:solidFill>
                  <a:schemeClr val="tx1"/>
                </a:solidFill>
              </a:rPr>
              <a:t>성공했는지를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확인하는 </a:t>
            </a:r>
            <a:r>
              <a:rPr lang="ko-KR" altLang="en-US" sz="900" smtClean="0">
                <a:solidFill>
                  <a:schemeClr val="tx1"/>
                </a:solidFill>
              </a:rPr>
              <a:t>테이블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RTU_DB_TID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: </a:t>
            </a:r>
            <a:r>
              <a:rPr lang="ko-KR" altLang="en-US" sz="900">
                <a:solidFill>
                  <a:schemeClr val="tx1"/>
                </a:solidFill>
              </a:rPr>
              <a:t>서버전송하기전 </a:t>
            </a:r>
            <a:r>
              <a:rPr lang="en-US" altLang="ko-KR" sz="900">
                <a:solidFill>
                  <a:schemeClr val="tx1"/>
                </a:solidFill>
              </a:rPr>
              <a:t>RTU_DB</a:t>
            </a:r>
            <a:r>
              <a:rPr lang="ko-KR" altLang="en-US" sz="900">
                <a:solidFill>
                  <a:schemeClr val="tx1"/>
                </a:solidFill>
              </a:rPr>
              <a:t>의 </a:t>
            </a:r>
            <a:r>
              <a:rPr lang="en-US" altLang="ko-KR" sz="900">
                <a:solidFill>
                  <a:schemeClr val="tx1"/>
                </a:solidFill>
              </a:rPr>
              <a:t>TB_RTUDB_TRANSACTION_CHECK </a:t>
            </a:r>
            <a:r>
              <a:rPr lang="ko-KR" altLang="en-US" sz="900">
                <a:solidFill>
                  <a:schemeClr val="tx1"/>
                </a:solidFill>
              </a:rPr>
              <a:t>에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INSERT </a:t>
            </a:r>
            <a:r>
              <a:rPr lang="ko-KR" altLang="en-US" sz="900">
                <a:solidFill>
                  <a:schemeClr val="tx1"/>
                </a:solidFill>
              </a:rPr>
              <a:t>를 수행하는데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이때 레코드 고유 </a:t>
            </a:r>
            <a:r>
              <a:rPr lang="en-US" altLang="ko-KR" sz="900">
                <a:solidFill>
                  <a:schemeClr val="tx1"/>
                </a:solidFill>
              </a:rPr>
              <a:t>ID</a:t>
            </a:r>
            <a:r>
              <a:rPr lang="ko-KR" altLang="en-US" sz="900">
                <a:solidFill>
                  <a:schemeClr val="tx1"/>
                </a:solidFill>
              </a:rPr>
              <a:t>를 </a:t>
            </a:r>
            <a:r>
              <a:rPr lang="ko-KR" altLang="en-US" sz="900" smtClean="0">
                <a:solidFill>
                  <a:schemeClr val="tx1"/>
                </a:solidFill>
              </a:rPr>
              <a:t>의미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rgbClr val="0070C0"/>
                </a:solidFill>
              </a:rPr>
              <a:t>??@@?? : INSERT </a:t>
            </a:r>
            <a:r>
              <a:rPr lang="ko-KR" altLang="en-US" sz="900" smtClean="0">
                <a:solidFill>
                  <a:srgbClr val="0070C0"/>
                </a:solidFill>
              </a:rPr>
              <a:t>시 </a:t>
            </a:r>
            <a:r>
              <a:rPr lang="en-US" altLang="ko-KR" sz="900" smtClean="0">
                <a:solidFill>
                  <a:srgbClr val="0070C0"/>
                </a:solidFill>
              </a:rPr>
              <a:t>SVR_CONFIRM </a:t>
            </a:r>
            <a:r>
              <a:rPr lang="ko-KR" altLang="en-US" sz="900" smtClean="0">
                <a:solidFill>
                  <a:srgbClr val="0070C0"/>
                </a:solidFill>
              </a:rPr>
              <a:t>컬럼을 </a:t>
            </a:r>
            <a:r>
              <a:rPr lang="en-US" altLang="ko-KR" sz="900" smtClean="0">
                <a:solidFill>
                  <a:srgbClr val="0070C0"/>
                </a:solidFill>
              </a:rPr>
              <a:t>‘N’ </a:t>
            </a:r>
            <a:r>
              <a:rPr lang="ko-KR" altLang="en-US" sz="900" smtClean="0">
                <a:solidFill>
                  <a:srgbClr val="0070C0"/>
                </a:solidFill>
              </a:rPr>
              <a:t>로 하고</a:t>
            </a:r>
            <a:r>
              <a:rPr lang="en-US" altLang="ko-KR" sz="900" smtClean="0">
                <a:solidFill>
                  <a:srgbClr val="0070C0"/>
                </a:solidFill>
              </a:rPr>
              <a:t>, </a:t>
            </a:r>
            <a:r>
              <a:rPr lang="ko-KR" altLang="en-US" sz="900" smtClean="0">
                <a:solidFill>
                  <a:srgbClr val="0070C0"/>
                </a:solidFill>
              </a:rPr>
              <a:t>일정시간 후</a:t>
            </a:r>
            <a:endParaRPr lang="en-US" altLang="ko-KR" sz="90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900">
                <a:solidFill>
                  <a:srgbClr val="0070C0"/>
                </a:solidFill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</a:rPr>
              <a:t>        </a:t>
            </a:r>
            <a:r>
              <a:rPr lang="ko-KR" altLang="en-US" sz="900" smtClean="0">
                <a:solidFill>
                  <a:srgbClr val="0070C0"/>
                </a:solidFill>
              </a:rPr>
              <a:t>서버로 부터 </a:t>
            </a:r>
            <a:r>
              <a:rPr lang="en-US" altLang="ko-KR" sz="900" smtClean="0">
                <a:solidFill>
                  <a:srgbClr val="0070C0"/>
                </a:solidFill>
              </a:rPr>
              <a:t>_ACK </a:t>
            </a:r>
            <a:r>
              <a:rPr lang="ko-KR" altLang="en-US" sz="900" smtClean="0">
                <a:solidFill>
                  <a:srgbClr val="0070C0"/>
                </a:solidFill>
              </a:rPr>
              <a:t>수신되면 해당컬럼을 </a:t>
            </a:r>
            <a:r>
              <a:rPr lang="en-US" altLang="ko-KR" sz="900" smtClean="0">
                <a:solidFill>
                  <a:srgbClr val="0070C0"/>
                </a:solidFill>
              </a:rPr>
              <a:t>‘Y’ </a:t>
            </a:r>
            <a:r>
              <a:rPr lang="ko-KR" altLang="en-US" sz="900" smtClean="0">
                <a:solidFill>
                  <a:srgbClr val="0070C0"/>
                </a:solidFill>
              </a:rPr>
              <a:t>로 업데이트 </a:t>
            </a:r>
            <a:endParaRPr lang="en-US" altLang="ko-KR" sz="900" smtClean="0">
              <a:solidFill>
                <a:srgbClr val="0070C0"/>
              </a:solidFill>
            </a:endParaRPr>
          </a:p>
          <a:p>
            <a:pPr defTabSz="180000"/>
            <a:r>
              <a:rPr lang="en-US" altLang="ko-KR" sz="900">
                <a:solidFill>
                  <a:srgbClr val="0070C0"/>
                </a:solidFill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</a:rPr>
              <a:t>        (RTU-DB Update</a:t>
            </a:r>
            <a:r>
              <a:rPr lang="ko-KR" altLang="en-US" sz="900" smtClean="0">
                <a:solidFill>
                  <a:srgbClr val="0070C0"/>
                </a:solidFill>
              </a:rPr>
              <a:t> </a:t>
            </a:r>
            <a:r>
              <a:rPr lang="en-US" altLang="ko-KR" sz="900" smtClean="0">
                <a:solidFill>
                  <a:srgbClr val="0070C0"/>
                </a:solidFill>
              </a:rPr>
              <a:t>Query </a:t>
            </a:r>
            <a:r>
              <a:rPr lang="ko-KR" altLang="en-US" sz="900" smtClean="0">
                <a:solidFill>
                  <a:srgbClr val="0070C0"/>
                </a:solidFill>
              </a:rPr>
              <a:t>시 오버헤드 관련 검토 필요</a:t>
            </a:r>
            <a:r>
              <a:rPr lang="en-US" altLang="ko-KR" sz="900" smtClean="0">
                <a:solidFill>
                  <a:srgbClr val="0070C0"/>
                </a:solidFill>
              </a:rPr>
              <a:t>)</a:t>
            </a:r>
            <a:endParaRPr lang="en-US" altLang="ko-KR" sz="900">
              <a:solidFill>
                <a:srgbClr val="0070C0"/>
              </a:solidFill>
            </a:endParaRP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* </a:t>
            </a:r>
            <a:r>
              <a:rPr lang="en-US" altLang="ko-KR" sz="900">
                <a:solidFill>
                  <a:schemeClr val="tx1"/>
                </a:solidFill>
              </a:rPr>
              <a:t>SVR_CONFIRM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: TB_RTUDB_TRANSACTION_CHECK </a:t>
            </a:r>
            <a:r>
              <a:rPr lang="ko-KR" altLang="en-US" sz="900">
                <a:solidFill>
                  <a:schemeClr val="tx1"/>
                </a:solidFill>
              </a:rPr>
              <a:t>의 컬럼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서버에 전송 후 </a:t>
            </a:r>
            <a:r>
              <a:rPr lang="en-US" altLang="ko-KR" sz="900">
                <a:solidFill>
                  <a:schemeClr val="tx1"/>
                </a:solidFill>
              </a:rPr>
              <a:t>_ACK </a:t>
            </a:r>
            <a:r>
              <a:rPr lang="ko-KR" altLang="en-US" sz="900">
                <a:solidFill>
                  <a:schemeClr val="tx1"/>
                </a:solidFill>
              </a:rPr>
              <a:t>수신 시 업데이트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</a:t>
            </a:r>
            <a:r>
              <a:rPr lang="en-US" altLang="ko-KR" sz="900">
                <a:solidFill>
                  <a:schemeClr val="tx1"/>
                </a:solidFill>
              </a:rPr>
              <a:t>: _ACK </a:t>
            </a:r>
            <a:r>
              <a:rPr lang="ko-KR" altLang="en-US" sz="900">
                <a:solidFill>
                  <a:schemeClr val="tx1"/>
                </a:solidFill>
              </a:rPr>
              <a:t>수신하면 </a:t>
            </a:r>
            <a:r>
              <a:rPr lang="en-US" altLang="ko-KR" sz="900">
                <a:solidFill>
                  <a:schemeClr val="tx1"/>
                </a:solidFill>
              </a:rPr>
              <a:t>'Y' </a:t>
            </a:r>
            <a:r>
              <a:rPr lang="ko-KR" altLang="en-US" sz="900">
                <a:solidFill>
                  <a:schemeClr val="tx1"/>
                </a:solidFill>
              </a:rPr>
              <a:t>로 업데이트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01061" y="3072408"/>
            <a:ext cx="5548411" cy="58326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</a:t>
            </a:r>
            <a:r>
              <a:rPr lang="ko-KR" altLang="en-US" sz="900">
                <a:solidFill>
                  <a:schemeClr val="tx1"/>
                </a:solidFill>
              </a:rPr>
              <a:t>토폴로지 맵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 FMS-OP</a:t>
            </a:r>
            <a:r>
              <a:rPr lang="ko-KR" altLang="en-US" sz="900">
                <a:solidFill>
                  <a:schemeClr val="tx1"/>
                </a:solidFill>
              </a:rPr>
              <a:t>에서는 도킹원도우 안에서 토폴로지 역할을 하는 컨트롤형태로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</a:t>
            </a:r>
            <a:r>
              <a:rPr lang="ko-KR" altLang="en-US" sz="900">
                <a:solidFill>
                  <a:schemeClr val="tx1"/>
                </a:solidFill>
              </a:rPr>
              <a:t>생성하여 사용하기로 함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 </a:t>
            </a:r>
            <a:r>
              <a:rPr lang="en-US" altLang="ko-KR" sz="900">
                <a:solidFill>
                  <a:schemeClr val="tx1"/>
                </a:solidFill>
              </a:rPr>
              <a:t>. RTU</a:t>
            </a:r>
            <a:r>
              <a:rPr lang="ko-KR" altLang="en-US" sz="900">
                <a:solidFill>
                  <a:schemeClr val="tx1"/>
                </a:solidFill>
              </a:rPr>
              <a:t>에서 실시간 데이터는 접속되어 있는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실시간 기능을 요청한</a:t>
            </a:r>
            <a:r>
              <a:rPr lang="en-US" altLang="ko-KR" sz="900">
                <a:solidFill>
                  <a:schemeClr val="tx1"/>
                </a:solidFill>
              </a:rPr>
              <a:t>OP) OP</a:t>
            </a:r>
            <a:r>
              <a:rPr lang="ko-KR" altLang="en-US" sz="900">
                <a:solidFill>
                  <a:schemeClr val="tx1"/>
                </a:solidFill>
              </a:rPr>
              <a:t>로 데이터를 공유하고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  </a:t>
            </a:r>
            <a:r>
              <a:rPr lang="en-US" altLang="ko-KR" sz="900">
                <a:solidFill>
                  <a:schemeClr val="tx1"/>
                </a:solidFill>
              </a:rPr>
              <a:t>OP</a:t>
            </a:r>
            <a:r>
              <a:rPr lang="ko-KR" altLang="en-US" sz="900">
                <a:solidFill>
                  <a:schemeClr val="tx1"/>
                </a:solidFill>
              </a:rPr>
              <a:t>에서는 데이터를 수신하여 토폴로지 컨트롤 인터페이스를 사용하여 전달하는 형식으로 구현한다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>
                <a:solidFill>
                  <a:schemeClr val="tx1"/>
                </a:solidFill>
              </a:rPr>
              <a:t>토폴로지 컨트롤은 </a:t>
            </a:r>
            <a:r>
              <a:rPr lang="en-US" altLang="ko-KR" sz="900">
                <a:solidFill>
                  <a:schemeClr val="tx1"/>
                </a:solidFill>
              </a:rPr>
              <a:t>DLL </a:t>
            </a:r>
            <a:r>
              <a:rPr lang="ko-KR" altLang="en-US" sz="900">
                <a:solidFill>
                  <a:schemeClr val="tx1"/>
                </a:solidFill>
              </a:rPr>
              <a:t>또는 </a:t>
            </a:r>
            <a:r>
              <a:rPr lang="en-US" altLang="ko-KR" sz="900">
                <a:solidFill>
                  <a:schemeClr val="tx1"/>
                </a:solidFill>
              </a:rPr>
              <a:t>LIB </a:t>
            </a:r>
            <a:r>
              <a:rPr lang="ko-KR" altLang="en-US" sz="900">
                <a:solidFill>
                  <a:schemeClr val="tx1"/>
                </a:solidFill>
              </a:rPr>
              <a:t>형태로 구현하여 </a:t>
            </a:r>
          </a:p>
          <a:p>
            <a:pPr defTabSz="180000"/>
            <a:r>
              <a:rPr lang="ko-KR" altLang="en-US" sz="900" smtClean="0">
                <a:solidFill>
                  <a:schemeClr val="tx1"/>
                </a:solidFill>
              </a:rPr>
              <a:t>   </a:t>
            </a:r>
            <a:r>
              <a:rPr lang="en-US" altLang="ko-KR" sz="900">
                <a:solidFill>
                  <a:schemeClr val="tx1"/>
                </a:solidFill>
              </a:rPr>
              <a:t>FMS-OP</a:t>
            </a:r>
            <a:r>
              <a:rPr lang="ko-KR" altLang="en-US" sz="900">
                <a:solidFill>
                  <a:schemeClr val="tx1"/>
                </a:solidFill>
              </a:rPr>
              <a:t>에서 이 컨트롤을 생성하여 사용할 수 있도록 구현한다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국소 유형별 몇가지 </a:t>
            </a:r>
            <a:r>
              <a:rPr lang="en-US" altLang="ko-KR" sz="900" smtClean="0">
                <a:solidFill>
                  <a:schemeClr val="tx1"/>
                </a:solidFill>
              </a:rPr>
              <a:t>Type</a:t>
            </a:r>
            <a:r>
              <a:rPr lang="ko-KR" altLang="en-US" sz="900" smtClean="0">
                <a:solidFill>
                  <a:schemeClr val="tx1"/>
                </a:solidFill>
              </a:rPr>
              <a:t>으로 배경 구성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이슈관리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중관소 협의 사항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각 </a:t>
            </a:r>
            <a:r>
              <a:rPr lang="ko-KR" altLang="en-US" sz="900">
                <a:solidFill>
                  <a:schemeClr val="tx1"/>
                </a:solidFill>
              </a:rPr>
              <a:t>국소별 센서 위치 및 감시장비 위치 </a:t>
            </a:r>
            <a:r>
              <a:rPr lang="ko-KR" altLang="en-US" sz="900" smtClean="0">
                <a:solidFill>
                  <a:schemeClr val="tx1"/>
                </a:solidFill>
              </a:rPr>
              <a:t>등은 반영하지 않음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이슈관리 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t>중관소 협의 사항</a:t>
            </a: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기능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r>
              <a:rPr lang="ko-KR" altLang="en-US" sz="900" smtClean="0">
                <a:solidFill>
                  <a:schemeClr val="tx1"/>
                </a:solidFill>
              </a:rPr>
              <a:t>가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</a:t>
            </a:r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</a:rPr>
              <a:t>환경감</a:t>
            </a:r>
            <a:r>
              <a:rPr lang="ko-KR" altLang="en-US" sz="900">
                <a:solidFill>
                  <a:schemeClr val="tx1"/>
                </a:solidFill>
              </a:rPr>
              <a:t>시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전파감시 장비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  <a:r>
              <a:rPr lang="ko-KR" altLang="en-US" sz="900" smtClean="0">
                <a:solidFill>
                  <a:schemeClr val="tx1"/>
                </a:solidFill>
              </a:rPr>
              <a:t>등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뷰어 역할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</a:t>
            </a:r>
            <a:r>
              <a:rPr lang="ko-KR" altLang="en-US" sz="900" smtClean="0">
                <a:solidFill>
                  <a:schemeClr val="tx1"/>
                </a:solidFill>
              </a:rPr>
              <a:t>나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제어 기능은 수행하지 않음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r>
              <a:rPr lang="ko-KR" altLang="en-US" sz="900" smtClean="0">
                <a:solidFill>
                  <a:schemeClr val="tx1"/>
                </a:solidFill>
              </a:rPr>
              <a:t>다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장애 등급별 아이콘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색상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폰트 등 변경 가능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8. FMS-OP</a:t>
            </a:r>
            <a:r>
              <a:rPr lang="ko-KR" altLang="en-US" sz="900">
                <a:solidFill>
                  <a:schemeClr val="tx1"/>
                </a:solidFill>
              </a:rPr>
              <a:t>와 서버</a:t>
            </a:r>
            <a:r>
              <a:rPr lang="en-US" altLang="ko-KR" sz="900">
                <a:solidFill>
                  <a:schemeClr val="tx1"/>
                </a:solidFill>
              </a:rPr>
              <a:t>DB</a:t>
            </a:r>
            <a:r>
              <a:rPr lang="ko-KR" altLang="en-US" sz="900">
                <a:solidFill>
                  <a:schemeClr val="tx1"/>
                </a:solidFill>
              </a:rPr>
              <a:t>와 연결이 안되는 경우 </a:t>
            </a:r>
            <a:r>
              <a:rPr lang="en-US" altLang="ko-KR" sz="900">
                <a:solidFill>
                  <a:schemeClr val="tx1"/>
                </a:solidFill>
              </a:rPr>
              <a:t>RTU-DB</a:t>
            </a:r>
            <a:r>
              <a:rPr lang="ko-KR" altLang="en-US" sz="900">
                <a:solidFill>
                  <a:schemeClr val="tx1"/>
                </a:solidFill>
              </a:rPr>
              <a:t>에 접속하여 기능함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RTU-DB </a:t>
            </a:r>
            <a:r>
              <a:rPr lang="ko-KR" altLang="en-US" sz="900">
                <a:solidFill>
                  <a:schemeClr val="tx1"/>
                </a:solidFill>
              </a:rPr>
              <a:t>테이블 스키마와 </a:t>
            </a:r>
            <a:r>
              <a:rPr lang="en-US" altLang="ko-KR" sz="900">
                <a:solidFill>
                  <a:schemeClr val="tx1"/>
                </a:solidFill>
              </a:rPr>
              <a:t>FMS-SVR-DB </a:t>
            </a:r>
            <a:r>
              <a:rPr lang="ko-KR" altLang="en-US" sz="900">
                <a:solidFill>
                  <a:schemeClr val="tx1"/>
                </a:solidFill>
              </a:rPr>
              <a:t>테이블 스키마가 동일 구조로 </a:t>
            </a:r>
            <a:r>
              <a:rPr lang="ko-KR" altLang="en-US" sz="900" smtClean="0">
                <a:solidFill>
                  <a:schemeClr val="tx1"/>
                </a:solidFill>
              </a:rPr>
              <a:t>설계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</a:t>
            </a:r>
            <a:r>
              <a:rPr lang="ko-KR" altLang="en-US" sz="900" smtClean="0">
                <a:solidFill>
                  <a:schemeClr val="tx1"/>
                </a:solidFill>
              </a:rPr>
              <a:t>동기화 데이블 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국소정보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설비정보</a:t>
            </a:r>
            <a:r>
              <a:rPr lang="en-US" altLang="ko-KR" sz="900">
                <a:solidFill>
                  <a:schemeClr val="tx1"/>
                </a:solidFill>
              </a:rPr>
              <a:t>, ?, ? (</a:t>
            </a:r>
            <a:r>
              <a:rPr lang="ko-KR" altLang="en-US" sz="900">
                <a:solidFill>
                  <a:schemeClr val="tx1"/>
                </a:solidFill>
              </a:rPr>
              <a:t>추가 테이블 검토 필요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 RTU-DB </a:t>
            </a:r>
            <a:r>
              <a:rPr lang="ko-KR" altLang="en-US" sz="900">
                <a:solidFill>
                  <a:schemeClr val="tx1"/>
                </a:solidFill>
              </a:rPr>
              <a:t>테이블 동기화 </a:t>
            </a:r>
            <a:r>
              <a:rPr lang="ko-KR" altLang="en-US" sz="900" smtClean="0">
                <a:solidFill>
                  <a:schemeClr val="tx1"/>
                </a:solidFill>
              </a:rPr>
              <a:t>작업 주체 </a:t>
            </a:r>
            <a:r>
              <a:rPr lang="en-US" altLang="ko-KR" sz="900">
                <a:solidFill>
                  <a:schemeClr val="tx1"/>
                </a:solidFill>
              </a:rPr>
              <a:t>: FMS-SVR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ko-KR" altLang="en-US" sz="900" smtClean="0">
                <a:solidFill>
                  <a:schemeClr val="tx1"/>
                </a:solidFill>
              </a:rPr>
              <a:t>처리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 smtClean="0">
                <a:solidFill>
                  <a:schemeClr val="tx1"/>
                </a:solidFill>
              </a:rPr>
              <a:t>테이블 동기화 필요 시 </a:t>
            </a:r>
            <a:r>
              <a:rPr lang="en-US" altLang="ko-KR" sz="900" smtClean="0">
                <a:solidFill>
                  <a:schemeClr val="tx1"/>
                </a:solidFill>
              </a:rPr>
              <a:t>FMS-SVR </a:t>
            </a:r>
            <a:r>
              <a:rPr lang="ko-KR" altLang="en-US" sz="900" smtClean="0">
                <a:solidFill>
                  <a:schemeClr val="tx1"/>
                </a:solidFill>
              </a:rPr>
              <a:t>가 </a:t>
            </a:r>
            <a:r>
              <a:rPr lang="en-US" altLang="ko-KR" sz="900" smtClean="0">
                <a:solidFill>
                  <a:schemeClr val="tx1"/>
                </a:solidFill>
              </a:rPr>
              <a:t>RTU-DB</a:t>
            </a:r>
            <a:r>
              <a:rPr lang="ko-KR" altLang="en-US" sz="900" smtClean="0">
                <a:solidFill>
                  <a:schemeClr val="tx1"/>
                </a:solidFill>
              </a:rPr>
              <a:t>에 연결하여 해당 테이블 업데이트 수행</a:t>
            </a:r>
            <a:r>
              <a:rPr lang="en-US" altLang="ko-KR" sz="900" smtClean="0">
                <a:solidFill>
                  <a:schemeClr val="tx1"/>
                </a:solidFill>
              </a:rPr>
              <a:t>!</a:t>
            </a:r>
          </a:p>
          <a:p>
            <a:pPr defTabSz="180000"/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8192" y="2876432"/>
            <a:ext cx="5832648" cy="2788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3.3) </a:t>
            </a:r>
            <a:r>
              <a:rPr lang="ko-KR" altLang="en-US" b="1"/>
              <a:t>고정전파감시운영</a:t>
            </a:r>
            <a:r>
              <a:rPr lang="en-US" altLang="ko-KR" b="1"/>
              <a:t>SW </a:t>
            </a:r>
            <a:r>
              <a:rPr lang="ko-KR" altLang="en-US" b="1"/>
              <a:t>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021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>
            <a:off x="2857317" y="4077345"/>
            <a:ext cx="314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021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0" idx="3"/>
            <a:endCxn id="26" idx="1"/>
          </p:cNvCxnSpPr>
          <p:nvPr/>
        </p:nvCxnSpPr>
        <p:spPr>
          <a:xfrm flipV="1">
            <a:off x="2847525" y="3717305"/>
            <a:ext cx="6577952" cy="161081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25477" y="364212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26" idx="2"/>
            <a:endCxn id="13" idx="3"/>
          </p:cNvCxnSpPr>
          <p:nvPr/>
        </p:nvCxnSpPr>
        <p:spPr>
          <a:xfrm rot="16200000" flipH="1">
            <a:off x="8837104" y="4458381"/>
            <a:ext cx="1413803" cy="82015"/>
          </a:xfrm>
          <a:prstGeom prst="curvedConnector4">
            <a:avLst>
              <a:gd name="adj1" fmla="val 47341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3285" y="3944830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58152" y="3382702"/>
            <a:ext cx="386958" cy="69464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00B0F0"/>
                </a:solidFill>
              </a:rPr>
              <a:t>&lt;</a:t>
            </a:r>
            <a:r>
              <a:rPr lang="ko-KR" altLang="en-US" sz="900">
                <a:solidFill>
                  <a:srgbClr val="00B0F0"/>
                </a:solidFill>
              </a:rPr>
              <a:t>임계기준 </a:t>
            </a:r>
            <a:r>
              <a:rPr lang="ko-KR" altLang="en-US" sz="900" smtClean="0">
                <a:solidFill>
                  <a:srgbClr val="00B0F0"/>
                </a:solidFill>
              </a:rPr>
              <a:t>변경 완료 전송</a:t>
            </a:r>
            <a:r>
              <a:rPr lang="en-US" altLang="ko-KR" sz="900" smtClean="0">
                <a:solidFill>
                  <a:srgbClr val="00B0F0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  <a:p>
            <a:pPr defTabSz="72000"/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9024" y="3672493"/>
            <a:ext cx="208966" cy="17284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89937" y="443421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1"/>
            <a:endCxn id="31" idx="3"/>
          </p:cNvCxnSpPr>
          <p:nvPr/>
        </p:nvCxnSpPr>
        <p:spPr>
          <a:xfrm flipH="1">
            <a:off x="2840587" y="4509393"/>
            <a:ext cx="3149350" cy="720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48012" y="4516254"/>
            <a:ext cx="518649" cy="4937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51332" y="4862941"/>
            <a:ext cx="1838433" cy="3433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6604" y="4470758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92483" y="380320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2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92638" y="1488232"/>
            <a:ext cx="49685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smtClean="0"/>
              <a:t>준고정감시 연계</a:t>
            </a:r>
            <a:r>
              <a:rPr lang="en-US" altLang="ko-KR" sz="1400" smtClean="0"/>
              <a:t>] </a:t>
            </a:r>
            <a:r>
              <a:rPr lang="ko-KR" altLang="en-US" sz="1400" smtClean="0"/>
              <a:t>프로토콜 시퀀스 다이어그램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84176" y="287800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고정방탐장비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287800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04856" y="288053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89232" y="287800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27864" y="3307161"/>
            <a:ext cx="22970" cy="3978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814371" y="3307161"/>
            <a:ext cx="1396" cy="426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020280" y="3320396"/>
            <a:ext cx="36704" cy="4472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585376" y="3320396"/>
            <a:ext cx="4369" cy="4648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6" idx="2"/>
            <a:endCxn id="15" idx="6"/>
          </p:cNvCxnSpPr>
          <p:nvPr/>
        </p:nvCxnSpPr>
        <p:spPr>
          <a:xfrm flipH="1">
            <a:off x="1881013" y="3644330"/>
            <a:ext cx="2879035" cy="1644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48422" y="3747653"/>
            <a:ext cx="1944216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 smtClean="0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DAT_REQ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773001" y="377276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760048" y="360832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21" idx="6"/>
            <a:endCxn id="23" idx="3"/>
          </p:cNvCxnSpPr>
          <p:nvPr/>
        </p:nvCxnSpPr>
        <p:spPr>
          <a:xfrm>
            <a:off x="1881013" y="3973208"/>
            <a:ext cx="2894852" cy="5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407073" y="4049844"/>
            <a:ext cx="1885565" cy="2609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25" idx="3"/>
            <a:endCxn id="26" idx="6"/>
          </p:cNvCxnSpPr>
          <p:nvPr/>
        </p:nvCxnSpPr>
        <p:spPr>
          <a:xfrm flipH="1">
            <a:off x="1886078" y="4249963"/>
            <a:ext cx="2889787" cy="121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296059" y="4349862"/>
            <a:ext cx="1695808" cy="2567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DAT_ACK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73001" y="393720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448472" y="3680335"/>
            <a:ext cx="844166" cy="16443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760047" y="396490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3448472" y="4024037"/>
            <a:ext cx="674111" cy="16446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760047" y="418850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778066" y="433505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349855" y="4321534"/>
            <a:ext cx="170055" cy="11901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52128" y="5480534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28792" y="4260508"/>
            <a:ext cx="1019880" cy="34419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391591" y="4126834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32" idx="4"/>
            <a:endCxn id="33" idx="3"/>
          </p:cNvCxnSpPr>
          <p:nvPr/>
        </p:nvCxnSpPr>
        <p:spPr>
          <a:xfrm>
            <a:off x="4804432" y="4547073"/>
            <a:ext cx="3183237" cy="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750426" y="447506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971851" y="457063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971851" y="469165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5" idx="2"/>
            <a:endCxn id="39" idx="6"/>
          </p:cNvCxnSpPr>
          <p:nvPr/>
        </p:nvCxnSpPr>
        <p:spPr>
          <a:xfrm flipH="1">
            <a:off x="4876918" y="4727658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768906" y="47994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94610" y="4965178"/>
            <a:ext cx="1835938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5486126" y="4825392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6129" y="3436750"/>
            <a:ext cx="1173462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데이터 수집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04058" y="5607232"/>
            <a:ext cx="1371349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장애 발생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6544816" y="5762553"/>
            <a:ext cx="803856" cy="37151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391591" y="5656199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51" idx="4"/>
            <a:endCxn id="52" idx="3"/>
          </p:cNvCxnSpPr>
          <p:nvPr/>
        </p:nvCxnSpPr>
        <p:spPr>
          <a:xfrm>
            <a:off x="4804432" y="6076438"/>
            <a:ext cx="3183237" cy="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750426" y="600443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971851" y="609999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52"/>
          <p:cNvCxnSpPr>
            <a:stCxn id="65" idx="6"/>
            <a:endCxn id="55" idx="3"/>
          </p:cNvCxnSpPr>
          <p:nvPr/>
        </p:nvCxnSpPr>
        <p:spPr>
          <a:xfrm>
            <a:off x="8068424" y="6426180"/>
            <a:ext cx="3478764" cy="86825"/>
          </a:xfrm>
          <a:prstGeom prst="curvedConnector4">
            <a:avLst>
              <a:gd name="adj1" fmla="val 49773"/>
              <a:gd name="adj2" fmla="val 36328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971851" y="6221019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1531370" y="645154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162701" y="6801821"/>
            <a:ext cx="1631889" cy="8093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완료처리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장애알람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기동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경보이력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4" idx="2"/>
            <a:endCxn id="58" idx="6"/>
          </p:cNvCxnSpPr>
          <p:nvPr/>
        </p:nvCxnSpPr>
        <p:spPr>
          <a:xfrm flipH="1">
            <a:off x="4876918" y="6257023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768906" y="6328813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394609" y="6494543"/>
            <a:ext cx="2020655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 flipV="1">
            <a:off x="5486126" y="6354757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0"/>
            <a:endCxn id="62" idx="2"/>
          </p:cNvCxnSpPr>
          <p:nvPr/>
        </p:nvCxnSpPr>
        <p:spPr>
          <a:xfrm>
            <a:off x="4804432" y="6004430"/>
            <a:ext cx="6726938" cy="122292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11531370" y="609071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495257" y="5640180"/>
            <a:ext cx="17812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smtClean="0">
                <a:latin typeface="+mn-ea"/>
              </a:rPr>
              <a:t>eFT_</a:t>
            </a:r>
            <a:r>
              <a:rPr lang="en-US" altLang="ko-KR" sz="900" b="1" smtClean="0"/>
              <a:t>EQP</a:t>
            </a:r>
            <a:r>
              <a:rPr lang="en-US" altLang="ko-KR" sz="900" smtClean="0"/>
              <a:t>EVT_FAULT : </a:t>
            </a:r>
            <a:r>
              <a:rPr lang="ko-KR" altLang="en-US" sz="900" smtClean="0"/>
              <a:t>장애알</a:t>
            </a:r>
            <a:r>
              <a:rPr lang="ko-KR" altLang="en-US" sz="900"/>
              <a:t>람</a:t>
            </a:r>
            <a:endParaRPr lang="en-US" altLang="ko-KR" sz="9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9032903" y="5762553"/>
            <a:ext cx="346494" cy="31388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4.1) </a:t>
            </a:r>
            <a:r>
              <a:rPr lang="ko-KR" altLang="en-US" b="1"/>
              <a:t>준고정감시장비 모니터링 결과</a:t>
            </a:r>
          </a:p>
        </p:txBody>
      </p:sp>
      <p:sp>
        <p:nvSpPr>
          <p:cNvPr id="65" name="타원 64"/>
          <p:cNvSpPr/>
          <p:nvPr/>
        </p:nvSpPr>
        <p:spPr>
          <a:xfrm>
            <a:off x="7960412" y="639017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411095" y="666104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 smtClean="0">
                <a:solidFill>
                  <a:srgbClr val="00B050"/>
                </a:solidFill>
              </a:rPr>
              <a:t>EQPEVT_FAULT : </a:t>
            </a:r>
            <a:r>
              <a:rPr lang="ko-KR" altLang="en-US" sz="900" b="1" smtClean="0">
                <a:solidFill>
                  <a:srgbClr val="00B050"/>
                </a:solidFill>
              </a:rPr>
              <a:t>장애알</a:t>
            </a:r>
            <a:r>
              <a:rPr lang="ko-KR" altLang="en-US" sz="900" b="1">
                <a:solidFill>
                  <a:srgbClr val="00B050"/>
                </a:solidFill>
              </a:rPr>
              <a:t>람</a:t>
            </a:r>
            <a:endParaRPr lang="en-US" altLang="ko-KR" sz="900" b="1">
              <a:solidFill>
                <a:srgbClr val="00B050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8973490" y="6494543"/>
            <a:ext cx="353881" cy="28191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7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417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준고정감시 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856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9232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7864" y="1970363"/>
            <a:ext cx="22074" cy="628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13536" y="1970363"/>
            <a:ext cx="2231" cy="6142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22440" y="1983598"/>
            <a:ext cx="34544" cy="612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5376" y="1983598"/>
            <a:ext cx="9525" cy="6273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539981" y="284119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62793" y="786458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준고정감시장비 전원제어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20" idx="2"/>
            <a:endCxn id="74" idx="6"/>
          </p:cNvCxnSpPr>
          <p:nvPr/>
        </p:nvCxnSpPr>
        <p:spPr>
          <a:xfrm flipH="1">
            <a:off x="4859765" y="2877202"/>
            <a:ext cx="6680216" cy="16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789065" y="320123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768976" y="300724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7678" y="3021798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</a:p>
          <a:p>
            <a:r>
              <a:rPr lang="ko-KR" altLang="en-US" sz="800" smtClean="0"/>
              <a:t>제</a:t>
            </a:r>
            <a:r>
              <a:rPr lang="ko-KR" altLang="en-US" sz="800"/>
              <a:t>어</a:t>
            </a:r>
          </a:p>
        </p:txBody>
      </p:sp>
      <p:cxnSp>
        <p:nvCxnSpPr>
          <p:cNvPr id="76" name="직선 화살표 연결선 75"/>
          <p:cNvCxnSpPr/>
          <p:nvPr/>
        </p:nvCxnSpPr>
        <p:spPr>
          <a:xfrm flipH="1" flipV="1">
            <a:off x="8849073" y="2960226"/>
            <a:ext cx="360039" cy="16824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82" idx="2"/>
            <a:endCxn id="73" idx="6"/>
          </p:cNvCxnSpPr>
          <p:nvPr/>
        </p:nvCxnSpPr>
        <p:spPr>
          <a:xfrm flipH="1">
            <a:off x="1879854" y="3164472"/>
            <a:ext cx="2889122" cy="7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768976" y="312846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13319" y="2939989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246878" y="3003216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993237" y="32884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2" idx="5"/>
            <a:endCxn id="88" idx="2"/>
          </p:cNvCxnSpPr>
          <p:nvPr/>
        </p:nvCxnSpPr>
        <p:spPr>
          <a:xfrm>
            <a:off x="4846469" y="3189931"/>
            <a:ext cx="3146768" cy="1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5408246" y="3229542"/>
            <a:ext cx="216951" cy="39139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055347" y="3561278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제어이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128" idx="2"/>
            <a:endCxn id="127" idx="6"/>
          </p:cNvCxnSpPr>
          <p:nvPr/>
        </p:nvCxnSpPr>
        <p:spPr>
          <a:xfrm flipH="1" flipV="1">
            <a:off x="4859765" y="3337825"/>
            <a:ext cx="3133472" cy="2026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4768976" y="330182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7993237" y="350445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066658" y="3768779"/>
            <a:ext cx="1665496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6509539" y="3499365"/>
            <a:ext cx="511410" cy="33293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53274" y="3314423"/>
            <a:ext cx="1280826" cy="394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상주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768017" y="3383588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795852" y="406635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>
            <a:stCxn id="134" idx="7"/>
            <a:endCxn id="136" idx="2"/>
          </p:cNvCxnSpPr>
          <p:nvPr/>
        </p:nvCxnSpPr>
        <p:spPr>
          <a:xfrm>
            <a:off x="1873345" y="4076904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4766546" y="410239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27903" y="3674523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531472" y="3841623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759451" y="421008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983712" y="457088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>
            <a:stCxn id="139" idx="5"/>
            <a:endCxn id="140" idx="2"/>
          </p:cNvCxnSpPr>
          <p:nvPr/>
        </p:nvCxnSpPr>
        <p:spPr>
          <a:xfrm>
            <a:off x="4836944" y="4271549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9" idx="7"/>
            <a:endCxn id="143" idx="2"/>
          </p:cNvCxnSpPr>
          <p:nvPr/>
        </p:nvCxnSpPr>
        <p:spPr>
          <a:xfrm>
            <a:off x="4836944" y="4220631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1530456" y="443922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733645" y="3917177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 : </a:t>
            </a:r>
            <a:r>
              <a:rPr lang="ko-KR" altLang="en-US" sz="900" smtClean="0">
                <a:solidFill>
                  <a:schemeClr val="tx1"/>
                </a:solidFill>
              </a:rPr>
              <a:t>진행상태 정보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5398721" y="4354866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045822" y="4642896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149" idx="2"/>
            <a:endCxn id="148" idx="6"/>
          </p:cNvCxnSpPr>
          <p:nvPr/>
        </p:nvCxnSpPr>
        <p:spPr>
          <a:xfrm flipH="1" flipV="1">
            <a:off x="4850240" y="4419443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4759451" y="438343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983712" y="470255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877907" y="4861163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6626865" y="4623119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9581348" y="4117670"/>
            <a:ext cx="52629" cy="27837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1539981" y="528027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/>
          <p:cNvCxnSpPr>
            <a:stCxn id="155" idx="2"/>
            <a:endCxn id="158" idx="6"/>
          </p:cNvCxnSpPr>
          <p:nvPr/>
        </p:nvCxnSpPr>
        <p:spPr>
          <a:xfrm flipH="1">
            <a:off x="4859765" y="5316277"/>
            <a:ext cx="6680216" cy="166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1789065" y="564031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4768976" y="544632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080825" y="5442291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ko-KR" altLang="en-US" sz="800"/>
          </a:p>
        </p:txBody>
      </p:sp>
      <p:cxnSp>
        <p:nvCxnSpPr>
          <p:cNvPr id="160" name="직선 화살표 연결선 159"/>
          <p:cNvCxnSpPr>
            <a:stCxn id="159" idx="1"/>
          </p:cNvCxnSpPr>
          <p:nvPr/>
        </p:nvCxnSpPr>
        <p:spPr>
          <a:xfrm flipH="1" flipV="1">
            <a:off x="8849073" y="5399301"/>
            <a:ext cx="231752" cy="1507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62" idx="1"/>
            <a:endCxn id="157" idx="6"/>
          </p:cNvCxnSpPr>
          <p:nvPr/>
        </p:nvCxnSpPr>
        <p:spPr>
          <a:xfrm flipH="1">
            <a:off x="1879854" y="5578088"/>
            <a:ext cx="2902418" cy="9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768976" y="556754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2293279" y="5328109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2246878" y="5442291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7993237" y="580871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/>
          <p:cNvCxnSpPr>
            <a:stCxn id="162" idx="5"/>
            <a:endCxn id="165" idx="2"/>
          </p:cNvCxnSpPr>
          <p:nvPr/>
        </p:nvCxnSpPr>
        <p:spPr>
          <a:xfrm>
            <a:off x="4846469" y="5629006"/>
            <a:ext cx="3146768" cy="21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1539981" y="579667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화살표 연결선 169"/>
          <p:cNvCxnSpPr/>
          <p:nvPr/>
        </p:nvCxnSpPr>
        <p:spPr>
          <a:xfrm flipV="1">
            <a:off x="5408246" y="5712323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5055347" y="6000353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제어이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74" idx="2"/>
            <a:endCxn id="173" idx="6"/>
          </p:cNvCxnSpPr>
          <p:nvPr/>
        </p:nvCxnSpPr>
        <p:spPr>
          <a:xfrm flipH="1" flipV="1">
            <a:off x="4859765" y="5776900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4768976" y="57408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7993237" y="606001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887432" y="6218620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제어이력 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6636390" y="5980576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768017" y="5822663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795852" y="650543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>
            <a:stCxn id="180" idx="7"/>
            <a:endCxn id="182" idx="2"/>
          </p:cNvCxnSpPr>
          <p:nvPr/>
        </p:nvCxnSpPr>
        <p:spPr>
          <a:xfrm>
            <a:off x="1873345" y="6515979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766546" y="654147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2427903" y="6113598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84" name="직선 화살표 연결선 183"/>
          <p:cNvCxnSpPr/>
          <p:nvPr/>
        </p:nvCxnSpPr>
        <p:spPr>
          <a:xfrm flipH="1">
            <a:off x="2531472" y="6280698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4759451" y="664916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7983712" y="700996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/>
          <p:cNvCxnSpPr>
            <a:stCxn id="185" idx="5"/>
            <a:endCxn id="186" idx="2"/>
          </p:cNvCxnSpPr>
          <p:nvPr/>
        </p:nvCxnSpPr>
        <p:spPr>
          <a:xfrm>
            <a:off x="4836944" y="6710624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5" idx="7"/>
            <a:endCxn id="189" idx="2"/>
          </p:cNvCxnSpPr>
          <p:nvPr/>
        </p:nvCxnSpPr>
        <p:spPr>
          <a:xfrm>
            <a:off x="4836944" y="6659706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11530456" y="687829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843918" y="626865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</a:t>
            </a:r>
            <a:br>
              <a:rPr lang="en-US" altLang="ko-KR" sz="900" smtClean="0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진행상태 정보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5398721" y="6793941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5045822" y="708197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95" idx="2"/>
            <a:endCxn id="194" idx="6"/>
          </p:cNvCxnSpPr>
          <p:nvPr/>
        </p:nvCxnSpPr>
        <p:spPr>
          <a:xfrm flipH="1" flipV="1">
            <a:off x="4850240" y="6858518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759451" y="682251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7983712" y="714163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5877907" y="7300238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/>
          <p:cNvCxnSpPr/>
          <p:nvPr/>
        </p:nvCxnSpPr>
        <p:spPr>
          <a:xfrm flipV="1">
            <a:off x="6626865" y="7062194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9497144" y="6550224"/>
            <a:ext cx="136833" cy="28489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1476418" y="5293314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On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431666" y="5861090"/>
            <a:ext cx="1378681" cy="34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619209" y="2778842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Off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640160" y="514545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4.2) </a:t>
            </a:r>
            <a:r>
              <a:rPr lang="ko-KR" altLang="en-US" b="1"/>
              <a:t>준고정감시장비 전원제어</a:t>
            </a:r>
          </a:p>
        </p:txBody>
      </p:sp>
      <p:cxnSp>
        <p:nvCxnSpPr>
          <p:cNvPr id="96" name="구부러진 연결선 95"/>
          <p:cNvCxnSpPr>
            <a:stCxn id="99" idx="6"/>
            <a:endCxn id="104" idx="2"/>
          </p:cNvCxnSpPr>
          <p:nvPr/>
        </p:nvCxnSpPr>
        <p:spPr>
          <a:xfrm>
            <a:off x="8074731" y="4884205"/>
            <a:ext cx="3474775" cy="574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7983942" y="484820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11549506" y="490564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8526696" y="4657857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11" name="구부러진 연결선 110"/>
          <p:cNvCxnSpPr>
            <a:stCxn id="112" idx="6"/>
            <a:endCxn id="113" idx="2"/>
          </p:cNvCxnSpPr>
          <p:nvPr/>
        </p:nvCxnSpPr>
        <p:spPr>
          <a:xfrm>
            <a:off x="8065206" y="7490151"/>
            <a:ext cx="3474775" cy="574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7974417" y="745414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11539981" y="751158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8517171" y="7263803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84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4.3) </a:t>
            </a:r>
            <a:r>
              <a:rPr lang="ko-KR" altLang="en-US" b="1"/>
              <a:t>준고정감시장비 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 flipV="1">
            <a:off x="2857317" y="4077345"/>
            <a:ext cx="3145571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021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0" idx="3"/>
            <a:endCxn id="26" idx="1"/>
          </p:cNvCxnSpPr>
          <p:nvPr/>
        </p:nvCxnSpPr>
        <p:spPr>
          <a:xfrm flipV="1">
            <a:off x="2859812" y="3579639"/>
            <a:ext cx="6565665" cy="35067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25477" y="35044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26" idx="2"/>
            <a:endCxn id="13" idx="3"/>
          </p:cNvCxnSpPr>
          <p:nvPr/>
        </p:nvCxnSpPr>
        <p:spPr>
          <a:xfrm rot="16200000" flipH="1">
            <a:off x="8768271" y="4389548"/>
            <a:ext cx="1551469" cy="82015"/>
          </a:xfrm>
          <a:prstGeom prst="curvedConnector4">
            <a:avLst>
              <a:gd name="adj1" fmla="val 47577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71698" y="3917884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변경정보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58152" y="3382702"/>
            <a:ext cx="181991" cy="67244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rgbClr val="00B0F0"/>
                </a:solidFill>
              </a:rPr>
              <a:t>&lt;</a:t>
            </a:r>
            <a:r>
              <a:rPr lang="ko-KR" altLang="en-US" sz="900">
                <a:solidFill>
                  <a:srgbClr val="00B0F0"/>
                </a:solidFill>
              </a:rPr>
              <a:t>임계기준 </a:t>
            </a:r>
            <a:r>
              <a:rPr lang="ko-KR" altLang="en-US" sz="900" smtClean="0">
                <a:solidFill>
                  <a:srgbClr val="00B0F0"/>
                </a:solidFill>
              </a:rPr>
              <a:t>변경 전송</a:t>
            </a:r>
            <a:r>
              <a:rPr lang="en-US" altLang="ko-KR" sz="900" smtClean="0">
                <a:solidFill>
                  <a:srgbClr val="00B0F0"/>
                </a:solidFill>
              </a:rPr>
              <a:t>&gt;</a:t>
            </a:r>
          </a:p>
          <a:p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9024" y="3672493"/>
            <a:ext cx="279093" cy="19587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89937" y="436188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1"/>
            <a:endCxn id="31" idx="3"/>
          </p:cNvCxnSpPr>
          <p:nvPr/>
        </p:nvCxnSpPr>
        <p:spPr>
          <a:xfrm flipH="1">
            <a:off x="2840587" y="4437071"/>
            <a:ext cx="3149350" cy="1443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48012" y="4516254"/>
            <a:ext cx="518649" cy="4937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51332" y="4862940"/>
            <a:ext cx="2132848" cy="615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확인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96425" y="4556484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04770" y="385512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5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24558" y="952890"/>
            <a:ext cx="49685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smtClean="0"/>
              <a:t>고정방탐 연계</a:t>
            </a:r>
            <a:r>
              <a:rPr lang="en-US" altLang="ko-KR" sz="1400" smtClean="0"/>
              <a:t>] </a:t>
            </a:r>
            <a:r>
              <a:rPr lang="ko-KR" altLang="en-US" sz="1400" smtClean="0"/>
              <a:t>프로토콜 시퀀스 다이어그램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8417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고정방탐장비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856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9232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7864" y="1970363"/>
            <a:ext cx="22970" cy="3978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14371" y="1970363"/>
            <a:ext cx="1396" cy="4265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20280" y="1983598"/>
            <a:ext cx="36704" cy="44722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5376" y="1983598"/>
            <a:ext cx="4369" cy="46485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0" idx="2"/>
            <a:endCxn id="18" idx="6"/>
          </p:cNvCxnSpPr>
          <p:nvPr/>
        </p:nvCxnSpPr>
        <p:spPr>
          <a:xfrm flipH="1">
            <a:off x="1881013" y="2307532"/>
            <a:ext cx="2879035" cy="164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48422" y="2410855"/>
            <a:ext cx="1944216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DAT_REQ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73001" y="243596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760048" y="227152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8" idx="6"/>
            <a:endCxn id="35" idx="3"/>
          </p:cNvCxnSpPr>
          <p:nvPr/>
        </p:nvCxnSpPr>
        <p:spPr>
          <a:xfrm>
            <a:off x="1881013" y="2636410"/>
            <a:ext cx="2894852" cy="5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407073" y="2713046"/>
            <a:ext cx="1885565" cy="2609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2" idx="3"/>
            <a:endCxn id="43" idx="6"/>
          </p:cNvCxnSpPr>
          <p:nvPr/>
        </p:nvCxnSpPr>
        <p:spPr>
          <a:xfrm flipH="1">
            <a:off x="1886078" y="2913165"/>
            <a:ext cx="2889787" cy="1210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96059" y="3013064"/>
            <a:ext cx="1695808" cy="2567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DAT_ACK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773001" y="260040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952528" y="2343537"/>
            <a:ext cx="340110" cy="16443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760047" y="262811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3952528" y="2687238"/>
            <a:ext cx="170055" cy="11901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4760047" y="285170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78066" y="299825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349855" y="2984736"/>
            <a:ext cx="170055" cy="11901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52128" y="4143736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708834" y="3005708"/>
            <a:ext cx="639838" cy="26219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391591" y="2790036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모니터링결과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7" idx="3"/>
            <a:endCxn id="60" idx="3"/>
          </p:cNvCxnSpPr>
          <p:nvPr/>
        </p:nvCxnSpPr>
        <p:spPr>
          <a:xfrm>
            <a:off x="4766244" y="3199730"/>
            <a:ext cx="3221425" cy="9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750426" y="313826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971851" y="323383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971851" y="335485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686252" y="4639626"/>
            <a:ext cx="994994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직선 화살표 연결선 71"/>
          <p:cNvCxnSpPr>
            <a:stCxn id="67" idx="2"/>
            <a:endCxn id="75" idx="6"/>
          </p:cNvCxnSpPr>
          <p:nvPr/>
        </p:nvCxnSpPr>
        <p:spPr>
          <a:xfrm flipH="1">
            <a:off x="4876918" y="3390860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4768906" y="346265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394610" y="3628380"/>
            <a:ext cx="1835938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H="1" flipV="1">
            <a:off x="5486126" y="3488594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216129" y="2099952"/>
            <a:ext cx="1080157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고정밤</a:t>
            </a:r>
            <a:r>
              <a:rPr lang="ko-KR" altLang="en-US" sz="1000" b="1">
                <a:solidFill>
                  <a:schemeClr val="tx1"/>
                </a:solidFill>
              </a:rPr>
              <a:t>탐</a:t>
            </a:r>
            <a:r>
              <a:rPr lang="ko-KR" altLang="en-US" sz="1000" b="1" smtClean="0">
                <a:solidFill>
                  <a:schemeClr val="tx1"/>
                </a:solidFill>
              </a:rPr>
              <a:t> 데이터 수집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04058" y="4270434"/>
            <a:ext cx="1371349" cy="265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000" b="1" smtClean="0">
                <a:solidFill>
                  <a:schemeClr val="tx1"/>
                </a:solidFill>
              </a:rPr>
              <a:t>&lt;</a:t>
            </a:r>
            <a:r>
              <a:rPr lang="ko-KR" altLang="en-US" sz="1000" b="1" smtClean="0">
                <a:solidFill>
                  <a:schemeClr val="tx1"/>
                </a:solidFill>
              </a:rPr>
              <a:t>고정밤</a:t>
            </a:r>
            <a:r>
              <a:rPr lang="ko-KR" altLang="en-US" sz="1000" b="1">
                <a:solidFill>
                  <a:schemeClr val="tx1"/>
                </a:solidFill>
              </a:rPr>
              <a:t>탐</a:t>
            </a:r>
            <a:r>
              <a:rPr lang="ko-KR" altLang="en-US" sz="1000" b="1" smtClean="0">
                <a:solidFill>
                  <a:schemeClr val="tx1"/>
                </a:solidFill>
              </a:rPr>
              <a:t> 장애 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1000" b="1" smtClean="0">
                <a:solidFill>
                  <a:schemeClr val="tx1"/>
                </a:solidFill>
              </a:rPr>
              <a:t>발생</a:t>
            </a:r>
            <a:r>
              <a:rPr lang="en-US" altLang="ko-KR" sz="1000" b="1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6708834" y="4535073"/>
            <a:ext cx="639838" cy="26219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5391591" y="4319401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13" idx="4"/>
            <a:endCxn id="114" idx="3"/>
          </p:cNvCxnSpPr>
          <p:nvPr/>
        </p:nvCxnSpPr>
        <p:spPr>
          <a:xfrm>
            <a:off x="4804432" y="4739640"/>
            <a:ext cx="3183237" cy="8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4750426" y="466763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971851" y="4763197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971851" y="4884221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0289232" y="5946979"/>
            <a:ext cx="1631889" cy="8093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완료처리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장애알람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기동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경보이력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6" idx="2"/>
            <a:endCxn id="120" idx="6"/>
          </p:cNvCxnSpPr>
          <p:nvPr/>
        </p:nvCxnSpPr>
        <p:spPr>
          <a:xfrm flipH="1">
            <a:off x="4876918" y="4920225"/>
            <a:ext cx="3094933" cy="1077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4768906" y="499201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5394609" y="5157745"/>
            <a:ext cx="2020655" cy="282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EVT_FAULTACK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 flipV="1">
            <a:off x="5486126" y="5017959"/>
            <a:ext cx="246789" cy="2012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3" idx="0"/>
            <a:endCxn id="124" idx="2"/>
          </p:cNvCxnSpPr>
          <p:nvPr/>
        </p:nvCxnSpPr>
        <p:spPr>
          <a:xfrm>
            <a:off x="4804432" y="4667632"/>
            <a:ext cx="6726938" cy="122292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11531370" y="475392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8495257" y="4303382"/>
            <a:ext cx="1213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smtClean="0">
                <a:latin typeface="+mn-ea"/>
              </a:rPr>
              <a:t>eFT_</a:t>
            </a:r>
            <a:r>
              <a:rPr lang="en-US" altLang="ko-KR" sz="900" b="1"/>
              <a:t>EQP</a:t>
            </a:r>
            <a:r>
              <a:rPr lang="en-US" altLang="ko-KR" sz="900" smtClean="0"/>
              <a:t>EVT_FAULT</a:t>
            </a:r>
            <a:endParaRPr lang="en-US" altLang="ko-KR" sz="90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9032903" y="4425755"/>
            <a:ext cx="346494" cy="31388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5.1) </a:t>
            </a:r>
            <a:r>
              <a:rPr lang="ko-KR" altLang="en-US" b="1"/>
              <a:t>고정방탐장비 모니터링 결과</a:t>
            </a:r>
          </a:p>
        </p:txBody>
      </p:sp>
      <p:cxnSp>
        <p:nvCxnSpPr>
          <p:cNvPr id="58" name="구부러진 연결선 57"/>
          <p:cNvCxnSpPr>
            <a:stCxn id="61" idx="6"/>
            <a:endCxn id="59" idx="3"/>
          </p:cNvCxnSpPr>
          <p:nvPr/>
        </p:nvCxnSpPr>
        <p:spPr>
          <a:xfrm>
            <a:off x="8101237" y="5316016"/>
            <a:ext cx="3464833" cy="95897"/>
          </a:xfrm>
          <a:prstGeom prst="curvedConnector4">
            <a:avLst>
              <a:gd name="adj1" fmla="val 49772"/>
              <a:gd name="adj2" fmla="val 33838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1550252" y="5350450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993225" y="5280012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62000" y="516142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 smtClean="0">
                <a:solidFill>
                  <a:srgbClr val="00B050"/>
                </a:solidFill>
              </a:rPr>
              <a:t>EQPEVT_FAULT : </a:t>
            </a:r>
            <a:r>
              <a:rPr lang="ko-KR" altLang="en-US" sz="900" b="1" smtClean="0">
                <a:solidFill>
                  <a:srgbClr val="00B050"/>
                </a:solidFill>
              </a:rPr>
              <a:t>장애알</a:t>
            </a:r>
            <a:r>
              <a:rPr lang="ko-KR" altLang="en-US" sz="900" b="1">
                <a:solidFill>
                  <a:srgbClr val="00B050"/>
                </a:solidFill>
              </a:rPr>
              <a:t>람</a:t>
            </a:r>
            <a:endParaRPr lang="en-US" altLang="ko-KR" sz="9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8417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고정방탐 장비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4496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04856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89232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7864" y="1970363"/>
            <a:ext cx="22074" cy="628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13536" y="1970363"/>
            <a:ext cx="2231" cy="6142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022440" y="1983598"/>
            <a:ext cx="34544" cy="612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585376" y="1983598"/>
            <a:ext cx="9525" cy="6273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11539981" y="262517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62793" y="786458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고정방탐장비 전원제어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20" idx="2"/>
            <a:endCxn id="74" idx="6"/>
          </p:cNvCxnSpPr>
          <p:nvPr/>
        </p:nvCxnSpPr>
        <p:spPr>
          <a:xfrm flipH="1">
            <a:off x="4859765" y="2661178"/>
            <a:ext cx="6680216" cy="16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1789065" y="298521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4768976" y="279122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0825" y="2787192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ko-KR" altLang="en-US" sz="800"/>
          </a:p>
        </p:txBody>
      </p:sp>
      <p:cxnSp>
        <p:nvCxnSpPr>
          <p:cNvPr id="76" name="직선 화살표 연결선 75"/>
          <p:cNvCxnSpPr>
            <a:stCxn id="19" idx="1"/>
          </p:cNvCxnSpPr>
          <p:nvPr/>
        </p:nvCxnSpPr>
        <p:spPr>
          <a:xfrm flipH="1" flipV="1">
            <a:off x="8849073" y="2744202"/>
            <a:ext cx="231752" cy="1507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82" idx="3"/>
            <a:endCxn id="73" idx="6"/>
          </p:cNvCxnSpPr>
          <p:nvPr/>
        </p:nvCxnSpPr>
        <p:spPr>
          <a:xfrm flipH="1">
            <a:off x="1879854" y="2973907"/>
            <a:ext cx="2902418" cy="4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768976" y="291244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93279" y="2673010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246878" y="2787192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7993237" y="32732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2" idx="5"/>
            <a:endCxn id="88" idx="2"/>
          </p:cNvCxnSpPr>
          <p:nvPr/>
        </p:nvCxnSpPr>
        <p:spPr>
          <a:xfrm>
            <a:off x="4846469" y="2973907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11539981" y="314157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5408246" y="3057224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055347" y="334525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이력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/>
          <p:cNvCxnSpPr>
            <a:stCxn id="128" idx="2"/>
            <a:endCxn id="127" idx="6"/>
          </p:cNvCxnSpPr>
          <p:nvPr/>
        </p:nvCxnSpPr>
        <p:spPr>
          <a:xfrm flipH="1" flipV="1">
            <a:off x="4859765" y="3121801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4768976" y="308579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7993237" y="340491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5887432" y="3563521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이력 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6636390" y="3325477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53274" y="3098399"/>
            <a:ext cx="1280826" cy="3947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상주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768017" y="3167564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795852" y="385033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>
            <a:stCxn id="134" idx="7"/>
            <a:endCxn id="136" idx="2"/>
          </p:cNvCxnSpPr>
          <p:nvPr/>
        </p:nvCxnSpPr>
        <p:spPr>
          <a:xfrm>
            <a:off x="1873345" y="3860880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4766546" y="38863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2427903" y="3458499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531472" y="3625599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4759451" y="399406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7983712" y="435486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>
            <a:stCxn id="139" idx="5"/>
            <a:endCxn id="140" idx="2"/>
          </p:cNvCxnSpPr>
          <p:nvPr/>
        </p:nvCxnSpPr>
        <p:spPr>
          <a:xfrm>
            <a:off x="4836944" y="4055525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39" idx="7"/>
            <a:endCxn id="143" idx="2"/>
          </p:cNvCxnSpPr>
          <p:nvPr/>
        </p:nvCxnSpPr>
        <p:spPr>
          <a:xfrm>
            <a:off x="4836944" y="4004607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/>
          <p:cNvSpPr/>
          <p:nvPr/>
        </p:nvSpPr>
        <p:spPr>
          <a:xfrm>
            <a:off x="11530456" y="422319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761797" y="359231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진행상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태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V="1">
            <a:off x="5398721" y="4138842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045822" y="4426872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47" name="직선 화살표 연결선 146"/>
          <p:cNvCxnSpPr>
            <a:stCxn id="149" idx="2"/>
            <a:endCxn id="148" idx="6"/>
          </p:cNvCxnSpPr>
          <p:nvPr/>
        </p:nvCxnSpPr>
        <p:spPr>
          <a:xfrm flipH="1" flipV="1">
            <a:off x="4850240" y="4203419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타원 147"/>
          <p:cNvSpPr/>
          <p:nvPr/>
        </p:nvSpPr>
        <p:spPr>
          <a:xfrm>
            <a:off x="4759451" y="416741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7983712" y="44865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877907" y="4645139"/>
            <a:ext cx="1406416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V="1">
            <a:off x="6626865" y="4407095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9409816" y="3794512"/>
            <a:ext cx="224161" cy="38550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11539981" y="506424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/>
          <p:cNvCxnSpPr>
            <a:stCxn id="155" idx="2"/>
            <a:endCxn id="158" idx="6"/>
          </p:cNvCxnSpPr>
          <p:nvPr/>
        </p:nvCxnSpPr>
        <p:spPr>
          <a:xfrm flipH="1">
            <a:off x="4859765" y="5100253"/>
            <a:ext cx="6680216" cy="1660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/>
          <p:cNvSpPr/>
          <p:nvPr/>
        </p:nvSpPr>
        <p:spPr>
          <a:xfrm>
            <a:off x="1789065" y="542428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/>
          <p:cNvSpPr/>
          <p:nvPr/>
        </p:nvSpPr>
        <p:spPr>
          <a:xfrm>
            <a:off x="4768976" y="523029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9080825" y="5226267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ko-KR" altLang="en-US" sz="800"/>
          </a:p>
        </p:txBody>
      </p:sp>
      <p:cxnSp>
        <p:nvCxnSpPr>
          <p:cNvPr id="160" name="직선 화살표 연결선 159"/>
          <p:cNvCxnSpPr>
            <a:stCxn id="159" idx="1"/>
          </p:cNvCxnSpPr>
          <p:nvPr/>
        </p:nvCxnSpPr>
        <p:spPr>
          <a:xfrm flipH="1" flipV="1">
            <a:off x="8849073" y="5183277"/>
            <a:ext cx="231752" cy="1507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62" idx="3"/>
            <a:endCxn id="157" idx="6"/>
          </p:cNvCxnSpPr>
          <p:nvPr/>
        </p:nvCxnSpPr>
        <p:spPr>
          <a:xfrm flipH="1">
            <a:off x="1879854" y="5412982"/>
            <a:ext cx="2902418" cy="4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768976" y="535151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2293279" y="5112085"/>
            <a:ext cx="11512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smtClean="0"/>
              <a:t>eFT_</a:t>
            </a:r>
            <a:r>
              <a:rPr lang="en-US" altLang="ko-KR" sz="800" b="1"/>
              <a:t>EQP</a:t>
            </a:r>
            <a:r>
              <a:rPr lang="en-US" altLang="ko-KR" sz="800" smtClean="0"/>
              <a:t>CTL_POWER</a:t>
            </a:r>
            <a:endParaRPr lang="en-US" altLang="ko-KR" sz="80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2246878" y="5226267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7993237" y="571232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화살표 연결선 165"/>
          <p:cNvCxnSpPr>
            <a:stCxn id="162" idx="5"/>
            <a:endCxn id="165" idx="2"/>
          </p:cNvCxnSpPr>
          <p:nvPr/>
        </p:nvCxnSpPr>
        <p:spPr>
          <a:xfrm>
            <a:off x="4846469" y="5412982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11539981" y="5580653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화살표 연결선 169"/>
          <p:cNvCxnSpPr/>
          <p:nvPr/>
        </p:nvCxnSpPr>
        <p:spPr>
          <a:xfrm flipV="1">
            <a:off x="5408246" y="5496299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5055347" y="5784329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74" idx="2"/>
            <a:endCxn id="173" idx="6"/>
          </p:cNvCxnSpPr>
          <p:nvPr/>
        </p:nvCxnSpPr>
        <p:spPr>
          <a:xfrm flipH="1" flipV="1">
            <a:off x="4859765" y="5560876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>
          <a:xfrm>
            <a:off x="4768976" y="552487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7993237" y="584398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5887432" y="6002596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6636390" y="5764552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1768017" y="5606639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1795852" y="628941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>
            <a:stCxn id="180" idx="7"/>
            <a:endCxn id="182" idx="2"/>
          </p:cNvCxnSpPr>
          <p:nvPr/>
        </p:nvCxnSpPr>
        <p:spPr>
          <a:xfrm>
            <a:off x="1873345" y="6299955"/>
            <a:ext cx="2893201" cy="6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4766546" y="632544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2427903" y="5897574"/>
            <a:ext cx="1450979" cy="24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</a:p>
        </p:txBody>
      </p:sp>
      <p:cxnSp>
        <p:nvCxnSpPr>
          <p:cNvPr id="184" name="직선 화살표 연결선 183"/>
          <p:cNvCxnSpPr/>
          <p:nvPr/>
        </p:nvCxnSpPr>
        <p:spPr>
          <a:xfrm flipH="1">
            <a:off x="2531472" y="6064674"/>
            <a:ext cx="104127" cy="23402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4759451" y="643313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7983712" y="679393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/>
          <p:cNvCxnSpPr>
            <a:stCxn id="185" idx="5"/>
            <a:endCxn id="186" idx="2"/>
          </p:cNvCxnSpPr>
          <p:nvPr/>
        </p:nvCxnSpPr>
        <p:spPr>
          <a:xfrm>
            <a:off x="4836944" y="6494600"/>
            <a:ext cx="3146768" cy="33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5" idx="7"/>
            <a:endCxn id="189" idx="2"/>
          </p:cNvCxnSpPr>
          <p:nvPr/>
        </p:nvCxnSpPr>
        <p:spPr>
          <a:xfrm>
            <a:off x="4836944" y="6443682"/>
            <a:ext cx="6693512" cy="25459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11530456" y="666227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839547" y="673668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진행상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태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 flipV="1">
            <a:off x="5398721" y="6577917"/>
            <a:ext cx="199610" cy="34769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5045822" y="6865947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95" idx="2"/>
            <a:endCxn id="194" idx="6"/>
          </p:cNvCxnSpPr>
          <p:nvPr/>
        </p:nvCxnSpPr>
        <p:spPr>
          <a:xfrm flipH="1" flipV="1">
            <a:off x="4850240" y="6642494"/>
            <a:ext cx="3133472" cy="3191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759451" y="660649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/>
          <p:cNvSpPr/>
          <p:nvPr/>
        </p:nvSpPr>
        <p:spPr>
          <a:xfrm>
            <a:off x="7983712" y="692560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5877907" y="7084214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97" name="직선 화살표 연결선 196"/>
          <p:cNvCxnSpPr/>
          <p:nvPr/>
        </p:nvCxnSpPr>
        <p:spPr>
          <a:xfrm flipV="1">
            <a:off x="6626865" y="6846170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V="1">
            <a:off x="9409816" y="6619092"/>
            <a:ext cx="224161" cy="18296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1476418" y="5077290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On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431666" y="5645066"/>
            <a:ext cx="1378681" cy="344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619209" y="2562818"/>
            <a:ext cx="1191200" cy="1876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감시장비 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Off (</a:t>
            </a:r>
            <a:r>
              <a:rPr lang="ko-KR" altLang="en-US" sz="800" b="1" smtClean="0">
                <a:solidFill>
                  <a:schemeClr val="bg1">
                    <a:lumMod val="50000"/>
                  </a:schemeClr>
                </a:solidFill>
              </a:rPr>
              <a:t>수동</a:t>
            </a:r>
            <a:r>
              <a:rPr lang="en-US" altLang="ko-KR" sz="800" b="1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06" name="직선 연결선 205"/>
          <p:cNvCxnSpPr/>
          <p:nvPr/>
        </p:nvCxnSpPr>
        <p:spPr>
          <a:xfrm flipV="1">
            <a:off x="640160" y="4929430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5.2) </a:t>
            </a:r>
            <a:r>
              <a:rPr lang="ko-KR" altLang="en-US" b="1"/>
              <a:t>고정방탐장비 전원제어</a:t>
            </a:r>
          </a:p>
        </p:txBody>
      </p:sp>
      <p:cxnSp>
        <p:nvCxnSpPr>
          <p:cNvPr id="97" name="구부러진 연결선 96"/>
          <p:cNvCxnSpPr>
            <a:stCxn id="98" idx="6"/>
            <a:endCxn id="99" idx="2"/>
          </p:cNvCxnSpPr>
          <p:nvPr/>
        </p:nvCxnSpPr>
        <p:spPr>
          <a:xfrm>
            <a:off x="8065206" y="7490151"/>
            <a:ext cx="3474775" cy="5743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974417" y="745414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11539981" y="751158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517171" y="7263803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01" name="구부러진 연결선 100"/>
          <p:cNvCxnSpPr>
            <a:stCxn id="102" idx="6"/>
            <a:endCxn id="106" idx="2"/>
          </p:cNvCxnSpPr>
          <p:nvPr/>
        </p:nvCxnSpPr>
        <p:spPr>
          <a:xfrm>
            <a:off x="8084025" y="4721203"/>
            <a:ext cx="3460006" cy="5824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7993236" y="468519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1544031" y="474344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521221" y="4495657"/>
            <a:ext cx="2636871" cy="60374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</a:rPr>
              <a:t>CTL_RES : </a:t>
            </a:r>
            <a:r>
              <a:rPr lang="ko-KR" altLang="en-US" sz="900" b="1" smtClean="0">
                <a:solidFill>
                  <a:srgbClr val="00B050"/>
                </a:solidFill>
              </a:rPr>
              <a:t>진행상태 정보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681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5.3) </a:t>
            </a:r>
            <a:r>
              <a:rPr lang="ko-KR" altLang="en-US" b="1"/>
              <a:t>고정방탐장비 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>
            <a:off x="2857317" y="4149353"/>
            <a:ext cx="314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0" idx="3"/>
            <a:endCxn id="26" idx="1"/>
          </p:cNvCxnSpPr>
          <p:nvPr/>
        </p:nvCxnSpPr>
        <p:spPr>
          <a:xfrm flipV="1">
            <a:off x="2866051" y="3435623"/>
            <a:ext cx="6559426" cy="44813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425477" y="33604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7" name="구부러진 연결선 26"/>
          <p:cNvCxnSpPr>
            <a:stCxn id="26" idx="2"/>
            <a:endCxn id="13" idx="3"/>
          </p:cNvCxnSpPr>
          <p:nvPr/>
        </p:nvCxnSpPr>
        <p:spPr>
          <a:xfrm rot="16200000" flipH="1">
            <a:off x="8696263" y="4317540"/>
            <a:ext cx="1695485" cy="82015"/>
          </a:xfrm>
          <a:prstGeom prst="curvedConnector4">
            <a:avLst>
              <a:gd name="adj1" fmla="val 47783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53009" y="4023512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변경정보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258152" y="3382702"/>
            <a:ext cx="279613" cy="76665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&lt;</a:t>
            </a:r>
            <a:r>
              <a:rPr lang="ko-KR" altLang="en-US" sz="900" smtClean="0">
                <a:solidFill>
                  <a:srgbClr val="00B0F0"/>
                </a:solidFill>
              </a:rPr>
              <a:t>임계기준 변경 완료 전송</a:t>
            </a:r>
            <a:r>
              <a:rPr lang="en-US" altLang="ko-KR" sz="900" smtClean="0">
                <a:solidFill>
                  <a:srgbClr val="00B0F0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 smtClean="0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539024" y="3672493"/>
            <a:ext cx="592393" cy="10563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989937" y="436188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1"/>
            <a:endCxn id="31" idx="3"/>
          </p:cNvCxnSpPr>
          <p:nvPr/>
        </p:nvCxnSpPr>
        <p:spPr>
          <a:xfrm flipH="1">
            <a:off x="2840587" y="4437071"/>
            <a:ext cx="3149350" cy="14433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748012" y="4516254"/>
            <a:ext cx="518649" cy="4937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51332" y="4862940"/>
            <a:ext cx="2132848" cy="615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CTL_THRLDACK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66604" y="4470758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11009" y="380857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16224" y="184574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6584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40960" y="184574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67495" y="2274903"/>
            <a:ext cx="9808" cy="39823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08712" y="2288138"/>
            <a:ext cx="23705" cy="3969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37104" y="2288138"/>
            <a:ext cx="27003" cy="3825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548303" y="3051925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12092" y="2547371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>
            <a:stCxn id="20" idx="4"/>
            <a:endCxn id="18" idx="2"/>
          </p:cNvCxnSpPr>
          <p:nvPr/>
        </p:nvCxnSpPr>
        <p:spPr>
          <a:xfrm>
            <a:off x="2366098" y="2619379"/>
            <a:ext cx="3182205" cy="4685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2998342" y="2657637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eFT_TIMEDAT_REQ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548303" y="33769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73" idx="2"/>
            <a:endCxn id="76" idx="6"/>
          </p:cNvCxnSpPr>
          <p:nvPr/>
        </p:nvCxnSpPr>
        <p:spPr>
          <a:xfrm flipH="1">
            <a:off x="2419787" y="3412952"/>
            <a:ext cx="312851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311775" y="352096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918061" y="3452752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eFT_TIMEDAT_RES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9083098" y="27996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083098" y="325355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20" idx="0"/>
            <a:endCxn id="83" idx="2"/>
          </p:cNvCxnSpPr>
          <p:nvPr/>
        </p:nvCxnSpPr>
        <p:spPr>
          <a:xfrm>
            <a:off x="2366098" y="2547371"/>
            <a:ext cx="6717000" cy="288281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986579" y="2604868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eFT_TIMEDAT_REQ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84" idx="2"/>
            <a:endCxn id="97" idx="6"/>
          </p:cNvCxnSpPr>
          <p:nvPr/>
        </p:nvCxnSpPr>
        <p:spPr>
          <a:xfrm flipH="1" flipV="1">
            <a:off x="2414913" y="3217552"/>
            <a:ext cx="6668185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306901" y="318154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53010" y="321138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eFT_TIMEDAT_RES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서버 장애인 경우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9778" y="6355167"/>
            <a:ext cx="64008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/>
              <a:t>----------------------------------------------------------------------</a:t>
            </a:r>
          </a:p>
          <a:p>
            <a:r>
              <a:rPr lang="ko-KR" altLang="en-US" sz="1000"/>
              <a:t>5. RTU 시간동기화 방법</a:t>
            </a:r>
          </a:p>
          <a:p>
            <a:r>
              <a:rPr lang="ko-KR" altLang="en-US" sz="1000"/>
              <a:t>  : FMS서버는 본소에서 사용하는 UTCK 서버를 사용하고</a:t>
            </a:r>
          </a:p>
          <a:p>
            <a:r>
              <a:rPr lang="ko-KR" altLang="en-US" sz="1000"/>
              <a:t>  - RTU는 FMS서버에서 시간을 받아오는 형태로 구현</a:t>
            </a:r>
          </a:p>
          <a:p>
            <a:r>
              <a:rPr lang="ko-KR" altLang="en-US" sz="1000"/>
              <a:t>  - 시간 동기화 간격은 OP 에서 결정(네트웍 태그 추가필요)</a:t>
            </a:r>
          </a:p>
          <a:p>
            <a:r>
              <a:rPr lang="ko-KR" altLang="en-US" sz="1000"/>
              <a:t>  - RTU는 서버에 시간데이터 요청 후 RTU 시간을 Setting한다.</a:t>
            </a:r>
          </a:p>
          <a:p>
            <a:r>
              <a:rPr lang="ko-KR" altLang="en-US" sz="1000"/>
              <a:t>  - 서버장애 시 OP에 시간을 요청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6.1) </a:t>
            </a:r>
            <a:r>
              <a:rPr lang="ko-KR" altLang="en-US" b="1"/>
              <a:t>기타</a:t>
            </a:r>
            <a:r>
              <a:rPr lang="en-US" altLang="ko-KR" b="1"/>
              <a:t>-</a:t>
            </a:r>
            <a:r>
              <a:rPr lang="ko-KR" altLang="en-US" b="1"/>
              <a:t>시간동기화</a:t>
            </a:r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640160" y="3839742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27" idx="2"/>
            <a:endCxn id="128" idx="6"/>
          </p:cNvCxnSpPr>
          <p:nvPr/>
        </p:nvCxnSpPr>
        <p:spPr>
          <a:xfrm flipH="1">
            <a:off x="2419787" y="4099650"/>
            <a:ext cx="6663311" cy="22278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9083098" y="4063646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2311775" y="428642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357885" y="413015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eFT_TIMECTL_CYCLE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2328268" y="465658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5552529" y="494461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>
            <a:stCxn id="131" idx="0"/>
            <a:endCxn id="132" idx="2"/>
          </p:cNvCxnSpPr>
          <p:nvPr/>
        </p:nvCxnSpPr>
        <p:spPr>
          <a:xfrm>
            <a:off x="2373663" y="4656584"/>
            <a:ext cx="3178866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45" idx="6"/>
          </p:cNvCxnSpPr>
          <p:nvPr/>
        </p:nvCxnSpPr>
        <p:spPr>
          <a:xfrm>
            <a:off x="2408269" y="4522681"/>
            <a:ext cx="6691004" cy="7340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9099273" y="477610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/>
          <p:cNvCxnSpPr>
            <a:stCxn id="140" idx="2"/>
            <a:endCxn id="139" idx="6"/>
          </p:cNvCxnSpPr>
          <p:nvPr/>
        </p:nvCxnSpPr>
        <p:spPr>
          <a:xfrm flipH="1" flipV="1">
            <a:off x="2419057" y="4908612"/>
            <a:ext cx="3148712" cy="3600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2328268" y="487260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5567769" y="5232648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63730" y="4206185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시간동기화 시간간격정보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900" smtClean="0">
                <a:solidFill>
                  <a:schemeClr val="tx1"/>
                </a:solidFill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</a:rPr>
              <a:t>저장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143507" y="4008512"/>
            <a:ext cx="1716264" cy="2373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시간동기화 시간간격 설정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429603" y="4518524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eFT_TIMECtlCompleted_THRLD</a:t>
            </a:r>
          </a:p>
          <a:p>
            <a:pPr defTabSz="72000"/>
            <a:r>
              <a:rPr lang="ko-KR" altLang="en-US" sz="900" smtClean="0">
                <a:solidFill>
                  <a:srgbClr val="00B0F0"/>
                </a:solidFill>
              </a:rPr>
              <a:t>설정 완료 확인</a:t>
            </a:r>
            <a:endParaRPr lang="en-US" altLang="ko-KR" sz="900">
              <a:solidFill>
                <a:srgbClr val="00B0F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929927" y="501158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eFT_TIMECTL_CYCLEACK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트랜젝션 확인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442561" y="4638434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eFT_TIMECTL_CYCLE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317480" y="448667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 rot="18849025">
            <a:off x="3265402" y="3769808"/>
            <a:ext cx="53855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RTU </a:t>
            </a:r>
            <a:r>
              <a:rPr lang="ko-KR" altLang="en-US" smtClean="0"/>
              <a:t>기본정보 변경 프로토콜로 대체</a:t>
            </a:r>
            <a:endParaRPr lang="en-US" altLang="ko-KR" smtClean="0"/>
          </a:p>
          <a:p>
            <a:r>
              <a:rPr lang="ko-KR" altLang="en-US" smtClean="0"/>
              <a:t>삭제 함</a:t>
            </a:r>
            <a:r>
              <a:rPr lang="en-US" altLang="ko-KR" smtClean="0"/>
              <a:t>(16/09/06)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45495" y="768329"/>
            <a:ext cx="2547591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b="1"/>
              <a:t>FMS-SVR </a:t>
            </a:r>
            <a:r>
              <a:rPr lang="ko-KR" altLang="en-US" sz="1400" b="1"/>
              <a:t>장애 판단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541249" y="184574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8160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92520" y="2274903"/>
            <a:ext cx="9808" cy="39823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933737" y="2288138"/>
            <a:ext cx="23705" cy="3969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873328" y="271236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637117" y="285638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18" idx="2"/>
            <a:endCxn id="20" idx="6"/>
          </p:cNvCxnSpPr>
          <p:nvPr/>
        </p:nvCxnSpPr>
        <p:spPr>
          <a:xfrm flipH="1">
            <a:off x="3745129" y="2748372"/>
            <a:ext cx="3128199" cy="144016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327596" y="2568352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eFT_SVRSYS_ERR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9416185" y="2397278"/>
            <a:ext cx="1593127" cy="78427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RTU-DB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09070" y="2545101"/>
            <a:ext cx="2023673" cy="7084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서버 네트웍은 정상인데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FMS-SVR </a:t>
            </a:r>
            <a:r>
              <a:rPr lang="ko-KR" altLang="en-US" sz="900" smtClean="0">
                <a:solidFill>
                  <a:schemeClr val="tx1"/>
                </a:solidFill>
              </a:rPr>
              <a:t>내부 원인</a:t>
            </a:r>
            <a:r>
              <a:rPr lang="en-US" altLang="ko-KR" sz="900" smtClean="0">
                <a:solidFill>
                  <a:schemeClr val="tx1"/>
                </a:solidFill>
              </a:rPr>
              <a:t>(DB </a:t>
            </a:r>
            <a:r>
              <a:rPr lang="ko-KR" altLang="en-US" sz="900" smtClean="0">
                <a:solidFill>
                  <a:schemeClr val="tx1"/>
                </a:solidFill>
              </a:rPr>
              <a:t>오라틀장애</a:t>
            </a:r>
            <a:r>
              <a:rPr lang="en-US" altLang="ko-KR" sz="900" smtClean="0">
                <a:solidFill>
                  <a:schemeClr val="tx1"/>
                </a:solidFill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</a:rPr>
              <a:t>기타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</a:rPr>
              <a:t>에 의해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RTU </a:t>
            </a:r>
            <a:r>
              <a:rPr lang="ko-KR" altLang="en-US" sz="900" smtClean="0">
                <a:solidFill>
                  <a:schemeClr val="tx1"/>
                </a:solidFill>
              </a:rPr>
              <a:t>데이터를 수신 못하는 상황인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경우 </a:t>
            </a:r>
            <a:r>
              <a:rPr lang="en-US" altLang="ko-KR" sz="900" smtClean="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에 </a:t>
            </a:r>
            <a:r>
              <a:rPr lang="en-US" altLang="ko-KR" sz="900" smtClean="0">
                <a:solidFill>
                  <a:schemeClr val="tx1"/>
                </a:solidFill>
              </a:rPr>
              <a:t>ERR </a:t>
            </a:r>
            <a:r>
              <a:rPr lang="ko-KR" altLang="en-US" sz="900" smtClean="0">
                <a:solidFill>
                  <a:schemeClr val="tx1"/>
                </a:solidFill>
              </a:rPr>
              <a:t>태그를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5185" y="6752154"/>
            <a:ext cx="36724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3. Server 장애(네트웍 단락, DB 트랜젝션 등) 해제 </a:t>
            </a:r>
            <a:r>
              <a:rPr lang="ko-KR" altLang="en-US" sz="1000" smtClean="0"/>
              <a:t>판단</a:t>
            </a:r>
            <a:endParaRPr lang="en-US" altLang="ko-KR" sz="1000" smtClean="0"/>
          </a:p>
          <a:p>
            <a:r>
              <a:rPr lang="en-US" altLang="ko-KR" sz="1000" smtClean="0"/>
              <a:t>………………</a:t>
            </a:r>
          </a:p>
          <a:p>
            <a:r>
              <a:rPr lang="en-US" altLang="ko-KR" sz="1000" smtClean="0"/>
              <a:t>……………</a:t>
            </a:r>
          </a:p>
          <a:p>
            <a:r>
              <a:rPr lang="ko-KR" altLang="en-US" sz="1000"/>
              <a:t>다</a:t>
            </a:r>
            <a:r>
              <a:rPr lang="en-US" altLang="ko-KR" sz="1000"/>
              <a:t>) </a:t>
            </a:r>
            <a:r>
              <a:rPr lang="ko-KR" altLang="en-US" sz="1000"/>
              <a:t>서버로부터 “</a:t>
            </a:r>
            <a:r>
              <a:rPr lang="en-US" altLang="ko-KR" sz="1000"/>
              <a:t>_SVR_</a:t>
            </a:r>
            <a:r>
              <a:rPr lang="ko-KR" altLang="en-US" sz="1000"/>
              <a:t>장애” 태그를 수신한 경우</a:t>
            </a:r>
          </a:p>
          <a:p>
            <a:r>
              <a:rPr lang="ko-KR" altLang="en-US" sz="1000"/>
              <a:t>    </a:t>
            </a:r>
            <a:r>
              <a:rPr lang="en-US" altLang="ko-KR" sz="1000"/>
              <a:t>-&gt; </a:t>
            </a:r>
            <a:r>
              <a:rPr lang="ko-KR" altLang="en-US" sz="1000"/>
              <a:t>＂나</a:t>
            </a:r>
            <a:r>
              <a:rPr lang="en-US" altLang="ko-KR" sz="1000"/>
              <a:t>)</a:t>
            </a:r>
            <a:r>
              <a:rPr lang="ko-KR" altLang="en-US" sz="1000"/>
              <a:t>＂ 항과 동일 상황으로 처리</a:t>
            </a:r>
          </a:p>
          <a:p>
            <a:r>
              <a:rPr lang="ko-KR" altLang="en-US" sz="1000"/>
              <a:t>* 서버장애상황 해제되면</a:t>
            </a:r>
          </a:p>
          <a:p>
            <a:r>
              <a:rPr lang="ko-KR" altLang="en-US" sz="1000"/>
              <a:t>  </a:t>
            </a:r>
            <a:r>
              <a:rPr lang="en-US" altLang="ko-KR" sz="1000"/>
              <a:t>- </a:t>
            </a:r>
            <a:r>
              <a:rPr lang="ko-KR" altLang="en-US" sz="1000"/>
              <a:t>서버장애 해제 이벤트 생성하여 서버 전송**</a:t>
            </a: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640160" y="338421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900455" y="3900794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64244" y="3792488"/>
            <a:ext cx="108012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6"/>
            <a:endCxn id="32" idx="2"/>
          </p:cNvCxnSpPr>
          <p:nvPr/>
        </p:nvCxnSpPr>
        <p:spPr>
          <a:xfrm>
            <a:off x="3772256" y="3828492"/>
            <a:ext cx="3128199" cy="108306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97391" y="3870936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eFT_SVRREOK_RES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7948" y="3700739"/>
            <a:ext cx="31619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* 서버장애상황 해제되면</a:t>
            </a:r>
            <a:endParaRPr lang="en-US" altLang="ko-KR" sz="1000" smtClean="0"/>
          </a:p>
          <a:p>
            <a:r>
              <a:rPr lang="ko-KR" altLang="en-US" sz="1000" smtClean="0"/>
              <a:t>  </a:t>
            </a:r>
            <a:r>
              <a:rPr lang="en-US" altLang="ko-KR" sz="1000"/>
              <a:t>- </a:t>
            </a:r>
            <a:r>
              <a:rPr lang="ko-KR" altLang="en-US" sz="1000"/>
              <a:t>서버장애 해제 이벤트 생성하여 서버 전송**</a:t>
            </a:r>
          </a:p>
        </p:txBody>
      </p:sp>
    </p:spTree>
    <p:extLst>
      <p:ext uri="{BB962C8B-B14F-4D97-AF65-F5344CB8AC3E}">
        <p14:creationId xmlns:p14="http://schemas.microsoft.com/office/powerpoint/2010/main" val="193270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904856" y="1672896"/>
            <a:ext cx="4514600" cy="52879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3710" y="1389252"/>
            <a:ext cx="3276364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RTU-DB</a:t>
            </a:r>
            <a:r>
              <a:rPr lang="ko-KR" altLang="en-US" sz="1400" smtClean="0"/>
              <a:t>의 서버 미전송 데이터 전송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336904" y="2479079"/>
            <a:ext cx="3384376" cy="1601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6272" y="2551335"/>
            <a:ext cx="3240360" cy="138516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marL="228600" indent="-228600" defTabSz="72000">
              <a:buAutoNum type="arabicParenR"/>
            </a:pPr>
            <a:r>
              <a:rPr lang="ko-KR" altLang="en-US" sz="1200" smtClean="0">
                <a:solidFill>
                  <a:schemeClr val="tx1"/>
                </a:solidFill>
              </a:rPr>
              <a:t>현재 시간대비 </a:t>
            </a:r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r>
              <a:rPr lang="ko-KR" altLang="en-US" sz="1200" smtClean="0">
                <a:solidFill>
                  <a:schemeClr val="tx1"/>
                </a:solidFill>
              </a:rPr>
              <a:t>분 이전 데이터 검색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 defTabSz="72000">
              <a:buAutoNum type="arabicParenR"/>
            </a:pPr>
            <a:r>
              <a:rPr lang="en-US" altLang="ko-KR" sz="1200" smtClean="0">
                <a:solidFill>
                  <a:schemeClr val="tx1"/>
                </a:solidFill>
              </a:rPr>
              <a:t>SVR_CONFIRM </a:t>
            </a:r>
            <a:r>
              <a:rPr lang="ko-KR" altLang="en-US" sz="1200" smtClean="0">
                <a:solidFill>
                  <a:schemeClr val="tx1"/>
                </a:solidFill>
              </a:rPr>
              <a:t>컬럼의 </a:t>
            </a:r>
            <a:r>
              <a:rPr lang="en-US" altLang="ko-KR" sz="1200" smtClean="0">
                <a:solidFill>
                  <a:schemeClr val="tx1"/>
                </a:solidFill>
              </a:rPr>
              <a:t>'Y‘ </a:t>
            </a:r>
            <a:r>
              <a:rPr lang="ko-KR" altLang="en-US" sz="1200" smtClean="0">
                <a:solidFill>
                  <a:schemeClr val="tx1"/>
                </a:solidFill>
              </a:rPr>
              <a:t>항목 조사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 defTabSz="72000">
              <a:buAutoNum type="arabicParenR"/>
            </a:pP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192" y="1920280"/>
            <a:ext cx="4104456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0592" y="2072680"/>
            <a:ext cx="4104456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32992" y="2225080"/>
            <a:ext cx="4104456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1989076" y="2424336"/>
            <a:ext cx="2592288" cy="129614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RTU-DB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6" idx="1"/>
            <a:endCxn id="10" idx="4"/>
          </p:cNvCxnSpPr>
          <p:nvPr/>
        </p:nvCxnSpPr>
        <p:spPr>
          <a:xfrm flipH="1" flipV="1">
            <a:off x="4581364" y="3072408"/>
            <a:ext cx="2784908" cy="1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6235" y="3748407"/>
            <a:ext cx="510845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TB_RTUDB_</a:t>
            </a:r>
            <a:r>
              <a:rPr lang="ko-KR" altLang="en-US" smtClean="0">
                <a:solidFill>
                  <a:srgbClr val="FF0000"/>
                </a:solidFill>
              </a:rPr>
              <a:t>TRANSACTION_CHECK</a:t>
            </a:r>
            <a:endParaRPr lang="en-US" altLang="ko-KR" smtClean="0">
              <a:solidFill>
                <a:srgbClr val="FF0000"/>
              </a:solidFill>
            </a:endParaRPr>
          </a:p>
          <a:p>
            <a:r>
              <a:rPr lang="en-US" altLang="ko-KR" smtClean="0">
                <a:solidFill>
                  <a:srgbClr val="FF0000"/>
                </a:solidFill>
              </a:rPr>
              <a:t>(TRANS_CHK)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1588" y="2155291"/>
            <a:ext cx="4449812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RTUDB_DetectSiteDBTransaction 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쓰레드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6273" y="4953905"/>
            <a:ext cx="3355008" cy="1646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66272" y="5016623"/>
            <a:ext cx="3355008" cy="431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marL="228600" indent="-228600" defTabSz="72000">
              <a:buAutoNum type="arabicParenR"/>
            </a:pPr>
            <a:r>
              <a:rPr lang="ko-KR" altLang="en-US" sz="1200" smtClean="0">
                <a:solidFill>
                  <a:schemeClr val="tx1"/>
                </a:solidFill>
              </a:rPr>
              <a:t>한 국소씩 서버로 다운로드 수행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 flipV="1">
            <a:off x="4569692" y="3261768"/>
            <a:ext cx="2796581" cy="2515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22228" y="4629869"/>
            <a:ext cx="4363147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400" b="1" smtClean="0">
                <a:solidFill>
                  <a:schemeClr val="tx1"/>
                </a:solidFill>
                <a:latin typeface="+mn-ea"/>
              </a:rPr>
              <a:t>RTUDB_RetryDBTransaction </a:t>
            </a:r>
            <a:r>
              <a:rPr lang="ko-KR" altLang="en-US" sz="1400" b="1">
                <a:solidFill>
                  <a:schemeClr val="tx1"/>
                </a:solidFill>
                <a:latin typeface="+mn-ea"/>
              </a:rPr>
              <a:t>쓰레드</a:t>
            </a:r>
            <a:endParaRPr lang="en-US" altLang="ko-KR" sz="14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88146" y="4457327"/>
            <a:ext cx="4031309" cy="4417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1200" smtClean="0">
                <a:solidFill>
                  <a:schemeClr val="tx1"/>
                </a:solidFill>
              </a:rPr>
              <a:t>한 사이트씩 </a:t>
            </a:r>
            <a:r>
              <a:rPr lang="en-US" altLang="ko-KR" sz="1200" smtClean="0">
                <a:solidFill>
                  <a:schemeClr val="tx1"/>
                </a:solidFill>
              </a:rPr>
              <a:t>RTU-DB </a:t>
            </a:r>
            <a:r>
              <a:rPr lang="ko-KR" altLang="en-US" sz="1200" smtClean="0">
                <a:solidFill>
                  <a:schemeClr val="tx1"/>
                </a:solidFill>
              </a:rPr>
              <a:t>의 내용을 서버로 다운로드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54066" y="1893317"/>
            <a:ext cx="4031309" cy="4417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1200" smtClean="0">
                <a:solidFill>
                  <a:schemeClr val="tx1"/>
                </a:solidFill>
              </a:rPr>
              <a:t>한 사이트씩 </a:t>
            </a:r>
            <a:r>
              <a:rPr lang="en-US" altLang="ko-KR" sz="1200" smtClean="0">
                <a:solidFill>
                  <a:schemeClr val="tx1"/>
                </a:solidFill>
              </a:rPr>
              <a:t>RTU-DB </a:t>
            </a:r>
            <a:r>
              <a:rPr lang="ko-KR" altLang="en-US" sz="1200" smtClean="0">
                <a:solidFill>
                  <a:schemeClr val="tx1"/>
                </a:solidFill>
              </a:rPr>
              <a:t>의 내용을 조사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4621" y="1222140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RTU데이터 </a:t>
            </a:r>
            <a:r>
              <a:rPr lang="ko-KR" altLang="en-US" smtClean="0"/>
              <a:t>업로</a:t>
            </a:r>
            <a:r>
              <a:rPr lang="ko-KR" altLang="en-US"/>
              <a:t>드</a:t>
            </a:r>
            <a:r>
              <a:rPr lang="ko-KR" altLang="en-US" smtClean="0"/>
              <a:t> 프로세스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4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7759" y="768152"/>
            <a:ext cx="3168302" cy="28083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환경감시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---------DI </a:t>
            </a:r>
            <a:r>
              <a:rPr lang="ko-KR" altLang="en-US" sz="900">
                <a:solidFill>
                  <a:schemeClr val="tx1"/>
                </a:solidFill>
              </a:rPr>
              <a:t>센서 </a:t>
            </a:r>
            <a:r>
              <a:rPr lang="en-US" altLang="ko-KR" sz="900">
                <a:solidFill>
                  <a:schemeClr val="tx1"/>
                </a:solidFill>
              </a:rPr>
              <a:t>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열감지센서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연기감지센서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출입문센서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</a:t>
            </a:r>
            <a:r>
              <a:rPr lang="ko-KR" altLang="en-US" sz="900" smtClean="0">
                <a:solidFill>
                  <a:schemeClr val="tx1"/>
                </a:solidFill>
              </a:rPr>
              <a:t>누수감지센서</a:t>
            </a:r>
            <a:r>
              <a:rPr lang="en-US" altLang="ko-KR" sz="900" smtClean="0">
                <a:solidFill>
                  <a:schemeClr val="tx1"/>
                </a:solidFill>
              </a:rPr>
              <a:t>**</a:t>
            </a:r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1200" b="1">
                <a:solidFill>
                  <a:srgbClr val="FF0000"/>
                </a:solidFill>
              </a:rPr>
              <a:t>5. </a:t>
            </a:r>
            <a:r>
              <a:rPr lang="ko-KR" altLang="en-US" sz="1200" b="1">
                <a:solidFill>
                  <a:srgbClr val="FF0000"/>
                </a:solidFill>
              </a:rPr>
              <a:t>전등 </a:t>
            </a:r>
            <a:r>
              <a:rPr lang="en-US" altLang="ko-KR" sz="1200" b="1">
                <a:solidFill>
                  <a:srgbClr val="FF0000"/>
                </a:solidFill>
              </a:rPr>
              <a:t>On/Off 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**</a:t>
            </a:r>
            <a:endParaRPr lang="ko-KR" altLang="en-US" sz="12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>
                <a:solidFill>
                  <a:srgbClr val="FF0000"/>
                </a:solidFill>
              </a:rPr>
              <a:t>6. </a:t>
            </a:r>
            <a:r>
              <a:rPr lang="ko-KR" altLang="en-US" sz="1200" b="1" smtClean="0">
                <a:solidFill>
                  <a:srgbClr val="FF0000"/>
                </a:solidFill>
              </a:rPr>
              <a:t>냉난방기 </a:t>
            </a:r>
            <a:r>
              <a:rPr lang="en-US" altLang="ko-KR" sz="1200" b="1" smtClean="0">
                <a:solidFill>
                  <a:srgbClr val="FF0000"/>
                </a:solidFill>
              </a:rPr>
              <a:t>On/Off 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**</a:t>
            </a:r>
            <a:endParaRPr lang="ko-KR" altLang="en-US" sz="12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>
                <a:solidFill>
                  <a:srgbClr val="FF0000"/>
                </a:solidFill>
              </a:rPr>
              <a:t>7. </a:t>
            </a:r>
            <a:r>
              <a:rPr lang="ko-KR" altLang="en-US" sz="1200" b="1" smtClean="0">
                <a:solidFill>
                  <a:srgbClr val="FF0000"/>
                </a:solidFill>
              </a:rPr>
              <a:t>감시장비전원 </a:t>
            </a:r>
            <a:r>
              <a:rPr lang="en-US" altLang="ko-KR" sz="1200" b="1">
                <a:solidFill>
                  <a:srgbClr val="FF0000"/>
                </a:solidFill>
              </a:rPr>
              <a:t>On/Off </a:t>
            </a:r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**</a:t>
            </a:r>
            <a:endParaRPr lang="ko-KR" altLang="en-US" sz="1200" b="1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b="1" smtClean="0">
                <a:solidFill>
                  <a:srgbClr val="FF0000"/>
                </a:solidFill>
              </a:rPr>
              <a:t>8. </a:t>
            </a:r>
            <a:r>
              <a:rPr lang="ko-KR" altLang="en-US" sz="1200" b="1" smtClean="0">
                <a:solidFill>
                  <a:srgbClr val="FF0000"/>
                </a:solidFill>
              </a:rPr>
              <a:t>영상녹화 </a:t>
            </a:r>
            <a:r>
              <a:rPr lang="en-US" altLang="ko-KR" sz="1200" b="1">
                <a:solidFill>
                  <a:srgbClr val="FF0000"/>
                </a:solidFill>
              </a:rPr>
              <a:t>On/Off </a:t>
            </a:r>
            <a:r>
              <a:rPr lang="ko-KR" altLang="en-US" sz="1200" b="1" smtClean="0">
                <a:solidFill>
                  <a:srgbClr val="FF0000"/>
                </a:solidFill>
              </a:rPr>
              <a:t>상태***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---------AI </a:t>
            </a:r>
            <a:r>
              <a:rPr lang="ko-KR" altLang="en-US" sz="900">
                <a:solidFill>
                  <a:schemeClr val="tx1"/>
                </a:solidFill>
              </a:rPr>
              <a:t>센서 </a:t>
            </a:r>
            <a:r>
              <a:rPr lang="en-US" altLang="ko-KR" sz="900">
                <a:solidFill>
                  <a:schemeClr val="tx1"/>
                </a:solidFill>
              </a:rPr>
              <a:t>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온도센서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습도센서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전원감시센서</a:t>
            </a: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152" y="768152"/>
            <a:ext cx="3168352" cy="36724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고정형 전파감시장비 </a:t>
            </a:r>
            <a:r>
              <a:rPr lang="en-US" altLang="ko-KR" sz="900">
                <a:solidFill>
                  <a:schemeClr val="tx1"/>
                </a:solidFill>
              </a:rPr>
              <a:t>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RX1 : </a:t>
            </a:r>
            <a:r>
              <a:rPr lang="ko-KR" altLang="en-US" sz="900">
                <a:solidFill>
                  <a:schemeClr val="tx1"/>
                </a:solidFill>
              </a:rPr>
              <a:t>측정수신기 </a:t>
            </a:r>
            <a:r>
              <a:rPr lang="en-US" altLang="ko-KR" sz="900">
                <a:solidFill>
                  <a:schemeClr val="tx1"/>
                </a:solidFill>
              </a:rPr>
              <a:t>1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RX2 : </a:t>
            </a:r>
            <a:r>
              <a:rPr lang="ko-KR" altLang="en-US" sz="900">
                <a:solidFill>
                  <a:schemeClr val="tx1"/>
                </a:solidFill>
              </a:rPr>
              <a:t>측정수신기 </a:t>
            </a:r>
            <a:r>
              <a:rPr lang="en-US" altLang="ko-KR" sz="900">
                <a:solidFill>
                  <a:schemeClr val="tx1"/>
                </a:solidFill>
              </a:rPr>
              <a:t>2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HF1 : </a:t>
            </a:r>
            <a:r>
              <a:rPr lang="ko-KR" altLang="en-US" sz="900">
                <a:solidFill>
                  <a:schemeClr val="tx1"/>
                </a:solidFill>
              </a:rPr>
              <a:t>복조수신기 </a:t>
            </a:r>
            <a:r>
              <a:rPr lang="en-US" altLang="ko-KR" sz="900">
                <a:solidFill>
                  <a:schemeClr val="tx1"/>
                </a:solidFill>
              </a:rPr>
              <a:t>1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HF2 : </a:t>
            </a:r>
            <a:r>
              <a:rPr lang="ko-KR" altLang="en-US" sz="900">
                <a:solidFill>
                  <a:schemeClr val="tx1"/>
                </a:solidFill>
              </a:rPr>
              <a:t>복조수신기 </a:t>
            </a:r>
            <a:r>
              <a:rPr lang="en-US" altLang="ko-KR" sz="900">
                <a:solidFill>
                  <a:schemeClr val="tx1"/>
                </a:solidFill>
              </a:rPr>
              <a:t>2 </a:t>
            </a:r>
            <a:r>
              <a:rPr lang="ko-KR" altLang="en-US" sz="900">
                <a:solidFill>
                  <a:schemeClr val="tx1"/>
                </a:solidFill>
              </a:rPr>
              <a:t>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5. ANT : </a:t>
            </a:r>
            <a:r>
              <a:rPr lang="ko-KR" altLang="en-US" sz="900">
                <a:solidFill>
                  <a:schemeClr val="tx1"/>
                </a:solidFill>
              </a:rPr>
              <a:t>안테나 제어기 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6. DEM : </a:t>
            </a:r>
            <a:r>
              <a:rPr lang="ko-KR" altLang="en-US" sz="900">
                <a:solidFill>
                  <a:schemeClr val="tx1"/>
                </a:solidFill>
              </a:rPr>
              <a:t>음성복조장치 장비진단 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DSP : </a:t>
            </a:r>
            <a:r>
              <a:rPr lang="ko-KR" altLang="en-US" sz="900">
                <a:solidFill>
                  <a:schemeClr val="tx1"/>
                </a:solidFill>
              </a:rPr>
              <a:t>신호처리장치 장비진단 상태</a:t>
            </a:r>
          </a:p>
          <a:p>
            <a:pPr defTabSz="180000"/>
            <a:endParaRPr lang="ko-KR" altLang="en-US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고정형 전파감시운영</a:t>
            </a:r>
            <a:r>
              <a:rPr lang="en-US" altLang="ko-KR" sz="900">
                <a:solidFill>
                  <a:schemeClr val="tx1"/>
                </a:solidFill>
              </a:rPr>
              <a:t>SW 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Rms.exe : </a:t>
            </a:r>
            <a:r>
              <a:rPr lang="ko-KR" altLang="en-US" sz="900">
                <a:solidFill>
                  <a:schemeClr val="tx1"/>
                </a:solidFill>
              </a:rPr>
              <a:t>감시운영</a:t>
            </a:r>
            <a:r>
              <a:rPr lang="en-US" altLang="ko-KR" sz="900">
                <a:solidFill>
                  <a:schemeClr val="tx1"/>
                </a:solidFill>
              </a:rPr>
              <a:t>SW(Rms.exe) </a:t>
            </a:r>
            <a:r>
              <a:rPr lang="ko-KR" altLang="en-US" sz="900">
                <a:solidFill>
                  <a:schemeClr val="tx1"/>
                </a:solidFill>
              </a:rPr>
              <a:t>구동상태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MnDB : </a:t>
            </a:r>
            <a:r>
              <a:rPr lang="ko-KR" altLang="en-US" sz="900">
                <a:solidFill>
                  <a:schemeClr val="tx1"/>
                </a:solidFill>
              </a:rPr>
              <a:t>본소</a:t>
            </a:r>
            <a:r>
              <a:rPr lang="en-US" altLang="ko-KR" sz="900">
                <a:solidFill>
                  <a:schemeClr val="tx1"/>
                </a:solidFill>
              </a:rPr>
              <a:t>DB </a:t>
            </a:r>
            <a:r>
              <a:rPr lang="ko-KR" altLang="en-US" sz="900">
                <a:solidFill>
                  <a:schemeClr val="tx1"/>
                </a:solidFill>
              </a:rPr>
              <a:t>연결상태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SubDB : </a:t>
            </a:r>
            <a:r>
              <a:rPr lang="ko-KR" altLang="en-US" sz="900">
                <a:solidFill>
                  <a:schemeClr val="tx1"/>
                </a:solidFill>
              </a:rPr>
              <a:t>지소</a:t>
            </a:r>
            <a:r>
              <a:rPr lang="en-US" altLang="ko-KR" sz="900">
                <a:solidFill>
                  <a:schemeClr val="tx1"/>
                </a:solidFill>
              </a:rPr>
              <a:t>DB </a:t>
            </a:r>
            <a:r>
              <a:rPr lang="ko-KR" altLang="en-US" sz="900">
                <a:solidFill>
                  <a:schemeClr val="tx1"/>
                </a:solidFill>
              </a:rPr>
              <a:t>연결상태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SBC_MainDm : </a:t>
            </a:r>
            <a:r>
              <a:rPr lang="ko-KR" altLang="en-US" sz="900">
                <a:solidFill>
                  <a:schemeClr val="tx1"/>
                </a:solidFill>
              </a:rPr>
              <a:t>감시장비 메인데몬 실행상태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5. SBC_MR : </a:t>
            </a:r>
            <a:r>
              <a:rPr lang="ko-KR" altLang="en-US" sz="900">
                <a:solidFill>
                  <a:schemeClr val="tx1"/>
                </a:solidFill>
              </a:rPr>
              <a:t>감시장비 전파품질데몬 실행상태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6. SBC_MI : </a:t>
            </a:r>
            <a:r>
              <a:rPr lang="ko-KR" altLang="en-US" sz="900">
                <a:solidFill>
                  <a:schemeClr val="tx1"/>
                </a:solidFill>
              </a:rPr>
              <a:t>감시장비 불법전파탐사데몬 실행상태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SBC_MO : </a:t>
            </a:r>
            <a:r>
              <a:rPr lang="ko-KR" altLang="en-US" sz="900">
                <a:solidFill>
                  <a:schemeClr val="tx1"/>
                </a:solidFill>
              </a:rPr>
              <a:t>감시장비 이용률데몬 실행상태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8. SBC_MA : </a:t>
            </a:r>
            <a:r>
              <a:rPr lang="ko-KR" altLang="en-US" sz="900">
                <a:solidFill>
                  <a:schemeClr val="tx1"/>
                </a:solidFill>
              </a:rPr>
              <a:t>감시장비 운용감시데몬 실행상태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9. REC : </a:t>
            </a:r>
            <a:r>
              <a:rPr lang="ko-KR" altLang="en-US" sz="900">
                <a:solidFill>
                  <a:schemeClr val="tx1"/>
                </a:solidFill>
              </a:rPr>
              <a:t>감시장비 음성서버 연결상태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10. RmsRestore : </a:t>
            </a:r>
            <a:r>
              <a:rPr lang="ko-KR" altLang="en-US" sz="900">
                <a:solidFill>
                  <a:schemeClr val="tx1"/>
                </a:solidFill>
              </a:rPr>
              <a:t>감시운영</a:t>
            </a:r>
            <a:r>
              <a:rPr lang="en-US" altLang="ko-KR" sz="900">
                <a:solidFill>
                  <a:schemeClr val="tx1"/>
                </a:solidFill>
              </a:rPr>
              <a:t>SW </a:t>
            </a:r>
            <a:r>
              <a:rPr lang="ko-KR" altLang="en-US" sz="900">
                <a:solidFill>
                  <a:schemeClr val="tx1"/>
                </a:solidFill>
              </a:rPr>
              <a:t>원복프로세스 </a:t>
            </a:r>
            <a:r>
              <a:rPr lang="ko-KR" altLang="en-US" sz="900" smtClean="0">
                <a:solidFill>
                  <a:schemeClr val="tx1"/>
                </a:solidFill>
              </a:rPr>
              <a:t>실행상태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※ </a:t>
            </a:r>
            <a:r>
              <a:rPr lang="ko-KR" altLang="en-US" sz="900">
                <a:solidFill>
                  <a:schemeClr val="tx1"/>
                </a:solidFill>
              </a:rPr>
              <a:t>운영측 네트웍연결상태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</a:t>
            </a:r>
            <a:r>
              <a:rPr lang="en-US" altLang="ko-KR" sz="900">
                <a:solidFill>
                  <a:schemeClr val="tx1"/>
                </a:solidFill>
              </a:rPr>
              <a:t>: </a:t>
            </a:r>
            <a:r>
              <a:rPr lang="ko-KR" altLang="en-US" sz="900">
                <a:solidFill>
                  <a:schemeClr val="tx1"/>
                </a:solidFill>
              </a:rPr>
              <a:t>본소</a:t>
            </a:r>
            <a:r>
              <a:rPr lang="en-US" altLang="ko-KR" sz="900">
                <a:solidFill>
                  <a:schemeClr val="tx1"/>
                </a:solidFill>
              </a:rPr>
              <a:t>DB, </a:t>
            </a:r>
            <a:r>
              <a:rPr lang="ko-KR" altLang="en-US" sz="900">
                <a:solidFill>
                  <a:schemeClr val="tx1"/>
                </a:solidFill>
              </a:rPr>
              <a:t>지소</a:t>
            </a:r>
            <a:r>
              <a:rPr lang="en-US" altLang="ko-KR" sz="900">
                <a:solidFill>
                  <a:schemeClr val="tx1"/>
                </a:solidFill>
              </a:rPr>
              <a:t>DB, SBC(</a:t>
            </a:r>
            <a:r>
              <a:rPr lang="ko-KR" altLang="en-US" sz="900">
                <a:solidFill>
                  <a:schemeClr val="tx1"/>
                </a:solidFill>
              </a:rPr>
              <a:t>감시장비</a:t>
            </a:r>
            <a:r>
              <a:rPr lang="en-US" altLang="ko-KR" sz="900">
                <a:solidFill>
                  <a:schemeClr val="tx1"/>
                </a:solidFill>
              </a:rPr>
              <a:t>), </a:t>
            </a:r>
            <a:r>
              <a:rPr lang="ko-KR" altLang="en-US" sz="900">
                <a:solidFill>
                  <a:schemeClr val="tx1"/>
                </a:solidFill>
              </a:rPr>
              <a:t>음성서버 등의 </a:t>
            </a:r>
          </a:p>
          <a:p>
            <a:pPr defTabSz="180000"/>
            <a:r>
              <a:rPr lang="ko-KR" altLang="en-US" sz="900">
                <a:solidFill>
                  <a:schemeClr val="tx1"/>
                </a:solidFill>
              </a:rPr>
              <a:t>   네트웍 연결상태는 </a:t>
            </a:r>
            <a:r>
              <a:rPr lang="en-US" altLang="ko-KR" sz="900">
                <a:solidFill>
                  <a:schemeClr val="tx1"/>
                </a:solidFill>
              </a:rPr>
              <a:t>MnDB, SubDB, SBC_MainDm, REC 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</a:t>
            </a:r>
            <a:r>
              <a:rPr lang="ko-KR" altLang="en-US" sz="900" smtClean="0">
                <a:solidFill>
                  <a:schemeClr val="tx1"/>
                </a:solidFill>
              </a:rPr>
              <a:t>항목을 </a:t>
            </a:r>
            <a:r>
              <a:rPr lang="ko-KR" altLang="en-US" sz="900">
                <a:solidFill>
                  <a:schemeClr val="tx1"/>
                </a:solidFill>
              </a:rPr>
              <a:t>참조하여 판별가능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0519" y="771203"/>
            <a:ext cx="3168352" cy="136510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고정형 전파방향탐지 장비 </a:t>
            </a:r>
            <a:r>
              <a:rPr lang="en-US" altLang="ko-KR" sz="900">
                <a:solidFill>
                  <a:schemeClr val="tx1"/>
                </a:solidFill>
              </a:rPr>
              <a:t>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방탐처리기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방탐수신기</a:t>
            </a:r>
            <a:r>
              <a:rPr lang="en-US" altLang="ko-KR" sz="900">
                <a:solidFill>
                  <a:schemeClr val="tx1"/>
                </a:solidFill>
              </a:rPr>
              <a:t>1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방탐수신기</a:t>
            </a:r>
            <a:r>
              <a:rPr lang="en-US" altLang="ko-KR" sz="900">
                <a:solidFill>
                  <a:schemeClr val="tx1"/>
                </a:solidFill>
              </a:rPr>
              <a:t>2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4. </a:t>
            </a:r>
            <a:r>
              <a:rPr lang="ko-KR" altLang="en-US" sz="900">
                <a:solidFill>
                  <a:schemeClr val="tx1"/>
                </a:solidFill>
              </a:rPr>
              <a:t>방탐수신기</a:t>
            </a:r>
            <a:r>
              <a:rPr lang="en-US" altLang="ko-KR" sz="900">
                <a:solidFill>
                  <a:schemeClr val="tx1"/>
                </a:solidFill>
              </a:rPr>
              <a:t>3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5. </a:t>
            </a:r>
            <a:r>
              <a:rPr lang="ko-KR" altLang="en-US" sz="900">
                <a:solidFill>
                  <a:schemeClr val="tx1"/>
                </a:solidFill>
              </a:rPr>
              <a:t>방탐수신기</a:t>
            </a:r>
            <a:r>
              <a:rPr lang="en-US" altLang="ko-KR" sz="900">
                <a:solidFill>
                  <a:schemeClr val="tx1"/>
                </a:solidFill>
              </a:rPr>
              <a:t>4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6. </a:t>
            </a:r>
            <a:r>
              <a:rPr lang="ko-KR" altLang="en-US" sz="900">
                <a:solidFill>
                  <a:schemeClr val="tx1"/>
                </a:solidFill>
              </a:rPr>
              <a:t>방탐수신기</a:t>
            </a:r>
            <a:r>
              <a:rPr lang="en-US" altLang="ko-KR" sz="900">
                <a:solidFill>
                  <a:schemeClr val="tx1"/>
                </a:solidFill>
              </a:rPr>
              <a:t>5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7. </a:t>
            </a:r>
            <a:r>
              <a:rPr lang="ko-KR" altLang="en-US" sz="900">
                <a:solidFill>
                  <a:schemeClr val="tx1"/>
                </a:solidFill>
              </a:rPr>
              <a:t>시스템상태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8. </a:t>
            </a:r>
            <a:r>
              <a:rPr lang="ko-KR" altLang="en-US" sz="900">
                <a:solidFill>
                  <a:schemeClr val="tx1"/>
                </a:solidFill>
              </a:rPr>
              <a:t>신호처리장치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9750" y="2280320"/>
            <a:ext cx="3168352" cy="12961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---</a:t>
            </a:r>
            <a:r>
              <a:rPr lang="ko-KR" altLang="en-US" sz="900">
                <a:solidFill>
                  <a:schemeClr val="tx1"/>
                </a:solidFill>
              </a:rPr>
              <a:t>준고정형 전파감시 장비 </a:t>
            </a:r>
            <a:r>
              <a:rPr lang="en-US" altLang="ko-KR" sz="900">
                <a:solidFill>
                  <a:schemeClr val="tx1"/>
                </a:solidFill>
              </a:rPr>
              <a:t>-----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측정수신기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디지털처리부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문열림상태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6639" y="5952728"/>
            <a:ext cx="3168302" cy="10801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&lt;RTU </a:t>
            </a:r>
            <a:r>
              <a:rPr lang="ko-KR" altLang="en-US" sz="900" smtClean="0">
                <a:solidFill>
                  <a:schemeClr val="tx1"/>
                </a:solidFill>
              </a:rPr>
              <a:t>제어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1. </a:t>
            </a:r>
            <a:r>
              <a:rPr lang="ko-KR" altLang="en-US" sz="900">
                <a:solidFill>
                  <a:schemeClr val="tx1"/>
                </a:solidFill>
              </a:rPr>
              <a:t>전등 </a:t>
            </a:r>
            <a:r>
              <a:rPr lang="en-US" altLang="ko-KR" sz="900">
                <a:solidFill>
                  <a:schemeClr val="tx1"/>
                </a:solidFill>
              </a:rPr>
              <a:t>On/Off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냉난방기 </a:t>
            </a:r>
            <a:r>
              <a:rPr lang="en-US" altLang="ko-KR" sz="900">
                <a:solidFill>
                  <a:schemeClr val="tx1"/>
                </a:solidFill>
              </a:rPr>
              <a:t>On/Off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3. </a:t>
            </a:r>
            <a:r>
              <a:rPr lang="ko-KR" altLang="en-US" sz="900">
                <a:solidFill>
                  <a:schemeClr val="tx1"/>
                </a:solidFill>
              </a:rPr>
              <a:t>전원 </a:t>
            </a:r>
            <a:r>
              <a:rPr lang="en-US" altLang="ko-KR" sz="900">
                <a:solidFill>
                  <a:schemeClr val="tx1"/>
                </a:solidFill>
              </a:rPr>
              <a:t>On/Off</a:t>
            </a: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 - </a:t>
            </a:r>
            <a:r>
              <a:rPr lang="ko-KR" altLang="en-US" sz="900">
                <a:solidFill>
                  <a:schemeClr val="tx1"/>
                </a:solidFill>
              </a:rPr>
              <a:t>고정형 전파감시장비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고정방탐 장비</a:t>
            </a:r>
            <a:r>
              <a:rPr lang="en-US" altLang="ko-KR" sz="900">
                <a:solidFill>
                  <a:schemeClr val="tx1"/>
                </a:solidFill>
              </a:rPr>
              <a:t>, </a:t>
            </a:r>
            <a:r>
              <a:rPr lang="ko-KR" altLang="en-US" sz="900">
                <a:solidFill>
                  <a:schemeClr val="tx1"/>
                </a:solidFill>
              </a:rPr>
              <a:t>준고정형 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    </a:t>
            </a:r>
            <a:r>
              <a:rPr lang="ko-KR" altLang="en-US" sz="900">
                <a:solidFill>
                  <a:schemeClr val="tx1"/>
                </a:solidFill>
              </a:rPr>
              <a:t>감시장비 등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67759" y="3794373"/>
            <a:ext cx="3168302" cy="8622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영상시스템 감시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  <a:p>
            <a:pPr defTabSz="180000"/>
            <a:r>
              <a:rPr lang="en-US" altLang="ko-KR" sz="900" b="1" strike="sngStrike" smtClean="0">
                <a:solidFill>
                  <a:srgbClr val="FF0000"/>
                </a:solidFill>
              </a:rPr>
              <a:t>1. </a:t>
            </a:r>
            <a:r>
              <a:rPr lang="ko-KR" altLang="en-US" sz="900" b="1" strike="sngStrike" smtClean="0">
                <a:solidFill>
                  <a:srgbClr val="FF0000"/>
                </a:solidFill>
              </a:rPr>
              <a:t>영상장비 연결 상태</a:t>
            </a:r>
            <a:r>
              <a:rPr lang="en-US" altLang="ko-KR" sz="900" b="1" strike="sngStrike" smtClean="0">
                <a:solidFill>
                  <a:srgbClr val="FF0000"/>
                </a:solidFill>
              </a:rPr>
              <a:t>(</a:t>
            </a:r>
            <a:r>
              <a:rPr lang="ko-KR" altLang="en-US" sz="900" b="1" strike="sngStrike" smtClean="0">
                <a:solidFill>
                  <a:srgbClr val="FF0000"/>
                </a:solidFill>
              </a:rPr>
              <a:t>네트웍 연결</a:t>
            </a:r>
            <a:r>
              <a:rPr lang="en-US" altLang="ko-KR" sz="900" b="1" strike="sngStrike" smtClean="0">
                <a:solidFill>
                  <a:srgbClr val="FF0000"/>
                </a:solidFill>
              </a:rPr>
              <a:t>)</a:t>
            </a:r>
          </a:p>
          <a:p>
            <a:pPr defTabSz="180000"/>
            <a:r>
              <a:rPr lang="en-US" altLang="ko-KR" sz="900" b="1" smtClean="0">
                <a:solidFill>
                  <a:srgbClr val="FF0000"/>
                </a:solidFill>
              </a:rPr>
              <a:t>2. </a:t>
            </a:r>
            <a:r>
              <a:rPr lang="ko-KR" altLang="en-US" sz="900" b="1" smtClean="0">
                <a:solidFill>
                  <a:srgbClr val="FF0000"/>
                </a:solidFill>
              </a:rPr>
              <a:t>녹화 </a:t>
            </a:r>
            <a:r>
              <a:rPr lang="en-US" altLang="ko-KR" sz="900" b="1" smtClean="0">
                <a:solidFill>
                  <a:srgbClr val="FF0000"/>
                </a:solidFill>
              </a:rPr>
              <a:t>On/Off </a:t>
            </a:r>
            <a:r>
              <a:rPr lang="ko-KR" altLang="en-US" sz="900" b="1" smtClean="0">
                <a:solidFill>
                  <a:srgbClr val="FF0000"/>
                </a:solidFill>
              </a:rPr>
              <a:t>상태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900" smtClean="0">
                <a:solidFill>
                  <a:schemeClr val="tx1"/>
                </a:solidFill>
              </a:rPr>
              <a:t>    : RTU </a:t>
            </a:r>
            <a:r>
              <a:rPr lang="ko-KR" altLang="en-US" sz="900" smtClean="0">
                <a:solidFill>
                  <a:schemeClr val="tx1"/>
                </a:solidFill>
              </a:rPr>
              <a:t>에서 네트웍으로 영상저장장치에 접속하여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180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 </a:t>
            </a:r>
            <a:r>
              <a:rPr lang="ko-KR" altLang="en-US" sz="900" smtClean="0">
                <a:solidFill>
                  <a:schemeClr val="tx1"/>
                </a:solidFill>
              </a:rPr>
              <a:t>주기적으로 </a:t>
            </a:r>
            <a:r>
              <a:rPr lang="en-US" altLang="ko-KR" sz="900" smtClean="0">
                <a:solidFill>
                  <a:schemeClr val="tx1"/>
                </a:solidFill>
              </a:rPr>
              <a:t>On/Off </a:t>
            </a:r>
            <a:r>
              <a:rPr lang="ko-KR" altLang="en-US" sz="900" smtClean="0">
                <a:solidFill>
                  <a:schemeClr val="tx1"/>
                </a:solidFill>
              </a:rPr>
              <a:t>상태 수집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639" y="192088"/>
            <a:ext cx="31683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[RTU] </a:t>
            </a:r>
            <a:r>
              <a:rPr lang="ko-KR" altLang="en-US" sz="1400" smtClean="0"/>
              <a:t>감시 항목 분석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639" y="5448672"/>
            <a:ext cx="3168352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[RTU] </a:t>
            </a:r>
            <a:r>
              <a:rPr lang="ko-KR" altLang="en-US" sz="1400" smtClean="0"/>
              <a:t>제어 항목 분석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982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</a:t>
            </a:r>
            <a:r>
              <a:rPr lang="ko-KR" altLang="en-US"/>
              <a:t>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smtClean="0"/>
              <a:t>08/31 ykhong</a:t>
            </a:r>
          </a:p>
          <a:p>
            <a:pPr marL="0" indent="0">
              <a:buNone/>
            </a:pPr>
            <a:r>
              <a:rPr lang="en-US" altLang="ko-KR" sz="1400" smtClean="0"/>
              <a:t># FOP </a:t>
            </a:r>
            <a:r>
              <a:rPr lang="ko-KR" altLang="en-US" sz="1400" smtClean="0"/>
              <a:t>에서 공통코드 변경하면 </a:t>
            </a:r>
            <a:r>
              <a:rPr lang="en-US" altLang="ko-KR" sz="1400" smtClean="0"/>
              <a:t>FSVR </a:t>
            </a:r>
            <a:r>
              <a:rPr lang="ko-KR" altLang="en-US" sz="1400" smtClean="0"/>
              <a:t>에게 알려 줘야 한다</a:t>
            </a:r>
            <a:r>
              <a:rPr lang="en-US" altLang="ko-KR" sz="1400" smtClean="0"/>
              <a:t>.</a:t>
            </a:r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- </a:t>
            </a:r>
            <a:r>
              <a:rPr lang="ko-KR" altLang="en-US" sz="1400" smtClean="0"/>
              <a:t>프로토콜 누락</a:t>
            </a:r>
            <a:endParaRPr lang="en-US" altLang="ko-KR" sz="1400" smtClean="0"/>
          </a:p>
          <a:p>
            <a:pPr marL="0" indent="0">
              <a:buNone/>
            </a:pP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09/09 </a:t>
            </a:r>
            <a:r>
              <a:rPr lang="ko-KR" altLang="en-US" sz="1400" smtClean="0"/>
              <a:t>추가</a:t>
            </a:r>
            <a:endParaRPr lang="en-US" altLang="ko-KR" sz="1400" smtClean="0"/>
          </a:p>
          <a:p>
            <a:pPr marL="0" indent="0">
              <a:buNone/>
            </a:pPr>
            <a:r>
              <a:rPr lang="en-US" altLang="ko-KR" sz="1400" smtClean="0"/>
              <a:t>### </a:t>
            </a:r>
            <a:r>
              <a:rPr lang="en-US" altLang="ko-KR" sz="1400" smtClean="0"/>
              <a:t>OP </a:t>
            </a:r>
            <a:r>
              <a:rPr lang="ko-KR" altLang="en-US" sz="1400"/>
              <a:t>또는 </a:t>
            </a:r>
            <a:r>
              <a:rPr lang="en-US" altLang="ko-KR" sz="1400"/>
              <a:t>RTU </a:t>
            </a:r>
            <a:r>
              <a:rPr lang="ko-KR" altLang="en-US" sz="1400"/>
              <a:t>가 서버에 네트웍 접속 시</a:t>
            </a:r>
          </a:p>
          <a:p>
            <a:pPr marL="0" indent="0">
              <a:buNone/>
            </a:pPr>
            <a:r>
              <a:rPr lang="ko-KR" altLang="en-US" sz="1400"/>
              <a:t>   접속된 소켓이 </a:t>
            </a:r>
            <a:r>
              <a:rPr lang="en-US" altLang="ko-KR" sz="1400"/>
              <a:t>OP </a:t>
            </a:r>
            <a:r>
              <a:rPr lang="ko-KR" altLang="en-US" sz="1400"/>
              <a:t>또는 </a:t>
            </a:r>
            <a:r>
              <a:rPr lang="en-US" altLang="ko-KR" sz="1400"/>
              <a:t>RTU </a:t>
            </a:r>
            <a:r>
              <a:rPr lang="ko-KR" altLang="en-US" sz="1400"/>
              <a:t>인지 구분할 수 있어야 하는데</a:t>
            </a:r>
            <a:r>
              <a:rPr lang="en-US" altLang="ko-KR" sz="1400"/>
              <a:t>,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ko-KR" altLang="en-US" sz="1400"/>
              <a:t>그 부분이 없어 프로트콜로 추가 했습니다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</a:p>
          <a:p>
            <a:pPr marL="0" indent="0">
              <a:buNone/>
            </a:pPr>
            <a:r>
              <a:rPr lang="en-US" altLang="ko-KR" sz="1400"/>
              <a:t>   </a:t>
            </a:r>
            <a:r>
              <a:rPr lang="en-US" altLang="ko-KR" sz="1400" smtClean="0">
                <a:sym typeface="Wingdings" panose="05000000000000000000" pitchFamily="2" charset="2"/>
              </a:rPr>
              <a:t></a:t>
            </a:r>
            <a:r>
              <a:rPr lang="en-US" altLang="ko-KR" sz="1400" smtClean="0"/>
              <a:t> </a:t>
            </a:r>
            <a:r>
              <a:rPr lang="ko-KR" altLang="en-US" sz="1400"/>
              <a:t>서버 접속 시 맨 처음 확인 받아야 연결을</a:t>
            </a:r>
          </a:p>
          <a:p>
            <a:pPr marL="0" indent="0">
              <a:buNone/>
            </a:pPr>
            <a:r>
              <a:rPr lang="ko-KR" altLang="en-US" sz="1400"/>
              <a:t>       유지하도록 하겠습니다</a:t>
            </a:r>
            <a:r>
              <a:rPr lang="en-US" altLang="ko-KR" sz="140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//####################################</a:t>
            </a:r>
          </a:p>
          <a:p>
            <a:pPr marL="0" indent="0">
              <a:buNone/>
            </a:pPr>
            <a:r>
              <a:rPr lang="en-US" altLang="ko-KR" sz="1400"/>
              <a:t>// == FMS_SVR </a:t>
            </a:r>
            <a:r>
              <a:rPr lang="ko-KR" altLang="en-US" sz="1400"/>
              <a:t>네트웍 접속 시 확인 절차 필요 </a:t>
            </a:r>
            <a:r>
              <a:rPr lang="en-US" altLang="ko-KR" sz="1400"/>
              <a:t>== </a:t>
            </a:r>
          </a:p>
          <a:p>
            <a:pPr marL="0" indent="0">
              <a:buNone/>
            </a:pPr>
            <a:r>
              <a:rPr lang="en-US" altLang="ko-KR" sz="1400"/>
              <a:t>// </a:t>
            </a:r>
            <a:r>
              <a:rPr lang="en-US" altLang="ko-KR" sz="1400"/>
              <a:t>### </a:t>
            </a:r>
            <a:r>
              <a:rPr lang="en-US" altLang="ko-KR" sz="1400" smtClean="0"/>
              <a:t>Eft_NETWORK_CONFIRM_REQ</a:t>
            </a: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// </a:t>
            </a:r>
            <a:r>
              <a:rPr lang="en-US" altLang="ko-KR" sz="1400"/>
              <a:t>### </a:t>
            </a:r>
            <a:r>
              <a:rPr lang="en-US" altLang="ko-KR" sz="1400" smtClean="0"/>
              <a:t>Eft_NETWORK_CONFIRM_RES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 smtClean="0"/>
              <a:t>Typedef </a:t>
            </a:r>
            <a:r>
              <a:rPr lang="en-US" altLang="ko-KR" sz="1400"/>
              <a:t>struct _FCLT_Network_Confirm</a:t>
            </a:r>
          </a:p>
          <a:p>
            <a:pPr marL="0" indent="0">
              <a:buNone/>
            </a:pPr>
            <a:r>
              <a:rPr lang="en-US" altLang="ko-KR" sz="1400"/>
              <a:t>{</a:t>
            </a:r>
          </a:p>
          <a:p>
            <a:pPr marL="0" indent="0">
              <a:buNone/>
            </a:pPr>
            <a:r>
              <a:rPr lang="en-US" altLang="ko-KR" sz="1400" smtClean="0"/>
              <a:t>     int</a:t>
            </a:r>
            <a:r>
              <a:rPr lang="en-US" altLang="ko-KR" sz="1400"/>
              <a:t>	</a:t>
            </a:r>
            <a:r>
              <a:rPr lang="en-US" altLang="ko-KR" sz="1400" smtClean="0"/>
              <a:t>nSiteID</a:t>
            </a:r>
            <a:r>
              <a:rPr lang="en-US" altLang="ko-KR" sz="1400"/>
              <a:t>;		// </a:t>
            </a:r>
            <a:r>
              <a:rPr lang="ko-KR" altLang="en-US" sz="1400"/>
              <a:t>원격국 </a:t>
            </a:r>
            <a:r>
              <a:rPr lang="en-US" altLang="ko-KR" sz="1400"/>
              <a:t>ID</a:t>
            </a:r>
          </a:p>
          <a:p>
            <a:pPr marL="0" indent="0">
              <a:buNone/>
            </a:pPr>
            <a:r>
              <a:rPr lang="en-US" altLang="ko-KR" sz="1400" smtClean="0"/>
              <a:t>     enumFMS_REMOTE_ID</a:t>
            </a:r>
            <a:r>
              <a:rPr lang="en-US" altLang="ko-KR" sz="1400"/>
              <a:t>	eRemoteID;</a:t>
            </a:r>
            <a:r>
              <a:rPr lang="en-US" altLang="ko-KR" sz="1400"/>
              <a:t>	</a:t>
            </a:r>
            <a:r>
              <a:rPr lang="en-US" altLang="ko-KR" sz="1400" smtClean="0"/>
              <a:t>// </a:t>
            </a:r>
            <a:r>
              <a:rPr lang="ko-KR" altLang="en-US" sz="1400"/>
              <a:t>네트웍 최초 접속 시 </a:t>
            </a:r>
            <a:r>
              <a:rPr lang="en-US" altLang="ko-KR" sz="1400"/>
              <a:t>NETWORK_CONFIRM ID</a:t>
            </a:r>
          </a:p>
          <a:p>
            <a:pPr marL="0" indent="0">
              <a:buNone/>
            </a:pPr>
            <a:r>
              <a:rPr lang="en-US" altLang="ko-KR" sz="1400"/>
              <a:t>} FCLT_Network_Confirm;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169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909" y="1434013"/>
            <a:ext cx="7912595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25" b="1" dirty="0"/>
              <a:t>1) </a:t>
            </a:r>
            <a:r>
              <a:rPr lang="ko-KR" altLang="en-US" sz="2625" b="1" dirty="0"/>
              <a:t>기본 정보 설정 요청 내용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417907" y="1931200"/>
            <a:ext cx="76375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30" indent="-240030">
              <a:buAutoNum type="arabicPeriod"/>
            </a:pPr>
            <a:r>
              <a:rPr lang="en-US" altLang="ko-KR" sz="1050" dirty="0">
                <a:latin typeface="+mn-ea"/>
              </a:rPr>
              <a:t>RTU </a:t>
            </a:r>
            <a:r>
              <a:rPr lang="ko-KR" altLang="en-US" sz="1050" dirty="0">
                <a:latin typeface="+mn-ea"/>
              </a:rPr>
              <a:t>기본 정보 설정</a:t>
            </a:r>
            <a:r>
              <a:rPr lang="en-US" altLang="ko-KR" sz="1050" dirty="0">
                <a:latin typeface="+mn-ea"/>
              </a:rPr>
              <a:t>(Network </a:t>
            </a:r>
            <a:r>
              <a:rPr lang="ko-KR" altLang="en-US" sz="1050" dirty="0">
                <a:latin typeface="+mn-ea"/>
              </a:rPr>
              <a:t>정보</a:t>
            </a:r>
            <a:r>
              <a:rPr lang="en-US" altLang="ko-KR" sz="1050" dirty="0">
                <a:latin typeface="+mn-ea"/>
              </a:rPr>
              <a:t>, </a:t>
            </a:r>
            <a:r>
              <a:rPr lang="en-US" altLang="ko-KR" sz="1050" dirty="0" err="1">
                <a:latin typeface="+mn-ea"/>
              </a:rPr>
              <a:t>SerialNumber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등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에 필요한 </a:t>
            </a:r>
            <a:r>
              <a:rPr lang="en-US" altLang="ko-KR" sz="1050" dirty="0">
                <a:latin typeface="+mn-ea"/>
              </a:rPr>
              <a:t>Tag</a:t>
            </a:r>
            <a:r>
              <a:rPr lang="ko-KR" altLang="en-US" sz="1050" dirty="0">
                <a:latin typeface="+mn-ea"/>
              </a:rPr>
              <a:t>와 </a:t>
            </a:r>
            <a:r>
              <a:rPr lang="en-US" altLang="ko-KR" sz="1050" dirty="0">
                <a:latin typeface="+mn-ea"/>
              </a:rPr>
              <a:t>Body</a:t>
            </a:r>
            <a:r>
              <a:rPr lang="ko-KR" altLang="en-US" sz="1050" dirty="0">
                <a:latin typeface="+mn-ea"/>
              </a:rPr>
              <a:t>가 필요할 듯 함</a:t>
            </a:r>
            <a:r>
              <a:rPr lang="en-US" altLang="ko-KR" sz="1050" dirty="0">
                <a:latin typeface="+mn-ea"/>
              </a:rPr>
              <a:t>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(3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번 항목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40030" indent="-240030">
              <a:buFontTx/>
              <a:buAutoNum type="arabicPeriod"/>
            </a:pPr>
            <a:r>
              <a:rPr lang="ko-KR" altLang="en-US" sz="1050" dirty="0">
                <a:latin typeface="+mn-ea"/>
              </a:rPr>
              <a:t>환경 감시 센서 </a:t>
            </a:r>
            <a:r>
              <a:rPr lang="en-US" altLang="ko-KR" sz="1050" dirty="0">
                <a:latin typeface="+mn-ea"/>
              </a:rPr>
              <a:t>DI 8</a:t>
            </a:r>
            <a:r>
              <a:rPr lang="ko-KR" altLang="en-US" sz="1050" dirty="0">
                <a:latin typeface="+mn-ea"/>
              </a:rPr>
              <a:t>개</a:t>
            </a:r>
            <a:r>
              <a:rPr lang="en-US" altLang="ko-KR" sz="1050" dirty="0">
                <a:latin typeface="+mn-ea"/>
              </a:rPr>
              <a:t>, D0 8</a:t>
            </a:r>
            <a:r>
              <a:rPr lang="ko-KR" altLang="en-US" sz="1050" dirty="0">
                <a:latin typeface="+mn-ea"/>
              </a:rPr>
              <a:t>개에 대한 기본 정보 설정에 필요한 </a:t>
            </a:r>
            <a:r>
              <a:rPr lang="en-US" altLang="ko-KR" sz="1050" dirty="0">
                <a:latin typeface="+mn-ea"/>
              </a:rPr>
              <a:t>Tag</a:t>
            </a:r>
            <a:r>
              <a:rPr lang="ko-KR" altLang="en-US" sz="1050" dirty="0">
                <a:latin typeface="+mn-ea"/>
              </a:rPr>
              <a:t>와 </a:t>
            </a:r>
            <a:r>
              <a:rPr lang="en-US" altLang="ko-KR" sz="1050" dirty="0">
                <a:latin typeface="+mn-ea"/>
              </a:rPr>
              <a:t>Body</a:t>
            </a:r>
            <a:r>
              <a:rPr lang="ko-KR" altLang="en-US" sz="1050" dirty="0">
                <a:latin typeface="+mn-ea"/>
              </a:rPr>
              <a:t>가 필요할 듯 함</a:t>
            </a:r>
            <a:r>
              <a:rPr lang="en-US" altLang="ko-KR" sz="1050" dirty="0">
                <a:latin typeface="+mn-ea"/>
              </a:rPr>
              <a:t>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(4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번 항목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050" dirty="0">
              <a:latin typeface="+mn-ea"/>
            </a:endParaRPr>
          </a:p>
          <a:p>
            <a:pPr marL="240030" indent="-240030">
              <a:buFontTx/>
              <a:buAutoNum type="arabicPeriod"/>
            </a:pPr>
            <a:r>
              <a:rPr lang="ko-KR" altLang="en-US" sz="1050" dirty="0">
                <a:latin typeface="+mn-ea"/>
              </a:rPr>
              <a:t>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 err="1">
                <a:latin typeface="+mn-ea"/>
              </a:rPr>
              <a:t>준고정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운영</a:t>
            </a:r>
            <a:r>
              <a:rPr lang="en-US" altLang="ko-KR" sz="1050" dirty="0">
                <a:latin typeface="+mn-ea"/>
              </a:rPr>
              <a:t>SW, </a:t>
            </a:r>
            <a:r>
              <a:rPr lang="ko-KR" altLang="en-US" sz="1050" dirty="0" err="1">
                <a:latin typeface="+mn-ea"/>
              </a:rPr>
              <a:t>고정방탐</a:t>
            </a:r>
            <a:r>
              <a:rPr lang="ko-KR" altLang="en-US" sz="1050" dirty="0">
                <a:latin typeface="+mn-ea"/>
              </a:rPr>
              <a:t> 기본 정보 설정</a:t>
            </a:r>
            <a:r>
              <a:rPr lang="en-US" altLang="ko-KR" sz="1050" dirty="0">
                <a:latin typeface="+mn-ea"/>
              </a:rPr>
              <a:t>(Network </a:t>
            </a:r>
            <a:r>
              <a:rPr lang="ko-KR" altLang="en-US" sz="1050" dirty="0">
                <a:latin typeface="+mn-ea"/>
              </a:rPr>
              <a:t>정보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에 필요한 </a:t>
            </a:r>
            <a:r>
              <a:rPr lang="en-US" altLang="ko-KR" sz="1050" dirty="0">
                <a:latin typeface="+mn-ea"/>
              </a:rPr>
              <a:t>Tag</a:t>
            </a:r>
            <a:r>
              <a:rPr lang="ko-KR" altLang="en-US" sz="1050" dirty="0">
                <a:latin typeface="+mn-ea"/>
              </a:rPr>
              <a:t>와 </a:t>
            </a:r>
            <a:r>
              <a:rPr lang="en-US" altLang="ko-KR" sz="1050" dirty="0">
                <a:latin typeface="+mn-ea"/>
              </a:rPr>
              <a:t>Body</a:t>
            </a:r>
            <a:r>
              <a:rPr lang="ko-KR" altLang="en-US" sz="1050" dirty="0">
                <a:latin typeface="+mn-ea"/>
              </a:rPr>
              <a:t>가 필요할 듯 함</a:t>
            </a:r>
            <a:r>
              <a:rPr lang="en-US" altLang="ko-KR" sz="1050" dirty="0">
                <a:latin typeface="+mn-ea"/>
              </a:rPr>
              <a:t>.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 (6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번 항목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ko-KR" altLang="en-US" sz="1050" dirty="0">
                <a:latin typeface="+mn-ea"/>
              </a:rPr>
              <a:t>종합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설비</a:t>
            </a:r>
            <a:r>
              <a:rPr lang="en-US" altLang="ko-KR" sz="1050" dirty="0">
                <a:latin typeface="+mn-ea"/>
              </a:rPr>
              <a:t>(RTU, </a:t>
            </a:r>
            <a:r>
              <a:rPr lang="ko-KR" altLang="en-US" sz="1050" dirty="0">
                <a:latin typeface="+mn-ea"/>
              </a:rPr>
              <a:t>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 err="1">
                <a:latin typeface="+mn-ea"/>
              </a:rPr>
              <a:t>준고정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운영</a:t>
            </a:r>
            <a:r>
              <a:rPr lang="en-US" altLang="ko-KR" sz="1050" dirty="0">
                <a:latin typeface="+mn-ea"/>
              </a:rPr>
              <a:t>SW, </a:t>
            </a:r>
            <a:r>
              <a:rPr lang="ko-KR" altLang="en-US" sz="1050" dirty="0" err="1">
                <a:latin typeface="+mn-ea"/>
              </a:rPr>
              <a:t>고정방탐</a:t>
            </a:r>
            <a:r>
              <a:rPr lang="en-US" altLang="ko-KR" sz="1050">
                <a:latin typeface="+mn-ea"/>
              </a:rPr>
              <a:t>), </a:t>
            </a:r>
          </a:p>
          <a:p>
            <a:r>
              <a:rPr lang="en-US" altLang="ko-KR" sz="1050">
                <a:latin typeface="+mn-ea"/>
              </a:rPr>
              <a:t>        </a:t>
            </a:r>
            <a:r>
              <a:rPr lang="ko-KR" altLang="en-US" sz="1050">
                <a:latin typeface="+mn-ea"/>
              </a:rPr>
              <a:t>환경 </a:t>
            </a:r>
            <a:r>
              <a:rPr lang="ko-KR" altLang="en-US" sz="1050" dirty="0">
                <a:latin typeface="+mn-ea"/>
              </a:rPr>
              <a:t>감시 센서</a:t>
            </a:r>
            <a:r>
              <a:rPr lang="en-US" altLang="ko-KR" sz="1050" dirty="0">
                <a:latin typeface="+mn-ea"/>
              </a:rPr>
              <a:t>(DI, DO) </a:t>
            </a:r>
            <a:r>
              <a:rPr lang="ko-KR" altLang="en-US" sz="1050" dirty="0">
                <a:latin typeface="+mn-ea"/>
              </a:rPr>
              <a:t>에 대해 추가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수정 시 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기본 정보 설정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Tag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050" dirty="0">
                <a:solidFill>
                  <a:srgbClr val="FF0000"/>
                </a:solidFill>
                <a:latin typeface="+mn-ea"/>
              </a:rPr>
              <a:t>Body</a:t>
            </a:r>
            <a:r>
              <a:rPr lang="ko-KR" altLang="en-US" sz="1050" dirty="0">
                <a:solidFill>
                  <a:srgbClr val="FF0000"/>
                </a:solidFill>
                <a:latin typeface="+mn-ea"/>
              </a:rPr>
              <a:t>가 필요 </a:t>
            </a:r>
            <a:endParaRPr lang="en-US" altLang="ko-KR" sz="105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    </a:t>
            </a:r>
          </a:p>
          <a:p>
            <a:r>
              <a:rPr lang="ko-KR" altLang="en-US" sz="1050" dirty="0">
                <a:latin typeface="+mn-ea"/>
              </a:rPr>
              <a:t>답변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>
                <a:latin typeface="+mn-ea"/>
              </a:rPr>
              <a:t>기본정보는 </a:t>
            </a:r>
            <a:r>
              <a:rPr lang="en-US" altLang="ko-KR" sz="1050" dirty="0" err="1">
                <a:latin typeface="+mn-ea"/>
              </a:rPr>
              <a:t>FMS_Client</a:t>
            </a:r>
            <a:r>
              <a:rPr lang="ko-KR" altLang="en-US" sz="1050" dirty="0">
                <a:latin typeface="+mn-ea"/>
              </a:rPr>
              <a:t>에서 </a:t>
            </a:r>
            <a:r>
              <a:rPr lang="en-US" altLang="ko-KR" sz="1050" dirty="0">
                <a:latin typeface="+mn-ea"/>
              </a:rPr>
              <a:t>FMS_DB</a:t>
            </a:r>
            <a:r>
              <a:rPr lang="ko-KR" altLang="en-US" sz="1050" dirty="0">
                <a:latin typeface="+mn-ea"/>
              </a:rPr>
              <a:t>에 </a:t>
            </a:r>
            <a:r>
              <a:rPr lang="ko-KR" altLang="en-US" sz="1050">
                <a:latin typeface="+mn-ea"/>
              </a:rPr>
              <a:t>저장하며 </a:t>
            </a:r>
            <a:endParaRPr lang="en-US" altLang="ko-KR" sz="1050">
              <a:latin typeface="+mn-ea"/>
            </a:endParaRPr>
          </a:p>
          <a:p>
            <a:r>
              <a:rPr lang="en-US" altLang="ko-KR" sz="1050">
                <a:latin typeface="+mn-ea"/>
              </a:rPr>
              <a:t>         FMS_Client</a:t>
            </a:r>
            <a:r>
              <a:rPr lang="ko-KR" altLang="en-US" sz="1050" dirty="0">
                <a:latin typeface="+mn-ea"/>
              </a:rPr>
              <a:t>에서 </a:t>
            </a:r>
            <a:r>
              <a:rPr lang="en-US" altLang="ko-KR" sz="1050" dirty="0">
                <a:latin typeface="+mn-ea"/>
              </a:rPr>
              <a:t>RTU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DB</a:t>
            </a:r>
            <a:r>
              <a:rPr lang="ko-KR" altLang="en-US" sz="1050" dirty="0">
                <a:latin typeface="+mn-ea"/>
              </a:rPr>
              <a:t>에 저장하는 편이 효율적이라 판단됨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ko-KR" altLang="en-US" sz="1050" dirty="0">
                <a:latin typeface="+mn-ea"/>
              </a:rPr>
              <a:t>추가로 사용자정보</a:t>
            </a:r>
            <a:r>
              <a:rPr lang="en-US" altLang="ko-KR" sz="1050">
                <a:latin typeface="+mn-ea"/>
              </a:rPr>
              <a:t>, </a:t>
            </a:r>
          </a:p>
          <a:p>
            <a:r>
              <a:rPr lang="ko-KR" altLang="en-US" sz="1050">
                <a:latin typeface="+mn-ea"/>
              </a:rPr>
              <a:t>공통코드도 </a:t>
            </a:r>
            <a:r>
              <a:rPr lang="ko-KR" altLang="en-US" sz="1050" dirty="0">
                <a:latin typeface="+mn-ea"/>
              </a:rPr>
              <a:t>기본정보이므로 </a:t>
            </a:r>
            <a:r>
              <a:rPr lang="en-US" altLang="ko-KR" sz="1050" dirty="0" err="1">
                <a:latin typeface="+mn-ea"/>
              </a:rPr>
              <a:t>FMS_Client</a:t>
            </a:r>
            <a:r>
              <a:rPr lang="ko-KR" altLang="en-US" sz="1050" dirty="0">
                <a:latin typeface="+mn-ea"/>
              </a:rPr>
              <a:t>에서 </a:t>
            </a:r>
            <a:r>
              <a:rPr lang="en-US" altLang="ko-KR" sz="1050" dirty="0">
                <a:latin typeface="+mn-ea"/>
              </a:rPr>
              <a:t>RTU DB</a:t>
            </a:r>
            <a:r>
              <a:rPr lang="ko-KR" altLang="en-US" sz="1050">
                <a:latin typeface="+mn-ea"/>
              </a:rPr>
              <a:t>에 직접 접속하여 수정</a:t>
            </a:r>
            <a:r>
              <a:rPr lang="en-US" altLang="ko-KR" sz="1050">
                <a:latin typeface="+mn-ea"/>
              </a:rPr>
              <a:t>/</a:t>
            </a:r>
            <a:r>
              <a:rPr lang="ko-KR" altLang="en-US" sz="1050">
                <a:latin typeface="+mn-ea"/>
              </a:rPr>
              <a:t>추가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37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909" y="1434014"/>
            <a:ext cx="9064414" cy="4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25" b="1" dirty="0"/>
              <a:t>2) </a:t>
            </a:r>
            <a:r>
              <a:rPr lang="ko-KR" altLang="en-US" sz="2625" b="1" dirty="0"/>
              <a:t>기본정보 처리 </a:t>
            </a:r>
            <a:r>
              <a:rPr lang="en-US" altLang="ko-KR" sz="2625" b="1" dirty="0"/>
              <a:t>(</a:t>
            </a:r>
            <a:r>
              <a:rPr lang="ko-KR" altLang="en-US" sz="2625" b="1" dirty="0"/>
              <a:t>국소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설비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센서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사용자</a:t>
            </a:r>
            <a:r>
              <a:rPr lang="en-US" altLang="ko-KR" sz="2625" b="1" dirty="0"/>
              <a:t>, </a:t>
            </a:r>
            <a:r>
              <a:rPr lang="ko-KR" altLang="en-US" sz="2625" b="1" dirty="0"/>
              <a:t>공통코드</a:t>
            </a:r>
            <a:r>
              <a:rPr lang="en-US" altLang="ko-KR" sz="2625" b="1" dirty="0"/>
              <a:t>)</a:t>
            </a:r>
            <a:endParaRPr lang="ko-KR" altLang="en-US" sz="2625" b="1" dirty="0"/>
          </a:p>
        </p:txBody>
      </p:sp>
      <p:sp>
        <p:nvSpPr>
          <p:cNvPr id="4" name="직사각형 3"/>
          <p:cNvSpPr/>
          <p:nvPr/>
        </p:nvSpPr>
        <p:spPr>
          <a:xfrm>
            <a:off x="3596901" y="2425853"/>
            <a:ext cx="2419469" cy="4536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algn="ctr" defTabSz="264600"/>
            <a:r>
              <a:rPr lang="en-US" altLang="ko-KR" sz="945" dirty="0">
                <a:solidFill>
                  <a:schemeClr val="tx1"/>
                </a:solidFill>
              </a:rPr>
              <a:t>&lt;FMS-RTU&gt;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4789081" y="2879503"/>
            <a:ext cx="17554" cy="48389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29286" y="3401105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 flipV="1">
            <a:off x="4892080" y="3480047"/>
            <a:ext cx="5052193" cy="157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729286" y="4362581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09789" y="2886888"/>
            <a:ext cx="15881" cy="48315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944273" y="3558989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00054" y="2440595"/>
            <a:ext cx="2419469" cy="4536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algn="ctr" defTabSz="264600"/>
            <a:r>
              <a:rPr lang="en-US" altLang="ko-KR" sz="945">
                <a:solidFill>
                  <a:schemeClr val="tx1"/>
                </a:solidFill>
              </a:rPr>
              <a:t>&lt;FMS-OP&gt;</a:t>
            </a:r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49549" y="3647111"/>
            <a:ext cx="1797659" cy="5145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# </a:t>
            </a:r>
            <a:r>
              <a:rPr lang="ko-KR" altLang="en-US" sz="945">
                <a:solidFill>
                  <a:schemeClr val="tx1"/>
                </a:solidFill>
              </a:rPr>
              <a:t>수신 완료정보 </a:t>
            </a:r>
            <a:r>
              <a:rPr lang="en-US" altLang="ko-KR" sz="945">
                <a:solidFill>
                  <a:schemeClr val="tx1"/>
                </a:solidFill>
              </a:rPr>
              <a:t>OP</a:t>
            </a:r>
            <a:r>
              <a:rPr lang="ko-KR" altLang="en-US" sz="945">
                <a:solidFill>
                  <a:schemeClr val="tx1"/>
                </a:solidFill>
              </a:rPr>
              <a:t> 전송</a:t>
            </a:r>
            <a:endParaRPr lang="en-US" altLang="ko-KR" sz="945">
              <a:solidFill>
                <a:schemeClr val="tx1"/>
              </a:solidFill>
            </a:endParaRPr>
          </a:p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# </a:t>
            </a:r>
            <a:r>
              <a:rPr lang="ko-KR" altLang="en-US" sz="945">
                <a:solidFill>
                  <a:schemeClr val="tx1"/>
                </a:solidFill>
              </a:rPr>
              <a:t>로컬 </a:t>
            </a:r>
            <a:r>
              <a:rPr lang="en-US" altLang="ko-KR" sz="945">
                <a:solidFill>
                  <a:schemeClr val="tx1"/>
                </a:solidFill>
              </a:rPr>
              <a:t>DB </a:t>
            </a:r>
            <a:r>
              <a:rPr lang="ko-KR" altLang="en-US" sz="945">
                <a:solidFill>
                  <a:schemeClr val="tx1"/>
                </a:solidFill>
              </a:rPr>
              <a:t>다시 읽기 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96382" y="3023954"/>
            <a:ext cx="2203539" cy="38611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chemeClr val="tx1"/>
                </a:solidFill>
                <a:latin typeface="+mn-ea"/>
              </a:rPr>
              <a:t># OP </a:t>
            </a:r>
            <a:r>
              <a:rPr lang="ko-KR" altLang="en-US" sz="945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sz="945">
                <a:solidFill>
                  <a:schemeClr val="tx1"/>
                </a:solidFill>
                <a:latin typeface="+mn-ea"/>
              </a:rPr>
              <a:t>RTU </a:t>
            </a:r>
            <a:r>
              <a:rPr lang="en-US" altLang="ko-KR" sz="945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DB </a:t>
            </a:r>
            <a:r>
              <a:rPr lang="ko-KR" altLang="en-US" sz="945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에 직접 접속하여</a:t>
            </a:r>
            <a:endParaRPr lang="en-US" altLang="ko-KR" sz="945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RTU-DB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수정</a:t>
            </a:r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,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추가</a:t>
            </a:r>
            <a:endParaRPr lang="en-US" altLang="ko-KR" sz="945" b="1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endParaRPr lang="en-US" altLang="ko-KR" sz="945" b="1">
              <a:solidFill>
                <a:schemeClr val="tx1"/>
              </a:solidFill>
              <a:latin typeface="+mn-ea"/>
              <a:cs typeface="Aharoni" panose="02010803020104030203" pitchFamily="2" charset="-79"/>
            </a:endParaRPr>
          </a:p>
          <a:p>
            <a:pPr defTabSz="75600"/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변경 완료 후 </a:t>
            </a:r>
            <a:r>
              <a:rPr lang="en-US" altLang="ko-KR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RTU </a:t>
            </a:r>
            <a:r>
              <a:rPr lang="ko-KR" altLang="en-US" sz="945" b="1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에게 알려준다</a:t>
            </a:r>
            <a:r>
              <a:rPr lang="en-US" altLang="ko-KR" sz="945" b="1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defTabSz="75600"/>
            <a:r>
              <a:rPr lang="en-US" altLang="ko-KR" sz="945" b="1">
                <a:solidFill>
                  <a:srgbClr val="00B050"/>
                </a:solidFill>
                <a:latin typeface="+mn-ea"/>
                <a:cs typeface="Aharoni" panose="02010803020104030203" pitchFamily="2" charset="-79"/>
              </a:rPr>
              <a:t># </a:t>
            </a:r>
            <a:r>
              <a:rPr lang="ko-KR" altLang="en-US" sz="945" b="1">
                <a:solidFill>
                  <a:srgbClr val="00B050"/>
                </a:solidFill>
                <a:latin typeface="+mn-ea"/>
                <a:cs typeface="Aharoni" panose="02010803020104030203" pitchFamily="2" charset="-79"/>
              </a:rPr>
              <a:t>변경 완료 후 </a:t>
            </a:r>
            <a:r>
              <a:rPr lang="en-US" altLang="ko-KR" sz="945" b="1" smtClean="0">
                <a:solidFill>
                  <a:srgbClr val="00B050"/>
                </a:solidFill>
                <a:latin typeface="+mn-ea"/>
                <a:cs typeface="Aharoni" panose="02010803020104030203" pitchFamily="2" charset="-79"/>
              </a:rPr>
              <a:t>SVR </a:t>
            </a:r>
            <a:r>
              <a:rPr lang="ko-KR" altLang="en-US" sz="945" b="1">
                <a:solidFill>
                  <a:srgbClr val="00B050"/>
                </a:solidFill>
                <a:latin typeface="+mn-ea"/>
                <a:cs typeface="Aharoni" panose="02010803020104030203" pitchFamily="2" charset="-79"/>
              </a:rPr>
              <a:t>에게 알려준다</a:t>
            </a:r>
            <a:r>
              <a:rPr lang="en-US" altLang="ko-KR" sz="945" b="1">
                <a:solidFill>
                  <a:srgbClr val="00B050"/>
                </a:solidFill>
                <a:latin typeface="+mn-ea"/>
                <a:cs typeface="Aharoni" panose="02010803020104030203" pitchFamily="2" charset="-79"/>
              </a:rPr>
              <a:t>.</a:t>
            </a:r>
            <a:endParaRPr lang="en-US" altLang="ko-KR" sz="945" b="1">
              <a:solidFill>
                <a:srgbClr val="00B050"/>
              </a:solidFill>
            </a:endParaRPr>
          </a:p>
          <a:p>
            <a:pPr defTabSz="75600"/>
            <a:endParaRPr lang="en-US" altLang="ko-KR" sz="945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26334" y="3668584"/>
            <a:ext cx="160603" cy="57861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4517327" y="3957892"/>
            <a:ext cx="578617" cy="13335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6" idx="1"/>
          </p:cNvCxnSpPr>
          <p:nvPr/>
        </p:nvCxnSpPr>
        <p:spPr>
          <a:xfrm>
            <a:off x="4892081" y="4441523"/>
            <a:ext cx="5036311" cy="4642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13066" y="4799253"/>
            <a:ext cx="3153682" cy="4428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dirty="0">
                <a:solidFill>
                  <a:schemeClr val="tx1"/>
                </a:solidFill>
              </a:rPr>
              <a:t>&lt;</a:t>
            </a:r>
            <a:r>
              <a:rPr lang="ko-KR" altLang="en-US" sz="945">
                <a:solidFill>
                  <a:schemeClr val="tx1"/>
                </a:solidFill>
              </a:rPr>
              <a:t>기본정보 변경 이벤트 수신 확인  </a:t>
            </a:r>
            <a:r>
              <a:rPr lang="ko-KR" altLang="en-US" sz="945" dirty="0">
                <a:solidFill>
                  <a:schemeClr val="tx1"/>
                </a:solidFill>
              </a:rPr>
              <a:t>전송</a:t>
            </a:r>
            <a:r>
              <a:rPr lang="en-US" altLang="ko-KR" sz="945" dirty="0">
                <a:solidFill>
                  <a:schemeClr val="tx1"/>
                </a:solidFill>
              </a:rPr>
              <a:t>&gt;</a:t>
            </a:r>
          </a:p>
          <a:p>
            <a:pPr defTabSz="75600"/>
            <a:r>
              <a:rPr lang="en-US" altLang="ko-KR" sz="945" b="1">
                <a:solidFill>
                  <a:srgbClr val="FF0000"/>
                </a:solidFill>
              </a:rPr>
              <a:t>eFT_EVT_BASEDATUPDATE_RES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28392" y="4826847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59476" y="3548180"/>
            <a:ext cx="3447847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dirty="0">
                <a:solidFill>
                  <a:schemeClr val="tx1"/>
                </a:solidFill>
              </a:rPr>
              <a:t>&lt;</a:t>
            </a:r>
            <a:r>
              <a:rPr lang="ko-KR" altLang="en-US" sz="945">
                <a:solidFill>
                  <a:schemeClr val="tx1"/>
                </a:solidFill>
              </a:rPr>
              <a:t>기본정보 변경</a:t>
            </a:r>
            <a:r>
              <a:rPr lang="en-US" altLang="ko-KR" sz="945">
                <a:solidFill>
                  <a:schemeClr val="tx1"/>
                </a:solidFill>
              </a:rPr>
              <a:t>(</a:t>
            </a:r>
            <a:r>
              <a:rPr lang="ko-KR" altLang="en-US" sz="945">
                <a:solidFill>
                  <a:schemeClr val="tx1"/>
                </a:solidFill>
              </a:rPr>
              <a:t>저장</a:t>
            </a:r>
            <a:r>
              <a:rPr lang="en-US" altLang="ko-KR" sz="945" dirty="0">
                <a:solidFill>
                  <a:schemeClr val="tx1"/>
                </a:solidFill>
              </a:rPr>
              <a:t>/</a:t>
            </a:r>
            <a:r>
              <a:rPr lang="ko-KR" altLang="en-US" sz="945" dirty="0">
                <a:solidFill>
                  <a:schemeClr val="tx1"/>
                </a:solidFill>
              </a:rPr>
              <a:t>수정</a:t>
            </a:r>
            <a:r>
              <a:rPr lang="en-US" altLang="ko-KR" sz="945">
                <a:solidFill>
                  <a:schemeClr val="tx1"/>
                </a:solidFill>
              </a:rPr>
              <a:t>/</a:t>
            </a:r>
            <a:r>
              <a:rPr lang="ko-KR" altLang="en-US" sz="945">
                <a:solidFill>
                  <a:schemeClr val="tx1"/>
                </a:solidFill>
              </a:rPr>
              <a:t>삭제</a:t>
            </a:r>
            <a:r>
              <a:rPr lang="en-US" altLang="ko-KR" sz="945">
                <a:solidFill>
                  <a:schemeClr val="tx1"/>
                </a:solidFill>
              </a:rPr>
              <a:t>) </a:t>
            </a:r>
            <a:r>
              <a:rPr lang="ko-KR" altLang="en-US" sz="945">
                <a:solidFill>
                  <a:schemeClr val="tx1"/>
                </a:solidFill>
              </a:rPr>
              <a:t>이벤트 발생</a:t>
            </a:r>
            <a:endParaRPr lang="en-US" altLang="ko-KR" sz="945">
              <a:solidFill>
                <a:schemeClr val="tx1"/>
              </a:solidFill>
            </a:endParaRPr>
          </a:p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eFT_EVT_BASEDATUPDATE_REQ</a:t>
            </a: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14" y="8142482"/>
            <a:ext cx="6400800" cy="13042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625" b="1"/>
              <a:t>기본정보란</a:t>
            </a:r>
            <a:r>
              <a:rPr lang="en-US" altLang="ko-KR" sz="2625" b="1"/>
              <a:t>?</a:t>
            </a:r>
          </a:p>
          <a:p>
            <a:r>
              <a:rPr lang="en-US" altLang="ko-KR" sz="2625" b="1"/>
              <a:t>--&gt; </a:t>
            </a:r>
            <a:r>
              <a:rPr lang="ko-KR" altLang="en-US" sz="2625" b="1"/>
              <a:t>테이블</a:t>
            </a:r>
            <a:r>
              <a:rPr lang="en-US" altLang="ko-KR" sz="2625" b="1"/>
              <a:t>(</a:t>
            </a:r>
            <a:r>
              <a:rPr lang="ko-KR" altLang="en-US" sz="2625" b="1"/>
              <a:t>국소</a:t>
            </a:r>
            <a:r>
              <a:rPr lang="en-US" altLang="ko-KR" sz="2625" b="1"/>
              <a:t>, RTU, </a:t>
            </a:r>
            <a:r>
              <a:rPr lang="ko-KR" altLang="en-US" sz="2625" b="1"/>
              <a:t>감시장비</a:t>
            </a:r>
            <a:r>
              <a:rPr lang="en-US" altLang="ko-KR" sz="2625" b="1"/>
              <a:t>, </a:t>
            </a:r>
            <a:r>
              <a:rPr lang="ko-KR" altLang="en-US" sz="2625" b="1"/>
              <a:t>센서</a:t>
            </a:r>
            <a:r>
              <a:rPr lang="en-US" altLang="ko-KR" sz="2625" b="1"/>
              <a:t>, </a:t>
            </a:r>
            <a:r>
              <a:rPr lang="ko-KR" altLang="en-US" sz="2625" b="1"/>
              <a:t>공통코드</a:t>
            </a:r>
            <a:r>
              <a:rPr lang="en-US" altLang="ko-KR" sz="2625" b="1"/>
              <a:t>)</a:t>
            </a:r>
            <a:endParaRPr lang="ko-KR" altLang="en-US" sz="2625" b="1" dirty="0"/>
          </a:p>
        </p:txBody>
      </p:sp>
      <p:sp>
        <p:nvSpPr>
          <p:cNvPr id="24" name="직사각형 23"/>
          <p:cNvSpPr/>
          <p:nvPr/>
        </p:nvSpPr>
        <p:spPr>
          <a:xfrm>
            <a:off x="415417" y="2433238"/>
            <a:ext cx="2419469" cy="4536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r>
              <a:rPr lang="en-US" altLang="ko-KR" sz="945">
                <a:solidFill>
                  <a:schemeClr val="tx1"/>
                </a:solidFill>
              </a:rPr>
              <a:t>&lt;FMS-Server&gt;</a:t>
            </a:r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024469" y="2879503"/>
            <a:ext cx="17554" cy="48389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2858" y="3451621"/>
            <a:ext cx="1797659" cy="1697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>
                <a:solidFill>
                  <a:srgbClr val="FF0000"/>
                </a:solidFill>
              </a:rPr>
              <a:t># DB </a:t>
            </a:r>
            <a:r>
              <a:rPr lang="ko-KR" altLang="en-US" sz="945">
                <a:solidFill>
                  <a:srgbClr val="FF0000"/>
                </a:solidFill>
              </a:rPr>
              <a:t>동기화 쓰레드 </a:t>
            </a:r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r>
              <a:rPr lang="en-US" altLang="ko-KR" sz="945">
                <a:solidFill>
                  <a:srgbClr val="FF0000"/>
                </a:solidFill>
              </a:rPr>
              <a:t>: </a:t>
            </a:r>
            <a:r>
              <a:rPr lang="ko-KR" altLang="en-US" sz="945">
                <a:solidFill>
                  <a:srgbClr val="FF0000"/>
                </a:solidFill>
              </a:rPr>
              <a:t>서버 장애 상황일때</a:t>
            </a:r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r>
              <a:rPr lang="en-US" altLang="ko-KR" sz="945">
                <a:solidFill>
                  <a:srgbClr val="FF0000"/>
                </a:solidFill>
              </a:rPr>
              <a:t>RTU-DB</a:t>
            </a:r>
            <a:r>
              <a:rPr lang="ko-KR" altLang="en-US" sz="945">
                <a:solidFill>
                  <a:srgbClr val="FF0000"/>
                </a:solidFill>
              </a:rPr>
              <a:t>에서 못 올린</a:t>
            </a:r>
            <a:r>
              <a:rPr lang="en-US" altLang="ko-KR" sz="945">
                <a:solidFill>
                  <a:srgbClr val="FF0000"/>
                </a:solidFill>
              </a:rPr>
              <a:t>(</a:t>
            </a:r>
            <a:r>
              <a:rPr lang="ko-KR" altLang="en-US" sz="945">
                <a:solidFill>
                  <a:srgbClr val="FF0000"/>
                </a:solidFill>
              </a:rPr>
              <a:t>업로드</a:t>
            </a:r>
            <a:r>
              <a:rPr lang="en-US" altLang="ko-KR" sz="945">
                <a:solidFill>
                  <a:srgbClr val="FF0000"/>
                </a:solidFill>
              </a:rPr>
              <a:t>) </a:t>
            </a:r>
            <a:r>
              <a:rPr lang="ko-KR" altLang="en-US" sz="945">
                <a:solidFill>
                  <a:srgbClr val="FF0000"/>
                </a:solidFill>
              </a:rPr>
              <a:t>데이터가 있는지 조사해서 </a:t>
            </a:r>
            <a:r>
              <a:rPr lang="en-US" altLang="ko-KR" sz="945">
                <a:solidFill>
                  <a:srgbClr val="FF0000"/>
                </a:solidFill>
              </a:rPr>
              <a:t>SVR-DB </a:t>
            </a:r>
            <a:r>
              <a:rPr lang="ko-KR" altLang="en-US" sz="945">
                <a:solidFill>
                  <a:srgbClr val="FF0000"/>
                </a:solidFill>
              </a:rPr>
              <a:t>로 끌어오는 역할 수행</a:t>
            </a:r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endParaRPr lang="en-US" altLang="ko-KR" sz="945">
              <a:solidFill>
                <a:srgbClr val="FF0000"/>
              </a:solidFill>
            </a:endParaRPr>
          </a:p>
          <a:p>
            <a:pPr defTabSz="75600"/>
            <a:r>
              <a:rPr lang="ko-KR" altLang="en-US" sz="945" b="1">
                <a:solidFill>
                  <a:srgbClr val="0070C0"/>
                </a:solidFill>
              </a:rPr>
              <a:t>★ 추가로  기본정보 테이블</a:t>
            </a:r>
            <a:endParaRPr lang="en-US" altLang="ko-KR" sz="945" b="1">
              <a:solidFill>
                <a:srgbClr val="0070C0"/>
              </a:solidFill>
            </a:endParaRPr>
          </a:p>
          <a:p>
            <a:pPr defTabSz="75600"/>
            <a:r>
              <a:rPr lang="ko-KR" altLang="en-US" sz="945" b="1">
                <a:solidFill>
                  <a:srgbClr val="0070C0"/>
                </a:solidFill>
              </a:rPr>
              <a:t>동기화하는 역할을 수행</a:t>
            </a:r>
            <a:r>
              <a:rPr lang="en-US" altLang="ko-KR" sz="945" b="1">
                <a:solidFill>
                  <a:srgbClr val="0070C0"/>
                </a:solidFill>
              </a:rPr>
              <a:t>(08/18 </a:t>
            </a:r>
            <a:r>
              <a:rPr lang="ko-KR" altLang="en-US" sz="945" b="1">
                <a:solidFill>
                  <a:srgbClr val="0070C0"/>
                </a:solidFill>
              </a:rPr>
              <a:t>추가</a:t>
            </a:r>
            <a:r>
              <a:rPr lang="en-US" altLang="ko-KR" sz="945" b="1">
                <a:solidFill>
                  <a:srgbClr val="0070C0"/>
                </a:solidFill>
              </a:rPr>
              <a:t>)</a:t>
            </a:r>
            <a:endParaRPr lang="en-US" altLang="ko-KR" sz="945" b="1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53265" y="3142591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3265" y="4104068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50312" y="3410070"/>
            <a:ext cx="160603" cy="57861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31" name="구부러진 연결선 30"/>
          <p:cNvCxnSpPr>
            <a:stCxn id="30" idx="2"/>
            <a:endCxn id="30" idx="0"/>
          </p:cNvCxnSpPr>
          <p:nvPr/>
        </p:nvCxnSpPr>
        <p:spPr>
          <a:xfrm rot="5400000" flipH="1">
            <a:off x="1741305" y="3699379"/>
            <a:ext cx="578617" cy="13335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3"/>
            <a:endCxn id="7" idx="1"/>
          </p:cNvCxnSpPr>
          <p:nvPr/>
        </p:nvCxnSpPr>
        <p:spPr>
          <a:xfrm>
            <a:off x="2116059" y="3221534"/>
            <a:ext cx="2613227" cy="258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9" idx="1"/>
            <a:endCxn id="29" idx="3"/>
          </p:cNvCxnSpPr>
          <p:nvPr/>
        </p:nvCxnSpPr>
        <p:spPr>
          <a:xfrm flipH="1" flipV="1">
            <a:off x="2116059" y="4183011"/>
            <a:ext cx="2613227" cy="258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256827" y="2875443"/>
            <a:ext cx="3447847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dirty="0">
                <a:solidFill>
                  <a:schemeClr val="tx1"/>
                </a:solidFill>
              </a:rPr>
              <a:t>&lt;</a:t>
            </a:r>
            <a:r>
              <a:rPr lang="ko-KR" altLang="en-US" sz="945">
                <a:solidFill>
                  <a:schemeClr val="tx1"/>
                </a:solidFill>
              </a:rPr>
              <a:t>기본정보 변경</a:t>
            </a:r>
            <a:r>
              <a:rPr lang="en-US" altLang="ko-KR" sz="945">
                <a:solidFill>
                  <a:schemeClr val="tx1"/>
                </a:solidFill>
              </a:rPr>
              <a:t>(</a:t>
            </a:r>
            <a:r>
              <a:rPr lang="ko-KR" altLang="en-US" sz="945">
                <a:solidFill>
                  <a:schemeClr val="tx1"/>
                </a:solidFill>
              </a:rPr>
              <a:t>저장</a:t>
            </a:r>
            <a:r>
              <a:rPr lang="en-US" altLang="ko-KR" sz="945" dirty="0">
                <a:solidFill>
                  <a:schemeClr val="tx1"/>
                </a:solidFill>
              </a:rPr>
              <a:t>/</a:t>
            </a:r>
            <a:r>
              <a:rPr lang="ko-KR" altLang="en-US" sz="945" dirty="0">
                <a:solidFill>
                  <a:schemeClr val="tx1"/>
                </a:solidFill>
              </a:rPr>
              <a:t>수정</a:t>
            </a:r>
            <a:r>
              <a:rPr lang="en-US" altLang="ko-KR" sz="945">
                <a:solidFill>
                  <a:schemeClr val="tx1"/>
                </a:solidFill>
              </a:rPr>
              <a:t>/</a:t>
            </a:r>
            <a:r>
              <a:rPr lang="ko-KR" altLang="en-US" sz="945">
                <a:solidFill>
                  <a:schemeClr val="tx1"/>
                </a:solidFill>
              </a:rPr>
              <a:t>삭제</a:t>
            </a:r>
            <a:r>
              <a:rPr lang="en-US" altLang="ko-KR" sz="945">
                <a:solidFill>
                  <a:schemeClr val="tx1"/>
                </a:solidFill>
              </a:rPr>
              <a:t>) </a:t>
            </a:r>
            <a:r>
              <a:rPr lang="ko-KR" altLang="en-US" sz="945">
                <a:solidFill>
                  <a:schemeClr val="tx1"/>
                </a:solidFill>
              </a:rPr>
              <a:t>이벤트 발생</a:t>
            </a:r>
            <a:endParaRPr lang="en-US" altLang="ko-KR" sz="945">
              <a:solidFill>
                <a:schemeClr val="tx1"/>
              </a:solidFill>
            </a:endParaRPr>
          </a:p>
          <a:p>
            <a:pPr defTabSz="75600"/>
            <a:r>
              <a:rPr lang="en-US" altLang="ko-KR" sz="945">
                <a:solidFill>
                  <a:schemeClr val="tx1"/>
                </a:solidFill>
              </a:rPr>
              <a:t>eFT_EVT_BASEDATUPDATE_REQ</a:t>
            </a: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16059" y="4268528"/>
            <a:ext cx="3153682" cy="4428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dirty="0">
                <a:solidFill>
                  <a:schemeClr val="tx1"/>
                </a:solidFill>
              </a:rPr>
              <a:t>&lt;</a:t>
            </a:r>
            <a:r>
              <a:rPr lang="ko-KR" altLang="en-US" sz="945">
                <a:solidFill>
                  <a:schemeClr val="tx1"/>
                </a:solidFill>
              </a:rPr>
              <a:t>기본정보 변경 이벤트 수신 확인  </a:t>
            </a:r>
            <a:r>
              <a:rPr lang="ko-KR" altLang="en-US" sz="945" dirty="0">
                <a:solidFill>
                  <a:schemeClr val="tx1"/>
                </a:solidFill>
              </a:rPr>
              <a:t>전송</a:t>
            </a:r>
            <a:r>
              <a:rPr lang="en-US" altLang="ko-KR" sz="945" dirty="0">
                <a:solidFill>
                  <a:schemeClr val="tx1"/>
                </a:solidFill>
              </a:rPr>
              <a:t>&gt;</a:t>
            </a:r>
          </a:p>
          <a:p>
            <a:pPr defTabSz="75600"/>
            <a:r>
              <a:rPr lang="en-US" altLang="ko-KR" sz="945" b="1">
                <a:solidFill>
                  <a:srgbClr val="FF0000"/>
                </a:solidFill>
              </a:rPr>
              <a:t>eFT_EVT_BASEDATUPDATE_RES</a:t>
            </a:r>
            <a:endParaRPr lang="en-US" altLang="ko-KR" sz="945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  <a:endCxn id="39" idx="3"/>
          </p:cNvCxnSpPr>
          <p:nvPr/>
        </p:nvCxnSpPr>
        <p:spPr>
          <a:xfrm flipH="1">
            <a:off x="2088426" y="3886116"/>
            <a:ext cx="7858035" cy="176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946461" y="3807174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25632" y="5574406"/>
            <a:ext cx="162794" cy="15788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264600"/>
            <a:endParaRPr lang="en-US" altLang="ko-KR" sz="945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52207" y="5272284"/>
            <a:ext cx="3447847" cy="4915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17" tIns="67208" rIns="134417" bIns="67208" rtlCol="0" anchor="t"/>
          <a:lstStyle/>
          <a:p>
            <a:pPr defTabSz="75600"/>
            <a:r>
              <a:rPr lang="en-US" altLang="ko-KR" sz="945" b="1" dirty="0">
                <a:solidFill>
                  <a:srgbClr val="00B050"/>
                </a:solidFill>
              </a:rPr>
              <a:t>&lt;</a:t>
            </a:r>
            <a:r>
              <a:rPr lang="ko-KR" altLang="en-US" sz="945" b="1">
                <a:solidFill>
                  <a:srgbClr val="00B050"/>
                </a:solidFill>
              </a:rPr>
              <a:t>기본정보 변경</a:t>
            </a:r>
            <a:r>
              <a:rPr lang="en-US" altLang="ko-KR" sz="945" b="1">
                <a:solidFill>
                  <a:srgbClr val="00B050"/>
                </a:solidFill>
              </a:rPr>
              <a:t>(</a:t>
            </a:r>
            <a:r>
              <a:rPr lang="ko-KR" altLang="en-US" sz="945" b="1">
                <a:solidFill>
                  <a:srgbClr val="00B050"/>
                </a:solidFill>
              </a:rPr>
              <a:t>저장</a:t>
            </a:r>
            <a:r>
              <a:rPr lang="en-US" altLang="ko-KR" sz="945" b="1" dirty="0">
                <a:solidFill>
                  <a:srgbClr val="00B050"/>
                </a:solidFill>
              </a:rPr>
              <a:t>/</a:t>
            </a:r>
            <a:r>
              <a:rPr lang="ko-KR" altLang="en-US" sz="945" b="1" dirty="0">
                <a:solidFill>
                  <a:srgbClr val="00B050"/>
                </a:solidFill>
              </a:rPr>
              <a:t>수정</a:t>
            </a:r>
            <a:r>
              <a:rPr lang="en-US" altLang="ko-KR" sz="945" b="1">
                <a:solidFill>
                  <a:srgbClr val="00B050"/>
                </a:solidFill>
              </a:rPr>
              <a:t>/</a:t>
            </a:r>
            <a:r>
              <a:rPr lang="ko-KR" altLang="en-US" sz="945" b="1">
                <a:solidFill>
                  <a:srgbClr val="00B050"/>
                </a:solidFill>
              </a:rPr>
              <a:t>삭제</a:t>
            </a:r>
            <a:r>
              <a:rPr lang="en-US" altLang="ko-KR" sz="945" b="1">
                <a:solidFill>
                  <a:srgbClr val="00B050"/>
                </a:solidFill>
              </a:rPr>
              <a:t>) </a:t>
            </a:r>
            <a:r>
              <a:rPr lang="ko-KR" altLang="en-US" sz="945" b="1">
                <a:solidFill>
                  <a:srgbClr val="00B050"/>
                </a:solidFill>
              </a:rPr>
              <a:t>이벤트 발생</a:t>
            </a:r>
            <a:endParaRPr lang="en-US" altLang="ko-KR" sz="945" b="1">
              <a:solidFill>
                <a:srgbClr val="00B050"/>
              </a:solidFill>
            </a:endParaRPr>
          </a:p>
          <a:p>
            <a:pPr defTabSz="75600"/>
            <a:r>
              <a:rPr lang="en-US" altLang="ko-KR" sz="945" b="1">
                <a:solidFill>
                  <a:srgbClr val="00B050"/>
                </a:solidFill>
              </a:rPr>
              <a:t>eFT_EVT_BASEDATUPDATE_REQ</a:t>
            </a:r>
          </a:p>
          <a:p>
            <a:pPr defTabSz="75600"/>
            <a:endParaRPr lang="en-US" altLang="ko-KR" sz="945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5766659" y="4769732"/>
            <a:ext cx="346109" cy="59890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2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60240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76664" y="154373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1040" y="154120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509280" y="1970363"/>
            <a:ext cx="2231" cy="6142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294248" y="1983598"/>
            <a:ext cx="34544" cy="612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821314" y="1983598"/>
            <a:ext cx="35870" cy="6273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2452193" y="2064296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00200" y="2298545"/>
            <a:ext cx="1352834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?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한번씩 센서 정보를 수집하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여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서버에 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* 서버장애인 경우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FOP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로 보내지 않음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>
            <a:stCxn id="108" idx="0"/>
            <a:endCxn id="112" idx="2"/>
          </p:cNvCxnSpPr>
          <p:nvPr/>
        </p:nvCxnSpPr>
        <p:spPr>
          <a:xfrm>
            <a:off x="2523917" y="2713521"/>
            <a:ext cx="3759480" cy="1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2478522" y="2713521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283397" y="284417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>
            <a:stCxn id="118" idx="2"/>
            <a:endCxn id="121" idx="6"/>
          </p:cNvCxnSpPr>
          <p:nvPr/>
        </p:nvCxnSpPr>
        <p:spPr>
          <a:xfrm flipH="1">
            <a:off x="2554674" y="3017354"/>
            <a:ext cx="3722082" cy="163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276756" y="298135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147613" y="3389083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eFT_SNSRDAT_RESACK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V="1">
            <a:off x="3896571" y="3151039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2463885" y="3144416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344062" y="230171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eFT_SNSRDAT_RES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199" name="직선 화살표 연결선 198"/>
          <p:cNvCxnSpPr/>
          <p:nvPr/>
        </p:nvCxnSpPr>
        <p:spPr>
          <a:xfrm flipH="1">
            <a:off x="2939756" y="2475631"/>
            <a:ext cx="535891" cy="2510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452193" y="4008512"/>
            <a:ext cx="129132" cy="82995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000200" y="4242761"/>
            <a:ext cx="1352834" cy="6298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는 센서 정보를 임계치와 비교하여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장애를 판정한다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02" name="직선 화살표 연결선 201"/>
          <p:cNvCxnSpPr>
            <a:stCxn id="207" idx="0"/>
            <a:endCxn id="208" idx="2"/>
          </p:cNvCxnSpPr>
          <p:nvPr/>
        </p:nvCxnSpPr>
        <p:spPr>
          <a:xfrm>
            <a:off x="2523917" y="4657737"/>
            <a:ext cx="3759480" cy="16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2478522" y="4657737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283397" y="478839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화살표 연결선 208"/>
          <p:cNvCxnSpPr/>
          <p:nvPr/>
        </p:nvCxnSpPr>
        <p:spPr>
          <a:xfrm flipH="1">
            <a:off x="6990666" y="4720465"/>
            <a:ext cx="245366" cy="25244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7061458" y="429654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eFT_SNSREVT_FAULT</a:t>
            </a:r>
          </a:p>
          <a:p>
            <a:pPr defTabSz="72000"/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rgbClr val="00B050"/>
                </a:solidFill>
                <a:latin typeface="+mn-ea"/>
              </a:rPr>
              <a:t>서버 장애 시</a:t>
            </a:r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)</a:t>
            </a:r>
            <a:endParaRPr lang="en-US" altLang="ko-KR" sz="900">
              <a:solidFill>
                <a:srgbClr val="00B050"/>
              </a:solidFill>
            </a:endParaRPr>
          </a:p>
        </p:txBody>
      </p:sp>
      <p:cxnSp>
        <p:nvCxnSpPr>
          <p:cNvPr id="211" name="직선 화살표 연결선 210"/>
          <p:cNvCxnSpPr>
            <a:stCxn id="212" idx="2"/>
            <a:endCxn id="215" idx="6"/>
          </p:cNvCxnSpPr>
          <p:nvPr/>
        </p:nvCxnSpPr>
        <p:spPr>
          <a:xfrm flipH="1">
            <a:off x="2554674" y="5088659"/>
            <a:ext cx="3722082" cy="35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타원 211"/>
          <p:cNvSpPr/>
          <p:nvPr/>
        </p:nvSpPr>
        <p:spPr>
          <a:xfrm>
            <a:off x="6276756" y="505265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3147613" y="5333299"/>
            <a:ext cx="2132848" cy="2366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eFT_SNSREVT_FAULTACK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 flipV="1">
            <a:off x="3896571" y="5095255"/>
            <a:ext cx="355356" cy="32037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/>
          <p:cNvSpPr/>
          <p:nvPr/>
        </p:nvSpPr>
        <p:spPr>
          <a:xfrm>
            <a:off x="2463885" y="5088632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/>
          <p:cNvCxnSpPr>
            <a:stCxn id="207" idx="4"/>
            <a:endCxn id="217" idx="2"/>
          </p:cNvCxnSpPr>
          <p:nvPr/>
        </p:nvCxnSpPr>
        <p:spPr>
          <a:xfrm>
            <a:off x="2523917" y="4729745"/>
            <a:ext cx="7268822" cy="39835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9792739" y="5092100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3344062" y="424593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eFT_SNSREVT_FAULT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219" name="직선 화살표 연결선 218"/>
          <p:cNvCxnSpPr/>
          <p:nvPr/>
        </p:nvCxnSpPr>
        <p:spPr>
          <a:xfrm flipH="1">
            <a:off x="2939756" y="4419847"/>
            <a:ext cx="535891" cy="2510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9757061" y="58610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>
            <a:stCxn id="220" idx="1"/>
            <a:endCxn id="222" idx="3"/>
          </p:cNvCxnSpPr>
          <p:nvPr/>
        </p:nvCxnSpPr>
        <p:spPr>
          <a:xfrm flipH="1">
            <a:off x="2601437" y="5936223"/>
            <a:ext cx="7155624" cy="2264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2446395" y="608745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3622763" y="5892944"/>
            <a:ext cx="2783448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센서 정보 전송 요청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eFT_SNSRCUDAT_REQ : start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24" name="직선 화살표 연결선 223"/>
          <p:cNvCxnSpPr>
            <a:stCxn id="230" idx="3"/>
            <a:endCxn id="225" idx="1"/>
          </p:cNvCxnSpPr>
          <p:nvPr/>
        </p:nvCxnSpPr>
        <p:spPr>
          <a:xfrm>
            <a:off x="2585756" y="6606120"/>
            <a:ext cx="7165332" cy="15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/>
          <p:cNvSpPr/>
          <p:nvPr/>
        </p:nvSpPr>
        <p:spPr>
          <a:xfrm>
            <a:off x="9751088" y="668410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3733030" y="6424247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eFT_SNSRCUDAT_RES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실시간 모니터링 결과 전송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389878" y="75962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>
            <a:stCxn id="235" idx="1"/>
            <a:endCxn id="227" idx="3"/>
          </p:cNvCxnSpPr>
          <p:nvPr/>
        </p:nvCxnSpPr>
        <p:spPr>
          <a:xfrm flipH="1">
            <a:off x="2544920" y="7422205"/>
            <a:ext cx="7215693" cy="2491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3525298" y="7341351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eFT_SNSRCUDAT_REQ : end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432801" y="6418021"/>
            <a:ext cx="152955" cy="37619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1" name="구부러진 연결선 230"/>
          <p:cNvCxnSpPr>
            <a:stCxn id="230" idx="2"/>
            <a:endCxn id="230" idx="0"/>
          </p:cNvCxnSpPr>
          <p:nvPr/>
        </p:nvCxnSpPr>
        <p:spPr>
          <a:xfrm rot="5400000" flipH="1">
            <a:off x="2321180" y="6606120"/>
            <a:ext cx="376197" cy="12700"/>
          </a:xfrm>
          <a:prstGeom prst="curvedConnector5">
            <a:avLst>
              <a:gd name="adj1" fmla="val -60766"/>
              <a:gd name="adj2" fmla="val 2402181"/>
              <a:gd name="adj3" fmla="val 16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825131" y="7546798"/>
            <a:ext cx="1758592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 중지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33" name="직선 연결선 232"/>
          <p:cNvCxnSpPr/>
          <p:nvPr/>
        </p:nvCxnSpPr>
        <p:spPr>
          <a:xfrm flipV="1">
            <a:off x="640160" y="3767734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flipV="1">
            <a:off x="640160" y="5668863"/>
            <a:ext cx="11648885" cy="24754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/>
          <p:cNvSpPr/>
          <p:nvPr/>
        </p:nvSpPr>
        <p:spPr>
          <a:xfrm>
            <a:off x="9760613" y="734702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166281" y="6457355"/>
            <a:ext cx="1673570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904274" y="5988005"/>
            <a:ext cx="1717138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 시작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1.1) RTU</a:t>
            </a:r>
            <a:r>
              <a:rPr lang="ko-KR" altLang="en-US" b="1"/>
              <a:t>센서 모니터링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7433" y="3844270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ko-KR" altLang="en-US" sz="1800" b="1" smtClean="0"/>
              <a:t>장애알람 </a:t>
            </a:r>
            <a:r>
              <a:rPr lang="ko-KR" altLang="en-US" sz="1800" b="1"/>
              <a:t>발생</a:t>
            </a:r>
            <a:endParaRPr lang="en-US" altLang="ko-KR" sz="1800" b="1"/>
          </a:p>
        </p:txBody>
      </p:sp>
      <p:sp>
        <p:nvSpPr>
          <p:cNvPr id="59" name="직사각형 58"/>
          <p:cNvSpPr/>
          <p:nvPr/>
        </p:nvSpPr>
        <p:spPr>
          <a:xfrm>
            <a:off x="220418" y="197653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ko-KR" altLang="en-US" sz="1800" b="1" smtClean="0"/>
              <a:t>모니터링</a:t>
            </a:r>
            <a:endParaRPr lang="en-US" altLang="ko-KR" sz="1800" b="1"/>
          </a:p>
        </p:txBody>
      </p:sp>
      <p:sp>
        <p:nvSpPr>
          <p:cNvPr id="60" name="직사각형 59"/>
          <p:cNvSpPr/>
          <p:nvPr/>
        </p:nvSpPr>
        <p:spPr>
          <a:xfrm>
            <a:off x="183001" y="5680096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ko-KR" altLang="en-US" sz="1800" b="1"/>
              <a:t>실시간 </a:t>
            </a:r>
            <a:r>
              <a:rPr lang="ko-KR" altLang="en-US" sz="1800" b="1" smtClean="0"/>
              <a:t>모니터링</a:t>
            </a:r>
            <a:endParaRPr lang="en-US" altLang="ko-KR" sz="1800" b="1"/>
          </a:p>
        </p:txBody>
      </p:sp>
      <p:cxnSp>
        <p:nvCxnSpPr>
          <p:cNvPr id="61" name="구부러진 연결선 60"/>
          <p:cNvCxnSpPr>
            <a:stCxn id="64" idx="7"/>
            <a:endCxn id="67" idx="2"/>
          </p:cNvCxnSpPr>
          <p:nvPr/>
        </p:nvCxnSpPr>
        <p:spPr>
          <a:xfrm rot="16200000" flipH="1">
            <a:off x="8032021" y="3532077"/>
            <a:ext cx="67288" cy="3444095"/>
          </a:xfrm>
          <a:prstGeom prst="curvedConnector4">
            <a:avLst>
              <a:gd name="adj1" fmla="val -45295"/>
              <a:gd name="adj2" fmla="val 50193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6266125" y="5209935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9787713" y="5251764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564988" y="512029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eFT_SNSREVT_FAULT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접속된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에게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장애발생 정보를 알려줌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10607" y="6714121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* 실시간 모니터링 데이터는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  RTU-DB </a:t>
            </a:r>
            <a:r>
              <a:rPr lang="ko-KR" altLang="en-US" sz="900" b="1" smtClean="0">
                <a:solidFill>
                  <a:schemeClr val="tx1"/>
                </a:solidFill>
              </a:rPr>
              <a:t>에 저장하지 않는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  휘발성 데이터이다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54954" y="6709455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* 실시간 모니터링 데이터는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  FSVR-DB </a:t>
            </a:r>
            <a:r>
              <a:rPr lang="ko-KR" altLang="en-US" sz="900" b="1" smtClean="0">
                <a:solidFill>
                  <a:schemeClr val="tx1"/>
                </a:solidFill>
              </a:rPr>
              <a:t>에 저장하지 않는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  휘발성 데이터이다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endParaRPr lang="en-US" altLang="ko-KR" sz="9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720280" y="2426914"/>
            <a:ext cx="144016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104" y="683214"/>
            <a:ext cx="3747769" cy="7394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전등</a:t>
            </a:r>
            <a:r>
              <a:rPr lang="en-US" altLang="ko-KR" sz="1600" b="1" smtClean="0">
                <a:solidFill>
                  <a:schemeClr val="tx1"/>
                </a:solidFill>
              </a:rPr>
              <a:t>·</a:t>
            </a:r>
            <a:r>
              <a:rPr lang="ko-KR" altLang="en-US" sz="1600" b="1" smtClean="0">
                <a:solidFill>
                  <a:schemeClr val="tx1"/>
                </a:solidFill>
              </a:rPr>
              <a:t>에어컨 제어</a:t>
            </a:r>
            <a:r>
              <a:rPr lang="en-US" altLang="ko-KR" sz="1600" b="1" smtClean="0">
                <a:solidFill>
                  <a:schemeClr val="tx1"/>
                </a:solidFill>
              </a:rPr>
              <a:t>(ON/OFF)&gt;</a:t>
            </a:r>
          </a:p>
          <a:p>
            <a:pPr defTabSz="72000"/>
            <a:r>
              <a:rPr lang="en-US" altLang="ko-KR" sz="1600" b="1">
                <a:solidFill>
                  <a:schemeClr val="tx1"/>
                </a:solidFill>
              </a:rPr>
              <a:t>&lt;</a:t>
            </a:r>
            <a:r>
              <a:rPr lang="ko-KR" altLang="en-US" sz="1600" b="1">
                <a:solidFill>
                  <a:schemeClr val="tx1"/>
                </a:solidFill>
              </a:rPr>
              <a:t>전등</a:t>
            </a:r>
            <a:r>
              <a:rPr lang="en-US" altLang="ko-KR" sz="1600" b="1">
                <a:solidFill>
                  <a:schemeClr val="tx1"/>
                </a:solidFill>
              </a:rPr>
              <a:t>·</a:t>
            </a:r>
            <a:r>
              <a:rPr lang="ko-KR" altLang="en-US" sz="1600" b="1">
                <a:solidFill>
                  <a:schemeClr val="tx1"/>
                </a:solidFill>
              </a:rPr>
              <a:t>에어컨 </a:t>
            </a:r>
            <a:r>
              <a:rPr lang="en-US" altLang="ko-KR" sz="1600" b="1" smtClean="0">
                <a:solidFill>
                  <a:schemeClr val="tx1"/>
                </a:solidFill>
              </a:rPr>
              <a:t>ON/OFF </a:t>
            </a:r>
            <a:r>
              <a:rPr lang="ko-KR" altLang="en-US" sz="1600" b="1" smtClean="0">
                <a:solidFill>
                  <a:schemeClr val="tx1"/>
                </a:solidFill>
              </a:rPr>
              <a:t>제어 결과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  <a:p>
            <a:pPr defTabSz="72000"/>
            <a:endParaRPr lang="en-US" altLang="ko-KR" sz="1600" b="1" smtClean="0">
              <a:solidFill>
                <a:schemeClr val="tx1"/>
              </a:solidFill>
            </a:endParaRPr>
          </a:p>
          <a:p>
            <a:pPr defTabSz="72000"/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54556" y="112476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H="1">
            <a:off x="6006683" y="1542970"/>
            <a:ext cx="3859" cy="4976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429020" y="2870626"/>
            <a:ext cx="11340" cy="4489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8430982" y="372048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&lt;FMS-SVR&gt;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9586966" y="4138684"/>
            <a:ext cx="2390" cy="27320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344337" y="314441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334132" y="442125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94" idx="1"/>
            <a:endCxn id="77" idx="3"/>
          </p:cNvCxnSpPr>
          <p:nvPr/>
        </p:nvCxnSpPr>
        <p:spPr>
          <a:xfrm flipH="1">
            <a:off x="2499379" y="1975018"/>
            <a:ext cx="3429784" cy="124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929163" y="189983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11339" y="2225905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전등 </a:t>
            </a:r>
            <a:r>
              <a:rPr lang="en-US" altLang="ko-KR" sz="900" b="1" smtClean="0">
                <a:solidFill>
                  <a:schemeClr val="tx1"/>
                </a:solidFill>
              </a:rPr>
              <a:t>ON/OFF &gt;</a:t>
            </a: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eFT_SNSRCTL_POWER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771046" y="3138561"/>
            <a:ext cx="1674102" cy="3046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전등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ON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수행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2) </a:t>
            </a:r>
            <a:r>
              <a:rPr lang="ko-KR" altLang="en-US" sz="900" smtClean="0">
                <a:solidFill>
                  <a:schemeClr val="tx1"/>
                </a:solidFill>
              </a:rPr>
              <a:t>제어이벤트 로컬 저장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stCxn id="82" idx="3"/>
            <a:endCxn id="99" idx="1"/>
          </p:cNvCxnSpPr>
          <p:nvPr/>
        </p:nvCxnSpPr>
        <p:spPr>
          <a:xfrm>
            <a:off x="2489174" y="4496440"/>
            <a:ext cx="7016415" cy="80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604853" y="5369594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등</a:t>
            </a:r>
            <a:r>
              <a:rPr lang="ko-KR" altLang="en-US" sz="900" b="1" smtClean="0">
                <a:solidFill>
                  <a:schemeClr val="tx1"/>
                </a:solidFill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</a:rPr>
              <a:t>On/Off </a:t>
            </a:r>
            <a:r>
              <a:rPr lang="ko-KR" altLang="en-US" sz="900" b="1" smtClean="0">
                <a:solidFill>
                  <a:schemeClr val="tx1"/>
                </a:solidFill>
              </a:rPr>
              <a:t>제어 결과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eFT_SNSRCTL_RES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505589" y="522629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29163" y="462514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82" idx="3"/>
            <a:endCxn id="104" idx="1"/>
          </p:cNvCxnSpPr>
          <p:nvPr/>
        </p:nvCxnSpPr>
        <p:spPr>
          <a:xfrm>
            <a:off x="2489174" y="4496440"/>
            <a:ext cx="3439989" cy="20388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907700" y="5972380"/>
            <a:ext cx="2686434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eFT_SNSRCTL_RES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>
                <a:solidFill>
                  <a:schemeClr val="tx1"/>
                </a:solidFill>
                <a:latin typeface="+mn-ea"/>
              </a:rPr>
            </a:br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b="1">
                <a:solidFill>
                  <a:schemeClr val="tx1"/>
                </a:solidFill>
              </a:rPr>
              <a:t>전등 </a:t>
            </a:r>
            <a:r>
              <a:rPr lang="en-US" altLang="ko-KR" sz="900" b="1">
                <a:solidFill>
                  <a:schemeClr val="tx1"/>
                </a:solidFill>
              </a:rPr>
              <a:t>On/Off </a:t>
            </a:r>
            <a:r>
              <a:rPr lang="ko-KR" altLang="en-US" sz="900" b="1" smtClean="0">
                <a:solidFill>
                  <a:schemeClr val="tx1"/>
                </a:solidFill>
              </a:rPr>
              <a:t>제어결과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네트웍 장애인 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8" name="구부러진 연결선 107"/>
          <p:cNvCxnSpPr>
            <a:stCxn id="112" idx="1"/>
            <a:endCxn id="114" idx="3"/>
          </p:cNvCxnSpPr>
          <p:nvPr/>
        </p:nvCxnSpPr>
        <p:spPr>
          <a:xfrm rot="10800000" flipV="1">
            <a:off x="6057567" y="5871936"/>
            <a:ext cx="3454330" cy="167557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511897" y="57967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597983" y="5310562"/>
            <a:ext cx="2275425" cy="437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이벤트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902525" y="596431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923795" y="6035794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업데이트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UI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전등제어 완료를 의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미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16" name="구부러진 연결선 115"/>
          <p:cNvCxnSpPr>
            <a:stCxn id="104" idx="3"/>
            <a:endCxn id="114" idx="3"/>
          </p:cNvCxnSpPr>
          <p:nvPr/>
        </p:nvCxnSpPr>
        <p:spPr>
          <a:xfrm flipH="1">
            <a:off x="6057567" y="4700325"/>
            <a:ext cx="26638" cy="1339169"/>
          </a:xfrm>
          <a:prstGeom prst="curvedConnector3">
            <a:avLst>
              <a:gd name="adj1" fmla="val -85817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872408" y="751903"/>
            <a:ext cx="2467009" cy="2574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 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872408" y="4711994"/>
            <a:ext cx="1375902" cy="92594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344337" y="328714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3"/>
            <a:endCxn id="41" idx="1"/>
          </p:cNvCxnSpPr>
          <p:nvPr/>
        </p:nvCxnSpPr>
        <p:spPr>
          <a:xfrm>
            <a:off x="2499379" y="3362326"/>
            <a:ext cx="7006210" cy="10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505589" y="436031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61110" y="3172683"/>
            <a:ext cx="1883381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eFT_SNSRCTL_POWER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이벤트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이력 정보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6359225" y="3356816"/>
            <a:ext cx="167870" cy="57968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4497082" y="4690154"/>
            <a:ext cx="777755" cy="138101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49462" y="4404502"/>
            <a:ext cx="1674102" cy="3046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제어결과 전송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전등제어 결과 정보를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서버로 전송</a:t>
            </a:r>
            <a:endParaRPr lang="en-US" altLang="ko-KR" sz="900" b="1" smtClean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75" idx="1"/>
            <a:endCxn id="69" idx="3"/>
          </p:cNvCxnSpPr>
          <p:nvPr/>
        </p:nvCxnSpPr>
        <p:spPr>
          <a:xfrm flipH="1" flipV="1">
            <a:off x="2498415" y="4725417"/>
            <a:ext cx="7007174" cy="870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43373" y="465023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505589" y="552025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83060" y="5474368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eFT_SNSRCTL_RESACK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7692990" y="5411405"/>
            <a:ext cx="468788" cy="20912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497144" y="458586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83" idx="1"/>
            <a:endCxn id="87" idx="3"/>
          </p:cNvCxnSpPr>
          <p:nvPr/>
        </p:nvCxnSpPr>
        <p:spPr>
          <a:xfrm flipH="1" flipV="1">
            <a:off x="2498415" y="3579639"/>
            <a:ext cx="6998729" cy="10814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2343373" y="35044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984609" y="4034341"/>
            <a:ext cx="2290228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eFT_SNSRCTL_POWERACK</a:t>
            </a:r>
          </a:p>
        </p:txBody>
      </p:sp>
      <p:cxnSp>
        <p:nvCxnSpPr>
          <p:cNvPr id="101" name="직선 화살표 연결선 100"/>
          <p:cNvCxnSpPr/>
          <p:nvPr/>
        </p:nvCxnSpPr>
        <p:spPr>
          <a:xfrm flipV="1">
            <a:off x="3168311" y="3751106"/>
            <a:ext cx="259756" cy="35494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구부러진 연결선 101"/>
          <p:cNvCxnSpPr>
            <a:stCxn id="83" idx="2"/>
            <a:endCxn id="114" idx="3"/>
          </p:cNvCxnSpPr>
          <p:nvPr/>
        </p:nvCxnSpPr>
        <p:spPr>
          <a:xfrm rot="5400000">
            <a:off x="7164485" y="3629313"/>
            <a:ext cx="1303263" cy="3517098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622795" y="4317652"/>
            <a:ext cx="7736912" cy="32599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180000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705769" y="4367050"/>
            <a:ext cx="2275425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제어이력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1.2) RTU</a:t>
            </a:r>
            <a:r>
              <a:rPr lang="ko-KR" altLang="en-US" b="1"/>
              <a:t>환경제어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847932" y="4725417"/>
            <a:ext cx="1883381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eFT_SNSRCTL_POWER</a:t>
            </a:r>
          </a:p>
          <a:p>
            <a:pPr defTabSz="72000"/>
            <a:r>
              <a:rPr lang="ko-KR" altLang="en-US" sz="900" smtClean="0">
                <a:solidFill>
                  <a:srgbClr val="00B050"/>
                </a:solidFill>
                <a:latin typeface="+mn-ea"/>
              </a:rPr>
              <a:t>제어 이벤트</a:t>
            </a:r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rgbClr val="00B050"/>
                </a:solidFill>
                <a:latin typeface="+mn-ea"/>
              </a:rPr>
              <a:t>제어 이력 정보</a:t>
            </a:r>
            <a:r>
              <a:rPr lang="en-US" altLang="ko-KR" sz="900" smtClean="0">
                <a:solidFill>
                  <a:srgbClr val="00B050"/>
                </a:solidFill>
                <a:latin typeface="+mn-ea"/>
              </a:rPr>
              <a:t>)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9395413" y="4894298"/>
            <a:ext cx="605788" cy="17878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698307" y="5964311"/>
            <a:ext cx="2295885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00B050"/>
                </a:solidFill>
                <a:latin typeface="+mn-ea"/>
              </a:rPr>
              <a:t>eFT_SNSRCTL_RES</a:t>
            </a:r>
            <a:br>
              <a:rPr lang="en-US" altLang="ko-KR" sz="900" b="1">
                <a:solidFill>
                  <a:srgbClr val="00B050"/>
                </a:solidFill>
                <a:latin typeface="+mn-ea"/>
              </a:rPr>
            </a:br>
            <a:r>
              <a:rPr lang="en-US" altLang="ko-KR" sz="900" b="1">
                <a:solidFill>
                  <a:srgbClr val="00B050"/>
                </a:solidFill>
                <a:latin typeface="+mn-ea"/>
              </a:rPr>
              <a:t># </a:t>
            </a:r>
            <a:r>
              <a:rPr lang="ko-KR" altLang="en-US" sz="900" b="1">
                <a:solidFill>
                  <a:srgbClr val="00B050"/>
                </a:solidFill>
              </a:rPr>
              <a:t>전등 </a:t>
            </a:r>
            <a:r>
              <a:rPr lang="en-US" altLang="ko-KR" sz="900" b="1">
                <a:solidFill>
                  <a:srgbClr val="00B050"/>
                </a:solidFill>
              </a:rPr>
              <a:t>On/Off </a:t>
            </a:r>
            <a:r>
              <a:rPr lang="ko-KR" altLang="en-US" sz="900" b="1">
                <a:solidFill>
                  <a:srgbClr val="00B050"/>
                </a:solidFill>
              </a:rPr>
              <a:t>제어결과 </a:t>
            </a:r>
            <a:endParaRPr lang="en-US" altLang="ko-KR" sz="900" b="1" smtClean="0">
              <a:solidFill>
                <a:srgbClr val="00B050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접속된  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OPs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에게 전송</a:t>
            </a:r>
            <a:endParaRPr lang="en-US" altLang="ko-KR" sz="900" b="1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8982413" y="5886987"/>
            <a:ext cx="865520" cy="27649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16340" y="98417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 flipH="1">
            <a:off x="3255593" y="1416224"/>
            <a:ext cx="12875" cy="3696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94802" y="207835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29" idx="1"/>
            <a:endCxn id="9" idx="3"/>
          </p:cNvCxnSpPr>
          <p:nvPr/>
        </p:nvCxnSpPr>
        <p:spPr>
          <a:xfrm flipH="1">
            <a:off x="3349844" y="1721748"/>
            <a:ext cx="3549499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4802" y="31380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6624" y="4805179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976864" y="1423257"/>
            <a:ext cx="13270" cy="2917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99343" y="164656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12613" y="391742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559267" y="984176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234221" y="5235287"/>
            <a:ext cx="13270" cy="2121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636743" y="2311556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54385" y="1593945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알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람발생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69080" y="2009663"/>
            <a:ext cx="2151981" cy="3933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91990" y="2333100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구부러진 연결선 66"/>
          <p:cNvCxnSpPr>
            <a:stCxn id="66" idx="2"/>
            <a:endCxn id="66" idx="0"/>
          </p:cNvCxnSpPr>
          <p:nvPr/>
        </p:nvCxnSpPr>
        <p:spPr>
          <a:xfrm rot="5400000" flipH="1">
            <a:off x="2992936" y="2608632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22" idx="3"/>
            <a:endCxn id="72" idx="1"/>
          </p:cNvCxnSpPr>
          <p:nvPr/>
        </p:nvCxnSpPr>
        <p:spPr>
          <a:xfrm>
            <a:off x="3349844" y="3213249"/>
            <a:ext cx="1806856" cy="26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156700" y="574662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375669" y="4341518"/>
            <a:ext cx="2132848" cy="10365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내역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08119" y="307053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9" name="구부러진 연결선 38"/>
          <p:cNvCxnSpPr>
            <a:stCxn id="36" idx="2"/>
            <a:endCxn id="37" idx="3"/>
          </p:cNvCxnSpPr>
          <p:nvPr/>
        </p:nvCxnSpPr>
        <p:spPr>
          <a:xfrm rot="16200000" flipH="1">
            <a:off x="6640793" y="3565744"/>
            <a:ext cx="771709" cy="82015"/>
          </a:xfrm>
          <a:prstGeom prst="curvedConnector4">
            <a:avLst>
              <a:gd name="adj1" fmla="val 45129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8441" y="5669708"/>
            <a:ext cx="2375514" cy="4980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# </a:t>
            </a:r>
            <a:r>
              <a:rPr lang="ko-KR" altLang="en-US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접속</a:t>
            </a:r>
            <a:r>
              <a:rPr lang="en-US" altLang="ko-KR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OPs </a:t>
            </a:r>
            <a:r>
              <a:rPr lang="ko-KR" altLang="en-US" sz="900" strike="sngStrike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변경정보 공유</a:t>
            </a:r>
            <a:endParaRPr lang="en-US" altLang="ko-KR" sz="9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45175" y="3942829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777820" y="4339018"/>
            <a:ext cx="1371168" cy="16299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78072" y="331353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5865329" y="1848272"/>
            <a:ext cx="1565216" cy="41297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143749" y="623867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55" idx="1"/>
            <a:endCxn id="40" idx="3"/>
          </p:cNvCxnSpPr>
          <p:nvPr/>
        </p:nvCxnSpPr>
        <p:spPr>
          <a:xfrm flipH="1" flipV="1">
            <a:off x="3333114" y="3388717"/>
            <a:ext cx="1810635" cy="292514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042275" y="5112992"/>
            <a:ext cx="378322" cy="469634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262118" y="5485046"/>
            <a:ext cx="2132848" cy="4339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내역 전송 확인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eFT_SNSRCTL_THRLDACK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487379" y="3007783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 처리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6104" y="222727"/>
            <a:ext cx="477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1.3) RTU</a:t>
            </a:r>
            <a:r>
              <a:rPr lang="ko-KR" altLang="en-US" b="1"/>
              <a:t>센서 임계기준 설정</a:t>
            </a:r>
          </a:p>
        </p:txBody>
      </p:sp>
      <p:cxnSp>
        <p:nvCxnSpPr>
          <p:cNvPr id="43" name="직선 화살표 연결선 42"/>
          <p:cNvCxnSpPr>
            <a:stCxn id="53" idx="3"/>
            <a:endCxn id="36" idx="1"/>
          </p:cNvCxnSpPr>
          <p:nvPr/>
        </p:nvCxnSpPr>
        <p:spPr>
          <a:xfrm>
            <a:off x="3339639" y="3013310"/>
            <a:ext cx="3568480" cy="13240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582776" y="2466845"/>
            <a:ext cx="2132848" cy="4324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00B0F0"/>
                </a:solidFill>
              </a:rPr>
              <a:t>&lt;</a:t>
            </a:r>
            <a:r>
              <a:rPr lang="ko-KR" altLang="en-US" sz="900" b="1">
                <a:solidFill>
                  <a:srgbClr val="00B0F0"/>
                </a:solidFill>
              </a:rPr>
              <a:t>임계기준 </a:t>
            </a:r>
            <a:r>
              <a:rPr lang="ko-KR" altLang="en-US" sz="900" b="1" smtClean="0">
                <a:solidFill>
                  <a:srgbClr val="00B0F0"/>
                </a:solidFill>
              </a:rPr>
              <a:t>변경 완료 전송</a:t>
            </a:r>
            <a:r>
              <a:rPr lang="en-US" altLang="ko-KR" sz="900" b="1" smtClean="0">
                <a:solidFill>
                  <a:srgbClr val="00B0F0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rgbClr val="00B0F0"/>
                </a:solidFill>
              </a:rPr>
              <a:t>eFT_SNSRCtlCompleted_THRLD</a:t>
            </a:r>
          </a:p>
          <a:p>
            <a:pPr defTabSz="72000"/>
            <a:endParaRPr lang="en-US" altLang="ko-KR" sz="900" b="1">
              <a:solidFill>
                <a:srgbClr val="00B0F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4253273" y="2709644"/>
            <a:ext cx="426224" cy="32649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84597" y="293812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3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48272" y="122725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고정형감시장</a:t>
            </a:r>
            <a:r>
              <a:rPr lang="ko-KR" altLang="en-US" sz="900">
                <a:solidFill>
                  <a:schemeClr val="tx1"/>
                </a:solidFill>
              </a:rPr>
              <a:t>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04856" y="1227254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2800400" y="1659302"/>
            <a:ext cx="857" cy="72814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8035415" y="1659302"/>
            <a:ext cx="21569" cy="7107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11965" y="771088"/>
            <a:ext cx="4276867" cy="34471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lIns="128016" tIns="64008" rIns="128016" bIns="64008">
            <a:spAutoFit/>
          </a:bodyPr>
          <a:lstStyle/>
          <a:p>
            <a:r>
              <a:rPr lang="en-US" altLang="ko-KR" sz="1400" smtClean="0"/>
              <a:t>[RMS </a:t>
            </a:r>
            <a:r>
              <a:rPr lang="ko-KR" altLang="en-US" sz="1400" smtClean="0"/>
              <a:t>측정장비 연</a:t>
            </a:r>
            <a:r>
              <a:rPr lang="ko-KR" altLang="en-US" sz="1400"/>
              <a:t>계</a:t>
            </a:r>
            <a:r>
              <a:rPr lang="en-US" altLang="ko-KR" sz="1400" smtClean="0"/>
              <a:t>] </a:t>
            </a:r>
            <a:r>
              <a:rPr lang="ko-KR" altLang="en-US" sz="1400" smtClean="0"/>
              <a:t>프로토콜 시퀀스 다이어그램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660576" y="2084999"/>
            <a:ext cx="299058" cy="111512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6" name="구부러진 연결선 15"/>
          <p:cNvCxnSpPr>
            <a:stCxn id="14" idx="2"/>
            <a:endCxn id="14" idx="0"/>
          </p:cNvCxnSpPr>
          <p:nvPr/>
        </p:nvCxnSpPr>
        <p:spPr>
          <a:xfrm rot="5400000" flipH="1">
            <a:off x="2252543" y="2642561"/>
            <a:ext cx="1115123" cy="12700"/>
          </a:xfrm>
          <a:prstGeom prst="curvedConnector5">
            <a:avLst>
              <a:gd name="adj1" fmla="val -20500"/>
              <a:gd name="adj2" fmla="val 2977394"/>
              <a:gd name="adj3" fmla="val 120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59634" y="2012992"/>
            <a:ext cx="3873214" cy="10144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&lt;FMS-RTU </a:t>
            </a:r>
            <a:r>
              <a:rPr lang="ko-KR" altLang="en-US" sz="900" smtClean="0">
                <a:solidFill>
                  <a:schemeClr val="tx1"/>
                </a:solidFill>
              </a:rPr>
              <a:t>접속된 후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OnTimer(SEND_ACK_TIMER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{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   m_bSendAckCount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5</a:t>
            </a:r>
            <a:r>
              <a:rPr lang="ko-KR" altLang="en-US" sz="900">
                <a:solidFill>
                  <a:schemeClr val="tx1"/>
                </a:solidFill>
              </a:rPr>
              <a:t>보다 작으면 지속적으로 </a:t>
            </a:r>
            <a:r>
              <a:rPr lang="en-US" altLang="ko-KR" sz="900">
                <a:solidFill>
                  <a:schemeClr val="tx1"/>
                </a:solidFill>
              </a:rPr>
              <a:t>SendAck(); </a:t>
            </a:r>
            <a:r>
              <a:rPr lang="ko-KR" altLang="en-US" sz="900">
                <a:solidFill>
                  <a:schemeClr val="tx1"/>
                </a:solidFill>
              </a:rPr>
              <a:t>송신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    m_bSendAckCount </a:t>
            </a:r>
            <a:r>
              <a:rPr lang="ko-KR" altLang="en-US" sz="900">
                <a:solidFill>
                  <a:schemeClr val="tx1"/>
                </a:solidFill>
              </a:rPr>
              <a:t>가 </a:t>
            </a:r>
            <a:r>
              <a:rPr lang="en-US" altLang="ko-KR" sz="900">
                <a:solidFill>
                  <a:schemeClr val="tx1"/>
                </a:solidFill>
              </a:rPr>
              <a:t>5</a:t>
            </a:r>
            <a:r>
              <a:rPr lang="ko-KR" altLang="en-US" sz="900">
                <a:solidFill>
                  <a:schemeClr val="tx1"/>
                </a:solidFill>
              </a:rPr>
              <a:t>보다 크다면 </a:t>
            </a:r>
            <a:r>
              <a:rPr lang="en-US" altLang="ko-KR" sz="900">
                <a:solidFill>
                  <a:schemeClr val="tx1"/>
                </a:solidFill>
              </a:rPr>
              <a:t>client socket </a:t>
            </a:r>
            <a:r>
              <a:rPr lang="ko-KR" altLang="en-US" sz="900">
                <a:solidFill>
                  <a:schemeClr val="tx1"/>
                </a:solidFill>
              </a:rPr>
              <a:t>강제 </a:t>
            </a:r>
            <a:r>
              <a:rPr lang="ko-KR" altLang="en-US" sz="900" smtClean="0">
                <a:solidFill>
                  <a:schemeClr val="tx1"/>
                </a:solidFill>
              </a:rPr>
              <a:t>종료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79463" y="349391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22879" y="40355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2" idx="1"/>
            <a:endCxn id="23" idx="3"/>
          </p:cNvCxnSpPr>
          <p:nvPr/>
        </p:nvCxnSpPr>
        <p:spPr>
          <a:xfrm flipH="1">
            <a:off x="2877921" y="3569102"/>
            <a:ext cx="5101542" cy="541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664496" y="3603518"/>
            <a:ext cx="3873214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eFT_EQPDAT_REQ</a:t>
            </a:r>
            <a:endParaRPr lang="en-US" altLang="ko-KR" sz="900" b="1">
              <a:solidFill>
                <a:srgbClr val="FF0000"/>
              </a:solidFill>
            </a:endParaRP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고정형전파감시장비 상태 요청</a:t>
            </a:r>
            <a:endParaRPr lang="en-US" altLang="ko-KR" sz="900" dirty="0" smtClean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46" idx="3"/>
            <a:endCxn id="34" idx="1"/>
          </p:cNvCxnSpPr>
          <p:nvPr/>
        </p:nvCxnSpPr>
        <p:spPr>
          <a:xfrm>
            <a:off x="2877921" y="4261115"/>
            <a:ext cx="5101542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979463" y="451036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1139" y="4395605"/>
            <a:ext cx="3873214" cy="4892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eFT_EQPDAT_RES</a:t>
            </a:r>
            <a:r>
              <a:rPr lang="en-US" altLang="ko-KR" sz="900" smtClean="0">
                <a:solidFill>
                  <a:srgbClr val="FF0000"/>
                </a:solidFill>
              </a:rPr>
              <a:t> </a:t>
            </a: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고정형전파감시장비 상태 응답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22879" y="550855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50" idx="1"/>
            <a:endCxn id="39" idx="3"/>
          </p:cNvCxnSpPr>
          <p:nvPr/>
        </p:nvCxnSpPr>
        <p:spPr>
          <a:xfrm flipH="1">
            <a:off x="2877921" y="4742868"/>
            <a:ext cx="5101542" cy="8408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660448" y="5407924"/>
            <a:ext cx="4293398" cy="4336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eFT_EQPDAT_ACK</a:t>
            </a: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고정형전파감시장비 </a:t>
            </a:r>
            <a:r>
              <a:rPr lang="ko-KR" altLang="en-US" sz="900">
                <a:solidFill>
                  <a:srgbClr val="FF0000"/>
                </a:solidFill>
              </a:rPr>
              <a:t>상태 </a:t>
            </a:r>
            <a:r>
              <a:rPr lang="ko-KR" altLang="en-US" sz="900" smtClean="0">
                <a:solidFill>
                  <a:srgbClr val="FF0000"/>
                </a:solidFill>
              </a:rPr>
              <a:t>응답 수신확인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2879" y="418593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979463" y="466768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26620" y="287708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4" idx="3"/>
            <a:endCxn id="61" idx="1"/>
          </p:cNvCxnSpPr>
          <p:nvPr/>
        </p:nvCxnSpPr>
        <p:spPr>
          <a:xfrm flipV="1">
            <a:off x="2881662" y="2945321"/>
            <a:ext cx="5092880" cy="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974542" y="287013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64496" y="2921865"/>
            <a:ext cx="3873214" cy="5651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</a:rPr>
              <a:t>eFT_</a:t>
            </a:r>
            <a:r>
              <a:rPr lang="en-US" altLang="ko-KR" sz="900" b="1" smtClean="0">
                <a:solidFill>
                  <a:srgbClr val="FF0000"/>
                </a:solidFill>
              </a:rPr>
              <a:t>EQP</a:t>
            </a:r>
            <a:r>
              <a:rPr lang="en-US" altLang="ko-KR" sz="900" smtClean="0">
                <a:solidFill>
                  <a:srgbClr val="FF0000"/>
                </a:solidFill>
              </a:rPr>
              <a:t>DAT_ACK</a:t>
            </a:r>
          </a:p>
          <a:p>
            <a:pPr defTabSz="72000"/>
            <a:r>
              <a:rPr lang="ko-KR" altLang="en-US" sz="900" smtClean="0">
                <a:solidFill>
                  <a:srgbClr val="FF0000"/>
                </a:solidFill>
              </a:rPr>
              <a:t>연결되어 있음을 통보</a:t>
            </a:r>
            <a:r>
              <a:rPr lang="en-US" altLang="ko-KR" sz="900" smtClean="0">
                <a:solidFill>
                  <a:srgbClr val="FF0000"/>
                </a:solidFill>
              </a:rPr>
              <a:t>(Alive Check)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8356" y="2723502"/>
            <a:ext cx="2096416" cy="5651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&lt;FMS </a:t>
            </a:r>
            <a:r>
              <a:rPr lang="ko-KR" altLang="en-US" sz="900" smtClean="0">
                <a:solidFill>
                  <a:schemeClr val="tx1"/>
                </a:solidFill>
              </a:rPr>
              <a:t>세션 관리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연결된 후 </a:t>
            </a:r>
            <a:r>
              <a:rPr lang="en-US" altLang="ko-KR" sz="900" smtClean="0">
                <a:solidFill>
                  <a:schemeClr val="tx1"/>
                </a:solidFill>
              </a:rPr>
              <a:t>5</a:t>
            </a:r>
            <a:r>
              <a:rPr lang="ko-KR" altLang="en-US" sz="900" smtClean="0">
                <a:solidFill>
                  <a:schemeClr val="tx1"/>
                </a:solidFill>
              </a:rPr>
              <a:t>분이상 상태요청이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없으면 연결을 강제 끊는다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438340" y="6027036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309011" y="2486442"/>
            <a:ext cx="2886915" cy="12961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// </a:t>
            </a:r>
            <a:r>
              <a:rPr lang="ko-KR" altLang="en-US" sz="900">
                <a:solidFill>
                  <a:schemeClr val="tx1"/>
                </a:solidFill>
              </a:rPr>
              <a:t>지능형측정시스템 상태정보 응답 </a:t>
            </a:r>
            <a:r>
              <a:rPr lang="ko-KR" altLang="en-US" sz="900" smtClean="0">
                <a:solidFill>
                  <a:schemeClr val="tx1"/>
                </a:solidFill>
              </a:rPr>
              <a:t>패킷</a:t>
            </a:r>
            <a:endParaRPr lang="ko-KR" altLang="en-US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RX1_STATUS;	// RX1 (</a:t>
            </a:r>
            <a:r>
              <a:rPr lang="ko-KR" altLang="en-US" sz="900">
                <a:solidFill>
                  <a:schemeClr val="tx1"/>
                </a:solidFill>
              </a:rPr>
              <a:t>측정수신기 </a:t>
            </a:r>
            <a:r>
              <a:rPr lang="en-US" altLang="ko-KR" sz="900">
                <a:solidFill>
                  <a:schemeClr val="tx1"/>
                </a:solidFill>
              </a:rPr>
              <a:t>1)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RX2_STATUS;	// RX2 (</a:t>
            </a:r>
            <a:r>
              <a:rPr lang="ko-KR" altLang="en-US" sz="900">
                <a:solidFill>
                  <a:schemeClr val="tx1"/>
                </a:solidFill>
              </a:rPr>
              <a:t>측정수신기 </a:t>
            </a:r>
            <a:r>
              <a:rPr lang="en-US" altLang="ko-KR" sz="900">
                <a:solidFill>
                  <a:schemeClr val="tx1"/>
                </a:solidFill>
              </a:rPr>
              <a:t>2)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HF1_STATUS;	// HF1 (</a:t>
            </a:r>
            <a:r>
              <a:rPr lang="ko-KR" altLang="en-US" sz="900">
                <a:solidFill>
                  <a:schemeClr val="tx1"/>
                </a:solidFill>
              </a:rPr>
              <a:t>복조수신기 </a:t>
            </a:r>
            <a:r>
              <a:rPr lang="en-US" altLang="ko-KR" sz="900">
                <a:solidFill>
                  <a:schemeClr val="tx1"/>
                </a:solidFill>
              </a:rPr>
              <a:t>1)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HF2_STATUS;	// HF2 (</a:t>
            </a:r>
            <a:r>
              <a:rPr lang="ko-KR" altLang="en-US" sz="900">
                <a:solidFill>
                  <a:schemeClr val="tx1"/>
                </a:solidFill>
              </a:rPr>
              <a:t>복조수신기 </a:t>
            </a:r>
            <a:r>
              <a:rPr lang="en-US" altLang="ko-KR" sz="900">
                <a:solidFill>
                  <a:schemeClr val="tx1"/>
                </a:solidFill>
              </a:rPr>
              <a:t>2)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ANT_STATUS;	// ANT (</a:t>
            </a:r>
            <a:r>
              <a:rPr lang="ko-KR" altLang="en-US" sz="900">
                <a:solidFill>
                  <a:schemeClr val="tx1"/>
                </a:solidFill>
              </a:rPr>
              <a:t>안테나 제어기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DEM_STATUS;	// DEM (</a:t>
            </a:r>
            <a:r>
              <a:rPr lang="ko-KR" altLang="en-US" sz="900">
                <a:solidFill>
                  <a:schemeClr val="tx1"/>
                </a:solidFill>
              </a:rPr>
              <a:t>음성복조장치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	UCHAR DSP_STATUS;	// DSP (</a:t>
            </a:r>
            <a:r>
              <a:rPr lang="ko-KR" altLang="en-US" sz="900">
                <a:solidFill>
                  <a:schemeClr val="tx1"/>
                </a:solidFill>
              </a:rPr>
              <a:t>신호처리장치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66106" y="621729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09522" y="675893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9" idx="1"/>
            <a:endCxn id="70" idx="3"/>
          </p:cNvCxnSpPr>
          <p:nvPr/>
        </p:nvCxnSpPr>
        <p:spPr>
          <a:xfrm flipH="1">
            <a:off x="2864564" y="6292473"/>
            <a:ext cx="5101542" cy="541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651138" y="6326889"/>
            <a:ext cx="4405845" cy="2943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eFT_EQPDAT_REQ</a:t>
            </a:r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요청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79" idx="3"/>
            <a:endCxn id="74" idx="1"/>
          </p:cNvCxnSpPr>
          <p:nvPr/>
        </p:nvCxnSpPr>
        <p:spPr>
          <a:xfrm>
            <a:off x="2864564" y="6984486"/>
            <a:ext cx="5101542" cy="3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966106" y="72337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45471" y="7180228"/>
            <a:ext cx="4328324" cy="4892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eFT_EQPDAT_RES</a:t>
            </a:r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</a:t>
            </a:r>
            <a:r>
              <a:rPr lang="ko-KR" altLang="en-US" sz="900" smtClean="0">
                <a:solidFill>
                  <a:schemeClr val="tx1"/>
                </a:solidFill>
              </a:rPr>
              <a:t>응답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709522" y="823192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>
            <a:stCxn id="80" idx="1"/>
            <a:endCxn id="76" idx="3"/>
          </p:cNvCxnSpPr>
          <p:nvPr/>
        </p:nvCxnSpPr>
        <p:spPr>
          <a:xfrm flipH="1">
            <a:off x="2864564" y="7466239"/>
            <a:ext cx="5101542" cy="8408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651138" y="8197509"/>
            <a:ext cx="4657873" cy="4336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eFT_EQPDAT_ACK</a:t>
            </a:r>
            <a:r>
              <a:rPr lang="en-US" altLang="ko-KR" sz="900" smtClean="0">
                <a:solidFill>
                  <a:schemeClr val="tx1"/>
                </a:solidFill>
              </a:rPr>
              <a:t> : </a:t>
            </a:r>
            <a:r>
              <a:rPr lang="ko-KR" altLang="en-US" sz="900">
                <a:solidFill>
                  <a:schemeClr val="tx1"/>
                </a:solidFill>
              </a:rPr>
              <a:t>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수신확인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RMACK_PACKET_FRAME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m_bSendAckCount--;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709522" y="690930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966106" y="739105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4207" y="6066648"/>
            <a:ext cx="2461593" cy="5651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 지능형 운영</a:t>
            </a:r>
            <a:r>
              <a:rPr lang="en-US" altLang="ko-KR" sz="900">
                <a:solidFill>
                  <a:schemeClr val="tx1"/>
                </a:solidFill>
              </a:rPr>
              <a:t>SW -- </a:t>
            </a:r>
            <a:r>
              <a:rPr lang="ko-KR" altLang="en-US" sz="900">
                <a:solidFill>
                  <a:schemeClr val="tx1"/>
                </a:solidFill>
              </a:rPr>
              <a:t>운용현황상태정보 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965259" y="18033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84" idx="1"/>
          </p:cNvCxnSpPr>
          <p:nvPr/>
        </p:nvCxnSpPr>
        <p:spPr>
          <a:xfrm flipH="1" flipV="1">
            <a:off x="6879168" y="1876348"/>
            <a:ext cx="1086091" cy="2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688832" y="1876348"/>
            <a:ext cx="936104" cy="2277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CONNECT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9" idx="3"/>
          </p:cNvCxnSpPr>
          <p:nvPr/>
        </p:nvCxnSpPr>
        <p:spPr>
          <a:xfrm flipV="1">
            <a:off x="8129584" y="4899660"/>
            <a:ext cx="3521396" cy="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974542" y="483480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45016" y="4893236"/>
            <a:ext cx="3539858" cy="6394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[FMS-Server </a:t>
            </a:r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송</a:t>
            </a:r>
            <a:r>
              <a:rPr lang="en-US" altLang="ko-KR" sz="900" b="1" smtClean="0">
                <a:solidFill>
                  <a:schemeClr val="tx1"/>
                </a:solidFill>
              </a:rPr>
              <a:t>]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고정형전파감시장비 상태 정보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DAT_RES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장애정보 전송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6" idx="3"/>
          </p:cNvCxnSpPr>
          <p:nvPr/>
        </p:nvCxnSpPr>
        <p:spPr>
          <a:xfrm flipV="1">
            <a:off x="8120301" y="7614348"/>
            <a:ext cx="3521396" cy="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965259" y="754949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408250" y="7655031"/>
            <a:ext cx="3393149" cy="652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[FMS-Server </a:t>
            </a:r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송</a:t>
            </a:r>
            <a:r>
              <a:rPr lang="en-US" altLang="ko-KR" sz="900" b="1" smtClean="0">
                <a:solidFill>
                  <a:schemeClr val="tx1"/>
                </a:solidFill>
              </a:rPr>
              <a:t>]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전파감시장비 운용현황상태 정보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장애정보 전송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6104" y="222727"/>
            <a:ext cx="590465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2.1) </a:t>
            </a:r>
            <a:r>
              <a:rPr lang="ko-KR" altLang="en-US" b="1"/>
              <a:t>고정전파감시장비 모니터링 결과</a:t>
            </a:r>
          </a:p>
        </p:txBody>
      </p:sp>
    </p:spTree>
    <p:extLst>
      <p:ext uri="{BB962C8B-B14F-4D97-AF65-F5344CB8AC3E}">
        <p14:creationId xmlns:p14="http://schemas.microsoft.com/office/powerpoint/2010/main" val="13362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7610" y="1509148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고정형감시장비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2919738" y="1941196"/>
            <a:ext cx="41127" cy="4114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46072" y="260333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34" idx="1"/>
            <a:endCxn id="9" idx="3"/>
          </p:cNvCxnSpPr>
          <p:nvPr/>
        </p:nvCxnSpPr>
        <p:spPr>
          <a:xfrm flipH="1">
            <a:off x="3001114" y="2243362"/>
            <a:ext cx="3175008" cy="43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46072" y="366303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836046" y="150579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6243892" y="1937838"/>
            <a:ext cx="23618" cy="40404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74625" y="2805292"/>
            <a:ext cx="2300410" cy="6554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상주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Stable shutdown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3)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Stable shutdown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378662" y="2261659"/>
            <a:ext cx="2686434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전원제어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시작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Local DB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제어이력 정보 서버 전송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252106" y="2176645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FF0000"/>
                </a:solidFill>
              </a:rPr>
              <a:t>감시장비 </a:t>
            </a:r>
            <a:r>
              <a:rPr lang="en-US" altLang="ko-KR" sz="900" b="1" smtClean="0">
                <a:solidFill>
                  <a:srgbClr val="FF0000"/>
                </a:solidFill>
              </a:rPr>
              <a:t>OFF 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CTL_POWER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843260" y="2858072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구부러진 연결선 66"/>
          <p:cNvCxnSpPr>
            <a:stCxn id="66" idx="2"/>
            <a:endCxn id="66" idx="0"/>
          </p:cNvCxnSpPr>
          <p:nvPr/>
        </p:nvCxnSpPr>
        <p:spPr>
          <a:xfrm rot="5400000" flipH="1">
            <a:off x="2644206" y="3133604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2793" y="76815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고정감시장비 전원제어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8743" y="6357956"/>
            <a:ext cx="3573916" cy="29489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&lt;&lt;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운영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SW 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에서 전원제어 기능 제공</a:t>
            </a:r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&gt;&gt;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전파감시시설 리스트 중 서울지소를 선택한다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메뉴에서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전파감시장비 전원제어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화면을 오픈한다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버튼을 클릭하여 전원제어를 시작한다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4. "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전파감시장비 전원제어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화면에서 다음과 같은 제어 상태 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변화를 확인한다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  4.1.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 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4.2.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Stable shutdown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4.3. SBC OS Stable shutdown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4.4.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종료 확인 후 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완료 상태를 확인하고 전원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ON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버튼을 선택한다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6. "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전파감시장비 전원제어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"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화면에서 다음과 같은 제어 상태 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변화를 확인한다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  6.1.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 완료 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6.2.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 완료 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6.3.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SW(8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정상실행 완료 상태</a:t>
            </a:r>
          </a:p>
          <a:p>
            <a:pPr defTabSz="72000"/>
            <a:r>
              <a:rPr lang="ko-KR" altLang="en-US" sz="9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+mn-ea"/>
              </a:rPr>
              <a:t>6.4. </a:t>
            </a:r>
            <a:r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장비 자체진단 수행 및 진단결과 수신 상태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7.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전파감시장비 운영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원격데스크탑 프로그램을 이용하여 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접속하여 측정이 정상으로 수행되고 있는지 확인한다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66" idx="3"/>
            <a:endCxn id="36" idx="1"/>
          </p:cNvCxnSpPr>
          <p:nvPr/>
        </p:nvCxnSpPr>
        <p:spPr>
          <a:xfrm>
            <a:off x="2996215" y="3133604"/>
            <a:ext cx="3178059" cy="4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76122" y="216817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74274" y="310632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30704" y="2808001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00B0F0"/>
                </a:solidFill>
              </a:rPr>
              <a:t>감시장비 </a:t>
            </a:r>
            <a:r>
              <a:rPr lang="en-US" altLang="ko-KR" sz="900" b="1" smtClean="0">
                <a:solidFill>
                  <a:srgbClr val="00B0F0"/>
                </a:solidFill>
              </a:rPr>
              <a:t>OFF </a:t>
            </a:r>
            <a:r>
              <a:rPr lang="ko-KR" altLang="en-US" sz="900" b="1" smtClean="0">
                <a:solidFill>
                  <a:srgbClr val="00B0F0"/>
                </a:solidFill>
              </a:rPr>
              <a:t>중 상태 정보 업데이트</a:t>
            </a:r>
            <a:endParaRPr lang="en-US" altLang="ko-KR" sz="900" b="1" smtClean="0">
              <a:solidFill>
                <a:srgbClr val="00B0F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rgbClr val="00B0F0"/>
                </a:solidFill>
              </a:rPr>
              <a:t>EQP</a:t>
            </a:r>
            <a:r>
              <a:rPr lang="en-US" altLang="ko-KR" sz="900" b="1" smtClean="0">
                <a:solidFill>
                  <a:srgbClr val="00B0F0"/>
                </a:solidFill>
              </a:rPr>
              <a:t>CTL_RES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287405" y="107710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123697" y="6173382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51" idx="1"/>
            <a:endCxn id="34" idx="3"/>
          </p:cNvCxnSpPr>
          <p:nvPr/>
        </p:nvCxnSpPr>
        <p:spPr>
          <a:xfrm flipH="1">
            <a:off x="6331164" y="1977842"/>
            <a:ext cx="4030047" cy="26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443389" y="1495304"/>
            <a:ext cx="11340" cy="44896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0438732" y="6601546"/>
            <a:ext cx="2835" cy="27454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361211" y="190265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36" idx="3"/>
            <a:endCxn id="55" idx="1"/>
          </p:cNvCxnSpPr>
          <p:nvPr/>
        </p:nvCxnSpPr>
        <p:spPr>
          <a:xfrm>
            <a:off x="6329316" y="3181509"/>
            <a:ext cx="4031895" cy="22762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361211" y="333395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861107" y="2864422"/>
            <a:ext cx="1700873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smtClean="0">
                <a:solidFill>
                  <a:schemeClr val="tx1"/>
                </a:solidFill>
              </a:rPr>
              <a:t>eFT_</a:t>
            </a:r>
            <a:r>
              <a:rPr lang="en-US" altLang="ko-KR" sz="800" b="1">
                <a:solidFill>
                  <a:schemeClr val="tx1"/>
                </a:solidFill>
              </a:rPr>
              <a:t>EQP</a:t>
            </a:r>
            <a:r>
              <a:rPr lang="en-US" altLang="ko-KR" sz="800" smtClean="0">
                <a:solidFill>
                  <a:schemeClr val="tx1"/>
                </a:solidFill>
              </a:rPr>
              <a:t>CTL_RES</a:t>
            </a:r>
            <a:endParaRPr lang="en-US" altLang="ko-KR" sz="8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네트웍 장애인경우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61211" y="684947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36" idx="3"/>
            <a:endCxn id="102" idx="1"/>
          </p:cNvCxnSpPr>
          <p:nvPr/>
        </p:nvCxnSpPr>
        <p:spPr>
          <a:xfrm>
            <a:off x="6329316" y="3181509"/>
            <a:ext cx="4021829" cy="43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0372551" y="546026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352714" y="705376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506187" y="5488499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업데이트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UI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51290" y="3186461"/>
            <a:ext cx="2686434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감시장비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OFF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절차가 끝나기를 기다림</a:t>
            </a:r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SBC OS Stable shutdown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확인후 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3) 20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초 후 전원 단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락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(OFF)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시킴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4) 2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분 후 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감시장비 전원 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ON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프로세스 사작</a:t>
            </a:r>
            <a:endParaRPr lang="en-US" altLang="ko-KR" sz="900" b="1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제어상태정보 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: Local 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b="1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70789" y="417699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1"/>
            <a:endCxn id="80" idx="3"/>
          </p:cNvCxnSpPr>
          <p:nvPr/>
        </p:nvCxnSpPr>
        <p:spPr>
          <a:xfrm flipH="1">
            <a:off x="3026570" y="4252180"/>
            <a:ext cx="3144219" cy="1718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871528" y="434880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639487" y="3875760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FF0000"/>
                </a:solidFill>
              </a:rPr>
              <a:t>감시장비 </a:t>
            </a:r>
            <a:r>
              <a:rPr lang="en-US" altLang="ko-KR" sz="900" b="1" smtClean="0">
                <a:solidFill>
                  <a:srgbClr val="FF0000"/>
                </a:solidFill>
              </a:rPr>
              <a:t>ON 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CTL_POWER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268094" y="4101436"/>
            <a:ext cx="2028966" cy="397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감시장비 전원 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ON((</a:t>
            </a:r>
            <a:r>
              <a:rPr lang="ko-KR" altLang="en-US" sz="900" b="1" smtClean="0">
                <a:solidFill>
                  <a:schemeClr val="tx1"/>
                </a:solidFill>
                <a:latin typeface="+mn-ea"/>
              </a:rPr>
              <a:t>인가</a:t>
            </a:r>
            <a:r>
              <a:rPr lang="en-US" altLang="ko-KR" sz="900" b="1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전원제어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ON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시작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제어상태정보 </a:t>
            </a:r>
            <a:r>
              <a:rPr lang="en-US" altLang="ko-KR" sz="900" b="1">
                <a:solidFill>
                  <a:schemeClr val="tx1"/>
                </a:solidFill>
                <a:latin typeface="+mn-ea"/>
              </a:rPr>
              <a:t>: Local DB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b="1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>
              <a:solidFill>
                <a:schemeClr val="tx1"/>
              </a:solidFill>
              <a:latin typeface="+mn-ea"/>
            </a:endParaRPr>
          </a:p>
          <a:p>
            <a:pPr defTabSz="72000"/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70444" y="4774508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6" name="구부러진 연결선 85"/>
          <p:cNvCxnSpPr>
            <a:stCxn id="85" idx="2"/>
            <a:endCxn id="85" idx="0"/>
          </p:cNvCxnSpPr>
          <p:nvPr/>
        </p:nvCxnSpPr>
        <p:spPr>
          <a:xfrm rot="5400000" flipH="1">
            <a:off x="2671390" y="5050040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108571" y="4497700"/>
            <a:ext cx="1704622" cy="53617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1)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 SBC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안테나제어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PC OS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부팅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SW(8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실행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5" idx="3"/>
            <a:endCxn id="89" idx="1"/>
          </p:cNvCxnSpPr>
          <p:nvPr/>
        </p:nvCxnSpPr>
        <p:spPr>
          <a:xfrm>
            <a:off x="3023399" y="5050040"/>
            <a:ext cx="3153849" cy="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177248" y="503119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518976" y="4727021"/>
            <a:ext cx="2686434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b="1" smtClean="0">
                <a:solidFill>
                  <a:srgbClr val="00B0F0"/>
                </a:solidFill>
              </a:rPr>
              <a:t>감시장비 </a:t>
            </a:r>
            <a:r>
              <a:rPr lang="en-US" altLang="ko-KR" sz="900" b="1" smtClean="0">
                <a:solidFill>
                  <a:srgbClr val="00B0F0"/>
                </a:solidFill>
              </a:rPr>
              <a:t>OFF </a:t>
            </a:r>
            <a:r>
              <a:rPr lang="ko-KR" altLang="en-US" sz="900" b="1" smtClean="0">
                <a:solidFill>
                  <a:srgbClr val="00B0F0"/>
                </a:solidFill>
              </a:rPr>
              <a:t>상태 정보 업데이트</a:t>
            </a:r>
            <a:endParaRPr lang="en-US" altLang="ko-KR" sz="900" b="1" smtClean="0">
              <a:solidFill>
                <a:srgbClr val="00B0F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rgbClr val="00B0F0"/>
                </a:solidFill>
              </a:rPr>
              <a:t>EQP</a:t>
            </a:r>
            <a:r>
              <a:rPr lang="en-US" altLang="ko-KR" sz="900" b="1" smtClean="0">
                <a:solidFill>
                  <a:srgbClr val="00B0F0"/>
                </a:solidFill>
              </a:rPr>
              <a:t>CTL_RES</a:t>
            </a:r>
          </a:p>
        </p:txBody>
      </p:sp>
      <p:cxnSp>
        <p:nvCxnSpPr>
          <p:cNvPr id="93" name="직선 화살표 연결선 92"/>
          <p:cNvCxnSpPr>
            <a:stCxn id="89" idx="3"/>
            <a:endCxn id="103" idx="1"/>
          </p:cNvCxnSpPr>
          <p:nvPr/>
        </p:nvCxnSpPr>
        <p:spPr>
          <a:xfrm>
            <a:off x="6332290" y="5106373"/>
            <a:ext cx="4023720" cy="7200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9" idx="3"/>
            <a:endCxn id="107" idx="1"/>
          </p:cNvCxnSpPr>
          <p:nvPr/>
        </p:nvCxnSpPr>
        <p:spPr>
          <a:xfrm>
            <a:off x="6332290" y="5106373"/>
            <a:ext cx="4020424" cy="386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356010" y="510319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352714" y="889387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94997" y="6097150"/>
            <a:ext cx="1613150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SVR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216877" y="7190365"/>
            <a:ext cx="1613150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제어상태 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SVR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8" name="구부러진 연결선 117"/>
          <p:cNvCxnSpPr>
            <a:stCxn id="120" idx="2"/>
            <a:endCxn id="69" idx="3"/>
          </p:cNvCxnSpPr>
          <p:nvPr/>
        </p:nvCxnSpPr>
        <p:spPr>
          <a:xfrm rot="5400000" flipH="1" flipV="1">
            <a:off x="8632081" y="7342097"/>
            <a:ext cx="3702162" cy="88861"/>
          </a:xfrm>
          <a:prstGeom prst="curvedConnector4">
            <a:avLst>
              <a:gd name="adj1" fmla="val -6175"/>
              <a:gd name="adj2" fmla="val 357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0361211" y="908724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404008" y="6920550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 정보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상태 등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441065" y="8985416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제어 정보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상태 등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제어정보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235394" y="5109548"/>
            <a:ext cx="2287286" cy="397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상주 데몬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SW(8</a:t>
            </a:r>
            <a:r>
              <a:rPr lang="ko-KR" altLang="en-US" sz="900">
                <a:solidFill>
                  <a:srgbClr val="FF0000"/>
                </a:solidFill>
                <a:latin typeface="+mn-ea"/>
              </a:rPr>
              <a:t>개</a:t>
            </a:r>
            <a:r>
              <a:rPr lang="en-US" altLang="ko-KR" sz="90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실행이 완료 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확인되면 고정전파감시 장비 전원제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어 프로세스 완료</a:t>
            </a:r>
            <a:endParaRPr lang="en-US" altLang="ko-KR" sz="900">
              <a:solidFill>
                <a:srgbClr val="FF0000"/>
              </a:solidFill>
              <a:latin typeface="+mn-ea"/>
            </a:endParaRPr>
          </a:p>
          <a:p>
            <a:pPr defTabSz="72000"/>
            <a:endParaRPr lang="en-US" altLang="ko-KR" sz="900" b="1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179111" y="1722992"/>
            <a:ext cx="2021143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</a:rPr>
              <a:t>감시장비 </a:t>
            </a:r>
            <a:r>
              <a:rPr lang="en-US" altLang="ko-KR" sz="900" smtClean="0">
                <a:solidFill>
                  <a:schemeClr val="tx1"/>
                </a:solidFill>
              </a:rPr>
              <a:t>OFF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148" name="구부러진 연결선 147"/>
          <p:cNvCxnSpPr>
            <a:stCxn id="55" idx="3"/>
            <a:endCxn id="69" idx="3"/>
          </p:cNvCxnSpPr>
          <p:nvPr/>
        </p:nvCxnSpPr>
        <p:spPr>
          <a:xfrm>
            <a:off x="10516253" y="3409136"/>
            <a:ext cx="11340" cy="2126311"/>
          </a:xfrm>
          <a:prstGeom prst="curvedConnector3">
            <a:avLst>
              <a:gd name="adj1" fmla="val 211587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 150"/>
          <p:cNvCxnSpPr>
            <a:stCxn id="103" idx="3"/>
            <a:endCxn id="69" idx="3"/>
          </p:cNvCxnSpPr>
          <p:nvPr/>
        </p:nvCxnSpPr>
        <p:spPr>
          <a:xfrm>
            <a:off x="10511052" y="5178381"/>
            <a:ext cx="16541" cy="357066"/>
          </a:xfrm>
          <a:prstGeom prst="curvedConnector3">
            <a:avLst>
              <a:gd name="adj1" fmla="val 148202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60" idx="1"/>
            <a:endCxn id="78" idx="3"/>
          </p:cNvCxnSpPr>
          <p:nvPr/>
        </p:nvCxnSpPr>
        <p:spPr>
          <a:xfrm flipH="1">
            <a:off x="6325831" y="3827340"/>
            <a:ext cx="4035380" cy="4248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0361211" y="375215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0828335" y="3518260"/>
            <a:ext cx="2021143" cy="6587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1000" b="1" smtClean="0">
                <a:solidFill>
                  <a:srgbClr val="0070C0"/>
                </a:solidFill>
              </a:rPr>
              <a:t>2) </a:t>
            </a:r>
            <a:r>
              <a:rPr lang="ko-KR" altLang="en-US" sz="1000" b="1" smtClean="0">
                <a:solidFill>
                  <a:srgbClr val="0070C0"/>
                </a:solidFill>
              </a:rPr>
              <a:t>감시장비 </a:t>
            </a:r>
            <a:r>
              <a:rPr lang="en-US" altLang="ko-KR" sz="1000" b="1" smtClean="0">
                <a:solidFill>
                  <a:srgbClr val="0070C0"/>
                </a:solidFill>
              </a:rPr>
              <a:t>ON (</a:t>
            </a:r>
            <a:r>
              <a:rPr lang="ko-KR" altLang="en-US" sz="1000" b="1" smtClean="0">
                <a:solidFill>
                  <a:srgbClr val="0070C0"/>
                </a:solidFill>
              </a:rPr>
              <a:t>수동</a:t>
            </a:r>
            <a:r>
              <a:rPr lang="en-US" altLang="ko-KR" sz="1000" b="1" smtClean="0">
                <a:solidFill>
                  <a:srgbClr val="0070C0"/>
                </a:solidFill>
              </a:rPr>
              <a:t>)</a:t>
            </a:r>
          </a:p>
          <a:p>
            <a:pPr defTabSz="72000"/>
            <a:r>
              <a:rPr lang="en-US" altLang="ko-KR" sz="1000" b="1">
                <a:solidFill>
                  <a:srgbClr val="0070C0"/>
                </a:solidFill>
              </a:rPr>
              <a:t>eFT_EQPCTL_POWER</a:t>
            </a:r>
            <a:endParaRPr lang="en-US" altLang="ko-KR" sz="1000" b="1" smtClean="0">
              <a:solidFill>
                <a:srgbClr val="0070C0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89375" y="1068500"/>
            <a:ext cx="2467009" cy="2574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 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/>
          <p:cNvCxnSpPr>
            <a:stCxn id="70" idx="1"/>
            <a:endCxn id="72" idx="3"/>
          </p:cNvCxnSpPr>
          <p:nvPr/>
        </p:nvCxnSpPr>
        <p:spPr>
          <a:xfrm flipH="1" flipV="1">
            <a:off x="6348056" y="2664451"/>
            <a:ext cx="4004658" cy="44644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193014" y="258926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36552" y="6744190"/>
            <a:ext cx="2132848" cy="5354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감시장비제어 수신확인 전송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CTL_POWERACK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376375" y="6452622"/>
            <a:ext cx="2363159" cy="44437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84130" y="237324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4" idx="3"/>
            <a:endCxn id="65" idx="1"/>
          </p:cNvCxnSpPr>
          <p:nvPr/>
        </p:nvCxnSpPr>
        <p:spPr>
          <a:xfrm>
            <a:off x="6339172" y="2448427"/>
            <a:ext cx="4022039" cy="447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160" idx="3"/>
          </p:cNvCxnSpPr>
          <p:nvPr/>
        </p:nvCxnSpPr>
        <p:spPr>
          <a:xfrm flipH="1" flipV="1">
            <a:off x="10516253" y="3827340"/>
            <a:ext cx="421051" cy="15127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58" idx="1"/>
          </p:cNvCxnSpPr>
          <p:nvPr/>
        </p:nvCxnSpPr>
        <p:spPr>
          <a:xfrm flipH="1">
            <a:off x="9552784" y="3138002"/>
            <a:ext cx="1308323" cy="201652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58" idx="1"/>
          </p:cNvCxnSpPr>
          <p:nvPr/>
        </p:nvCxnSpPr>
        <p:spPr>
          <a:xfrm flipH="1">
            <a:off x="9120712" y="3138002"/>
            <a:ext cx="1740395" cy="17863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0351145" y="747946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0371538" y="285627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22" name="구부러진 연결선 121"/>
          <p:cNvCxnSpPr>
            <a:stCxn id="121" idx="3"/>
            <a:endCxn id="69" idx="3"/>
          </p:cNvCxnSpPr>
          <p:nvPr/>
        </p:nvCxnSpPr>
        <p:spPr>
          <a:xfrm>
            <a:off x="10526580" y="2931460"/>
            <a:ext cx="1013" cy="2603987"/>
          </a:xfrm>
          <a:prstGeom prst="curvedConnector3">
            <a:avLst>
              <a:gd name="adj1" fmla="val 22666634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 flipV="1">
            <a:off x="9465025" y="5949975"/>
            <a:ext cx="1472279" cy="3497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10806191" y="5834653"/>
            <a:ext cx="193639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CTL_POWER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173679" y="330934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stCxn id="146" idx="1"/>
            <a:endCxn id="143" idx="3"/>
          </p:cNvCxnSpPr>
          <p:nvPr/>
        </p:nvCxnSpPr>
        <p:spPr>
          <a:xfrm flipH="1" flipV="1">
            <a:off x="6328721" y="3384531"/>
            <a:ext cx="4022424" cy="43924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51145" y="770183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49" name="직선 화살표 연결선 148"/>
          <p:cNvCxnSpPr/>
          <p:nvPr/>
        </p:nvCxnSpPr>
        <p:spPr>
          <a:xfrm flipV="1">
            <a:off x="7703286" y="7194310"/>
            <a:ext cx="1721850" cy="14350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V="1">
            <a:off x="6870510" y="6187589"/>
            <a:ext cx="2210352" cy="7419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5756959" y="6476721"/>
            <a:ext cx="1883381" cy="33776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CTL_RESACK</a:t>
            </a:r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6977248" y="6336968"/>
            <a:ext cx="2049094" cy="28023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6165119" y="459495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165760" y="44429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365868" y="457934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65" idx="3"/>
            <a:endCxn id="185" idx="1"/>
          </p:cNvCxnSpPr>
          <p:nvPr/>
        </p:nvCxnSpPr>
        <p:spPr>
          <a:xfrm>
            <a:off x="6320802" y="4518153"/>
            <a:ext cx="4048906" cy="35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10369708" y="798271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0361211" y="818700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/>
          <p:cNvCxnSpPr>
            <a:stCxn id="186" idx="1"/>
            <a:endCxn id="164" idx="3"/>
          </p:cNvCxnSpPr>
          <p:nvPr/>
        </p:nvCxnSpPr>
        <p:spPr>
          <a:xfrm flipH="1" flipV="1">
            <a:off x="6320161" y="4670133"/>
            <a:ext cx="4041050" cy="35920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6177248" y="531706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120" idx="1"/>
            <a:endCxn id="194" idx="3"/>
          </p:cNvCxnSpPr>
          <p:nvPr/>
        </p:nvCxnSpPr>
        <p:spPr>
          <a:xfrm flipH="1" flipV="1">
            <a:off x="6332290" y="5392247"/>
            <a:ext cx="4028921" cy="37701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7376375" y="6898377"/>
            <a:ext cx="1487385" cy="2104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H="1">
            <a:off x="8647401" y="5981868"/>
            <a:ext cx="2310508" cy="569109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6977248" y="6633002"/>
            <a:ext cx="742487" cy="28768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25" idx="6"/>
            <a:endCxn id="34" idx="1"/>
          </p:cNvCxnSpPr>
          <p:nvPr/>
        </p:nvCxnSpPr>
        <p:spPr>
          <a:xfrm>
            <a:off x="2956247" y="2078113"/>
            <a:ext cx="3219875" cy="165249"/>
          </a:xfrm>
          <a:prstGeom prst="straightConnector1">
            <a:avLst/>
          </a:prstGeom>
          <a:ln w="38100">
            <a:solidFill>
              <a:srgbClr val="00B05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2865458" y="2042109"/>
            <a:ext cx="90789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4189792" y="1910390"/>
            <a:ext cx="125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800" b="1" smtClean="0">
                <a:solidFill>
                  <a:srgbClr val="0070C0"/>
                </a:solidFill>
              </a:rPr>
              <a:t>eFT_</a:t>
            </a:r>
            <a:r>
              <a:rPr lang="en-US" altLang="ko-KR" sz="800" b="1">
                <a:solidFill>
                  <a:srgbClr val="0070C0"/>
                </a:solidFill>
              </a:rPr>
              <a:t>EQP</a:t>
            </a:r>
            <a:r>
              <a:rPr lang="en-US" altLang="ko-KR" sz="800" b="1" smtClean="0">
                <a:solidFill>
                  <a:srgbClr val="0070C0"/>
                </a:solidFill>
              </a:rPr>
              <a:t>CTL_POWER</a:t>
            </a:r>
          </a:p>
          <a:p>
            <a:pPr defTabSz="72000"/>
            <a:r>
              <a:rPr lang="ko-KR" altLang="en-US" sz="800" b="1" smtClean="0">
                <a:solidFill>
                  <a:srgbClr val="0070C0"/>
                </a:solidFill>
              </a:rPr>
              <a:t>자동 전원 </a:t>
            </a:r>
            <a:r>
              <a:rPr lang="en-US" altLang="ko-KR" sz="800" b="1" smtClean="0">
                <a:solidFill>
                  <a:srgbClr val="0070C0"/>
                </a:solidFill>
              </a:rPr>
              <a:t>On/Off </a:t>
            </a:r>
            <a:r>
              <a:rPr lang="ko-KR" altLang="en-US" sz="800" b="1" smtClean="0">
                <a:solidFill>
                  <a:srgbClr val="0070C0"/>
                </a:solidFill>
              </a:rPr>
              <a:t>시</a:t>
            </a:r>
            <a:r>
              <a:rPr lang="ko-KR" altLang="en-US" sz="800" b="1">
                <a:solidFill>
                  <a:srgbClr val="0070C0"/>
                </a:solidFill>
              </a:rPr>
              <a:t>작</a:t>
            </a:r>
            <a:endParaRPr lang="en-US" altLang="ko-KR" sz="800" b="1">
              <a:solidFill>
                <a:srgbClr val="0070C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2.2) </a:t>
            </a:r>
            <a:r>
              <a:rPr lang="ko-KR" altLang="en-US" b="1"/>
              <a:t>고정전파감시장비 전원제어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0585699" y="1880989"/>
            <a:ext cx="1683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2000"/>
            <a:r>
              <a:rPr lang="en-US" altLang="ko-KR" sz="1000" smtClean="0"/>
              <a:t>eFT_</a:t>
            </a:r>
            <a:r>
              <a:rPr lang="en-US" altLang="ko-KR" sz="1000" b="1"/>
              <a:t>EQP</a:t>
            </a:r>
            <a:r>
              <a:rPr lang="en-US" altLang="ko-KR" sz="1000" smtClean="0"/>
              <a:t>CTL_POWER</a:t>
            </a:r>
          </a:p>
          <a:p>
            <a:pPr defTabSz="72000"/>
            <a:r>
              <a:rPr lang="en-US" altLang="ko-KR" sz="1000" b="1" smtClean="0">
                <a:solidFill>
                  <a:srgbClr val="0070C0"/>
                </a:solidFill>
              </a:rPr>
              <a:t>1) </a:t>
            </a:r>
            <a:r>
              <a:rPr lang="ko-KR" altLang="en-US" sz="1000" b="1" smtClean="0">
                <a:solidFill>
                  <a:srgbClr val="0070C0"/>
                </a:solidFill>
              </a:rPr>
              <a:t>수동 전원 </a:t>
            </a:r>
            <a:r>
              <a:rPr lang="en-US" altLang="ko-KR" sz="1000" b="1" smtClean="0">
                <a:solidFill>
                  <a:srgbClr val="0070C0"/>
                </a:solidFill>
              </a:rPr>
              <a:t>On/Off </a:t>
            </a:r>
            <a:r>
              <a:rPr lang="ko-KR" altLang="en-US" sz="1000" b="1" smtClean="0">
                <a:solidFill>
                  <a:srgbClr val="0070C0"/>
                </a:solidFill>
              </a:rPr>
              <a:t>시</a:t>
            </a:r>
            <a:r>
              <a:rPr lang="ko-KR" altLang="en-US" sz="1000" b="1">
                <a:solidFill>
                  <a:srgbClr val="0070C0"/>
                </a:solidFill>
              </a:rPr>
              <a:t>작</a:t>
            </a:r>
            <a:endParaRPr lang="en-US" altLang="ko-KR" sz="1000" b="1">
              <a:solidFill>
                <a:srgbClr val="0070C0"/>
              </a:solidFill>
            </a:endParaRPr>
          </a:p>
        </p:txBody>
      </p:sp>
      <p:cxnSp>
        <p:nvCxnSpPr>
          <p:cNvPr id="104" name="구부러진 연결선 103"/>
          <p:cNvCxnSpPr>
            <a:stCxn id="102" idx="3"/>
            <a:endCxn id="55" idx="0"/>
          </p:cNvCxnSpPr>
          <p:nvPr/>
        </p:nvCxnSpPr>
        <p:spPr>
          <a:xfrm flipH="1" flipV="1">
            <a:off x="10438732" y="3333953"/>
            <a:ext cx="67455" cy="4220692"/>
          </a:xfrm>
          <a:prstGeom prst="curvedConnector4">
            <a:avLst>
              <a:gd name="adj1" fmla="val -1751747"/>
              <a:gd name="adj2" fmla="val 105416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11606869" y="4248073"/>
            <a:ext cx="1700873" cy="5471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800" b="1" smtClean="0">
                <a:solidFill>
                  <a:srgbClr val="00B050"/>
                </a:solidFill>
              </a:rPr>
              <a:t>eFT_</a:t>
            </a:r>
            <a:r>
              <a:rPr lang="en-US" altLang="ko-KR" sz="800" b="1">
                <a:solidFill>
                  <a:srgbClr val="00B050"/>
                </a:solidFill>
              </a:rPr>
              <a:t>EQP</a:t>
            </a:r>
            <a:r>
              <a:rPr lang="en-US" altLang="ko-KR" sz="800" b="1" smtClean="0">
                <a:solidFill>
                  <a:srgbClr val="00B050"/>
                </a:solidFill>
              </a:rPr>
              <a:t>CTL_RES</a:t>
            </a:r>
            <a:endParaRPr lang="en-US" altLang="ko-KR" sz="800" b="1" smtClean="0">
              <a:solidFill>
                <a:srgbClr val="00B05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#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제어 상태 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OP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전송</a:t>
            </a:r>
            <a:endParaRPr lang="en-US" altLang="ko-KR" sz="900" b="1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flipH="1">
            <a:off x="11606869" y="4565495"/>
            <a:ext cx="626579" cy="11835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113"/>
          <p:cNvCxnSpPr>
            <a:stCxn id="89" idx="0"/>
          </p:cNvCxnSpPr>
          <p:nvPr/>
        </p:nvCxnSpPr>
        <p:spPr>
          <a:xfrm rot="16200000" flipH="1">
            <a:off x="8611679" y="2674279"/>
            <a:ext cx="206963" cy="4920785"/>
          </a:xfrm>
          <a:prstGeom prst="curvedConnector4">
            <a:avLst>
              <a:gd name="adj1" fmla="val -110455"/>
              <a:gd name="adj2" fmla="val 50788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구부러진 연결선 122"/>
          <p:cNvCxnSpPr>
            <a:stCxn id="107" idx="3"/>
            <a:endCxn id="103" idx="0"/>
          </p:cNvCxnSpPr>
          <p:nvPr/>
        </p:nvCxnSpPr>
        <p:spPr>
          <a:xfrm flipH="1" flipV="1">
            <a:off x="10433531" y="5103198"/>
            <a:ext cx="74225" cy="3865861"/>
          </a:xfrm>
          <a:prstGeom prst="curvedConnector4">
            <a:avLst>
              <a:gd name="adj1" fmla="val -2198816"/>
              <a:gd name="adj2" fmla="val 105913"/>
            </a:avLst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H="1">
            <a:off x="12094666" y="4579342"/>
            <a:ext cx="138782" cy="1663365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1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2.3) </a:t>
            </a:r>
            <a:r>
              <a:rPr lang="ko-KR" altLang="en-US" b="1"/>
              <a:t>고정전파감시장비 임계기준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23813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2759223" y="2280320"/>
            <a:ext cx="16718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02275" y="294245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2" idx="1"/>
            <a:endCxn id="7" idx="3"/>
          </p:cNvCxnSpPr>
          <p:nvPr/>
        </p:nvCxnSpPr>
        <p:spPr>
          <a:xfrm flipH="1">
            <a:off x="2857317" y="2585844"/>
            <a:ext cx="6559384" cy="43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702275" y="407417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2249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494222" y="2287353"/>
            <a:ext cx="15125" cy="46014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16701" y="251066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971" y="513110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76625" y="1848272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6078554" y="2280320"/>
            <a:ext cx="5710" cy="4608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144216" y="3175652"/>
            <a:ext cx="1440160" cy="9093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임계기준정보 수신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로컬 저장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</a:rPr>
              <a:t>변경정보 서버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## OP </a:t>
            </a:r>
            <a:r>
              <a:rPr lang="ko-KR" altLang="en-US" sz="900" b="1" smtClean="0">
                <a:solidFill>
                  <a:srgbClr val="FF0000"/>
                </a:solidFill>
              </a:rPr>
              <a:t>동시 제어 대비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 smtClean="0">
                <a:solidFill>
                  <a:srgbClr val="FF0000"/>
                </a:solidFill>
              </a:rPr>
              <a:t>   </a:t>
            </a:r>
            <a:r>
              <a:rPr lang="ko-KR" altLang="en-US" sz="900" b="1" smtClean="0">
                <a:solidFill>
                  <a:srgbClr val="FF0000"/>
                </a:solidFill>
              </a:rPr>
              <a:t>해야함</a:t>
            </a:r>
            <a:r>
              <a:rPr lang="en-US" altLang="ko-KR" sz="900" b="1" smtClean="0">
                <a:solidFill>
                  <a:srgbClr val="FF0000"/>
                </a:solidFill>
              </a:rPr>
              <a:t>(</a:t>
            </a:r>
            <a:r>
              <a:rPr lang="ko-KR" altLang="en-US" sz="900" b="1" smtClean="0">
                <a:solidFill>
                  <a:srgbClr val="FF0000"/>
                </a:solidFill>
              </a:rPr>
              <a:t>상태 관리</a:t>
            </a:r>
            <a:r>
              <a:rPr lang="en-US" altLang="ko-KR" sz="900" b="1" smtClean="0">
                <a:solidFill>
                  <a:srgbClr val="FF0000"/>
                </a:solidFill>
              </a:rPr>
              <a:t>)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6691" y="2417892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암람발생 기준 편집 및 전송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Aharoni" panose="02010803020104030203" pitchFamily="2" charset="-79"/>
              </a:rPr>
              <a:t> (RTU)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45062" y="2794649"/>
            <a:ext cx="2151981" cy="40805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&lt;</a:t>
            </a:r>
            <a:r>
              <a:rPr lang="ko-KR" altLang="en-US" sz="900" smtClean="0">
                <a:solidFill>
                  <a:schemeClr val="tx1"/>
                </a:solidFill>
              </a:rPr>
              <a:t>임계기준 정보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CTL_THRLD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699463" y="3197196"/>
            <a:ext cx="152955" cy="5510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0" name="구부러진 연결선 19"/>
          <p:cNvCxnSpPr>
            <a:stCxn id="19" idx="2"/>
            <a:endCxn id="19" idx="0"/>
          </p:cNvCxnSpPr>
          <p:nvPr/>
        </p:nvCxnSpPr>
        <p:spPr>
          <a:xfrm rot="5400000" flipH="1">
            <a:off x="2500409" y="3472728"/>
            <a:ext cx="551064" cy="12700"/>
          </a:xfrm>
          <a:prstGeom prst="curvedConnector5">
            <a:avLst>
              <a:gd name="adj1" fmla="val -41483"/>
              <a:gd name="adj2" fmla="val 2402181"/>
              <a:gd name="adj3" fmla="val 141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22" idx="1"/>
          </p:cNvCxnSpPr>
          <p:nvPr/>
        </p:nvCxnSpPr>
        <p:spPr>
          <a:xfrm>
            <a:off x="2857317" y="4149353"/>
            <a:ext cx="314557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02888" y="408052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2205" y="3046843"/>
            <a:ext cx="2132848" cy="4217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이력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CTL_THRLD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60023" y="997032"/>
            <a:ext cx="3305234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임계 기준설정 제어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2" idx="3"/>
            <a:endCxn id="27" idx="1"/>
          </p:cNvCxnSpPr>
          <p:nvPr/>
        </p:nvCxnSpPr>
        <p:spPr>
          <a:xfrm flipV="1">
            <a:off x="2845103" y="3795663"/>
            <a:ext cx="6580374" cy="12485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25477" y="372048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9" name="구부러진 연결선 28"/>
          <p:cNvCxnSpPr>
            <a:stCxn id="27" idx="2"/>
            <a:endCxn id="13" idx="3"/>
          </p:cNvCxnSpPr>
          <p:nvPr/>
        </p:nvCxnSpPr>
        <p:spPr>
          <a:xfrm rot="16200000" flipH="1">
            <a:off x="8876283" y="4497560"/>
            <a:ext cx="1335445" cy="82015"/>
          </a:xfrm>
          <a:prstGeom prst="curvedConnector4">
            <a:avLst>
              <a:gd name="adj1" fmla="val 47185"/>
              <a:gd name="adj2" fmla="val 378730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104105" y="4038969"/>
            <a:ext cx="2375514" cy="291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임계기준변경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62533" y="5156513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임계기준정보 변경 완료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7634416" y="2741961"/>
            <a:ext cx="516455" cy="11658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85545" y="450621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258152" y="3382702"/>
            <a:ext cx="217918" cy="78014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56917" y="3377199"/>
            <a:ext cx="2132848" cy="4681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rgbClr val="00B0F0"/>
                </a:solidFill>
              </a:rPr>
              <a:t>&lt;</a:t>
            </a:r>
            <a:r>
              <a:rPr lang="ko-KR" altLang="en-US" sz="900" b="1">
                <a:solidFill>
                  <a:srgbClr val="00B0F0"/>
                </a:solidFill>
              </a:rPr>
              <a:t>임계기준 변경 완료 전송</a:t>
            </a:r>
            <a:r>
              <a:rPr lang="en-US" altLang="ko-KR" sz="900" b="1">
                <a:solidFill>
                  <a:srgbClr val="00B0F0"/>
                </a:solidFill>
              </a:rPr>
              <a:t>&gt;</a:t>
            </a:r>
            <a:endParaRPr lang="en-US" altLang="ko-KR" sz="900" smtClean="0">
              <a:solidFill>
                <a:srgbClr val="00B0F0"/>
              </a:solidFill>
            </a:endParaRPr>
          </a:p>
          <a:p>
            <a:pPr defTabSz="72000"/>
            <a:r>
              <a:rPr lang="en-US" altLang="ko-KR" sz="900" smtClean="0">
                <a:solidFill>
                  <a:srgbClr val="00B0F0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rgbClr val="00B0F0"/>
                </a:solidFill>
              </a:rPr>
              <a:t>CtlCompleted_THRLD</a:t>
            </a:r>
            <a:endParaRPr lang="en-US" altLang="ko-KR" sz="900">
              <a:solidFill>
                <a:srgbClr val="00B0F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539024" y="3672493"/>
            <a:ext cx="232056" cy="23843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99462" y="424358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7" idx="1"/>
            <a:endCxn id="33" idx="3"/>
          </p:cNvCxnSpPr>
          <p:nvPr/>
        </p:nvCxnSpPr>
        <p:spPr>
          <a:xfrm flipH="1">
            <a:off x="2840587" y="4318769"/>
            <a:ext cx="3158875" cy="2626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748012" y="4470758"/>
            <a:ext cx="564556" cy="53920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251332" y="4862940"/>
            <a:ext cx="2132848" cy="615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>
                <a:solidFill>
                  <a:schemeClr val="tx1"/>
                </a:solidFill>
              </a:rPr>
              <a:t>&lt;</a:t>
            </a:r>
            <a:r>
              <a:rPr lang="ko-KR" altLang="en-US" sz="900">
                <a:solidFill>
                  <a:schemeClr val="tx1"/>
                </a:solidFill>
              </a:rPr>
              <a:t>임계기준 </a:t>
            </a:r>
            <a:r>
              <a:rPr lang="ko-KR" altLang="en-US" sz="900" smtClean="0">
                <a:solidFill>
                  <a:schemeClr val="tx1"/>
                </a:solidFill>
              </a:rPr>
              <a:t>변경 완료 전송</a:t>
            </a:r>
            <a:r>
              <a:rPr lang="en-US" altLang="ko-KR" sz="900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b="1" smtClean="0">
                <a:solidFill>
                  <a:srgbClr val="FF0000"/>
                </a:solidFill>
              </a:rPr>
              <a:t>CTL_THRLDACK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2208" y="4508858"/>
            <a:ext cx="1716264" cy="3045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기준정보 변경완료에 대한 확인</a:t>
            </a:r>
            <a:endParaRPr lang="en-US" altLang="ko-KR" sz="900" b="1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90061" y="3845339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7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 flipH="1">
            <a:off x="9045419" y="3371064"/>
            <a:ext cx="14687" cy="185101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9" idx="3"/>
            <a:endCxn id="49" idx="1"/>
          </p:cNvCxnSpPr>
          <p:nvPr/>
        </p:nvCxnSpPr>
        <p:spPr>
          <a:xfrm>
            <a:off x="4313160" y="2364457"/>
            <a:ext cx="4655043" cy="1538304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088432" y="1719560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&lt;FMS-RTU&gt;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4240560" y="2151608"/>
            <a:ext cx="64745" cy="73295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58118" y="228927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9" idx="3"/>
            <a:endCxn id="29" idx="1"/>
          </p:cNvCxnSpPr>
          <p:nvPr/>
        </p:nvCxnSpPr>
        <p:spPr>
          <a:xfrm>
            <a:off x="4313160" y="2364457"/>
            <a:ext cx="3589374" cy="15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2" idx="3"/>
            <a:endCxn id="37" idx="1"/>
          </p:cNvCxnSpPr>
          <p:nvPr/>
        </p:nvCxnSpPr>
        <p:spPr>
          <a:xfrm>
            <a:off x="4321936" y="2802855"/>
            <a:ext cx="357410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166894" y="2727672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9958" y="3997758"/>
            <a:ext cx="2543586" cy="8232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[FMS-Server </a:t>
            </a:r>
            <a:r>
              <a:rPr lang="ko-KR" altLang="en-US" sz="900" b="1" smtClean="0">
                <a:solidFill>
                  <a:schemeClr val="tx1"/>
                </a:solidFill>
              </a:rPr>
              <a:t>전</a:t>
            </a:r>
            <a:r>
              <a:rPr lang="ko-KR" altLang="en-US" sz="900" b="1">
                <a:solidFill>
                  <a:schemeClr val="tx1"/>
                </a:solidFill>
              </a:rPr>
              <a:t>송</a:t>
            </a:r>
            <a:r>
              <a:rPr lang="en-US" altLang="ko-KR" sz="900" b="1" smtClean="0">
                <a:solidFill>
                  <a:schemeClr val="tx1"/>
                </a:solidFill>
              </a:rPr>
              <a:t>]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전파감시장비 운용</a:t>
            </a:r>
            <a:r>
              <a:rPr lang="en-US" altLang="ko-KR" sz="900" smtClean="0">
                <a:solidFill>
                  <a:schemeClr val="tx1"/>
                </a:solidFill>
              </a:rPr>
              <a:t>SW </a:t>
            </a:r>
            <a:r>
              <a:rPr lang="ko-KR" altLang="en-US" sz="900" smtClean="0">
                <a:solidFill>
                  <a:schemeClr val="tx1"/>
                </a:solidFill>
              </a:rPr>
              <a:t>상태정보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eFT_EQPDAT_RES</a:t>
            </a:r>
            <a:endParaRPr lang="en-US" altLang="ko-KR" sz="900" b="1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>
                <a:solidFill>
                  <a:schemeClr val="tx1"/>
                </a:solidFill>
              </a:rPr>
              <a:t>장애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이벤트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정보 </a:t>
            </a:r>
            <a:r>
              <a:rPr lang="ko-KR" altLang="en-US" sz="900" smtClean="0">
                <a:solidFill>
                  <a:schemeClr val="tx1"/>
                </a:solidFill>
              </a:rPr>
              <a:t>전송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eFT_EQPEVT_FAULT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42494" y="1723235"/>
            <a:ext cx="2304256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&lt;FMS-Server&gt;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7984976" y="2155283"/>
            <a:ext cx="2253" cy="13894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02534" y="243964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96045" y="315972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17723" y="1015912"/>
            <a:ext cx="4666712" cy="6781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1. </a:t>
            </a:r>
            <a:r>
              <a:rPr lang="ko-KR" altLang="en-US" sz="900" smtClean="0">
                <a:solidFill>
                  <a:schemeClr val="tx1"/>
                </a:solidFill>
              </a:rPr>
              <a:t>고정형전파감시장비 상태 정보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eFT_EQPDAT_RES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장애</a:t>
            </a:r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</a:rPr>
              <a:t>이벤트</a:t>
            </a:r>
            <a:r>
              <a:rPr lang="en-US" altLang="ko-KR" sz="900" smtClean="0">
                <a:solidFill>
                  <a:schemeClr val="tx1"/>
                </a:solidFill>
              </a:rPr>
              <a:t>) </a:t>
            </a:r>
            <a:r>
              <a:rPr lang="ko-KR" altLang="en-US" sz="900" smtClean="0">
                <a:solidFill>
                  <a:schemeClr val="tx1"/>
                </a:solidFill>
              </a:rPr>
              <a:t>정보 전송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eFT_EQPEVT_FAULT</a:t>
            </a:r>
          </a:p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08163" y="3159720"/>
            <a:ext cx="1104115" cy="1931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b="1" smtClean="0">
                <a:solidFill>
                  <a:schemeClr val="tx1"/>
                </a:solidFill>
              </a:rPr>
              <a:t>&lt;FMS-OP&gt;</a:t>
            </a:r>
            <a:endParaRPr lang="en-US" altLang="ko-KR" sz="900" b="1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7994987" y="5667510"/>
            <a:ext cx="9273" cy="367177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968203" y="382757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43911" y="437750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22" idx="3"/>
            <a:endCxn id="50" idx="1"/>
          </p:cNvCxnSpPr>
          <p:nvPr/>
        </p:nvCxnSpPr>
        <p:spPr>
          <a:xfrm>
            <a:off x="4321936" y="2802855"/>
            <a:ext cx="4621975" cy="1649834"/>
          </a:xfrm>
          <a:prstGeom prst="straightConnector1">
            <a:avLst/>
          </a:prstGeom>
          <a:ln w="254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9712278" y="3391084"/>
            <a:ext cx="2557246" cy="652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FMS-Server </a:t>
            </a:r>
            <a:r>
              <a:rPr lang="ko-KR" altLang="en-US" sz="900" smtClean="0">
                <a:solidFill>
                  <a:schemeClr val="tx1"/>
                </a:solidFill>
              </a:rPr>
              <a:t>와 네트웍 연결이 안되는 경우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RTU</a:t>
            </a:r>
            <a:r>
              <a:rPr lang="ko-KR" altLang="en-US" sz="900" smtClean="0">
                <a:solidFill>
                  <a:schemeClr val="tx1"/>
                </a:solidFill>
              </a:rPr>
              <a:t>는 연결된 </a:t>
            </a:r>
            <a:r>
              <a:rPr lang="en-US" altLang="ko-KR" sz="900" smtClean="0">
                <a:solidFill>
                  <a:schemeClr val="tx1"/>
                </a:solidFill>
              </a:rPr>
              <a:t>FMS_OP</a:t>
            </a:r>
            <a:r>
              <a:rPr lang="ko-KR" altLang="en-US" sz="900" smtClean="0">
                <a:solidFill>
                  <a:schemeClr val="tx1"/>
                </a:solidFill>
              </a:rPr>
              <a:t>측으로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(RTU : OP = 1 : N  </a:t>
            </a:r>
            <a:r>
              <a:rPr lang="ko-KR" altLang="en-US" sz="900" b="1" smtClean="0">
                <a:solidFill>
                  <a:schemeClr val="tx1"/>
                </a:solidFill>
              </a:rPr>
              <a:t>네트웍 관계</a:t>
            </a:r>
            <a:r>
              <a:rPr lang="en-US" altLang="ko-KR" sz="900" b="1" smtClean="0">
                <a:solidFill>
                  <a:schemeClr val="tx1"/>
                </a:solidFill>
              </a:rPr>
              <a:t>, </a:t>
            </a:r>
            <a:r>
              <a:rPr lang="en-US" altLang="ko-KR" sz="900" b="1" smtClean="0">
                <a:solidFill>
                  <a:srgbClr val="FF0000"/>
                </a:solidFill>
              </a:rPr>
              <a:t>MAX 15</a:t>
            </a:r>
            <a:r>
              <a:rPr lang="en-US" altLang="ko-KR" sz="900" b="1" smtClean="0">
                <a:solidFill>
                  <a:schemeClr val="tx1"/>
                </a:solidFill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83805" y="349076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694239" y="3231837"/>
            <a:ext cx="936104" cy="22770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CONNECT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02534" y="616308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04260" y="6094727"/>
            <a:ext cx="3254861" cy="26771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감시장비 상태정보 실시간 데이터 요청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70" name="직선 화살표 연결선 69"/>
          <p:cNvCxnSpPr>
            <a:stCxn id="68" idx="1"/>
            <a:endCxn id="73" idx="3"/>
          </p:cNvCxnSpPr>
          <p:nvPr/>
        </p:nvCxnSpPr>
        <p:spPr>
          <a:xfrm flipH="1">
            <a:off x="4354381" y="6238268"/>
            <a:ext cx="3548153" cy="3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199339" y="6482301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23202" y="6056796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>
                <a:solidFill>
                  <a:schemeClr val="tx1"/>
                </a:solidFill>
              </a:rPr>
              <a:t>고정감시장비 상태 </a:t>
            </a:r>
            <a:r>
              <a:rPr lang="ko-KR" altLang="en-US" sz="900" smtClean="0">
                <a:solidFill>
                  <a:schemeClr val="tx1"/>
                </a:solidFill>
              </a:rPr>
              <a:t>정보 전송 요청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CUDAT_REQ : start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926739" y="800960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76" idx="1"/>
            <a:endCxn id="79" idx="3"/>
          </p:cNvCxnSpPr>
          <p:nvPr/>
        </p:nvCxnSpPr>
        <p:spPr>
          <a:xfrm flipH="1">
            <a:off x="4378586" y="8084783"/>
            <a:ext cx="3548153" cy="3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223544" y="832881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598947" y="7998830"/>
            <a:ext cx="2783448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ko-KR" altLang="en-US" sz="900" b="1" smtClean="0">
                <a:solidFill>
                  <a:schemeClr val="tx1"/>
                </a:solidFill>
              </a:rPr>
              <a:t>고정감시운영</a:t>
            </a:r>
            <a:r>
              <a:rPr lang="en-US" altLang="ko-KR" sz="900" b="1" smtClean="0">
                <a:solidFill>
                  <a:schemeClr val="tx1"/>
                </a:solidFill>
              </a:rPr>
              <a:t>SW </a:t>
            </a:r>
            <a:r>
              <a:rPr lang="ko-KR" altLang="en-US" sz="900" b="1">
                <a:solidFill>
                  <a:schemeClr val="tx1"/>
                </a:solidFill>
              </a:rPr>
              <a:t>운용현황정보 </a:t>
            </a:r>
            <a:r>
              <a:rPr lang="ko-KR" altLang="en-US" sz="900" b="1" smtClean="0">
                <a:solidFill>
                  <a:schemeClr val="tx1"/>
                </a:solidFill>
              </a:rPr>
              <a:t>전송 요청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eFT_EQPCUDAT_REQ</a:t>
            </a:r>
          </a:p>
        </p:txBody>
      </p:sp>
      <p:cxnSp>
        <p:nvCxnSpPr>
          <p:cNvPr id="81" name="직선 화살표 연결선 80"/>
          <p:cNvCxnSpPr>
            <a:stCxn id="111" idx="3"/>
            <a:endCxn id="85" idx="1"/>
          </p:cNvCxnSpPr>
          <p:nvPr/>
        </p:nvCxnSpPr>
        <p:spPr>
          <a:xfrm>
            <a:off x="4354381" y="6756310"/>
            <a:ext cx="3548153" cy="6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7902534" y="674680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29891" y="6721287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CUDAT_RES</a:t>
            </a:r>
            <a:endParaRPr lang="en-US" altLang="ko-KR" sz="90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실시간 데이터 전송간격에 따라 전송</a:t>
            </a:r>
            <a:endParaRPr lang="en-US" altLang="ko-KR" sz="900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(</a:t>
            </a:r>
            <a:r>
              <a:rPr lang="ko-KR" altLang="en-US" sz="900" smtClean="0">
                <a:solidFill>
                  <a:schemeClr val="tx1"/>
                </a:solidFill>
              </a:rPr>
              <a:t>일정 주기로 </a:t>
            </a:r>
            <a:r>
              <a:rPr lang="en-US" altLang="ko-KR" sz="900" smtClean="0">
                <a:solidFill>
                  <a:schemeClr val="tx1"/>
                </a:solidFill>
              </a:rPr>
              <a:t>OP</a:t>
            </a:r>
            <a:r>
              <a:rPr lang="ko-KR" altLang="en-US" sz="900" smtClean="0">
                <a:solidFill>
                  <a:schemeClr val="tx1"/>
                </a:solidFill>
              </a:rPr>
              <a:t>로 전송</a:t>
            </a:r>
            <a:r>
              <a:rPr lang="en-US" altLang="ko-KR" sz="900" smtClean="0">
                <a:solidFill>
                  <a:schemeClr val="tx1"/>
                </a:solidFill>
              </a:rPr>
              <a:t>)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123" idx="3"/>
            <a:endCxn id="91" idx="1"/>
          </p:cNvCxnSpPr>
          <p:nvPr/>
        </p:nvCxnSpPr>
        <p:spPr>
          <a:xfrm>
            <a:off x="4376499" y="8608968"/>
            <a:ext cx="3550240" cy="2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926739" y="8733985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89481" y="8503432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eFT_EQPCUDAT_RES</a:t>
            </a:r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52128" y="5960034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106" idx="1"/>
            <a:endCxn id="100" idx="3"/>
          </p:cNvCxnSpPr>
          <p:nvPr/>
        </p:nvCxnSpPr>
        <p:spPr>
          <a:xfrm flipH="1">
            <a:off x="4345022" y="7107407"/>
            <a:ext cx="3557512" cy="5177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189980" y="7549950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240346" y="7354583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</a:rPr>
              <a:t>CUDAT_REQ : end</a:t>
            </a: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</a:rPr>
              <a:t>실시간 요청해던 것을 중지한다</a:t>
            </a:r>
            <a:r>
              <a:rPr lang="en-US" altLang="ko-KR" sz="900" smtClean="0">
                <a:solidFill>
                  <a:schemeClr val="tx1"/>
                </a:solidFill>
              </a:rPr>
              <a:t>.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223544" y="9058827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91" idx="1"/>
            <a:endCxn id="104" idx="3"/>
          </p:cNvCxnSpPr>
          <p:nvPr/>
        </p:nvCxnSpPr>
        <p:spPr>
          <a:xfrm flipH="1">
            <a:off x="4378586" y="8809168"/>
            <a:ext cx="3548153" cy="3248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589481" y="8985882"/>
            <a:ext cx="2303597" cy="3790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eFT_EQPCUDAT_REQ</a:t>
            </a:r>
          </a:p>
        </p:txBody>
      </p:sp>
      <p:cxnSp>
        <p:nvCxnSpPr>
          <p:cNvPr id="109" name="직선 연결선 108"/>
          <p:cNvCxnSpPr/>
          <p:nvPr/>
        </p:nvCxnSpPr>
        <p:spPr>
          <a:xfrm flipV="1">
            <a:off x="352127" y="7929004"/>
            <a:ext cx="11648885" cy="247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288904" y="8087496"/>
            <a:ext cx="3296472" cy="6520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감시운영</a:t>
            </a:r>
            <a:r>
              <a:rPr lang="en-US" altLang="ko-KR" sz="900" b="1" smtClean="0">
                <a:solidFill>
                  <a:schemeClr val="tx1"/>
                </a:solidFill>
              </a:rPr>
              <a:t>SW</a:t>
            </a:r>
            <a:r>
              <a:rPr lang="ko-KR" altLang="en-US" sz="900" b="1" smtClean="0">
                <a:solidFill>
                  <a:schemeClr val="tx1"/>
                </a:solidFill>
              </a:rPr>
              <a:t> 상태정보 실시간 데이터 요청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01426" y="6637294"/>
            <a:ext cx="152955" cy="23803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7" name="구부러진 연결선 116"/>
          <p:cNvCxnSpPr>
            <a:stCxn id="111" idx="2"/>
            <a:endCxn id="111" idx="0"/>
          </p:cNvCxnSpPr>
          <p:nvPr/>
        </p:nvCxnSpPr>
        <p:spPr>
          <a:xfrm rot="5400000" flipH="1">
            <a:off x="4158888" y="6756310"/>
            <a:ext cx="238032" cy="12700"/>
          </a:xfrm>
          <a:prstGeom prst="curvedConnector5">
            <a:avLst>
              <a:gd name="adj1" fmla="val -25610"/>
              <a:gd name="adj2" fmla="val 1562181"/>
              <a:gd name="adj3" fmla="val 13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223544" y="8489952"/>
            <a:ext cx="152955" cy="23803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24" name="구부러진 연결선 123"/>
          <p:cNvCxnSpPr>
            <a:stCxn id="123" idx="2"/>
            <a:endCxn id="123" idx="0"/>
          </p:cNvCxnSpPr>
          <p:nvPr/>
        </p:nvCxnSpPr>
        <p:spPr>
          <a:xfrm rot="5400000" flipH="1">
            <a:off x="4181006" y="8608968"/>
            <a:ext cx="238032" cy="12700"/>
          </a:xfrm>
          <a:prstGeom prst="curvedConnector5">
            <a:avLst>
              <a:gd name="adj1" fmla="val -25610"/>
              <a:gd name="adj2" fmla="val 1562181"/>
              <a:gd name="adj3" fmla="val 138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32929" y="8971553"/>
            <a:ext cx="1072376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실시간 데이터 전송 중지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366051" y="7549789"/>
            <a:ext cx="2295043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실시간 데이터 전송 중지 명령 수신 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40877" y="1931714"/>
            <a:ext cx="2686434" cy="367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경중에 따라 알람 발생 및 전송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-&gt; </a:t>
            </a:r>
            <a:r>
              <a:rPr lang="ko-KR" altLang="en-US" sz="900" b="1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2792" y="978564"/>
            <a:ext cx="4257803" cy="557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1600" b="1" smtClean="0">
                <a:solidFill>
                  <a:schemeClr val="tx1"/>
                </a:solidFill>
              </a:rPr>
              <a:t>&lt;</a:t>
            </a:r>
            <a:r>
              <a:rPr lang="ko-KR" altLang="en-US" sz="1600" b="1" smtClean="0">
                <a:solidFill>
                  <a:schemeClr val="tx1"/>
                </a:solidFill>
              </a:rPr>
              <a:t>고정감시 데이터 수집결과 서버전송</a:t>
            </a:r>
            <a:r>
              <a:rPr lang="en-US" altLang="ko-KR" sz="1600" b="1" smtClean="0">
                <a:solidFill>
                  <a:schemeClr val="tx1"/>
                </a:solidFill>
              </a:rPr>
              <a:t>&gt;</a:t>
            </a:r>
          </a:p>
          <a:p>
            <a:pPr defTabSz="72000"/>
            <a:r>
              <a:rPr lang="en-US" altLang="ko-KR" sz="1600" b="1">
                <a:solidFill>
                  <a:schemeClr val="tx1"/>
                </a:solidFill>
              </a:rPr>
              <a:t>&lt;</a:t>
            </a:r>
            <a:r>
              <a:rPr lang="ko-KR" altLang="en-US" sz="1600" b="1">
                <a:solidFill>
                  <a:schemeClr val="tx1"/>
                </a:solidFill>
              </a:rPr>
              <a:t>고정감시 </a:t>
            </a:r>
            <a:r>
              <a:rPr lang="ko-KR" altLang="en-US" sz="1600" b="1" smtClean="0">
                <a:solidFill>
                  <a:schemeClr val="tx1"/>
                </a:solidFill>
              </a:rPr>
              <a:t>장애이벤트 서버전송</a:t>
            </a:r>
            <a:r>
              <a:rPr lang="en-US" altLang="ko-KR" sz="1600" b="1">
                <a:solidFill>
                  <a:schemeClr val="tx1"/>
                </a:solidFill>
              </a:rPr>
              <a:t>&gt;</a:t>
            </a:r>
          </a:p>
          <a:p>
            <a:pPr defTabSz="72000"/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08912" y="5448672"/>
            <a:ext cx="2304256" cy="21883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r>
              <a:rPr lang="en-US" altLang="ko-KR" sz="900" smtClean="0">
                <a:solidFill>
                  <a:schemeClr val="tx1"/>
                </a:solidFill>
              </a:rPr>
              <a:t>&lt;FMS-OP&gt;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968203" y="4737546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3" name="구부러진 연결선 82"/>
          <p:cNvCxnSpPr>
            <a:stCxn id="37" idx="3"/>
            <a:endCxn id="82" idx="3"/>
          </p:cNvCxnSpPr>
          <p:nvPr/>
        </p:nvCxnSpPr>
        <p:spPr>
          <a:xfrm>
            <a:off x="8051087" y="3234903"/>
            <a:ext cx="1072158" cy="1577826"/>
          </a:xfrm>
          <a:prstGeom prst="curvedConnector3">
            <a:avLst>
              <a:gd name="adj1" fmla="val 11154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29" idx="3"/>
            <a:endCxn id="82" idx="3"/>
          </p:cNvCxnSpPr>
          <p:nvPr/>
        </p:nvCxnSpPr>
        <p:spPr>
          <a:xfrm>
            <a:off x="8057576" y="2514823"/>
            <a:ext cx="1065669" cy="2297906"/>
          </a:xfrm>
          <a:prstGeom prst="curvedConnector3">
            <a:avLst>
              <a:gd name="adj1" fmla="val 14316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992657" y="2346777"/>
            <a:ext cx="2375514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DB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저장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장비데이터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장애이벤트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접속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OPs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변경정보 공유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045419" y="4784964"/>
            <a:ext cx="1631889" cy="3005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완료처리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장애알람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기동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경보이력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UI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에 추가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  </a:t>
            </a:r>
            <a:endParaRPr lang="en-US" altLang="ko-KR" sz="900">
              <a:solidFill>
                <a:schemeClr val="tx1"/>
              </a:solidFill>
            </a:endParaRPr>
          </a:p>
        </p:txBody>
      </p:sp>
      <p:cxnSp>
        <p:nvCxnSpPr>
          <p:cNvPr id="97" name="구부러진 연결선 96"/>
          <p:cNvCxnSpPr>
            <a:stCxn id="49" idx="3"/>
            <a:endCxn id="82" idx="3"/>
          </p:cNvCxnSpPr>
          <p:nvPr/>
        </p:nvCxnSpPr>
        <p:spPr>
          <a:xfrm>
            <a:off x="9123245" y="3902761"/>
            <a:ext cx="12700" cy="909968"/>
          </a:xfrm>
          <a:prstGeom prst="curvedConnector3">
            <a:avLst>
              <a:gd name="adj1" fmla="val 370843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 97"/>
          <p:cNvCxnSpPr>
            <a:stCxn id="50" idx="3"/>
            <a:endCxn id="82" idx="3"/>
          </p:cNvCxnSpPr>
          <p:nvPr/>
        </p:nvCxnSpPr>
        <p:spPr>
          <a:xfrm>
            <a:off x="9098953" y="4452689"/>
            <a:ext cx="24292" cy="360040"/>
          </a:xfrm>
          <a:prstGeom prst="curvedConnector3">
            <a:avLst>
              <a:gd name="adj1" fmla="val 2174848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6738564" y="4382469"/>
            <a:ext cx="2686434" cy="3622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정보 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OP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전송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서버 네트웍 장애인 경우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6896560" y="3509251"/>
            <a:ext cx="799364" cy="982885"/>
          </a:xfrm>
          <a:custGeom>
            <a:avLst/>
            <a:gdLst>
              <a:gd name="connsiteX0" fmla="*/ 0 w 1123721"/>
              <a:gd name="connsiteY0" fmla="*/ 849103 h 849103"/>
              <a:gd name="connsiteX1" fmla="*/ 110169 w 1123721"/>
              <a:gd name="connsiteY1" fmla="*/ 716900 h 849103"/>
              <a:gd name="connsiteX2" fmla="*/ 231354 w 1123721"/>
              <a:gd name="connsiteY2" fmla="*/ 584698 h 849103"/>
              <a:gd name="connsiteX3" fmla="*/ 341523 w 1123721"/>
              <a:gd name="connsiteY3" fmla="*/ 452496 h 849103"/>
              <a:gd name="connsiteX4" fmla="*/ 418641 w 1123721"/>
              <a:gd name="connsiteY4" fmla="*/ 397411 h 849103"/>
              <a:gd name="connsiteX5" fmla="*/ 528810 w 1123721"/>
              <a:gd name="connsiteY5" fmla="*/ 309276 h 849103"/>
              <a:gd name="connsiteX6" fmla="*/ 638978 w 1123721"/>
              <a:gd name="connsiteY6" fmla="*/ 243175 h 849103"/>
              <a:gd name="connsiteX7" fmla="*/ 694063 w 1123721"/>
              <a:gd name="connsiteY7" fmla="*/ 199108 h 849103"/>
              <a:gd name="connsiteX8" fmla="*/ 760164 w 1123721"/>
              <a:gd name="connsiteY8" fmla="*/ 155040 h 849103"/>
              <a:gd name="connsiteX9" fmla="*/ 804231 w 1123721"/>
              <a:gd name="connsiteY9" fmla="*/ 133006 h 849103"/>
              <a:gd name="connsiteX10" fmla="*/ 881349 w 1123721"/>
              <a:gd name="connsiteY10" fmla="*/ 99956 h 849103"/>
              <a:gd name="connsiteX11" fmla="*/ 980501 w 1123721"/>
              <a:gd name="connsiteY11" fmla="*/ 55888 h 849103"/>
              <a:gd name="connsiteX12" fmla="*/ 1013552 w 1123721"/>
              <a:gd name="connsiteY12" fmla="*/ 44871 h 849103"/>
              <a:gd name="connsiteX13" fmla="*/ 1090670 w 1123721"/>
              <a:gd name="connsiteY13" fmla="*/ 804 h 849103"/>
              <a:gd name="connsiteX14" fmla="*/ 1123721 w 1123721"/>
              <a:gd name="connsiteY14" fmla="*/ 804 h 84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23721" h="849103">
                <a:moveTo>
                  <a:pt x="0" y="849103"/>
                </a:moveTo>
                <a:cubicBezTo>
                  <a:pt x="65340" y="740203"/>
                  <a:pt x="-5154" y="847599"/>
                  <a:pt x="110169" y="716900"/>
                </a:cubicBezTo>
                <a:cubicBezTo>
                  <a:pt x="230677" y="580324"/>
                  <a:pt x="152389" y="637343"/>
                  <a:pt x="231354" y="584698"/>
                </a:cubicBezTo>
                <a:cubicBezTo>
                  <a:pt x="275745" y="518113"/>
                  <a:pt x="276656" y="507384"/>
                  <a:pt x="341523" y="452496"/>
                </a:cubicBezTo>
                <a:cubicBezTo>
                  <a:pt x="365639" y="432090"/>
                  <a:pt x="393547" y="416601"/>
                  <a:pt x="418641" y="397411"/>
                </a:cubicBezTo>
                <a:cubicBezTo>
                  <a:pt x="455998" y="368844"/>
                  <a:pt x="489680" y="335362"/>
                  <a:pt x="528810" y="309276"/>
                </a:cubicBezTo>
                <a:cubicBezTo>
                  <a:pt x="608576" y="256099"/>
                  <a:pt x="571226" y="277052"/>
                  <a:pt x="638978" y="243175"/>
                </a:cubicBezTo>
                <a:cubicBezTo>
                  <a:pt x="679692" y="182104"/>
                  <a:pt x="637717" y="230411"/>
                  <a:pt x="694063" y="199108"/>
                </a:cubicBezTo>
                <a:cubicBezTo>
                  <a:pt x="717212" y="186248"/>
                  <a:pt x="736479" y="166883"/>
                  <a:pt x="760164" y="155040"/>
                </a:cubicBezTo>
                <a:cubicBezTo>
                  <a:pt x="774853" y="147695"/>
                  <a:pt x="789136" y="139475"/>
                  <a:pt x="804231" y="133006"/>
                </a:cubicBezTo>
                <a:cubicBezTo>
                  <a:pt x="866038" y="106518"/>
                  <a:pt x="808262" y="141721"/>
                  <a:pt x="881349" y="99956"/>
                </a:cubicBezTo>
                <a:cubicBezTo>
                  <a:pt x="954673" y="58056"/>
                  <a:pt x="865094" y="94357"/>
                  <a:pt x="980501" y="55888"/>
                </a:cubicBezTo>
                <a:lnTo>
                  <a:pt x="1013552" y="44871"/>
                </a:lnTo>
                <a:cubicBezTo>
                  <a:pt x="1044110" y="21953"/>
                  <a:pt x="1054620" y="6812"/>
                  <a:pt x="1090670" y="804"/>
                </a:cubicBezTo>
                <a:cubicBezTo>
                  <a:pt x="1101537" y="-1007"/>
                  <a:pt x="1112704" y="804"/>
                  <a:pt x="1123721" y="804"/>
                </a:cubicBezTo>
              </a:path>
            </a:pathLst>
          </a:custGeom>
          <a:noFill/>
          <a:ln w="127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6907576" y="4044906"/>
            <a:ext cx="920042" cy="436213"/>
          </a:xfrm>
          <a:custGeom>
            <a:avLst/>
            <a:gdLst>
              <a:gd name="connsiteX0" fmla="*/ 0 w 815248"/>
              <a:gd name="connsiteY0" fmla="*/ 363599 h 363599"/>
              <a:gd name="connsiteX1" fmla="*/ 605928 w 815248"/>
              <a:gd name="connsiteY1" fmla="*/ 121228 h 363599"/>
              <a:gd name="connsiteX2" fmla="*/ 638978 w 815248"/>
              <a:gd name="connsiteY2" fmla="*/ 110211 h 363599"/>
              <a:gd name="connsiteX3" fmla="*/ 705079 w 815248"/>
              <a:gd name="connsiteY3" fmla="*/ 66144 h 363599"/>
              <a:gd name="connsiteX4" fmla="*/ 771181 w 815248"/>
              <a:gd name="connsiteY4" fmla="*/ 22076 h 363599"/>
              <a:gd name="connsiteX5" fmla="*/ 815248 w 815248"/>
              <a:gd name="connsiteY5" fmla="*/ 42 h 3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248" h="363599">
                <a:moveTo>
                  <a:pt x="0" y="363599"/>
                </a:moveTo>
                <a:lnTo>
                  <a:pt x="605928" y="121228"/>
                </a:lnTo>
                <a:cubicBezTo>
                  <a:pt x="616723" y="116947"/>
                  <a:pt x="628827" y="115851"/>
                  <a:pt x="638978" y="110211"/>
                </a:cubicBezTo>
                <a:cubicBezTo>
                  <a:pt x="662127" y="97351"/>
                  <a:pt x="683045" y="80833"/>
                  <a:pt x="705079" y="66144"/>
                </a:cubicBezTo>
                <a:lnTo>
                  <a:pt x="771181" y="22076"/>
                </a:lnTo>
                <a:cubicBezTo>
                  <a:pt x="807287" y="-1995"/>
                  <a:pt x="790990" y="42"/>
                  <a:pt x="815248" y="42"/>
                </a:cubicBezTo>
              </a:path>
            </a:pathLst>
          </a:custGeom>
          <a:noFill/>
          <a:ln w="127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  <a:endCxn id="84" idx="3"/>
          </p:cNvCxnSpPr>
          <p:nvPr/>
        </p:nvCxnSpPr>
        <p:spPr>
          <a:xfrm flipH="1" flipV="1">
            <a:off x="4321936" y="2569381"/>
            <a:ext cx="3580598" cy="1001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902534" y="259436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66894" y="249419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896045" y="3302978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9" idx="1"/>
            <a:endCxn id="99" idx="3"/>
          </p:cNvCxnSpPr>
          <p:nvPr/>
        </p:nvCxnSpPr>
        <p:spPr>
          <a:xfrm flipH="1" flipV="1">
            <a:off x="4321936" y="2967526"/>
            <a:ext cx="3574109" cy="4106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4166894" y="2892343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3760" y="6368791"/>
            <a:ext cx="2686434" cy="8260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실시간 데이터는 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OP</a:t>
            </a:r>
            <a:r>
              <a:rPr lang="ko-KR" altLang="en-US" sz="900" smtClean="0">
                <a:solidFill>
                  <a:srgbClr val="FF0000"/>
                </a:solidFill>
                <a:latin typeface="+mn-ea"/>
              </a:rPr>
              <a:t>에게 직접 전달</a:t>
            </a:r>
            <a:endParaRPr lang="en-US" altLang="ko-KR" sz="900" smtClean="0">
              <a:solidFill>
                <a:srgbClr val="FF0000"/>
              </a:solidFill>
              <a:latin typeface="+mn-ea"/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서버로 전송해서 모든 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OP</a:t>
            </a:r>
            <a:r>
              <a:rPr lang="ko-KR" altLang="en-US" sz="900" b="1" smtClean="0">
                <a:solidFill>
                  <a:srgbClr val="FF0000"/>
                </a:solidFill>
                <a:latin typeface="+mn-ea"/>
              </a:rPr>
              <a:t>에게 전달할 필요가</a:t>
            </a:r>
            <a:r>
              <a:rPr lang="en-US" altLang="ko-KR" sz="900" b="1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- </a:t>
            </a:r>
            <a:r>
              <a:rPr lang="ko-KR" altLang="en-US" sz="900" b="1" smtClean="0">
                <a:solidFill>
                  <a:srgbClr val="FF0000"/>
                </a:solidFill>
              </a:rPr>
              <a:t>실시간 기능을 요청한 </a:t>
            </a:r>
            <a:r>
              <a:rPr lang="en-US" altLang="ko-KR" sz="900" b="1" smtClean="0">
                <a:solidFill>
                  <a:srgbClr val="FF0000"/>
                </a:solidFill>
              </a:rPr>
              <a:t>OP </a:t>
            </a:r>
            <a:r>
              <a:rPr lang="ko-KR" altLang="en-US" sz="900" b="1" smtClean="0">
                <a:solidFill>
                  <a:srgbClr val="FF0000"/>
                </a:solidFill>
              </a:rPr>
              <a:t>에게만 전달하고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rgbClr val="FF0000"/>
                </a:solidFill>
              </a:rPr>
              <a:t> </a:t>
            </a:r>
            <a:r>
              <a:rPr lang="ko-KR" altLang="en-US" sz="900" b="1" smtClean="0">
                <a:solidFill>
                  <a:srgbClr val="FF0000"/>
                </a:solidFill>
              </a:rPr>
              <a:t>그 데이터는 휘발성 데이터로 취급</a:t>
            </a:r>
            <a:r>
              <a:rPr lang="en-US" altLang="ko-KR" sz="900" b="1" smtClean="0">
                <a:solidFill>
                  <a:srgbClr val="FF0000"/>
                </a:solidFill>
              </a:rPr>
              <a:t>(DB </a:t>
            </a:r>
            <a:r>
              <a:rPr lang="ko-KR" altLang="en-US" sz="900" b="1" smtClean="0">
                <a:solidFill>
                  <a:srgbClr val="FF0000"/>
                </a:solidFill>
              </a:rPr>
              <a:t>저장하지 않음</a:t>
            </a:r>
            <a:r>
              <a:rPr lang="en-US" altLang="ko-KR" sz="9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902534" y="7032224"/>
            <a:ext cx="155042" cy="15036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252000"/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60705" y="6982234"/>
            <a:ext cx="3254861" cy="2129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&lt;</a:t>
            </a:r>
            <a:r>
              <a:rPr lang="ko-KR" altLang="en-US" sz="900" b="1" smtClean="0">
                <a:solidFill>
                  <a:schemeClr val="tx1"/>
                </a:solidFill>
              </a:rPr>
              <a:t>실시간 전송 프로세스 종료 명령</a:t>
            </a:r>
            <a:r>
              <a:rPr lang="en-US" altLang="ko-KR" sz="900" b="1" smtClean="0">
                <a:solidFill>
                  <a:schemeClr val="tx1"/>
                </a:solidFill>
              </a:rPr>
              <a:t>&gt;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960705" y="6592501"/>
            <a:ext cx="3254861" cy="3547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특별히</a:t>
            </a:r>
            <a:r>
              <a:rPr lang="en-US" altLang="ko-KR" sz="900" b="1" smtClean="0">
                <a:solidFill>
                  <a:schemeClr val="tx1"/>
                </a:solidFill>
              </a:rPr>
              <a:t> </a:t>
            </a:r>
            <a:r>
              <a:rPr lang="ko-KR" altLang="en-US" sz="900" b="1" smtClean="0">
                <a:solidFill>
                  <a:schemeClr val="tx1"/>
                </a:solidFill>
              </a:rPr>
              <a:t>트랜젝션 관리를 하지 않는다</a:t>
            </a:r>
            <a:r>
              <a:rPr lang="en-US" altLang="ko-KR" sz="900" b="1" smtClean="0">
                <a:solidFill>
                  <a:schemeClr val="tx1"/>
                </a:solidFill>
              </a:rPr>
              <a:t>.</a:t>
            </a:r>
            <a:r>
              <a:rPr lang="en-US" altLang="ko-KR" sz="900" b="1">
                <a:solidFill>
                  <a:schemeClr val="tx1"/>
                </a:solidFill>
              </a:rPr>
              <a:t> </a:t>
            </a:r>
            <a:r>
              <a:rPr lang="en-US" altLang="ko-KR" sz="900" b="1" smtClean="0">
                <a:solidFill>
                  <a:schemeClr val="tx1"/>
                </a:solidFill>
              </a:rPr>
              <a:t>(_ACK </a:t>
            </a:r>
            <a:r>
              <a:rPr lang="ko-KR" altLang="en-US" sz="900" b="1" smtClean="0">
                <a:solidFill>
                  <a:schemeClr val="tx1"/>
                </a:solidFill>
              </a:rPr>
              <a:t>태그 전송하지 않음</a:t>
            </a:r>
            <a:r>
              <a:rPr lang="en-US" altLang="ko-KR" sz="900" b="1" smtClean="0">
                <a:solidFill>
                  <a:schemeClr val="tx1"/>
                </a:solidFill>
              </a:rPr>
              <a:t>)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36202" y="3147060"/>
            <a:ext cx="2767091" cy="7447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eFT_EQPDAT_RESACK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고정감시장비 상태정보 전송에대한 확인</a:t>
            </a:r>
            <a:endParaRPr lang="en-US" altLang="ko-KR" sz="900" b="1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chemeClr val="tx1"/>
                </a:solidFill>
              </a:rPr>
              <a:t>eFT_EQPEVT_FAULTACK</a:t>
            </a:r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장비장애정보 전송에 대한 확인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232929" y="2574980"/>
            <a:ext cx="1356552" cy="93427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649781" y="3337842"/>
            <a:ext cx="2543381" cy="6031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endParaRPr lang="en-US" altLang="ko-KR" sz="900" b="1" smtClean="0">
              <a:solidFill>
                <a:schemeClr val="tx1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eFT_EQPDAT_RESACK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>
                <a:solidFill>
                  <a:srgbClr val="FF0000"/>
                </a:solidFill>
              </a:rPr>
              <a:t>eFT_EQPEVT_FAULTACK</a:t>
            </a:r>
            <a:endParaRPr lang="en-US" altLang="ko-KR" sz="900" b="1" smtClean="0">
              <a:solidFill>
                <a:srgbClr val="FF0000"/>
              </a:solidFill>
            </a:endParaRPr>
          </a:p>
          <a:p>
            <a:pPr defTabSz="72000"/>
            <a:r>
              <a:rPr lang="en-US" altLang="ko-KR" sz="900" b="1" smtClean="0">
                <a:solidFill>
                  <a:schemeClr val="tx1"/>
                </a:solidFill>
              </a:rPr>
              <a:t>: </a:t>
            </a:r>
            <a:r>
              <a:rPr lang="ko-KR" altLang="en-US" sz="900" b="1" smtClean="0">
                <a:solidFill>
                  <a:schemeClr val="tx1"/>
                </a:solidFill>
              </a:rPr>
              <a:t>장비장애정보 전송에 대한 확인</a:t>
            </a:r>
            <a:endParaRPr lang="en-US" altLang="ko-KR" sz="900" b="1" smtClean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6080055" y="3182942"/>
            <a:ext cx="224718" cy="49427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3487361" y="2878039"/>
            <a:ext cx="1617295" cy="135720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H="1">
            <a:off x="5417723" y="1583148"/>
            <a:ext cx="170177" cy="84792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endCxn id="60" idx="3"/>
          </p:cNvCxnSpPr>
          <p:nvPr/>
        </p:nvCxnSpPr>
        <p:spPr>
          <a:xfrm flipH="1">
            <a:off x="9138847" y="3536546"/>
            <a:ext cx="707903" cy="29403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00" idx="1"/>
          </p:cNvCxnSpPr>
          <p:nvPr/>
        </p:nvCxnSpPr>
        <p:spPr>
          <a:xfrm flipV="1">
            <a:off x="3511592" y="7625133"/>
            <a:ext cx="678388" cy="49051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648236" y="1931420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chemeClr val="tx1"/>
                </a:solidFill>
              </a:rPr>
              <a:t>EQP</a:t>
            </a:r>
            <a:r>
              <a:rPr lang="en-US" altLang="ko-KR" sz="900" smtClean="0">
                <a:solidFill>
                  <a:schemeClr val="tx1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장애정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보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5417723" y="2099011"/>
            <a:ext cx="340354" cy="624986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243063" y="4181259"/>
            <a:ext cx="2023673" cy="38240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rgbClr val="FF0000"/>
                </a:solidFill>
              </a:rPr>
              <a:t>EQP</a:t>
            </a:r>
            <a:r>
              <a:rPr lang="en-US" altLang="ko-KR" sz="900" smtClean="0">
                <a:solidFill>
                  <a:srgbClr val="FF0000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smtClean="0">
                <a:solidFill>
                  <a:schemeClr val="tx1"/>
                </a:solidFill>
                <a:latin typeface="+mn-ea"/>
              </a:rPr>
              <a:t>장애정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보</a:t>
            </a:r>
            <a:endParaRPr lang="en-US" altLang="ko-KR" sz="90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6304773" y="3663581"/>
            <a:ext cx="433791" cy="585150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36103" y="222727"/>
            <a:ext cx="75358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3.1) </a:t>
            </a:r>
            <a:r>
              <a:rPr lang="ko-KR" altLang="en-US" b="1"/>
              <a:t>고정전파감시운영</a:t>
            </a:r>
            <a:r>
              <a:rPr lang="en-US" altLang="ko-KR" b="1"/>
              <a:t>SW </a:t>
            </a:r>
            <a:r>
              <a:rPr lang="ko-KR" altLang="en-US" b="1"/>
              <a:t>모니터링 결과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9846750" y="2733501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고정감시 장애정보</a:t>
            </a:r>
            <a:endParaRPr lang="en-US" altLang="ko-KR" sz="900" b="1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H="1" flipV="1">
            <a:off x="9135945" y="2898994"/>
            <a:ext cx="908362" cy="2492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10402021" y="4037678"/>
            <a:ext cx="2023673" cy="2735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defTabSz="72000"/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eFT_</a:t>
            </a:r>
            <a:r>
              <a:rPr lang="en-US" altLang="ko-KR" sz="900" b="1">
                <a:solidFill>
                  <a:srgbClr val="00B050"/>
                </a:solidFill>
              </a:rPr>
              <a:t>EQP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EVT_FAULT</a:t>
            </a:r>
          </a:p>
          <a:p>
            <a:pPr defTabSz="72000"/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고정감시운영</a:t>
            </a:r>
            <a:r>
              <a:rPr lang="en-US" altLang="ko-KR" sz="900" b="1" smtClean="0">
                <a:solidFill>
                  <a:srgbClr val="00B050"/>
                </a:solidFill>
                <a:latin typeface="+mn-ea"/>
              </a:rPr>
              <a:t>SW </a:t>
            </a:r>
            <a:r>
              <a:rPr lang="ko-KR" altLang="en-US" sz="900" b="1" smtClean="0">
                <a:solidFill>
                  <a:srgbClr val="00B050"/>
                </a:solidFill>
                <a:latin typeface="+mn-ea"/>
              </a:rPr>
              <a:t>장애정보</a:t>
            </a:r>
            <a:endParaRPr lang="en-US" altLang="ko-KR" sz="900" b="1" smtClean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H="1" flipV="1">
            <a:off x="9147537" y="3752062"/>
            <a:ext cx="1452042" cy="476032"/>
          </a:xfrm>
          <a:prstGeom prst="straightConnector1">
            <a:avLst/>
          </a:prstGeom>
          <a:ln w="254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7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33703</TotalTime>
  <Words>3732</Words>
  <Application>Microsoft Office PowerPoint</Application>
  <PresentationFormat>A3 용지(297x420mm)</PresentationFormat>
  <Paragraphs>782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메모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ykhong</cp:lastModifiedBy>
  <cp:revision>849</cp:revision>
  <dcterms:created xsi:type="dcterms:W3CDTF">2006-10-05T04:04:58Z</dcterms:created>
  <dcterms:modified xsi:type="dcterms:W3CDTF">2016-09-09T04:55:16Z</dcterms:modified>
</cp:coreProperties>
</file>