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6" r:id="rId1"/>
  </p:sldMasterIdLst>
  <p:sldIdLst>
    <p:sldId id="256" r:id="rId2"/>
    <p:sldId id="258" r:id="rId3"/>
    <p:sldId id="259" r:id="rId4"/>
    <p:sldId id="271" r:id="rId5"/>
    <p:sldId id="260" r:id="rId6"/>
    <p:sldId id="261" r:id="rId7"/>
    <p:sldId id="262" r:id="rId8"/>
    <p:sldId id="266" r:id="rId9"/>
    <p:sldId id="267" r:id="rId10"/>
    <p:sldId id="263" r:id="rId11"/>
    <p:sldId id="268" r:id="rId12"/>
    <p:sldId id="269" r:id="rId13"/>
    <p:sldId id="270" r:id="rId14"/>
    <p:sldId id="272" r:id="rId15"/>
    <p:sldId id="264" r:id="rId16"/>
    <p:sldId id="273"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3535"/>
    <a:srgbClr val="B40000"/>
    <a:srgbClr val="322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3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abee\Desktop\CIND%20820\Tabl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abee\Desktop\CIND%20820\Tabl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abee\Desktop\CIND%20820\Final\Tabl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nabee\Desktop\CIND%20820\Final\Table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nabee\Desktop\CIND%20820\Final\Table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427541166605013E-2"/>
          <c:y val="0.11766524457352566"/>
          <c:w val="0.91090126911126623"/>
          <c:h val="0.76421503920793199"/>
        </c:manualLayout>
      </c:layout>
      <c:barChart>
        <c:barDir val="col"/>
        <c:grouping val="clustered"/>
        <c:varyColors val="0"/>
        <c:ser>
          <c:idx val="0"/>
          <c:order val="0"/>
          <c:tx>
            <c:strRef>
              <c:f>charts!$C$2</c:f>
              <c:strCache>
                <c:ptCount val="1"/>
                <c:pt idx="0">
                  <c:v>Recall (Unsampled)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charts!$B$3:$B$9</c:f>
              <c:strCache>
                <c:ptCount val="7"/>
                <c:pt idx="0">
                  <c:v>LR</c:v>
                </c:pt>
                <c:pt idx="1">
                  <c:v>RF</c:v>
                </c:pt>
                <c:pt idx="2">
                  <c:v>DT</c:v>
                </c:pt>
                <c:pt idx="3">
                  <c:v>SVC</c:v>
                </c:pt>
                <c:pt idx="4">
                  <c:v>ADA B</c:v>
                </c:pt>
                <c:pt idx="5">
                  <c:v>GB </c:v>
                </c:pt>
                <c:pt idx="6">
                  <c:v>XGB</c:v>
                </c:pt>
              </c:strCache>
            </c:strRef>
          </c:cat>
          <c:val>
            <c:numRef>
              <c:f>charts!$C$3:$C$9</c:f>
              <c:numCache>
                <c:formatCode>0%</c:formatCode>
                <c:ptCount val="7"/>
                <c:pt idx="0">
                  <c:v>0.6</c:v>
                </c:pt>
                <c:pt idx="1">
                  <c:v>0.54</c:v>
                </c:pt>
                <c:pt idx="2">
                  <c:v>0.56999999999999995</c:v>
                </c:pt>
                <c:pt idx="3">
                  <c:v>0.63</c:v>
                </c:pt>
                <c:pt idx="4">
                  <c:v>0.56000000000000005</c:v>
                </c:pt>
                <c:pt idx="5">
                  <c:v>0.6</c:v>
                </c:pt>
                <c:pt idx="6">
                  <c:v>0.57999999999999996</c:v>
                </c:pt>
              </c:numCache>
            </c:numRef>
          </c:val>
          <c:extLst>
            <c:ext xmlns:c16="http://schemas.microsoft.com/office/drawing/2014/chart" uri="{C3380CC4-5D6E-409C-BE32-E72D297353CC}">
              <c16:uniqueId val="{00000000-A99C-4359-9B01-99EC37C11B51}"/>
            </c:ext>
          </c:extLst>
        </c:ser>
        <c:ser>
          <c:idx val="1"/>
          <c:order val="1"/>
          <c:tx>
            <c:strRef>
              <c:f>charts!$D$2</c:f>
              <c:strCache>
                <c:ptCount val="1"/>
                <c:pt idx="0">
                  <c:v>Recall (Random Undersampling)</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charts!$B$3:$B$9</c:f>
              <c:strCache>
                <c:ptCount val="7"/>
                <c:pt idx="0">
                  <c:v>LR</c:v>
                </c:pt>
                <c:pt idx="1">
                  <c:v>RF</c:v>
                </c:pt>
                <c:pt idx="2">
                  <c:v>DT</c:v>
                </c:pt>
                <c:pt idx="3">
                  <c:v>SVC</c:v>
                </c:pt>
                <c:pt idx="4">
                  <c:v>ADA B</c:v>
                </c:pt>
                <c:pt idx="5">
                  <c:v>GB </c:v>
                </c:pt>
                <c:pt idx="6">
                  <c:v>XGB</c:v>
                </c:pt>
              </c:strCache>
            </c:strRef>
          </c:cat>
          <c:val>
            <c:numRef>
              <c:f>charts!$D$3:$D$9</c:f>
              <c:numCache>
                <c:formatCode>0%</c:formatCode>
                <c:ptCount val="7"/>
                <c:pt idx="0">
                  <c:v>0.82</c:v>
                </c:pt>
                <c:pt idx="1">
                  <c:v>0.85</c:v>
                </c:pt>
                <c:pt idx="2">
                  <c:v>0.79</c:v>
                </c:pt>
                <c:pt idx="3">
                  <c:v>0.81</c:v>
                </c:pt>
                <c:pt idx="4">
                  <c:v>0.81</c:v>
                </c:pt>
                <c:pt idx="5">
                  <c:v>0.84</c:v>
                </c:pt>
                <c:pt idx="6">
                  <c:v>0.84</c:v>
                </c:pt>
              </c:numCache>
            </c:numRef>
          </c:val>
          <c:extLst>
            <c:ext xmlns:c16="http://schemas.microsoft.com/office/drawing/2014/chart" uri="{C3380CC4-5D6E-409C-BE32-E72D297353CC}">
              <c16:uniqueId val="{00000001-A99C-4359-9B01-99EC37C11B51}"/>
            </c:ext>
          </c:extLst>
        </c:ser>
        <c:dLbls>
          <c:showLegendKey val="0"/>
          <c:showVal val="0"/>
          <c:showCatName val="0"/>
          <c:showSerName val="0"/>
          <c:showPercent val="0"/>
          <c:showBubbleSize val="0"/>
        </c:dLbls>
        <c:gapWidth val="267"/>
        <c:overlap val="-43"/>
        <c:axId val="411605808"/>
        <c:axId val="411606160"/>
      </c:barChart>
      <c:catAx>
        <c:axId val="411605808"/>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0" spcFirstLastPara="1" vertOverflow="ellipsis"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411606160"/>
        <c:crosses val="autoZero"/>
        <c:auto val="1"/>
        <c:lblAlgn val="ctr"/>
        <c:lblOffset val="100"/>
        <c:noMultiLvlLbl val="0"/>
      </c:catAx>
      <c:valAx>
        <c:axId val="411606160"/>
        <c:scaling>
          <c:orientation val="minMax"/>
          <c:min val="0.4"/>
        </c:scaling>
        <c:delete val="0"/>
        <c:axPos val="l"/>
        <c:majorGridlines>
          <c:spPr>
            <a:ln w="9525" cap="flat" cmpd="sng" algn="ctr">
              <a:solidFill>
                <a:schemeClr val="dk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411605808"/>
        <c:crosses val="autoZero"/>
        <c:crossBetween val="between"/>
      </c:valAx>
      <c:spPr>
        <a:pattFill prst="ltDnDiag">
          <a:fgClr>
            <a:schemeClr val="dk1">
              <a:lumMod val="15000"/>
              <a:lumOff val="85000"/>
            </a:schemeClr>
          </a:fgClr>
          <a:bgClr>
            <a:schemeClr val="lt1"/>
          </a:bgClr>
        </a:pattFill>
        <a:ln>
          <a:noFill/>
        </a:ln>
        <a:effectLst/>
      </c:spPr>
    </c:plotArea>
    <c:legend>
      <c:legendPos val="b"/>
      <c:layout>
        <c:manualLayout>
          <c:xMode val="edge"/>
          <c:yMode val="edge"/>
          <c:x val="0.25557625639835951"/>
          <c:y val="2.9406130268199302E-2"/>
          <c:w val="0.69406753862000803"/>
          <c:h val="9.606015419795781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427541166605013E-2"/>
          <c:y val="0.13374221479568585"/>
          <c:w val="0.91090126911126623"/>
          <c:h val="0.74026954951305546"/>
        </c:manualLayout>
      </c:layout>
      <c:barChart>
        <c:barDir val="col"/>
        <c:grouping val="clustered"/>
        <c:varyColors val="0"/>
        <c:ser>
          <c:idx val="0"/>
          <c:order val="0"/>
          <c:tx>
            <c:strRef>
              <c:f>charts!$C$14</c:f>
              <c:strCache>
                <c:ptCount val="1"/>
                <c:pt idx="0">
                  <c:v>F2 Score (Unsampled)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charts!$B$15:$B$21</c:f>
              <c:strCache>
                <c:ptCount val="7"/>
                <c:pt idx="0">
                  <c:v>LR</c:v>
                </c:pt>
                <c:pt idx="1">
                  <c:v>RF</c:v>
                </c:pt>
                <c:pt idx="2">
                  <c:v>DT</c:v>
                </c:pt>
                <c:pt idx="3">
                  <c:v>SVC</c:v>
                </c:pt>
                <c:pt idx="4">
                  <c:v>ADA B</c:v>
                </c:pt>
                <c:pt idx="5">
                  <c:v>GB </c:v>
                </c:pt>
                <c:pt idx="6">
                  <c:v>XGB</c:v>
                </c:pt>
              </c:strCache>
            </c:strRef>
          </c:cat>
          <c:val>
            <c:numRef>
              <c:f>charts!$C$15:$C$21</c:f>
              <c:numCache>
                <c:formatCode>0%</c:formatCode>
                <c:ptCount val="7"/>
                <c:pt idx="0">
                  <c:v>0.61607142857142849</c:v>
                </c:pt>
                <c:pt idx="1">
                  <c:v>0.57203389830508489</c:v>
                </c:pt>
                <c:pt idx="2">
                  <c:v>0.56588447653429597</c:v>
                </c:pt>
                <c:pt idx="3">
                  <c:v>0.64285714285714279</c:v>
                </c:pt>
                <c:pt idx="4">
                  <c:v>0.57901234567901239</c:v>
                </c:pt>
                <c:pt idx="5">
                  <c:v>0.62068965517241381</c:v>
                </c:pt>
                <c:pt idx="6">
                  <c:v>0.60059171597633132</c:v>
                </c:pt>
              </c:numCache>
            </c:numRef>
          </c:val>
          <c:extLst>
            <c:ext xmlns:c16="http://schemas.microsoft.com/office/drawing/2014/chart" uri="{C3380CC4-5D6E-409C-BE32-E72D297353CC}">
              <c16:uniqueId val="{00000000-D4AE-4CE8-A3AD-6E8C5C68FC6F}"/>
            </c:ext>
          </c:extLst>
        </c:ser>
        <c:ser>
          <c:idx val="1"/>
          <c:order val="1"/>
          <c:tx>
            <c:strRef>
              <c:f>charts!$D$14</c:f>
              <c:strCache>
                <c:ptCount val="1"/>
                <c:pt idx="0">
                  <c:v>F2 (Random Undersampling)</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charts!$B$15:$B$21</c:f>
              <c:strCache>
                <c:ptCount val="7"/>
                <c:pt idx="0">
                  <c:v>LR</c:v>
                </c:pt>
                <c:pt idx="1">
                  <c:v>RF</c:v>
                </c:pt>
                <c:pt idx="2">
                  <c:v>DT</c:v>
                </c:pt>
                <c:pt idx="3">
                  <c:v>SVC</c:v>
                </c:pt>
                <c:pt idx="4">
                  <c:v>ADA B</c:v>
                </c:pt>
                <c:pt idx="5">
                  <c:v>GB </c:v>
                </c:pt>
                <c:pt idx="6">
                  <c:v>XGB</c:v>
                </c:pt>
              </c:strCache>
            </c:strRef>
          </c:cat>
          <c:val>
            <c:numRef>
              <c:f>charts!$D$15:$D$21</c:f>
              <c:numCache>
                <c:formatCode>0%</c:formatCode>
                <c:ptCount val="7"/>
                <c:pt idx="0">
                  <c:v>0.81769596199524952</c:v>
                </c:pt>
                <c:pt idx="1">
                  <c:v>0.79197994987468667</c:v>
                </c:pt>
                <c:pt idx="2">
                  <c:v>0.84392523364485983</c:v>
                </c:pt>
                <c:pt idx="3">
                  <c:v>0.82582938388625582</c:v>
                </c:pt>
                <c:pt idx="4">
                  <c:v>0.85</c:v>
                </c:pt>
                <c:pt idx="5">
                  <c:v>0.81952941176470606</c:v>
                </c:pt>
                <c:pt idx="6">
                  <c:v>0.84</c:v>
                </c:pt>
              </c:numCache>
            </c:numRef>
          </c:val>
          <c:extLst>
            <c:ext xmlns:c16="http://schemas.microsoft.com/office/drawing/2014/chart" uri="{C3380CC4-5D6E-409C-BE32-E72D297353CC}">
              <c16:uniqueId val="{00000001-D4AE-4CE8-A3AD-6E8C5C68FC6F}"/>
            </c:ext>
          </c:extLst>
        </c:ser>
        <c:dLbls>
          <c:showLegendKey val="0"/>
          <c:showVal val="0"/>
          <c:showCatName val="0"/>
          <c:showSerName val="0"/>
          <c:showPercent val="0"/>
          <c:showBubbleSize val="0"/>
        </c:dLbls>
        <c:gapWidth val="267"/>
        <c:overlap val="-43"/>
        <c:axId val="411605808"/>
        <c:axId val="411606160"/>
      </c:barChart>
      <c:catAx>
        <c:axId val="411605808"/>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0" spcFirstLastPara="1" vertOverflow="ellipsis"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411606160"/>
        <c:crosses val="autoZero"/>
        <c:auto val="1"/>
        <c:lblAlgn val="ctr"/>
        <c:lblOffset val="100"/>
        <c:noMultiLvlLbl val="0"/>
      </c:catAx>
      <c:valAx>
        <c:axId val="411606160"/>
        <c:scaling>
          <c:orientation val="minMax"/>
          <c:min val="0.4"/>
        </c:scaling>
        <c:delete val="0"/>
        <c:axPos val="l"/>
        <c:majorGridlines>
          <c:spPr>
            <a:ln w="9525" cap="flat" cmpd="sng" algn="ctr">
              <a:solidFill>
                <a:schemeClr val="dk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411605808"/>
        <c:crosses val="autoZero"/>
        <c:crossBetween val="between"/>
      </c:valAx>
      <c:spPr>
        <a:pattFill prst="ltDnDiag">
          <a:fgClr>
            <a:schemeClr val="dk1">
              <a:lumMod val="15000"/>
              <a:lumOff val="85000"/>
            </a:schemeClr>
          </a:fgClr>
          <a:bgClr>
            <a:schemeClr val="lt1"/>
          </a:bgClr>
        </a:pattFill>
        <a:ln>
          <a:noFill/>
        </a:ln>
        <a:effectLst/>
      </c:spPr>
    </c:plotArea>
    <c:legend>
      <c:legendPos val="b"/>
      <c:layout>
        <c:manualLayout>
          <c:xMode val="edge"/>
          <c:yMode val="edge"/>
          <c:x val="0.32136746427862162"/>
          <c:y val="1.4902878416377099E-2"/>
          <c:w val="0.65454315579047417"/>
          <c:h val="0.1078075683156953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3366800942772417E-2"/>
          <c:y val="0.21787619648434148"/>
          <c:w val="0.91090126911126623"/>
          <c:h val="0.68013972289072178"/>
        </c:manualLayout>
      </c:layout>
      <c:barChart>
        <c:barDir val="col"/>
        <c:grouping val="clustered"/>
        <c:varyColors val="0"/>
        <c:ser>
          <c:idx val="0"/>
          <c:order val="0"/>
          <c:tx>
            <c:strRef>
              <c:f>Oversampling!$L$3</c:f>
              <c:strCache>
                <c:ptCount val="1"/>
                <c:pt idx="0">
                  <c:v>Recall (Unsampled)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Oversampling!$K$4:$K$10</c:f>
              <c:strCache>
                <c:ptCount val="7"/>
                <c:pt idx="0">
                  <c:v>LR</c:v>
                </c:pt>
                <c:pt idx="1">
                  <c:v>RF</c:v>
                </c:pt>
                <c:pt idx="2">
                  <c:v>DT</c:v>
                </c:pt>
                <c:pt idx="3">
                  <c:v>SVC</c:v>
                </c:pt>
                <c:pt idx="4">
                  <c:v>ADA B</c:v>
                </c:pt>
                <c:pt idx="5">
                  <c:v>GB </c:v>
                </c:pt>
                <c:pt idx="6">
                  <c:v>XGB</c:v>
                </c:pt>
              </c:strCache>
            </c:strRef>
          </c:cat>
          <c:val>
            <c:numRef>
              <c:f>Oversampling!$L$4:$L$10</c:f>
              <c:numCache>
                <c:formatCode>0%</c:formatCode>
                <c:ptCount val="7"/>
                <c:pt idx="0">
                  <c:v>0.6</c:v>
                </c:pt>
                <c:pt idx="1">
                  <c:v>0.54</c:v>
                </c:pt>
                <c:pt idx="2">
                  <c:v>0.56999999999999995</c:v>
                </c:pt>
                <c:pt idx="3">
                  <c:v>0.63</c:v>
                </c:pt>
                <c:pt idx="4">
                  <c:v>0.56000000000000005</c:v>
                </c:pt>
                <c:pt idx="5">
                  <c:v>0.6</c:v>
                </c:pt>
                <c:pt idx="6">
                  <c:v>0.57999999999999996</c:v>
                </c:pt>
              </c:numCache>
            </c:numRef>
          </c:val>
          <c:extLst>
            <c:ext xmlns:c16="http://schemas.microsoft.com/office/drawing/2014/chart" uri="{C3380CC4-5D6E-409C-BE32-E72D297353CC}">
              <c16:uniqueId val="{00000000-FE7A-40E3-A0A8-8C0329D2D494}"/>
            </c:ext>
          </c:extLst>
        </c:ser>
        <c:ser>
          <c:idx val="1"/>
          <c:order val="1"/>
          <c:tx>
            <c:strRef>
              <c:f>Oversampling!$M$3</c:f>
              <c:strCache>
                <c:ptCount val="1"/>
                <c:pt idx="0">
                  <c:v>SMOTE ENN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Oversampling!$K$4:$K$10</c:f>
              <c:strCache>
                <c:ptCount val="7"/>
                <c:pt idx="0">
                  <c:v>LR</c:v>
                </c:pt>
                <c:pt idx="1">
                  <c:v>RF</c:v>
                </c:pt>
                <c:pt idx="2">
                  <c:v>DT</c:v>
                </c:pt>
                <c:pt idx="3">
                  <c:v>SVC</c:v>
                </c:pt>
                <c:pt idx="4">
                  <c:v>ADA B</c:v>
                </c:pt>
                <c:pt idx="5">
                  <c:v>GB </c:v>
                </c:pt>
                <c:pt idx="6">
                  <c:v>XGB</c:v>
                </c:pt>
              </c:strCache>
            </c:strRef>
          </c:cat>
          <c:val>
            <c:numRef>
              <c:f>Oversampling!$M$4:$M$10</c:f>
              <c:numCache>
                <c:formatCode>0%</c:formatCode>
                <c:ptCount val="7"/>
                <c:pt idx="0">
                  <c:v>0.93</c:v>
                </c:pt>
                <c:pt idx="1">
                  <c:v>0.98</c:v>
                </c:pt>
                <c:pt idx="2">
                  <c:v>0.97</c:v>
                </c:pt>
                <c:pt idx="3">
                  <c:v>0.96</c:v>
                </c:pt>
                <c:pt idx="4">
                  <c:v>0.94</c:v>
                </c:pt>
                <c:pt idx="5">
                  <c:v>0.96</c:v>
                </c:pt>
                <c:pt idx="6">
                  <c:v>0.99</c:v>
                </c:pt>
              </c:numCache>
            </c:numRef>
          </c:val>
          <c:extLst>
            <c:ext xmlns:c16="http://schemas.microsoft.com/office/drawing/2014/chart" uri="{C3380CC4-5D6E-409C-BE32-E72D297353CC}">
              <c16:uniqueId val="{00000001-FE7A-40E3-A0A8-8C0329D2D494}"/>
            </c:ext>
          </c:extLst>
        </c:ser>
        <c:ser>
          <c:idx val="2"/>
          <c:order val="2"/>
          <c:tx>
            <c:strRef>
              <c:f>Oversampling!$N$3</c:f>
              <c:strCache>
                <c:ptCount val="1"/>
                <c:pt idx="0">
                  <c:v>SMOTE BorderLine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Oversampling!$K$4:$K$10</c:f>
              <c:strCache>
                <c:ptCount val="7"/>
                <c:pt idx="0">
                  <c:v>LR</c:v>
                </c:pt>
                <c:pt idx="1">
                  <c:v>RF</c:v>
                </c:pt>
                <c:pt idx="2">
                  <c:v>DT</c:v>
                </c:pt>
                <c:pt idx="3">
                  <c:v>SVC</c:v>
                </c:pt>
                <c:pt idx="4">
                  <c:v>ADA B</c:v>
                </c:pt>
                <c:pt idx="5">
                  <c:v>GB </c:v>
                </c:pt>
                <c:pt idx="6">
                  <c:v>XGB</c:v>
                </c:pt>
              </c:strCache>
            </c:strRef>
          </c:cat>
          <c:val>
            <c:numRef>
              <c:f>Oversampling!$N$4:$N$10</c:f>
              <c:numCache>
                <c:formatCode>0%</c:formatCode>
                <c:ptCount val="7"/>
                <c:pt idx="0">
                  <c:v>0.86</c:v>
                </c:pt>
                <c:pt idx="1">
                  <c:v>0.97</c:v>
                </c:pt>
                <c:pt idx="2">
                  <c:v>0.91</c:v>
                </c:pt>
                <c:pt idx="3">
                  <c:v>0.94</c:v>
                </c:pt>
                <c:pt idx="4">
                  <c:v>0.88</c:v>
                </c:pt>
                <c:pt idx="5">
                  <c:v>0.94</c:v>
                </c:pt>
                <c:pt idx="6">
                  <c:v>0.95</c:v>
                </c:pt>
              </c:numCache>
            </c:numRef>
          </c:val>
          <c:extLst>
            <c:ext xmlns:c16="http://schemas.microsoft.com/office/drawing/2014/chart" uri="{C3380CC4-5D6E-409C-BE32-E72D297353CC}">
              <c16:uniqueId val="{00000002-FE7A-40E3-A0A8-8C0329D2D494}"/>
            </c:ext>
          </c:extLst>
        </c:ser>
        <c:dLbls>
          <c:showLegendKey val="0"/>
          <c:showVal val="0"/>
          <c:showCatName val="0"/>
          <c:showSerName val="0"/>
          <c:showPercent val="0"/>
          <c:showBubbleSize val="0"/>
        </c:dLbls>
        <c:gapWidth val="267"/>
        <c:overlap val="-43"/>
        <c:axId val="411605808"/>
        <c:axId val="411606160"/>
      </c:barChart>
      <c:catAx>
        <c:axId val="411605808"/>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0" spcFirstLastPara="1" vertOverflow="ellipsis"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411606160"/>
        <c:crosses val="autoZero"/>
        <c:auto val="1"/>
        <c:lblAlgn val="ctr"/>
        <c:lblOffset val="100"/>
        <c:noMultiLvlLbl val="0"/>
      </c:catAx>
      <c:valAx>
        <c:axId val="411606160"/>
        <c:scaling>
          <c:orientation val="minMax"/>
          <c:max val="1"/>
          <c:min val="0"/>
        </c:scaling>
        <c:delete val="0"/>
        <c:axPos val="l"/>
        <c:majorGridlines>
          <c:spPr>
            <a:ln w="9525" cap="flat" cmpd="sng" algn="ctr">
              <a:solidFill>
                <a:schemeClr val="dk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411605808"/>
        <c:crosses val="autoZero"/>
        <c:crossBetween val="between"/>
      </c:valAx>
      <c:spPr>
        <a:pattFill prst="ltDnDiag">
          <a:fgClr>
            <a:schemeClr val="dk1">
              <a:lumMod val="15000"/>
              <a:lumOff val="85000"/>
            </a:schemeClr>
          </a:fgClr>
          <a:bgClr>
            <a:schemeClr val="lt1"/>
          </a:bgClr>
        </a:pattFill>
        <a:ln>
          <a:noFill/>
        </a:ln>
        <a:effectLst/>
      </c:spPr>
    </c:plotArea>
    <c:legend>
      <c:legendPos val="b"/>
      <c:layout>
        <c:manualLayout>
          <c:xMode val="edge"/>
          <c:yMode val="edge"/>
          <c:x val="0.27690156894450696"/>
          <c:y val="4.8452691556200356E-2"/>
          <c:w val="0.67057241886069041"/>
          <c:h val="9.187921000515332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3366800942772417E-2"/>
          <c:y val="0.21787619648434148"/>
          <c:w val="0.91090126911126623"/>
          <c:h val="0.68013972289072178"/>
        </c:manualLayout>
      </c:layout>
      <c:barChart>
        <c:barDir val="col"/>
        <c:grouping val="clustered"/>
        <c:varyColors val="0"/>
        <c:ser>
          <c:idx val="0"/>
          <c:order val="0"/>
          <c:tx>
            <c:strRef>
              <c:f>Oversampling!$L$21</c:f>
              <c:strCache>
                <c:ptCount val="1"/>
                <c:pt idx="0">
                  <c:v>F2 Score (Unsampled)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Oversampling!$K$22:$K$28</c:f>
              <c:strCache>
                <c:ptCount val="7"/>
                <c:pt idx="0">
                  <c:v>LR</c:v>
                </c:pt>
                <c:pt idx="1">
                  <c:v>RF</c:v>
                </c:pt>
                <c:pt idx="2">
                  <c:v>DT</c:v>
                </c:pt>
                <c:pt idx="3">
                  <c:v>SVC</c:v>
                </c:pt>
                <c:pt idx="4">
                  <c:v>ADA B</c:v>
                </c:pt>
                <c:pt idx="5">
                  <c:v>GB </c:v>
                </c:pt>
                <c:pt idx="6">
                  <c:v>XGB</c:v>
                </c:pt>
              </c:strCache>
            </c:strRef>
          </c:cat>
          <c:val>
            <c:numRef>
              <c:f>Oversampling!$L$22:$L$28</c:f>
              <c:numCache>
                <c:formatCode>0%</c:formatCode>
                <c:ptCount val="7"/>
                <c:pt idx="0">
                  <c:v>0.61607142857142849</c:v>
                </c:pt>
                <c:pt idx="1">
                  <c:v>0.57203389830508489</c:v>
                </c:pt>
                <c:pt idx="2">
                  <c:v>0.56588447653429597</c:v>
                </c:pt>
                <c:pt idx="3">
                  <c:v>0.64285714285714279</c:v>
                </c:pt>
                <c:pt idx="4">
                  <c:v>0.57901234567901239</c:v>
                </c:pt>
                <c:pt idx="5">
                  <c:v>0.62068965517241381</c:v>
                </c:pt>
                <c:pt idx="6">
                  <c:v>0.60059171597633132</c:v>
                </c:pt>
              </c:numCache>
            </c:numRef>
          </c:val>
          <c:extLst>
            <c:ext xmlns:c16="http://schemas.microsoft.com/office/drawing/2014/chart" uri="{C3380CC4-5D6E-409C-BE32-E72D297353CC}">
              <c16:uniqueId val="{00000000-7E09-4EAA-AA07-31A7495C65FD}"/>
            </c:ext>
          </c:extLst>
        </c:ser>
        <c:ser>
          <c:idx val="1"/>
          <c:order val="1"/>
          <c:tx>
            <c:strRef>
              <c:f>Oversampling!$N$21</c:f>
              <c:strCache>
                <c:ptCount val="1"/>
                <c:pt idx="0">
                  <c:v>SMOTE BorderLine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Oversampling!$K$22:$K$28</c:f>
              <c:strCache>
                <c:ptCount val="7"/>
                <c:pt idx="0">
                  <c:v>LR</c:v>
                </c:pt>
                <c:pt idx="1">
                  <c:v>RF</c:v>
                </c:pt>
                <c:pt idx="2">
                  <c:v>DT</c:v>
                </c:pt>
                <c:pt idx="3">
                  <c:v>SVC</c:v>
                </c:pt>
                <c:pt idx="4">
                  <c:v>ADA B</c:v>
                </c:pt>
                <c:pt idx="5">
                  <c:v>GB </c:v>
                </c:pt>
                <c:pt idx="6">
                  <c:v>XGB</c:v>
                </c:pt>
              </c:strCache>
            </c:strRef>
          </c:cat>
          <c:val>
            <c:numRef>
              <c:f>Oversampling!$N$22:$N$28</c:f>
              <c:numCache>
                <c:formatCode>0%</c:formatCode>
                <c:ptCount val="7"/>
                <c:pt idx="0">
                  <c:v>0.86</c:v>
                </c:pt>
                <c:pt idx="1">
                  <c:v>0.97</c:v>
                </c:pt>
                <c:pt idx="2">
                  <c:v>0.91</c:v>
                </c:pt>
                <c:pt idx="3">
                  <c:v>0.94</c:v>
                </c:pt>
                <c:pt idx="4">
                  <c:v>0.88</c:v>
                </c:pt>
                <c:pt idx="5">
                  <c:v>0.94</c:v>
                </c:pt>
                <c:pt idx="6">
                  <c:v>0.95</c:v>
                </c:pt>
              </c:numCache>
            </c:numRef>
          </c:val>
          <c:extLst>
            <c:ext xmlns:c16="http://schemas.microsoft.com/office/drawing/2014/chart" uri="{C3380CC4-5D6E-409C-BE32-E72D297353CC}">
              <c16:uniqueId val="{00000001-7E09-4EAA-AA07-31A7495C65FD}"/>
            </c:ext>
          </c:extLst>
        </c:ser>
        <c:ser>
          <c:idx val="2"/>
          <c:order val="2"/>
          <c:tx>
            <c:strRef>
              <c:f>Oversampling!$M$21</c:f>
              <c:strCache>
                <c:ptCount val="1"/>
                <c:pt idx="0">
                  <c:v>SMOTE ENN</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Oversampling!$K$22:$K$28</c:f>
              <c:strCache>
                <c:ptCount val="7"/>
                <c:pt idx="0">
                  <c:v>LR</c:v>
                </c:pt>
                <c:pt idx="1">
                  <c:v>RF</c:v>
                </c:pt>
                <c:pt idx="2">
                  <c:v>DT</c:v>
                </c:pt>
                <c:pt idx="3">
                  <c:v>SVC</c:v>
                </c:pt>
                <c:pt idx="4">
                  <c:v>ADA B</c:v>
                </c:pt>
                <c:pt idx="5">
                  <c:v>GB </c:v>
                </c:pt>
                <c:pt idx="6">
                  <c:v>XGB</c:v>
                </c:pt>
              </c:strCache>
            </c:strRef>
          </c:cat>
          <c:val>
            <c:numRef>
              <c:f>Oversampling!$M$22:$M$28</c:f>
              <c:numCache>
                <c:formatCode>0%</c:formatCode>
                <c:ptCount val="7"/>
                <c:pt idx="0">
                  <c:v>0.93393234672304459</c:v>
                </c:pt>
                <c:pt idx="1">
                  <c:v>0.98</c:v>
                </c:pt>
                <c:pt idx="2">
                  <c:v>0.96798336798336804</c:v>
                </c:pt>
                <c:pt idx="3">
                  <c:v>0.96</c:v>
                </c:pt>
                <c:pt idx="4">
                  <c:v>0.94198312236286896</c:v>
                </c:pt>
                <c:pt idx="5">
                  <c:v>0.96</c:v>
                </c:pt>
                <c:pt idx="6">
                  <c:v>0.98798370672097757</c:v>
                </c:pt>
              </c:numCache>
            </c:numRef>
          </c:val>
          <c:extLst>
            <c:ext xmlns:c16="http://schemas.microsoft.com/office/drawing/2014/chart" uri="{C3380CC4-5D6E-409C-BE32-E72D297353CC}">
              <c16:uniqueId val="{00000002-7E09-4EAA-AA07-31A7495C65FD}"/>
            </c:ext>
          </c:extLst>
        </c:ser>
        <c:dLbls>
          <c:showLegendKey val="0"/>
          <c:showVal val="0"/>
          <c:showCatName val="0"/>
          <c:showSerName val="0"/>
          <c:showPercent val="0"/>
          <c:showBubbleSize val="0"/>
        </c:dLbls>
        <c:gapWidth val="267"/>
        <c:overlap val="-43"/>
        <c:axId val="411605808"/>
        <c:axId val="411606160"/>
      </c:barChart>
      <c:catAx>
        <c:axId val="411605808"/>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0" spcFirstLastPara="1" vertOverflow="ellipsis"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411606160"/>
        <c:crosses val="autoZero"/>
        <c:auto val="1"/>
        <c:lblAlgn val="ctr"/>
        <c:lblOffset val="100"/>
        <c:noMultiLvlLbl val="0"/>
      </c:catAx>
      <c:valAx>
        <c:axId val="411606160"/>
        <c:scaling>
          <c:orientation val="minMax"/>
          <c:max val="1"/>
          <c:min val="0"/>
        </c:scaling>
        <c:delete val="0"/>
        <c:axPos val="l"/>
        <c:majorGridlines>
          <c:spPr>
            <a:ln w="9525" cap="flat" cmpd="sng" algn="ctr">
              <a:solidFill>
                <a:schemeClr val="dk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411605808"/>
        <c:crosses val="autoZero"/>
        <c:crossBetween val="between"/>
      </c:valAx>
      <c:spPr>
        <a:pattFill prst="ltDnDiag">
          <a:fgClr>
            <a:schemeClr val="dk1">
              <a:lumMod val="15000"/>
              <a:lumOff val="85000"/>
            </a:schemeClr>
          </a:fgClr>
          <a:bgClr>
            <a:schemeClr val="lt1"/>
          </a:bgClr>
        </a:pattFill>
        <a:ln>
          <a:noFill/>
        </a:ln>
        <a:effectLst/>
      </c:spPr>
    </c:plotArea>
    <c:legend>
      <c:legendPos val="b"/>
      <c:layout>
        <c:manualLayout>
          <c:xMode val="edge"/>
          <c:yMode val="edge"/>
          <c:x val="0.23517855053652356"/>
          <c:y val="1.873500953539798E-2"/>
          <c:w val="0.69752562564055554"/>
          <c:h val="0.10698747009060965"/>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3366800942772417E-2"/>
          <c:y val="0.21787619648434148"/>
          <c:w val="0.91090126911126623"/>
          <c:h val="0.68013972289072178"/>
        </c:manualLayout>
      </c:layout>
      <c:barChart>
        <c:barDir val="col"/>
        <c:grouping val="clustered"/>
        <c:varyColors val="0"/>
        <c:ser>
          <c:idx val="0"/>
          <c:order val="0"/>
          <c:tx>
            <c:strRef>
              <c:f>Sheet1!$E$2</c:f>
              <c:strCache>
                <c:ptCount val="1"/>
                <c:pt idx="0">
                  <c:v>SMOTE ENN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Sheet1!$C$3:$C$9</c:f>
              <c:strCache>
                <c:ptCount val="7"/>
                <c:pt idx="0">
                  <c:v>LR</c:v>
                </c:pt>
                <c:pt idx="1">
                  <c:v>RF</c:v>
                </c:pt>
                <c:pt idx="2">
                  <c:v>DT</c:v>
                </c:pt>
                <c:pt idx="3">
                  <c:v>SVC</c:v>
                </c:pt>
                <c:pt idx="4">
                  <c:v>ADA B</c:v>
                </c:pt>
                <c:pt idx="5">
                  <c:v>GB</c:v>
                </c:pt>
                <c:pt idx="6">
                  <c:v>XB</c:v>
                </c:pt>
              </c:strCache>
            </c:strRef>
          </c:cat>
          <c:val>
            <c:numRef>
              <c:f>Sheet1!$E$3:$E$9</c:f>
              <c:numCache>
                <c:formatCode>0%</c:formatCode>
                <c:ptCount val="7"/>
                <c:pt idx="0">
                  <c:v>0.94</c:v>
                </c:pt>
                <c:pt idx="1">
                  <c:v>0.98</c:v>
                </c:pt>
                <c:pt idx="2">
                  <c:v>0.96</c:v>
                </c:pt>
                <c:pt idx="3">
                  <c:v>0.96</c:v>
                </c:pt>
                <c:pt idx="4">
                  <c:v>0.94</c:v>
                </c:pt>
                <c:pt idx="5">
                  <c:v>0.96</c:v>
                </c:pt>
                <c:pt idx="6">
                  <c:v>0.98</c:v>
                </c:pt>
              </c:numCache>
            </c:numRef>
          </c:val>
          <c:extLst>
            <c:ext xmlns:c16="http://schemas.microsoft.com/office/drawing/2014/chart" uri="{C3380CC4-5D6E-409C-BE32-E72D297353CC}">
              <c16:uniqueId val="{00000000-A744-45E8-9F5C-E3A0E8877B81}"/>
            </c:ext>
          </c:extLst>
        </c:ser>
        <c:ser>
          <c:idx val="1"/>
          <c:order val="1"/>
          <c:tx>
            <c:strRef>
              <c:f>Sheet1!$F$2</c:f>
              <c:strCache>
                <c:ptCount val="1"/>
                <c:pt idx="0">
                  <c:v>SMOTE Borderline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Sheet1!$C$3:$C$9</c:f>
              <c:strCache>
                <c:ptCount val="7"/>
                <c:pt idx="0">
                  <c:v>LR</c:v>
                </c:pt>
                <c:pt idx="1">
                  <c:v>RF</c:v>
                </c:pt>
                <c:pt idx="2">
                  <c:v>DT</c:v>
                </c:pt>
                <c:pt idx="3">
                  <c:v>SVC</c:v>
                </c:pt>
                <c:pt idx="4">
                  <c:v>ADA B</c:v>
                </c:pt>
                <c:pt idx="5">
                  <c:v>GB</c:v>
                </c:pt>
                <c:pt idx="6">
                  <c:v>XB</c:v>
                </c:pt>
              </c:strCache>
            </c:strRef>
          </c:cat>
          <c:val>
            <c:numRef>
              <c:f>Sheet1!$F$3:$F$9</c:f>
              <c:numCache>
                <c:formatCode>0%</c:formatCode>
                <c:ptCount val="7"/>
                <c:pt idx="0">
                  <c:v>0.85</c:v>
                </c:pt>
                <c:pt idx="1">
                  <c:v>0.94</c:v>
                </c:pt>
                <c:pt idx="2">
                  <c:v>0.9</c:v>
                </c:pt>
                <c:pt idx="3">
                  <c:v>0.89</c:v>
                </c:pt>
                <c:pt idx="4">
                  <c:v>0.88</c:v>
                </c:pt>
                <c:pt idx="5">
                  <c:v>0.91</c:v>
                </c:pt>
                <c:pt idx="6">
                  <c:v>0.94</c:v>
                </c:pt>
              </c:numCache>
            </c:numRef>
          </c:val>
          <c:extLst>
            <c:ext xmlns:c16="http://schemas.microsoft.com/office/drawing/2014/chart" uri="{C3380CC4-5D6E-409C-BE32-E72D297353CC}">
              <c16:uniqueId val="{00000001-A744-45E8-9F5C-E3A0E8877B81}"/>
            </c:ext>
          </c:extLst>
        </c:ser>
        <c:ser>
          <c:idx val="2"/>
          <c:order val="2"/>
          <c:tx>
            <c:strRef>
              <c:f>Sheet1!$D$2</c:f>
              <c:strCache>
                <c:ptCount val="1"/>
                <c:pt idx="0">
                  <c:v>Imbalanced</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Sheet1!$C$3:$C$9</c:f>
              <c:strCache>
                <c:ptCount val="7"/>
                <c:pt idx="0">
                  <c:v>LR</c:v>
                </c:pt>
                <c:pt idx="1">
                  <c:v>RF</c:v>
                </c:pt>
                <c:pt idx="2">
                  <c:v>DT</c:v>
                </c:pt>
                <c:pt idx="3">
                  <c:v>SVC</c:v>
                </c:pt>
                <c:pt idx="4">
                  <c:v>ADA B</c:v>
                </c:pt>
                <c:pt idx="5">
                  <c:v>GB</c:v>
                </c:pt>
                <c:pt idx="6">
                  <c:v>XB</c:v>
                </c:pt>
              </c:strCache>
            </c:strRef>
          </c:cat>
          <c:val>
            <c:numRef>
              <c:f>Sheet1!$D$3:$D$9</c:f>
              <c:numCache>
                <c:formatCode>0%</c:formatCode>
                <c:ptCount val="7"/>
                <c:pt idx="0">
                  <c:v>0.9</c:v>
                </c:pt>
                <c:pt idx="1">
                  <c:v>0.91</c:v>
                </c:pt>
                <c:pt idx="2">
                  <c:v>0.86</c:v>
                </c:pt>
                <c:pt idx="3">
                  <c:v>0.9</c:v>
                </c:pt>
                <c:pt idx="4">
                  <c:v>0.89</c:v>
                </c:pt>
                <c:pt idx="5">
                  <c:v>0.91</c:v>
                </c:pt>
                <c:pt idx="6">
                  <c:v>0.9</c:v>
                </c:pt>
              </c:numCache>
            </c:numRef>
          </c:val>
          <c:extLst>
            <c:ext xmlns:c16="http://schemas.microsoft.com/office/drawing/2014/chart" uri="{C3380CC4-5D6E-409C-BE32-E72D297353CC}">
              <c16:uniqueId val="{00000002-A744-45E8-9F5C-E3A0E8877B81}"/>
            </c:ext>
          </c:extLst>
        </c:ser>
        <c:dLbls>
          <c:showLegendKey val="0"/>
          <c:showVal val="0"/>
          <c:showCatName val="0"/>
          <c:showSerName val="0"/>
          <c:showPercent val="0"/>
          <c:showBubbleSize val="0"/>
        </c:dLbls>
        <c:gapWidth val="267"/>
        <c:overlap val="-43"/>
        <c:axId val="411605808"/>
        <c:axId val="411606160"/>
      </c:barChart>
      <c:catAx>
        <c:axId val="411605808"/>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0" spcFirstLastPara="1" vertOverflow="ellipsis"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411606160"/>
        <c:crosses val="autoZero"/>
        <c:auto val="1"/>
        <c:lblAlgn val="ctr"/>
        <c:lblOffset val="100"/>
        <c:noMultiLvlLbl val="0"/>
      </c:catAx>
      <c:valAx>
        <c:axId val="411606160"/>
        <c:scaling>
          <c:orientation val="minMax"/>
          <c:max val="1"/>
          <c:min val="0"/>
        </c:scaling>
        <c:delete val="0"/>
        <c:axPos val="l"/>
        <c:majorGridlines>
          <c:spPr>
            <a:ln w="9525" cap="flat" cmpd="sng" algn="ctr">
              <a:solidFill>
                <a:schemeClr val="dk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411605808"/>
        <c:crosses val="autoZero"/>
        <c:crossBetween val="between"/>
      </c:valAx>
      <c:spPr>
        <a:pattFill prst="ltDnDiag">
          <a:fgClr>
            <a:schemeClr val="dk1">
              <a:lumMod val="15000"/>
              <a:lumOff val="85000"/>
            </a:schemeClr>
          </a:fgClr>
          <a:bgClr>
            <a:schemeClr val="lt1"/>
          </a:bgClr>
        </a:pattFill>
        <a:ln>
          <a:noFill/>
        </a:ln>
        <a:effectLst/>
      </c:spPr>
    </c:plotArea>
    <c:legend>
      <c:legendPos val="b"/>
      <c:layout>
        <c:manualLayout>
          <c:xMode val="edge"/>
          <c:yMode val="edge"/>
          <c:x val="0.33820225986102603"/>
          <c:y val="2.6455299931084066E-2"/>
          <c:w val="0.40517369537355291"/>
          <c:h val="9.365643191249138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3.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4.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5.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10" name="Rectangle 9"/>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bg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26C15C4A-FDF3-4A81-80CE-DABE4E55DEBF}" type="datetimeFigureOut">
              <a:rPr lang="en-US" smtClean="0"/>
              <a:t>8/1/2024</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bg2"/>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bg2"/>
                </a:solidFill>
              </a:defRPr>
            </a:lvl1pPr>
          </a:lstStyle>
          <a:p>
            <a:fld id="{2223D15E-2001-4FDD-A0D1-ACEDFF61C11E}" type="slidenum">
              <a:rPr lang="en-US" smtClean="0"/>
              <a:t>‹#›</a:t>
            </a:fld>
            <a:endParaRPr lang="en-US"/>
          </a:p>
        </p:txBody>
      </p:sp>
    </p:spTree>
    <p:extLst>
      <p:ext uri="{BB962C8B-B14F-4D97-AF65-F5344CB8AC3E}">
        <p14:creationId xmlns:p14="http://schemas.microsoft.com/office/powerpoint/2010/main" val="37615694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C15C4A-FDF3-4A81-80CE-DABE4E55DEBF}"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3D15E-2001-4FDD-A0D1-ACEDFF61C11E}" type="slidenum">
              <a:rPr lang="en-US" smtClean="0"/>
              <a:t>‹#›</a:t>
            </a:fld>
            <a:endParaRPr lang="en-US"/>
          </a:p>
        </p:txBody>
      </p:sp>
    </p:spTree>
    <p:extLst>
      <p:ext uri="{BB962C8B-B14F-4D97-AF65-F5344CB8AC3E}">
        <p14:creationId xmlns:p14="http://schemas.microsoft.com/office/powerpoint/2010/main" val="2117346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C15C4A-FDF3-4A81-80CE-DABE4E55DEBF}"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3D15E-2001-4FDD-A0D1-ACEDFF61C11E}" type="slidenum">
              <a:rPr lang="en-US" smtClean="0"/>
              <a:t>‹#›</a:t>
            </a:fld>
            <a:endParaRPr lang="en-US"/>
          </a:p>
        </p:txBody>
      </p:sp>
    </p:spTree>
    <p:extLst>
      <p:ext uri="{BB962C8B-B14F-4D97-AF65-F5344CB8AC3E}">
        <p14:creationId xmlns:p14="http://schemas.microsoft.com/office/powerpoint/2010/main" val="1154121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C15C4A-FDF3-4A81-80CE-DABE4E55DEBF}"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3D15E-2001-4FDD-A0D1-ACEDFF61C11E}" type="slidenum">
              <a:rPr lang="en-US" smtClean="0"/>
              <a:t>‹#›</a:t>
            </a:fld>
            <a:endParaRPr lang="en-US"/>
          </a:p>
        </p:txBody>
      </p:sp>
    </p:spTree>
    <p:extLst>
      <p:ext uri="{BB962C8B-B14F-4D97-AF65-F5344CB8AC3E}">
        <p14:creationId xmlns:p14="http://schemas.microsoft.com/office/powerpoint/2010/main" val="1168780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23" name="Rectangle 22"/>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bg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26C15C4A-FDF3-4A81-80CE-DABE4E55DEBF}" type="datetimeFigureOut">
              <a:rPr lang="en-US" smtClean="0"/>
              <a:t>8/1/2024</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bg2"/>
                </a:solidFil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bg2"/>
                </a:solidFill>
              </a:defRPr>
            </a:lvl1pPr>
          </a:lstStyle>
          <a:p>
            <a:fld id="{2223D15E-2001-4FDD-A0D1-ACEDFF61C11E}" type="slidenum">
              <a:rPr lang="en-US" smtClean="0"/>
              <a:t>‹#›</a:t>
            </a:fld>
            <a:endParaRPr lang="en-US"/>
          </a:p>
        </p:txBody>
      </p:sp>
    </p:spTree>
    <p:extLst>
      <p:ext uri="{BB962C8B-B14F-4D97-AF65-F5344CB8AC3E}">
        <p14:creationId xmlns:p14="http://schemas.microsoft.com/office/powerpoint/2010/main" val="115292022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C15C4A-FDF3-4A81-80CE-DABE4E55DEBF}" type="datetimeFigureOut">
              <a:rPr lang="en-US" smtClean="0"/>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3D15E-2001-4FDD-A0D1-ACEDFF61C11E}" type="slidenum">
              <a:rPr lang="en-US" smtClean="0"/>
              <a:t>‹#›</a:t>
            </a:fld>
            <a:endParaRPr lang="en-US"/>
          </a:p>
        </p:txBody>
      </p:sp>
    </p:spTree>
    <p:extLst>
      <p:ext uri="{BB962C8B-B14F-4D97-AF65-F5344CB8AC3E}">
        <p14:creationId xmlns:p14="http://schemas.microsoft.com/office/powerpoint/2010/main" val="1059619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C15C4A-FDF3-4A81-80CE-DABE4E55DEBF}" type="datetimeFigureOut">
              <a:rPr lang="en-US" smtClean="0"/>
              <a:t>8/1/2024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23D15E-2001-4FDD-A0D1-ACEDFF61C11E}" type="slidenum">
              <a:rPr lang="en-US" smtClean="0"/>
              <a:t>‹#›</a:t>
            </a:fld>
            <a:endParaRPr lang="en-US"/>
          </a:p>
        </p:txBody>
      </p:sp>
    </p:spTree>
    <p:extLst>
      <p:ext uri="{BB962C8B-B14F-4D97-AF65-F5344CB8AC3E}">
        <p14:creationId xmlns:p14="http://schemas.microsoft.com/office/powerpoint/2010/main" val="3460051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C15C4A-FDF3-4A81-80CE-DABE4E55DEBF}" type="datetimeFigureOut">
              <a:rPr lang="en-US" smtClean="0"/>
              <a:t>8/1/2024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23D15E-2001-4FDD-A0D1-ACEDFF61C11E}" type="slidenum">
              <a:rPr lang="en-US" smtClean="0"/>
              <a:t>‹#›</a:t>
            </a:fld>
            <a:endParaRPr lang="en-US"/>
          </a:p>
        </p:txBody>
      </p:sp>
    </p:spTree>
    <p:extLst>
      <p:ext uri="{BB962C8B-B14F-4D97-AF65-F5344CB8AC3E}">
        <p14:creationId xmlns:p14="http://schemas.microsoft.com/office/powerpoint/2010/main" val="3417161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C15C4A-FDF3-4A81-80CE-DABE4E55DEBF}" type="datetimeFigureOut">
              <a:rPr lang="en-US" smtClean="0"/>
              <a:t>8/1/2024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23D15E-2001-4FDD-A0D1-ACEDFF61C11E}" type="slidenum">
              <a:rPr lang="en-US" smtClean="0"/>
              <a:t>‹#›</a:t>
            </a:fld>
            <a:endParaRPr lang="en-US"/>
          </a:p>
        </p:txBody>
      </p:sp>
    </p:spTree>
    <p:extLst>
      <p:ext uri="{BB962C8B-B14F-4D97-AF65-F5344CB8AC3E}">
        <p14:creationId xmlns:p14="http://schemas.microsoft.com/office/powerpoint/2010/main" val="3939293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fld id="{26C15C4A-FDF3-4A81-80CE-DABE4E55DEBF}" type="datetimeFigureOut">
              <a:rPr lang="en-US" smtClean="0"/>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2223D15E-2001-4FDD-A0D1-ACEDFF61C11E}" type="slidenum">
              <a:rPr lang="en-US" smtClean="0"/>
              <a:t>‹#›</a:t>
            </a:fld>
            <a:endParaRPr lang="en-US"/>
          </a:p>
        </p:txBody>
      </p:sp>
    </p:spTree>
    <p:extLst>
      <p:ext uri="{BB962C8B-B14F-4D97-AF65-F5344CB8AC3E}">
        <p14:creationId xmlns:p14="http://schemas.microsoft.com/office/powerpoint/2010/main" val="3267880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rgbClr val="969696"/>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effectLst>
                  <a:outerShdw blurRad="12700" dist="3810" dir="2700000" algn="tl" rotWithShape="0">
                    <a:prstClr val="black">
                      <a:alpha val="40000"/>
                    </a:prstClr>
                  </a:outerShdw>
                </a:effectLst>
              </a:defRPr>
            </a:lvl1pPr>
          </a:lstStyle>
          <a:p>
            <a:fld id="{26C15C4A-FDF3-4A81-80CE-DABE4E55DEBF}" type="datetimeFigureOut">
              <a:rPr lang="en-US" smtClean="0"/>
              <a:t>8/1/2024</a:t>
            </a:fld>
            <a:endParaRPr lang="en-US"/>
          </a:p>
        </p:txBody>
      </p:sp>
      <p:sp>
        <p:nvSpPr>
          <p:cNvPr id="12" name="Footer Placeholder 11"/>
          <p:cNvSpPr>
            <a:spLocks noGrp="1"/>
          </p:cNvSpPr>
          <p:nvPr>
            <p:ph type="ftr" sz="quarter" idx="11"/>
          </p:nvPr>
        </p:nvSpPr>
        <p:spPr/>
        <p:txBody>
          <a:bodyPr/>
          <a:lstStyle>
            <a:lvl1pPr algn="r">
              <a:defRPr lang="en-US" sz="1000" kern="1200" dirty="0">
                <a:solidFill>
                  <a:schemeClr val="tx1">
                    <a:lumMod val="75000"/>
                    <a:lumOff val="25000"/>
                  </a:schemeClr>
                </a:solidFill>
                <a:effectLst>
                  <a:outerShdw blurRad="12700" dist="3810" dir="2700000" algn="tl" rotWithShape="0">
                    <a:prstClr val="black">
                      <a:alpha val="40000"/>
                    </a:prstClr>
                  </a:outerShdw>
                </a:effectLst>
                <a:latin typeface="+mn-lt"/>
                <a:ea typeface="+mn-ea"/>
                <a:cs typeface="+mn-cs"/>
              </a:defRPr>
            </a:lvl1pPr>
          </a:lstStyle>
          <a:p>
            <a:endParaRPr lang="en-US"/>
          </a:p>
        </p:txBody>
      </p:sp>
      <p:sp>
        <p:nvSpPr>
          <p:cNvPr id="13" name="Slide Number Placeholder 12"/>
          <p:cNvSpPr>
            <a:spLocks noGrp="1"/>
          </p:cNvSpPr>
          <p:nvPr>
            <p:ph type="sldNum" sz="quarter" idx="12"/>
          </p:nvPr>
        </p:nvSpPr>
        <p:spPr/>
        <p:txBody>
          <a:bodyPr/>
          <a:lstStyle>
            <a:lvl1pPr>
              <a:defRPr>
                <a:solidFill>
                  <a:srgbClr val="FFFFFF"/>
                </a:solidFill>
              </a:defRPr>
            </a:lvl1pPr>
          </a:lstStyle>
          <a:p>
            <a:fld id="{2223D15E-2001-4FDD-A0D1-ACEDFF61C11E}" type="slidenum">
              <a:rPr lang="en-US" smtClean="0"/>
              <a:t>‹#›</a:t>
            </a:fld>
            <a:endParaRPr lang="en-US"/>
          </a:p>
        </p:txBody>
      </p:sp>
    </p:spTree>
    <p:extLst>
      <p:ext uri="{BB962C8B-B14F-4D97-AF65-F5344CB8AC3E}">
        <p14:creationId xmlns:p14="http://schemas.microsoft.com/office/powerpoint/2010/main" val="2952968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26C15C4A-FDF3-4A81-80CE-DABE4E55DEBF}" type="datetimeFigureOut">
              <a:rPr lang="en-US" smtClean="0"/>
              <a:t>8/1/2024</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314667"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2223D15E-2001-4FDD-A0D1-ACEDFF61C11E}" type="slidenum">
              <a:rPr lang="en-US" smtClean="0"/>
              <a:t>‹#›</a:t>
            </a:fld>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20126005"/>
      </p:ext>
    </p:extLst>
  </p:cSld>
  <p:clrMap bg1="dk1" tx1="lt1" bg2="dk2" tx2="lt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jini02/Purchasing-Intention-with-Machine-Laearn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Online Shopping">
            <a:extLst>
              <a:ext uri="{FF2B5EF4-FFF2-40B4-BE49-F238E27FC236}">
                <a16:creationId xmlns:a16="http://schemas.microsoft.com/office/drawing/2014/main" id="{681FFD33-80B1-3CD6-A6D8-54CF12751AE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3724"/>
                    </a14:imgEffect>
                    <a14:imgEffect>
                      <a14:saturation sat="78000"/>
                    </a14:imgEffect>
                    <a14:imgEffect>
                      <a14:brightnessContrast bright="-15000"/>
                    </a14:imgEffect>
                  </a14:imgLayer>
                </a14:imgProps>
              </a:ext>
              <a:ext uri="{28A0092B-C50C-407E-A947-70E740481C1C}">
                <a14:useLocalDpi xmlns:a14="http://schemas.microsoft.com/office/drawing/2010/main" val="0"/>
              </a:ext>
            </a:extLst>
          </a:blip>
          <a:srcRect/>
          <a:stretch>
            <a:fillRect/>
          </a:stretch>
        </p:blipFill>
        <p:spPr bwMode="auto">
          <a:xfrm>
            <a:off x="0" y="0"/>
            <a:ext cx="1217955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D1DA66B-1ED9-F143-2327-6DEF79DD9C73}"/>
              </a:ext>
            </a:extLst>
          </p:cNvPr>
          <p:cNvSpPr>
            <a:spLocks noGrp="1"/>
          </p:cNvSpPr>
          <p:nvPr>
            <p:ph type="ctrTitle"/>
          </p:nvPr>
        </p:nvSpPr>
        <p:spPr>
          <a:xfrm>
            <a:off x="5474970" y="331470"/>
            <a:ext cx="6572250" cy="4011930"/>
          </a:xfrm>
        </p:spPr>
        <p:txBody>
          <a:bodyPr>
            <a:normAutofit/>
          </a:bodyPr>
          <a:lstStyle/>
          <a:p>
            <a:pPr algn="l"/>
            <a:r>
              <a:rPr lang="en-US" b="1" dirty="0">
                <a:solidFill>
                  <a:srgbClr val="7F3535"/>
                </a:solidFill>
              </a:rPr>
              <a:t>Online Shoppers’ PURCHASING Intention</a:t>
            </a:r>
          </a:p>
        </p:txBody>
      </p:sp>
    </p:spTree>
    <p:extLst>
      <p:ext uri="{BB962C8B-B14F-4D97-AF65-F5344CB8AC3E}">
        <p14:creationId xmlns:p14="http://schemas.microsoft.com/office/powerpoint/2010/main" val="2114009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E6BB-4AA3-22CC-8375-B5246E4A8FDE}"/>
              </a:ext>
            </a:extLst>
          </p:cNvPr>
          <p:cNvSpPr>
            <a:spLocks noGrp="1"/>
          </p:cNvSpPr>
          <p:nvPr>
            <p:ph type="title"/>
          </p:nvPr>
        </p:nvSpPr>
        <p:spPr>
          <a:xfrm>
            <a:off x="635740" y="545395"/>
            <a:ext cx="10058400" cy="477546"/>
          </a:xfrm>
        </p:spPr>
        <p:txBody>
          <a:bodyPr>
            <a:normAutofit/>
          </a:bodyPr>
          <a:lstStyle/>
          <a:p>
            <a:r>
              <a:rPr lang="en-US" sz="2500" dirty="0">
                <a:latin typeface="Times New Roman" panose="02020603050405020304" pitchFamily="18" charset="0"/>
                <a:cs typeface="Times New Roman" panose="02020603050405020304" pitchFamily="18" charset="0"/>
              </a:rPr>
              <a:t>All models Cross Validation Score</a:t>
            </a:r>
          </a:p>
        </p:txBody>
      </p:sp>
      <p:pic>
        <p:nvPicPr>
          <p:cNvPr id="5" name="Content Placeholder 4">
            <a:extLst>
              <a:ext uri="{FF2B5EF4-FFF2-40B4-BE49-F238E27FC236}">
                <a16:creationId xmlns:a16="http://schemas.microsoft.com/office/drawing/2014/main" id="{583087E6-DEF4-9939-45A0-08B951528815}"/>
              </a:ext>
            </a:extLst>
          </p:cNvPr>
          <p:cNvPicPr>
            <a:picLocks noGrp="1" noChangeAspect="1"/>
          </p:cNvPicPr>
          <p:nvPr>
            <p:ph idx="1"/>
          </p:nvPr>
        </p:nvPicPr>
        <p:blipFill>
          <a:blip r:embed="rId2"/>
          <a:stretch>
            <a:fillRect/>
          </a:stretch>
        </p:blipFill>
        <p:spPr>
          <a:xfrm>
            <a:off x="5152205" y="1248772"/>
            <a:ext cx="6376325" cy="2209406"/>
          </a:xfrm>
        </p:spPr>
      </p:pic>
      <p:sp>
        <p:nvSpPr>
          <p:cNvPr id="7" name="TextBox 6">
            <a:extLst>
              <a:ext uri="{FF2B5EF4-FFF2-40B4-BE49-F238E27FC236}">
                <a16:creationId xmlns:a16="http://schemas.microsoft.com/office/drawing/2014/main" id="{8BD41124-837F-F9B3-C26A-E495EB383AD2}"/>
              </a:ext>
            </a:extLst>
          </p:cNvPr>
          <p:cNvSpPr txBox="1"/>
          <p:nvPr/>
        </p:nvSpPr>
        <p:spPr>
          <a:xfrm>
            <a:off x="807720" y="1288353"/>
            <a:ext cx="4061460" cy="2369880"/>
          </a:xfrm>
          <a:prstGeom prst="rect">
            <a:avLst/>
          </a:prstGeom>
          <a:noFill/>
        </p:spPr>
        <p:txBody>
          <a:bodyPr wrap="square" rtlCol="0">
            <a:spAutoFit/>
          </a:bodyPr>
          <a:lstStyle/>
          <a:p>
            <a:r>
              <a:rPr lang="en-US" sz="1300" i="1" dirty="0">
                <a:latin typeface="Times New Roman" panose="02020603050405020304" pitchFamily="18" charset="0"/>
                <a:cs typeface="Times New Roman" panose="02020603050405020304" pitchFamily="18" charset="0"/>
              </a:rPr>
              <a:t>Repeated Stratified 7 fold repeated 3 times </a:t>
            </a:r>
          </a:p>
          <a:p>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Random Forest Classifier seems to be the best performing model with some room for improvement with recall , followed by Gradient Boost Classifier</a:t>
            </a:r>
          </a:p>
          <a:p>
            <a:pPr algn="just"/>
            <a:r>
              <a:rPr lang="en-US" sz="1500" dirty="0" err="1">
                <a:latin typeface="Times New Roman" panose="02020603050405020304" pitchFamily="18" charset="0"/>
                <a:cs typeface="Times New Roman" panose="02020603050405020304" pitchFamily="18" charset="0"/>
              </a:rPr>
              <a:t>Naiye</a:t>
            </a:r>
            <a:r>
              <a:rPr lang="en-US" sz="1500" dirty="0">
                <a:latin typeface="Times New Roman" panose="02020603050405020304" pitchFamily="18" charset="0"/>
                <a:cs typeface="Times New Roman" panose="02020603050405020304" pitchFamily="18" charset="0"/>
              </a:rPr>
              <a:t> Bayes is the worst performing model as it is not even correctly predicting the majority class despite the imbalance</a:t>
            </a:r>
          </a:p>
          <a:p>
            <a:endParaRPr lang="en-US" sz="15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830BC913-BCD4-51A8-4C1E-9D3BF0A343DF}"/>
              </a:ext>
            </a:extLst>
          </p:cNvPr>
          <p:cNvPicPr>
            <a:picLocks noChangeAspect="1"/>
          </p:cNvPicPr>
          <p:nvPr/>
        </p:nvPicPr>
        <p:blipFill>
          <a:blip r:embed="rId3"/>
          <a:stretch>
            <a:fillRect/>
          </a:stretch>
        </p:blipFill>
        <p:spPr>
          <a:xfrm>
            <a:off x="1005285" y="3977640"/>
            <a:ext cx="10287555" cy="2334965"/>
          </a:xfrm>
          <a:prstGeom prst="rect">
            <a:avLst/>
          </a:prstGeom>
        </p:spPr>
      </p:pic>
      <p:sp>
        <p:nvSpPr>
          <p:cNvPr id="10" name="TextBox 9">
            <a:extLst>
              <a:ext uri="{FF2B5EF4-FFF2-40B4-BE49-F238E27FC236}">
                <a16:creationId xmlns:a16="http://schemas.microsoft.com/office/drawing/2014/main" id="{EE706D3F-2D96-F74F-FF80-DCA585A3D764}"/>
              </a:ext>
            </a:extLst>
          </p:cNvPr>
          <p:cNvSpPr txBox="1"/>
          <p:nvPr/>
        </p:nvSpPr>
        <p:spPr>
          <a:xfrm>
            <a:off x="524695" y="3630656"/>
            <a:ext cx="10665275" cy="327141"/>
          </a:xfrm>
          <a:prstGeom prst="rect">
            <a:avLst/>
          </a:prstGeom>
          <a:noFill/>
        </p:spPr>
        <p:txBody>
          <a:bodyPr wrap="square" rtlCol="0">
            <a:spAutoFit/>
          </a:bodyPr>
          <a:lstStyle/>
          <a:p>
            <a:pPr marL="457200" marR="0" algn="just">
              <a:lnSpc>
                <a:spcPct val="107000"/>
              </a:lnSpc>
              <a:spcBef>
                <a:spcPts val="0"/>
              </a:spcBef>
              <a:spcAft>
                <a:spcPts val="800"/>
              </a:spcAft>
            </a:pP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As expected due to the imbalance all models (except </a:t>
            </a:r>
            <a:r>
              <a:rPr lang="en-US" sz="1500" kern="100" dirty="0" err="1">
                <a:effectLst/>
                <a:latin typeface="Times New Roman" panose="02020603050405020304" pitchFamily="18" charset="0"/>
                <a:ea typeface="Calibri" panose="020F0502020204030204" pitchFamily="34" charset="0"/>
                <a:cs typeface="Times New Roman" panose="02020603050405020304" pitchFamily="18" charset="0"/>
              </a:rPr>
              <a:t>Naiye</a:t>
            </a: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 Bayes) show a very high majority recall and a weak minority recall.</a:t>
            </a:r>
            <a:endParaRPr lang="en-US" sz="15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00708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E6BB-4AA3-22CC-8375-B5246E4A8FDE}"/>
              </a:ext>
            </a:extLst>
          </p:cNvPr>
          <p:cNvSpPr>
            <a:spLocks noGrp="1"/>
          </p:cNvSpPr>
          <p:nvPr>
            <p:ph type="title"/>
          </p:nvPr>
        </p:nvSpPr>
        <p:spPr>
          <a:xfrm>
            <a:off x="635740" y="412304"/>
            <a:ext cx="10058400" cy="477546"/>
          </a:xfrm>
        </p:spPr>
        <p:txBody>
          <a:bodyPr>
            <a:normAutofit/>
          </a:bodyPr>
          <a:lstStyle/>
          <a:p>
            <a:r>
              <a:rPr lang="en-US" sz="2500" dirty="0">
                <a:latin typeface="Times New Roman" panose="02020603050405020304" pitchFamily="18" charset="0"/>
                <a:cs typeface="Times New Roman" panose="02020603050405020304" pitchFamily="18" charset="0"/>
              </a:rPr>
              <a:t>Under sampling Results</a:t>
            </a:r>
          </a:p>
        </p:txBody>
      </p:sp>
      <p:sp>
        <p:nvSpPr>
          <p:cNvPr id="7" name="TextBox 6">
            <a:extLst>
              <a:ext uri="{FF2B5EF4-FFF2-40B4-BE49-F238E27FC236}">
                <a16:creationId xmlns:a16="http://schemas.microsoft.com/office/drawing/2014/main" id="{8BD41124-837F-F9B3-C26A-E495EB383AD2}"/>
              </a:ext>
            </a:extLst>
          </p:cNvPr>
          <p:cNvSpPr txBox="1"/>
          <p:nvPr/>
        </p:nvSpPr>
        <p:spPr>
          <a:xfrm>
            <a:off x="8195310" y="911163"/>
            <a:ext cx="3360950" cy="4016484"/>
          </a:xfrm>
          <a:prstGeom prst="rect">
            <a:avLst/>
          </a:prstGeom>
          <a:noFill/>
        </p:spPr>
        <p:txBody>
          <a:bodyPr wrap="square" rtlCol="0">
            <a:spAutoFit/>
          </a:bodyPr>
          <a:lstStyle/>
          <a:p>
            <a:pPr algn="just"/>
            <a:r>
              <a:rPr lang="en-US" sz="1500" dirty="0">
                <a:latin typeface="Times New Roman" panose="02020603050405020304" pitchFamily="18" charset="0"/>
                <a:cs typeface="Times New Roman" panose="02020603050405020304" pitchFamily="18" charset="0"/>
              </a:rPr>
              <a:t>Comparing the best Recall and F2 Score for models after under sampling to the score with imbalanced data</a:t>
            </a:r>
          </a:p>
          <a:p>
            <a:pPr algn="just"/>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Most models show a significant improvement in the recall value after random under sampling which shows the balancing the data has improved the model performance. Random Forest classifiers has shown the highest gain in the recall value</a:t>
            </a:r>
          </a:p>
          <a:p>
            <a:pPr algn="just"/>
            <a:endParaRPr lang="en-US" sz="1500" dirty="0">
              <a:latin typeface="Times New Roman" panose="02020603050405020304" pitchFamily="18" charset="0"/>
              <a:cs typeface="Times New Roman" panose="02020603050405020304" pitchFamily="18" charset="0"/>
            </a:endParaRPr>
          </a:p>
          <a:p>
            <a:pPr algn="just"/>
            <a:endParaRPr lang="en-US" sz="1500" dirty="0">
              <a:latin typeface="Times New Roman" panose="02020603050405020304" pitchFamily="18" charset="0"/>
              <a:cs typeface="Times New Roman" panose="02020603050405020304" pitchFamily="18" charset="0"/>
            </a:endParaRPr>
          </a:p>
          <a:p>
            <a:pPr algn="just"/>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Most models also show improved F2 score , driven by the improvement in the recall value </a:t>
            </a:r>
          </a:p>
        </p:txBody>
      </p:sp>
      <p:graphicFrame>
        <p:nvGraphicFramePr>
          <p:cNvPr id="6" name="Chart 5">
            <a:extLst>
              <a:ext uri="{FF2B5EF4-FFF2-40B4-BE49-F238E27FC236}">
                <a16:creationId xmlns:a16="http://schemas.microsoft.com/office/drawing/2014/main" id="{E6FEED53-72F8-EE6B-2580-67E8E63DBCC6}"/>
              </a:ext>
            </a:extLst>
          </p:cNvPr>
          <p:cNvGraphicFramePr/>
          <p:nvPr>
            <p:extLst>
              <p:ext uri="{D42A27DB-BD31-4B8C-83A1-F6EECF244321}">
                <p14:modId xmlns:p14="http://schemas.microsoft.com/office/powerpoint/2010/main" val="342855107"/>
              </p:ext>
            </p:extLst>
          </p:nvPr>
        </p:nvGraphicFramePr>
        <p:xfrm>
          <a:off x="635740" y="1022941"/>
          <a:ext cx="7193810" cy="265969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7DA67418-F8E1-45AF-BAA3-8899F1869160}"/>
              </a:ext>
            </a:extLst>
          </p:cNvPr>
          <p:cNvGraphicFramePr/>
          <p:nvPr>
            <p:extLst>
              <p:ext uri="{D42A27DB-BD31-4B8C-83A1-F6EECF244321}">
                <p14:modId xmlns:p14="http://schemas.microsoft.com/office/powerpoint/2010/main" val="3499492798"/>
              </p:ext>
            </p:extLst>
          </p:nvPr>
        </p:nvGraphicFramePr>
        <p:xfrm>
          <a:off x="635740" y="3942725"/>
          <a:ext cx="7193810" cy="23698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46111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E6BB-4AA3-22CC-8375-B5246E4A8FDE}"/>
              </a:ext>
            </a:extLst>
          </p:cNvPr>
          <p:cNvSpPr>
            <a:spLocks noGrp="1"/>
          </p:cNvSpPr>
          <p:nvPr>
            <p:ph type="title"/>
          </p:nvPr>
        </p:nvSpPr>
        <p:spPr>
          <a:xfrm>
            <a:off x="590020" y="317202"/>
            <a:ext cx="11182880" cy="677208"/>
          </a:xfrm>
        </p:spPr>
        <p:txBody>
          <a:bodyPr>
            <a:normAutofit/>
          </a:bodyPr>
          <a:lstStyle/>
          <a:p>
            <a:r>
              <a:rPr lang="en-US" sz="2500" dirty="0">
                <a:latin typeface="Times New Roman" panose="02020603050405020304" pitchFamily="18" charset="0"/>
                <a:cs typeface="Times New Roman" panose="02020603050405020304" pitchFamily="18" charset="0"/>
              </a:rPr>
              <a:t>Under sampling Results </a:t>
            </a:r>
            <a:r>
              <a:rPr lang="en-US" sz="2500" dirty="0" err="1">
                <a:latin typeface="Times New Roman" panose="02020603050405020304" pitchFamily="18" charset="0"/>
                <a:cs typeface="Times New Roman" panose="02020603050405020304" pitchFamily="18" charset="0"/>
              </a:rPr>
              <a:t>contd</a:t>
            </a:r>
            <a:r>
              <a:rPr lang="en-US" sz="2500" dirty="0">
                <a:latin typeface="Times New Roman" panose="02020603050405020304" pitchFamily="18" charset="0"/>
                <a:cs typeface="Times New Roman" panose="02020603050405020304" pitchFamily="18" charset="0"/>
              </a:rPr>
              <a:t> </a:t>
            </a:r>
            <a:r>
              <a:rPr lang="en-US" sz="1300" i="1" dirty="0">
                <a:latin typeface="Times New Roman" panose="02020603050405020304" pitchFamily="18" charset="0"/>
                <a:cs typeface="Times New Roman" panose="02020603050405020304" pitchFamily="18" charset="0"/>
              </a:rPr>
              <a:t>Comparing Accuracy , Recall &amp; F2 score at different under sampling ratios (0.2 to 1)</a:t>
            </a:r>
            <a:br>
              <a:rPr lang="en-US" sz="1300" i="1" dirty="0">
                <a:latin typeface="Times New Roman" panose="02020603050405020304" pitchFamily="18" charset="0"/>
                <a:cs typeface="Times New Roman" panose="02020603050405020304" pitchFamily="18" charset="0"/>
              </a:rPr>
            </a:br>
            <a:endParaRPr lang="en-US" sz="1300"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BD41124-837F-F9B3-C26A-E495EB383AD2}"/>
              </a:ext>
            </a:extLst>
          </p:cNvPr>
          <p:cNvSpPr txBox="1"/>
          <p:nvPr/>
        </p:nvSpPr>
        <p:spPr>
          <a:xfrm>
            <a:off x="7726680" y="911163"/>
            <a:ext cx="3829580" cy="3323987"/>
          </a:xfrm>
          <a:prstGeom prst="rect">
            <a:avLst/>
          </a:prstGeom>
          <a:noFill/>
          <a:ln>
            <a:solidFill>
              <a:schemeClr val="tx1">
                <a:lumMod val="95000"/>
              </a:schemeClr>
            </a:solidFill>
          </a:ln>
        </p:spPr>
        <p:txBody>
          <a:bodyPr wrap="square" rtlCol="0">
            <a:spAutoFit/>
          </a:bodyPr>
          <a:lstStyle/>
          <a:p>
            <a:pPr algn="just"/>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We see as the under sampling ratio increases and the data becomes more balanced the accuracy has dropped for all models but the recall value has gone up which would imply that as the models get better at reducing false negatives , potential false positives are going up </a:t>
            </a:r>
          </a:p>
          <a:p>
            <a:pPr algn="just"/>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This may be due to loss of information due to under sampling</a:t>
            </a:r>
          </a:p>
          <a:p>
            <a:pPr algn="just"/>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A ratio in between 0.7 to 0.8 might help balance this </a:t>
            </a:r>
          </a:p>
        </p:txBody>
      </p:sp>
      <p:pic>
        <p:nvPicPr>
          <p:cNvPr id="5" name="Picture 4">
            <a:extLst>
              <a:ext uri="{FF2B5EF4-FFF2-40B4-BE49-F238E27FC236}">
                <a16:creationId xmlns:a16="http://schemas.microsoft.com/office/drawing/2014/main" id="{D4BB6194-FC94-084A-F077-FFFE61838DA1}"/>
              </a:ext>
            </a:extLst>
          </p:cNvPr>
          <p:cNvPicPr>
            <a:picLocks noChangeAspect="1"/>
          </p:cNvPicPr>
          <p:nvPr/>
        </p:nvPicPr>
        <p:blipFill rotWithShape="1">
          <a:blip r:embed="rId2"/>
          <a:srcRect l="937" t="7069" r="1704" b="6526"/>
          <a:stretch/>
        </p:blipFill>
        <p:spPr>
          <a:xfrm>
            <a:off x="807423" y="794748"/>
            <a:ext cx="6793525" cy="1817371"/>
          </a:xfrm>
          <a:prstGeom prst="rect">
            <a:avLst/>
          </a:prstGeom>
        </p:spPr>
      </p:pic>
      <p:pic>
        <p:nvPicPr>
          <p:cNvPr id="10" name="Picture 9">
            <a:extLst>
              <a:ext uri="{FF2B5EF4-FFF2-40B4-BE49-F238E27FC236}">
                <a16:creationId xmlns:a16="http://schemas.microsoft.com/office/drawing/2014/main" id="{67D8A2C0-CC52-180F-0178-D6804E560CE4}"/>
              </a:ext>
            </a:extLst>
          </p:cNvPr>
          <p:cNvPicPr>
            <a:picLocks noChangeAspect="1"/>
          </p:cNvPicPr>
          <p:nvPr/>
        </p:nvPicPr>
        <p:blipFill>
          <a:blip r:embed="rId3"/>
          <a:stretch>
            <a:fillRect/>
          </a:stretch>
        </p:blipFill>
        <p:spPr>
          <a:xfrm>
            <a:off x="780458" y="2702235"/>
            <a:ext cx="6820491" cy="1722269"/>
          </a:xfrm>
          <a:prstGeom prst="rect">
            <a:avLst/>
          </a:prstGeom>
        </p:spPr>
      </p:pic>
      <p:pic>
        <p:nvPicPr>
          <p:cNvPr id="12" name="Picture 11">
            <a:extLst>
              <a:ext uri="{FF2B5EF4-FFF2-40B4-BE49-F238E27FC236}">
                <a16:creationId xmlns:a16="http://schemas.microsoft.com/office/drawing/2014/main" id="{C872C7A2-855B-879C-0E0A-90C6AAD7BC5C}"/>
              </a:ext>
            </a:extLst>
          </p:cNvPr>
          <p:cNvPicPr>
            <a:picLocks noChangeAspect="1"/>
          </p:cNvPicPr>
          <p:nvPr/>
        </p:nvPicPr>
        <p:blipFill>
          <a:blip r:embed="rId4"/>
          <a:stretch>
            <a:fillRect/>
          </a:stretch>
        </p:blipFill>
        <p:spPr>
          <a:xfrm>
            <a:off x="738544" y="4511966"/>
            <a:ext cx="6862405" cy="1867062"/>
          </a:xfrm>
          <a:prstGeom prst="rect">
            <a:avLst/>
          </a:prstGeom>
        </p:spPr>
      </p:pic>
      <p:sp>
        <p:nvSpPr>
          <p:cNvPr id="14" name="TextBox 13">
            <a:extLst>
              <a:ext uri="{FF2B5EF4-FFF2-40B4-BE49-F238E27FC236}">
                <a16:creationId xmlns:a16="http://schemas.microsoft.com/office/drawing/2014/main" id="{6DD55EF6-E2D0-2662-E471-893A16878EDA}"/>
              </a:ext>
            </a:extLst>
          </p:cNvPr>
          <p:cNvSpPr txBox="1"/>
          <p:nvPr/>
        </p:nvSpPr>
        <p:spPr>
          <a:xfrm>
            <a:off x="7726680" y="4522185"/>
            <a:ext cx="3829580" cy="1246495"/>
          </a:xfrm>
          <a:prstGeom prst="rect">
            <a:avLst/>
          </a:prstGeom>
          <a:noFill/>
          <a:ln>
            <a:solidFill>
              <a:schemeClr val="tx1">
                <a:lumMod val="95000"/>
              </a:schemeClr>
            </a:solidFill>
          </a:ln>
        </p:spPr>
        <p:txBody>
          <a:bodyPr wrap="square" rtlCol="0">
            <a:spAutoFit/>
          </a:bodyPr>
          <a:lstStyle/>
          <a:p>
            <a:pPr algn="just"/>
            <a:r>
              <a:rPr lang="en-US" sz="1500" dirty="0">
                <a:latin typeface="Times New Roman" panose="02020603050405020304" pitchFamily="18" charset="0"/>
                <a:cs typeface="Times New Roman" panose="02020603050405020304" pitchFamily="18" charset="0"/>
              </a:rPr>
              <a:t>F2 score along also shows improvement along with recall </a:t>
            </a:r>
          </a:p>
          <a:p>
            <a:pPr algn="just"/>
            <a:endParaRPr lang="en-US" sz="1500" dirty="0">
              <a:latin typeface="Times New Roman" panose="02020603050405020304" pitchFamily="18" charset="0"/>
              <a:cs typeface="Times New Roman" panose="02020603050405020304" pitchFamily="18" charset="0"/>
            </a:endParaRPr>
          </a:p>
          <a:p>
            <a:pPr algn="just"/>
            <a:endParaRPr lang="en-US" sz="1500" dirty="0">
              <a:latin typeface="Times New Roman" panose="02020603050405020304" pitchFamily="18" charset="0"/>
              <a:cs typeface="Times New Roman" panose="02020603050405020304" pitchFamily="18" charset="0"/>
            </a:endParaRPr>
          </a:p>
          <a:p>
            <a:pPr algn="just"/>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9790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E6BB-4AA3-22CC-8375-B5246E4A8FDE}"/>
              </a:ext>
            </a:extLst>
          </p:cNvPr>
          <p:cNvSpPr>
            <a:spLocks noGrp="1"/>
          </p:cNvSpPr>
          <p:nvPr>
            <p:ph type="title"/>
          </p:nvPr>
        </p:nvSpPr>
        <p:spPr>
          <a:xfrm>
            <a:off x="635740" y="412304"/>
            <a:ext cx="10058400" cy="477546"/>
          </a:xfrm>
        </p:spPr>
        <p:txBody>
          <a:bodyPr>
            <a:normAutofit/>
          </a:bodyPr>
          <a:lstStyle/>
          <a:p>
            <a:r>
              <a:rPr lang="en-US" sz="2500" dirty="0">
                <a:latin typeface="Times New Roman" panose="02020603050405020304" pitchFamily="18" charset="0"/>
                <a:cs typeface="Times New Roman" panose="02020603050405020304" pitchFamily="18" charset="0"/>
              </a:rPr>
              <a:t>Oversampling results</a:t>
            </a:r>
          </a:p>
        </p:txBody>
      </p:sp>
      <p:sp>
        <p:nvSpPr>
          <p:cNvPr id="7" name="TextBox 6">
            <a:extLst>
              <a:ext uri="{FF2B5EF4-FFF2-40B4-BE49-F238E27FC236}">
                <a16:creationId xmlns:a16="http://schemas.microsoft.com/office/drawing/2014/main" id="{8BD41124-837F-F9B3-C26A-E495EB383AD2}"/>
              </a:ext>
            </a:extLst>
          </p:cNvPr>
          <p:cNvSpPr txBox="1"/>
          <p:nvPr/>
        </p:nvSpPr>
        <p:spPr>
          <a:xfrm>
            <a:off x="8195310" y="911163"/>
            <a:ext cx="3360950" cy="2169825"/>
          </a:xfrm>
          <a:prstGeom prst="rect">
            <a:avLst/>
          </a:prstGeom>
          <a:noFill/>
        </p:spPr>
        <p:txBody>
          <a:bodyPr wrap="square" rtlCol="0">
            <a:spAutoFit/>
          </a:bodyPr>
          <a:lstStyle/>
          <a:p>
            <a:pPr algn="just"/>
            <a:r>
              <a:rPr lang="en-US" sz="1500" dirty="0">
                <a:latin typeface="Times New Roman" panose="02020603050405020304" pitchFamily="18" charset="0"/>
                <a:cs typeface="Times New Roman" panose="02020603050405020304" pitchFamily="18" charset="0"/>
              </a:rPr>
              <a:t>Comparing the best Recall and F2 Score for models after over sampling to the score with imbalanced data</a:t>
            </a:r>
          </a:p>
          <a:p>
            <a:pPr algn="just"/>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Balancing the data set with Over sampling techniques (SMOTE ENN &amp; BORDERLINE) has also shown substantial improvement in both recall and F2 Score </a:t>
            </a:r>
          </a:p>
        </p:txBody>
      </p:sp>
      <p:graphicFrame>
        <p:nvGraphicFramePr>
          <p:cNvPr id="3" name="Chart 2">
            <a:extLst>
              <a:ext uri="{FF2B5EF4-FFF2-40B4-BE49-F238E27FC236}">
                <a16:creationId xmlns:a16="http://schemas.microsoft.com/office/drawing/2014/main" id="{3A80F151-10D2-4883-9DE4-650F62C1F201}"/>
              </a:ext>
            </a:extLst>
          </p:cNvPr>
          <p:cNvGraphicFramePr>
            <a:graphicFrameLocks/>
          </p:cNvGraphicFramePr>
          <p:nvPr>
            <p:extLst>
              <p:ext uri="{D42A27DB-BD31-4B8C-83A1-F6EECF244321}">
                <p14:modId xmlns:p14="http://schemas.microsoft.com/office/powerpoint/2010/main" val="3840296329"/>
              </p:ext>
            </p:extLst>
          </p:nvPr>
        </p:nvGraphicFramePr>
        <p:xfrm>
          <a:off x="635740" y="911162"/>
          <a:ext cx="7308110" cy="278072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A823BD04-A88B-F4FA-93A7-1A1CAB83179A}"/>
              </a:ext>
            </a:extLst>
          </p:cNvPr>
          <p:cNvGraphicFramePr>
            <a:graphicFrameLocks/>
          </p:cNvGraphicFramePr>
          <p:nvPr>
            <p:extLst>
              <p:ext uri="{D42A27DB-BD31-4B8C-83A1-F6EECF244321}">
                <p14:modId xmlns:p14="http://schemas.microsoft.com/office/powerpoint/2010/main" val="3964835145"/>
              </p:ext>
            </p:extLst>
          </p:nvPr>
        </p:nvGraphicFramePr>
        <p:xfrm>
          <a:off x="635740" y="3954780"/>
          <a:ext cx="7308110" cy="238804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13478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E6BB-4AA3-22CC-8375-B5246E4A8FDE}"/>
              </a:ext>
            </a:extLst>
          </p:cNvPr>
          <p:cNvSpPr>
            <a:spLocks noGrp="1"/>
          </p:cNvSpPr>
          <p:nvPr>
            <p:ph type="title"/>
          </p:nvPr>
        </p:nvSpPr>
        <p:spPr>
          <a:xfrm>
            <a:off x="635740" y="412304"/>
            <a:ext cx="10058400" cy="477546"/>
          </a:xfrm>
        </p:spPr>
        <p:txBody>
          <a:bodyPr>
            <a:normAutofit/>
          </a:bodyPr>
          <a:lstStyle/>
          <a:p>
            <a:r>
              <a:rPr lang="en-US" sz="2500" dirty="0">
                <a:latin typeface="Times New Roman" panose="02020603050405020304" pitchFamily="18" charset="0"/>
                <a:cs typeface="Times New Roman" panose="02020603050405020304" pitchFamily="18" charset="0"/>
              </a:rPr>
              <a:t>Oversampling results (</a:t>
            </a:r>
            <a:r>
              <a:rPr lang="en-US" sz="2500" dirty="0" err="1">
                <a:latin typeface="Times New Roman" panose="02020603050405020304" pitchFamily="18" charset="0"/>
                <a:cs typeface="Times New Roman" panose="02020603050405020304" pitchFamily="18" charset="0"/>
              </a:rPr>
              <a:t>contd</a:t>
            </a:r>
            <a:r>
              <a:rPr lang="en-US" sz="2500" dirty="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8BD41124-837F-F9B3-C26A-E495EB383AD2}"/>
              </a:ext>
            </a:extLst>
          </p:cNvPr>
          <p:cNvSpPr txBox="1"/>
          <p:nvPr/>
        </p:nvSpPr>
        <p:spPr>
          <a:xfrm>
            <a:off x="1131570" y="4119547"/>
            <a:ext cx="10126980" cy="784830"/>
          </a:xfrm>
          <a:prstGeom prst="rect">
            <a:avLst/>
          </a:prstGeom>
          <a:noFill/>
        </p:spPr>
        <p:txBody>
          <a:bodyPr wrap="square" rtlCol="0">
            <a:spAutoFit/>
          </a:bodyPr>
          <a:lstStyle/>
          <a:p>
            <a:pPr algn="just"/>
            <a:r>
              <a:rPr lang="en-US" sz="1500" dirty="0">
                <a:latin typeface="Times New Roman" panose="02020603050405020304" pitchFamily="18" charset="0"/>
                <a:cs typeface="Times New Roman" panose="02020603050405020304" pitchFamily="18" charset="0"/>
              </a:rPr>
              <a:t>Contrary to the under sampling results , accuracy does not suffer as much with oversampling . Along with improvement in recall and F2 score , accuracy has dropped only slightly which would mean that oversampling helps minimize false negative and does not  substantially increase false positives </a:t>
            </a:r>
          </a:p>
        </p:txBody>
      </p:sp>
      <p:graphicFrame>
        <p:nvGraphicFramePr>
          <p:cNvPr id="6" name="Chart 5">
            <a:extLst>
              <a:ext uri="{FF2B5EF4-FFF2-40B4-BE49-F238E27FC236}">
                <a16:creationId xmlns:a16="http://schemas.microsoft.com/office/drawing/2014/main" id="{7829214F-D068-AE5D-39F8-F373CF1BA52F}"/>
              </a:ext>
            </a:extLst>
          </p:cNvPr>
          <p:cNvGraphicFramePr>
            <a:graphicFrameLocks/>
          </p:cNvGraphicFramePr>
          <p:nvPr>
            <p:extLst>
              <p:ext uri="{D42A27DB-BD31-4B8C-83A1-F6EECF244321}">
                <p14:modId xmlns:p14="http://schemas.microsoft.com/office/powerpoint/2010/main" val="1043888002"/>
              </p:ext>
            </p:extLst>
          </p:nvPr>
        </p:nvGraphicFramePr>
        <p:xfrm>
          <a:off x="852487" y="1031573"/>
          <a:ext cx="10406063" cy="27279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83068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BB0BD-7357-0DC3-E088-6CCA5717914B}"/>
              </a:ext>
            </a:extLst>
          </p:cNvPr>
          <p:cNvSpPr>
            <a:spLocks noGrp="1"/>
          </p:cNvSpPr>
          <p:nvPr>
            <p:ph type="title"/>
          </p:nvPr>
        </p:nvSpPr>
        <p:spPr>
          <a:xfrm>
            <a:off x="1066800" y="394997"/>
            <a:ext cx="10058400" cy="410223"/>
          </a:xfrm>
        </p:spPr>
        <p:txBody>
          <a:bodyPr>
            <a:normAutofit fontScale="90000"/>
          </a:bodyPr>
          <a:lstStyle/>
          <a:p>
            <a:r>
              <a:rPr lang="en-US" sz="2500" dirty="0">
                <a:latin typeface="Times New Roman" panose="02020603050405020304" pitchFamily="18" charset="0"/>
                <a:cs typeface="Times New Roman" panose="02020603050405020304" pitchFamily="18" charset="0"/>
              </a:rPr>
              <a:t>Final Model Evaluation – Under sampling</a:t>
            </a:r>
          </a:p>
        </p:txBody>
      </p:sp>
      <p:pic>
        <p:nvPicPr>
          <p:cNvPr id="6" name="Picture 5">
            <a:extLst>
              <a:ext uri="{FF2B5EF4-FFF2-40B4-BE49-F238E27FC236}">
                <a16:creationId xmlns:a16="http://schemas.microsoft.com/office/drawing/2014/main" id="{3AB1A699-6DB6-C143-C2F7-5C7B771B93C9}"/>
              </a:ext>
            </a:extLst>
          </p:cNvPr>
          <p:cNvPicPr>
            <a:picLocks noChangeAspect="1"/>
          </p:cNvPicPr>
          <p:nvPr/>
        </p:nvPicPr>
        <p:blipFill>
          <a:blip r:embed="rId2"/>
          <a:stretch>
            <a:fillRect/>
          </a:stretch>
        </p:blipFill>
        <p:spPr>
          <a:xfrm>
            <a:off x="1066800" y="3521959"/>
            <a:ext cx="4556760" cy="892051"/>
          </a:xfrm>
          <a:prstGeom prst="rect">
            <a:avLst/>
          </a:prstGeom>
        </p:spPr>
      </p:pic>
      <p:sp>
        <p:nvSpPr>
          <p:cNvPr id="7" name="TextBox 6">
            <a:extLst>
              <a:ext uri="{FF2B5EF4-FFF2-40B4-BE49-F238E27FC236}">
                <a16:creationId xmlns:a16="http://schemas.microsoft.com/office/drawing/2014/main" id="{B9CB9DD7-8FB9-699E-269A-0C85C071EFA5}"/>
              </a:ext>
            </a:extLst>
          </p:cNvPr>
          <p:cNvSpPr txBox="1"/>
          <p:nvPr/>
        </p:nvSpPr>
        <p:spPr>
          <a:xfrm>
            <a:off x="1066800" y="913956"/>
            <a:ext cx="10355580" cy="323165"/>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Random Forest Classifier at under sampling ratio of 0.77 was run as default and with hyper parameter tuning </a:t>
            </a:r>
          </a:p>
        </p:txBody>
      </p:sp>
      <p:pic>
        <p:nvPicPr>
          <p:cNvPr id="10" name="Picture 9">
            <a:extLst>
              <a:ext uri="{FF2B5EF4-FFF2-40B4-BE49-F238E27FC236}">
                <a16:creationId xmlns:a16="http://schemas.microsoft.com/office/drawing/2014/main" id="{4B89CB57-FDAC-B265-3D8A-C13F3E6D3BE3}"/>
              </a:ext>
            </a:extLst>
          </p:cNvPr>
          <p:cNvPicPr>
            <a:picLocks noChangeAspect="1"/>
          </p:cNvPicPr>
          <p:nvPr/>
        </p:nvPicPr>
        <p:blipFill>
          <a:blip r:embed="rId3"/>
          <a:stretch>
            <a:fillRect/>
          </a:stretch>
        </p:blipFill>
        <p:spPr>
          <a:xfrm>
            <a:off x="1066800" y="1454593"/>
            <a:ext cx="4556760" cy="1951099"/>
          </a:xfrm>
          <a:prstGeom prst="rect">
            <a:avLst/>
          </a:prstGeom>
        </p:spPr>
      </p:pic>
      <p:pic>
        <p:nvPicPr>
          <p:cNvPr id="12" name="Picture 11">
            <a:extLst>
              <a:ext uri="{FF2B5EF4-FFF2-40B4-BE49-F238E27FC236}">
                <a16:creationId xmlns:a16="http://schemas.microsoft.com/office/drawing/2014/main" id="{E2DE9CC5-9DF0-CA3C-3F7F-B000EC05F952}"/>
              </a:ext>
            </a:extLst>
          </p:cNvPr>
          <p:cNvPicPr>
            <a:picLocks noChangeAspect="1"/>
          </p:cNvPicPr>
          <p:nvPr/>
        </p:nvPicPr>
        <p:blipFill>
          <a:blip r:embed="rId4"/>
          <a:stretch>
            <a:fillRect/>
          </a:stretch>
        </p:blipFill>
        <p:spPr>
          <a:xfrm>
            <a:off x="1066800" y="4530278"/>
            <a:ext cx="4545330" cy="1746257"/>
          </a:xfrm>
          <a:prstGeom prst="rect">
            <a:avLst/>
          </a:prstGeom>
        </p:spPr>
      </p:pic>
      <p:sp>
        <p:nvSpPr>
          <p:cNvPr id="13" name="TextBox 12">
            <a:extLst>
              <a:ext uri="{FF2B5EF4-FFF2-40B4-BE49-F238E27FC236}">
                <a16:creationId xmlns:a16="http://schemas.microsoft.com/office/drawing/2014/main" id="{7C2FBCBF-FE4E-90FF-81B1-5B2B3C1654C3}"/>
              </a:ext>
            </a:extLst>
          </p:cNvPr>
          <p:cNvSpPr txBox="1"/>
          <p:nvPr/>
        </p:nvSpPr>
        <p:spPr>
          <a:xfrm>
            <a:off x="5783580" y="1454593"/>
            <a:ext cx="5638800" cy="3754874"/>
          </a:xfrm>
          <a:prstGeom prst="rect">
            <a:avLst/>
          </a:prstGeom>
          <a:noFill/>
        </p:spPr>
        <p:txBody>
          <a:bodyPr wrap="square" rtlCol="0">
            <a:spAutoFit/>
          </a:bodyPr>
          <a:lstStyle/>
          <a:p>
            <a:pPr algn="just"/>
            <a:r>
              <a:rPr lang="en-US" sz="1700" dirty="0">
                <a:latin typeface="Times New Roman" panose="02020603050405020304" pitchFamily="18" charset="0"/>
                <a:cs typeface="Times New Roman" panose="02020603050405020304" pitchFamily="18" charset="0"/>
              </a:rPr>
              <a:t>We see that fine tuning the model for hyper parameters has not made any impact to the recall value and F2 score but impacts F1 score and accuracy </a:t>
            </a:r>
          </a:p>
          <a:p>
            <a:pPr algn="just"/>
            <a:endParaRPr lang="en-US" sz="1700" dirty="0">
              <a:latin typeface="Times New Roman" panose="02020603050405020304" pitchFamily="18" charset="0"/>
              <a:cs typeface="Times New Roman" panose="02020603050405020304" pitchFamily="18" charset="0"/>
            </a:endParaRPr>
          </a:p>
          <a:p>
            <a:pPr algn="just"/>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The tuned model shows lower F1 score and accuracy which would mean that the tuned model has slightly higher false positives, possibly due to over fitting </a:t>
            </a:r>
          </a:p>
          <a:p>
            <a:pPr algn="just"/>
            <a:endParaRPr lang="en-US" sz="1700" dirty="0">
              <a:latin typeface="Times New Roman" panose="02020603050405020304" pitchFamily="18" charset="0"/>
              <a:cs typeface="Times New Roman" panose="02020603050405020304" pitchFamily="18" charset="0"/>
            </a:endParaRPr>
          </a:p>
          <a:p>
            <a:pPr algn="just"/>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Between the two , recommendation would be to use the random forest classifier without fine tuning due a tie between recall and F1 score but higher accuracy and f1 for the default model</a:t>
            </a:r>
          </a:p>
        </p:txBody>
      </p:sp>
    </p:spTree>
    <p:extLst>
      <p:ext uri="{BB962C8B-B14F-4D97-AF65-F5344CB8AC3E}">
        <p14:creationId xmlns:p14="http://schemas.microsoft.com/office/powerpoint/2010/main" val="2246906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BB0BD-7357-0DC3-E088-6CCA5717914B}"/>
              </a:ext>
            </a:extLst>
          </p:cNvPr>
          <p:cNvSpPr>
            <a:spLocks noGrp="1"/>
          </p:cNvSpPr>
          <p:nvPr>
            <p:ph type="title"/>
          </p:nvPr>
        </p:nvSpPr>
        <p:spPr>
          <a:xfrm>
            <a:off x="1066800" y="394997"/>
            <a:ext cx="10058400" cy="410223"/>
          </a:xfrm>
        </p:spPr>
        <p:txBody>
          <a:bodyPr>
            <a:normAutofit fontScale="90000"/>
          </a:bodyPr>
          <a:lstStyle/>
          <a:p>
            <a:r>
              <a:rPr lang="en-US" sz="2500" dirty="0">
                <a:latin typeface="Times New Roman" panose="02020603050405020304" pitchFamily="18" charset="0"/>
                <a:cs typeface="Times New Roman" panose="02020603050405020304" pitchFamily="18" charset="0"/>
              </a:rPr>
              <a:t>Final Model Evaluation – Over Sampling</a:t>
            </a:r>
          </a:p>
        </p:txBody>
      </p:sp>
      <p:sp>
        <p:nvSpPr>
          <p:cNvPr id="7" name="TextBox 6">
            <a:extLst>
              <a:ext uri="{FF2B5EF4-FFF2-40B4-BE49-F238E27FC236}">
                <a16:creationId xmlns:a16="http://schemas.microsoft.com/office/drawing/2014/main" id="{B9CB9DD7-8FB9-699E-269A-0C85C071EFA5}"/>
              </a:ext>
            </a:extLst>
          </p:cNvPr>
          <p:cNvSpPr txBox="1"/>
          <p:nvPr/>
        </p:nvSpPr>
        <p:spPr>
          <a:xfrm>
            <a:off x="1066800" y="913956"/>
            <a:ext cx="10355580" cy="323165"/>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Random Forest Classifier with </a:t>
            </a:r>
            <a:r>
              <a:rPr lang="en-US" sz="1500" dirty="0" err="1">
                <a:latin typeface="Times New Roman" panose="02020603050405020304" pitchFamily="18" charset="0"/>
                <a:cs typeface="Times New Roman" panose="02020603050405020304" pitchFamily="18" charset="0"/>
              </a:rPr>
              <a:t>BorderLine</a:t>
            </a:r>
            <a:r>
              <a:rPr lang="en-US" sz="1500" dirty="0">
                <a:latin typeface="Times New Roman" panose="02020603050405020304" pitchFamily="18" charset="0"/>
                <a:cs typeface="Times New Roman" panose="02020603050405020304" pitchFamily="18" charset="0"/>
              </a:rPr>
              <a:t> SMOTE</a:t>
            </a:r>
          </a:p>
        </p:txBody>
      </p:sp>
      <p:sp>
        <p:nvSpPr>
          <p:cNvPr id="13" name="TextBox 12">
            <a:extLst>
              <a:ext uri="{FF2B5EF4-FFF2-40B4-BE49-F238E27FC236}">
                <a16:creationId xmlns:a16="http://schemas.microsoft.com/office/drawing/2014/main" id="{7C2FBCBF-FE4E-90FF-81B1-5B2B3C1654C3}"/>
              </a:ext>
            </a:extLst>
          </p:cNvPr>
          <p:cNvSpPr txBox="1"/>
          <p:nvPr/>
        </p:nvSpPr>
        <p:spPr>
          <a:xfrm>
            <a:off x="5909310" y="1345857"/>
            <a:ext cx="5638800" cy="3754874"/>
          </a:xfrm>
          <a:prstGeom prst="rect">
            <a:avLst/>
          </a:prstGeom>
          <a:noFill/>
        </p:spPr>
        <p:txBody>
          <a:bodyPr wrap="square" rtlCol="0">
            <a:spAutoFit/>
          </a:bodyPr>
          <a:lstStyle/>
          <a:p>
            <a:pPr algn="just"/>
            <a:r>
              <a:rPr lang="en-US" sz="1700" dirty="0">
                <a:latin typeface="Times New Roman" panose="02020603050405020304" pitchFamily="18" charset="0"/>
                <a:cs typeface="Times New Roman" panose="02020603050405020304" pitchFamily="18" charset="0"/>
              </a:rPr>
              <a:t>Random Forest (default) with over sampling technique has not resulted in a better result than under sampling , recall value of the majority class is higher but the recall for the minority class has dropped  </a:t>
            </a:r>
          </a:p>
          <a:p>
            <a:pPr algn="just"/>
            <a:endParaRPr lang="en-US" sz="1700" dirty="0">
              <a:latin typeface="Times New Roman" panose="02020603050405020304" pitchFamily="18" charset="0"/>
              <a:cs typeface="Times New Roman" panose="02020603050405020304" pitchFamily="18" charset="0"/>
            </a:endParaRPr>
          </a:p>
          <a:p>
            <a:pPr algn="just"/>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After hyper parameter tuning with Grid Search we see some improvement in recall and F2 score however at the cost of accuracy and false positives going up </a:t>
            </a:r>
          </a:p>
          <a:p>
            <a:pPr algn="just"/>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Between the two methods , recommendation would be </a:t>
            </a:r>
            <a:r>
              <a:rPr lang="en-US" sz="1700" b="1" dirty="0">
                <a:latin typeface="Times New Roman" panose="02020603050405020304" pitchFamily="18" charset="0"/>
                <a:cs typeface="Times New Roman" panose="02020603050405020304" pitchFamily="18" charset="0"/>
              </a:rPr>
              <a:t>random forest classifier with Border Line SMOTE</a:t>
            </a:r>
            <a:r>
              <a:rPr lang="en-US" sz="1700" dirty="0">
                <a:latin typeface="Times New Roman" panose="02020603050405020304" pitchFamily="18" charset="0"/>
                <a:cs typeface="Times New Roman" panose="02020603050405020304" pitchFamily="18" charset="0"/>
              </a:rPr>
              <a:t> to predict a customers’ purchasing intention .</a:t>
            </a:r>
          </a:p>
          <a:p>
            <a:pPr algn="just"/>
            <a:endParaRPr lang="en-US" sz="17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887959B-5F54-9414-966F-E9A9EF04A805}"/>
              </a:ext>
            </a:extLst>
          </p:cNvPr>
          <p:cNvPicPr>
            <a:picLocks noChangeAspect="1"/>
          </p:cNvPicPr>
          <p:nvPr/>
        </p:nvPicPr>
        <p:blipFill>
          <a:blip r:embed="rId2"/>
          <a:stretch>
            <a:fillRect/>
          </a:stretch>
        </p:blipFill>
        <p:spPr>
          <a:xfrm>
            <a:off x="1066800" y="1337985"/>
            <a:ext cx="4613566" cy="2067705"/>
          </a:xfrm>
          <a:prstGeom prst="rect">
            <a:avLst/>
          </a:prstGeom>
        </p:spPr>
      </p:pic>
      <p:pic>
        <p:nvPicPr>
          <p:cNvPr id="8" name="Picture 7">
            <a:extLst>
              <a:ext uri="{FF2B5EF4-FFF2-40B4-BE49-F238E27FC236}">
                <a16:creationId xmlns:a16="http://schemas.microsoft.com/office/drawing/2014/main" id="{C49C73A9-5B56-875E-C8E5-D514D6430647}"/>
              </a:ext>
            </a:extLst>
          </p:cNvPr>
          <p:cNvPicPr>
            <a:picLocks noChangeAspect="1"/>
          </p:cNvPicPr>
          <p:nvPr/>
        </p:nvPicPr>
        <p:blipFill>
          <a:blip r:embed="rId3"/>
          <a:stretch>
            <a:fillRect/>
          </a:stretch>
        </p:blipFill>
        <p:spPr>
          <a:xfrm>
            <a:off x="1066801" y="3532191"/>
            <a:ext cx="4613566" cy="871586"/>
          </a:xfrm>
          <a:prstGeom prst="rect">
            <a:avLst/>
          </a:prstGeom>
        </p:spPr>
      </p:pic>
      <p:pic>
        <p:nvPicPr>
          <p:cNvPr id="11" name="Picture 10">
            <a:extLst>
              <a:ext uri="{FF2B5EF4-FFF2-40B4-BE49-F238E27FC236}">
                <a16:creationId xmlns:a16="http://schemas.microsoft.com/office/drawing/2014/main" id="{F2573939-820C-9578-3DC3-E879DC3F8686}"/>
              </a:ext>
            </a:extLst>
          </p:cNvPr>
          <p:cNvPicPr>
            <a:picLocks noChangeAspect="1"/>
          </p:cNvPicPr>
          <p:nvPr/>
        </p:nvPicPr>
        <p:blipFill>
          <a:blip r:embed="rId4"/>
          <a:stretch>
            <a:fillRect/>
          </a:stretch>
        </p:blipFill>
        <p:spPr>
          <a:xfrm>
            <a:off x="1066800" y="4530278"/>
            <a:ext cx="4613566" cy="1876110"/>
          </a:xfrm>
          <a:prstGeom prst="rect">
            <a:avLst/>
          </a:prstGeom>
        </p:spPr>
      </p:pic>
    </p:spTree>
    <p:extLst>
      <p:ext uri="{BB962C8B-B14F-4D97-AF65-F5344CB8AC3E}">
        <p14:creationId xmlns:p14="http://schemas.microsoft.com/office/powerpoint/2010/main" val="2921270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1E0BDB-BF6E-3523-9497-8044EB3FDC27}"/>
              </a:ext>
            </a:extLst>
          </p:cNvPr>
          <p:cNvSpPr txBox="1"/>
          <p:nvPr/>
        </p:nvSpPr>
        <p:spPr>
          <a:xfrm>
            <a:off x="4261485" y="3086100"/>
            <a:ext cx="3669030" cy="477054"/>
          </a:xfrm>
          <a:prstGeom prst="rect">
            <a:avLst/>
          </a:prstGeom>
          <a:noFill/>
        </p:spPr>
        <p:txBody>
          <a:bodyPr wrap="square" rtlCol="0">
            <a:spAutoFit/>
          </a:bodyPr>
          <a:lstStyle/>
          <a:p>
            <a:pPr algn="ctr"/>
            <a:r>
              <a:rPr lang="en-US" sz="25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910858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66FB4-55D7-9DA6-09A8-CDB53C7DC1A5}"/>
              </a:ext>
            </a:extLst>
          </p:cNvPr>
          <p:cNvSpPr>
            <a:spLocks noGrp="1"/>
          </p:cNvSpPr>
          <p:nvPr>
            <p:ph type="title"/>
          </p:nvPr>
        </p:nvSpPr>
        <p:spPr>
          <a:xfrm>
            <a:off x="1188720" y="1680210"/>
            <a:ext cx="10058400" cy="2766059"/>
          </a:xfrm>
        </p:spPr>
        <p:txBody>
          <a:bodyPr>
            <a:normAutofit/>
          </a:bodyPr>
          <a:lstStyle/>
          <a:p>
            <a:pPr algn="ctr"/>
            <a:r>
              <a:rPr lang="en-US" dirty="0"/>
              <a:t>Detecting Online Shoppers Purchasing Intention</a:t>
            </a:r>
            <a:br>
              <a:rPr lang="en-US" dirty="0"/>
            </a:br>
            <a:br>
              <a:rPr lang="en-US" dirty="0"/>
            </a:br>
            <a:r>
              <a:rPr lang="en-US" sz="1700" dirty="0"/>
              <a:t>Gargee Singh</a:t>
            </a:r>
            <a:br>
              <a:rPr lang="en-US" sz="1700" dirty="0"/>
            </a:br>
            <a:r>
              <a:rPr lang="en-US" sz="1700" dirty="0"/>
              <a:t>Toronto Metropolitan University</a:t>
            </a:r>
          </a:p>
        </p:txBody>
      </p:sp>
    </p:spTree>
    <p:extLst>
      <p:ext uri="{BB962C8B-B14F-4D97-AF65-F5344CB8AC3E}">
        <p14:creationId xmlns:p14="http://schemas.microsoft.com/office/powerpoint/2010/main" val="2584907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1C4E7E6-9794-88A5-0110-CC6DC24993B0}"/>
              </a:ext>
            </a:extLst>
          </p:cNvPr>
          <p:cNvSpPr txBox="1"/>
          <p:nvPr/>
        </p:nvSpPr>
        <p:spPr>
          <a:xfrm>
            <a:off x="1905000" y="741664"/>
            <a:ext cx="9323070" cy="369332"/>
          </a:xfrm>
          <a:prstGeom prst="rect">
            <a:avLst/>
          </a:prstGeom>
          <a:noFill/>
        </p:spPr>
        <p:txBody>
          <a:bodyPr wrap="square">
            <a:spAutoFit/>
          </a:bodyPr>
          <a:lstStyle/>
          <a:p>
            <a:r>
              <a:rPr lang="en-US" dirty="0">
                <a:hlinkClick r:id="rId2"/>
              </a:rPr>
              <a:t>https://github.com/jini02/Purchasing-Intention-with-Machine-Laearning</a:t>
            </a:r>
            <a:endParaRPr lang="en-US" dirty="0"/>
          </a:p>
        </p:txBody>
      </p:sp>
      <p:pic>
        <p:nvPicPr>
          <p:cNvPr id="10" name="Picture 9">
            <a:extLst>
              <a:ext uri="{FF2B5EF4-FFF2-40B4-BE49-F238E27FC236}">
                <a16:creationId xmlns:a16="http://schemas.microsoft.com/office/drawing/2014/main" id="{6D8DEE9F-A52D-469C-34D2-BCDF9CDA60A5}"/>
              </a:ext>
            </a:extLst>
          </p:cNvPr>
          <p:cNvPicPr>
            <a:picLocks noChangeAspect="1"/>
          </p:cNvPicPr>
          <p:nvPr/>
        </p:nvPicPr>
        <p:blipFill>
          <a:blip r:embed="rId3"/>
          <a:stretch>
            <a:fillRect/>
          </a:stretch>
        </p:blipFill>
        <p:spPr>
          <a:xfrm>
            <a:off x="2297282" y="1384338"/>
            <a:ext cx="7597436" cy="4731998"/>
          </a:xfrm>
          <a:prstGeom prst="rect">
            <a:avLst/>
          </a:prstGeom>
        </p:spPr>
      </p:pic>
    </p:spTree>
    <p:extLst>
      <p:ext uri="{BB962C8B-B14F-4D97-AF65-F5344CB8AC3E}">
        <p14:creationId xmlns:p14="http://schemas.microsoft.com/office/powerpoint/2010/main" val="3078873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29B4E5-9C71-3876-1FD1-FE2C91C30EA8}"/>
              </a:ext>
            </a:extLst>
          </p:cNvPr>
          <p:cNvSpPr txBox="1"/>
          <p:nvPr/>
        </p:nvSpPr>
        <p:spPr>
          <a:xfrm>
            <a:off x="809625" y="1674674"/>
            <a:ext cx="10572750" cy="3693319"/>
          </a:xfrm>
          <a:prstGeom prst="rect">
            <a:avLst/>
          </a:prstGeom>
          <a:noFill/>
        </p:spPr>
        <p:txBody>
          <a:bodyPr wrap="square">
            <a:spAutoFit/>
          </a:bodyPr>
          <a:lstStyle/>
          <a:p>
            <a:pPr algn="just"/>
            <a:r>
              <a:rPr lang="en-US" dirty="0">
                <a:effectLst/>
                <a:latin typeface="Times New Roman" panose="02020603050405020304" pitchFamily="18" charset="0"/>
                <a:ea typeface="Calibri" panose="020F0502020204030204" pitchFamily="34" charset="0"/>
              </a:rPr>
              <a:t>As online sales continue to expand and capture a larger share of the retail market, the ecommerce landscape is becoming increasingly competitive. Companies are intensifying their efforts to attract consumer attention and prevent customers from shifting to competitors</a:t>
            </a:r>
            <a:endParaRPr lang="en-US" dirty="0">
              <a:latin typeface="Times New Roman" panose="02020603050405020304" pitchFamily="18" charset="0"/>
              <a:ea typeface="Calibri" panose="020F0502020204030204" pitchFamily="34" charset="0"/>
            </a:endParaRPr>
          </a:p>
          <a:p>
            <a:pPr algn="just"/>
            <a:endParaRPr lang="en-US" dirty="0">
              <a:latin typeface="Times New Roman" panose="02020603050405020304" pitchFamily="18" charset="0"/>
            </a:endParaRPr>
          </a:p>
          <a:p>
            <a:pPr algn="just"/>
            <a:r>
              <a:rPr lang="en-US" dirty="0">
                <a:effectLst/>
                <a:latin typeface="Times New Roman" panose="02020603050405020304" pitchFamily="18" charset="0"/>
                <a:ea typeface="Calibri" panose="020F0502020204030204" pitchFamily="34" charset="0"/>
              </a:rPr>
              <a:t>Machine learning plays a crucial role in these efforts, with companies utilizing streaming analytics and investing in predictive systems designed to enhance customer engagement. </a:t>
            </a:r>
          </a:p>
          <a:p>
            <a:pPr algn="just"/>
            <a:endParaRPr lang="en-US" dirty="0">
              <a:latin typeface="Times New Roman" panose="02020603050405020304" pitchFamily="18" charset="0"/>
            </a:endParaRPr>
          </a:p>
          <a:p>
            <a:pPr algn="just"/>
            <a:r>
              <a:rPr lang="en-US" dirty="0">
                <a:latin typeface="Times New Roman" panose="02020603050405020304" pitchFamily="18" charset="0"/>
              </a:rPr>
              <a:t>In an online business the cost of a false negative , missing a client who could have made a purchase is a higher opportunity cost comparted to the extra attention on a shopper who would not make a purchase </a:t>
            </a:r>
            <a:endParaRPr lang="en-US" dirty="0"/>
          </a:p>
          <a:p>
            <a:pPr algn="just"/>
            <a:endParaRPr lang="en-US" dirty="0">
              <a:latin typeface="Times New Roman" panose="02020603050405020304" pitchFamily="18" charset="0"/>
            </a:endParaRPr>
          </a:p>
          <a:p>
            <a:pPr algn="just"/>
            <a:r>
              <a:rPr lang="en-US" dirty="0">
                <a:latin typeface="Times New Roman" panose="02020603050405020304" pitchFamily="18" charset="0"/>
              </a:rPr>
              <a:t>Hence the proposed machine learning model will focus on recall and F2 score as compared to accuracy and precision</a:t>
            </a:r>
          </a:p>
          <a:p>
            <a:pPr algn="just"/>
            <a:endParaRPr lang="en-US" dirty="0">
              <a:latin typeface="Times New Roman" panose="02020603050405020304" pitchFamily="18" charset="0"/>
            </a:endParaRPr>
          </a:p>
        </p:txBody>
      </p:sp>
      <p:sp>
        <p:nvSpPr>
          <p:cNvPr id="6" name="Title 1">
            <a:extLst>
              <a:ext uri="{FF2B5EF4-FFF2-40B4-BE49-F238E27FC236}">
                <a16:creationId xmlns:a16="http://schemas.microsoft.com/office/drawing/2014/main" id="{DD749616-76FD-3C08-875B-D26BD7E15398}"/>
              </a:ext>
            </a:extLst>
          </p:cNvPr>
          <p:cNvSpPr>
            <a:spLocks noGrp="1"/>
          </p:cNvSpPr>
          <p:nvPr>
            <p:ph type="title"/>
          </p:nvPr>
        </p:nvSpPr>
        <p:spPr>
          <a:xfrm>
            <a:off x="1066800" y="442080"/>
            <a:ext cx="10058400" cy="401028"/>
          </a:xfrm>
        </p:spPr>
        <p:txBody>
          <a:bodyPr>
            <a:noAutofit/>
          </a:bodyPr>
          <a:lstStyle/>
          <a:p>
            <a:pPr algn="ctr"/>
            <a:r>
              <a:rPr lang="en-US" sz="2500" dirty="0">
                <a:solidFill>
                  <a:schemeClr val="accent3">
                    <a:lumMod val="60000"/>
                    <a:lumOff val="40000"/>
                  </a:schemeClr>
                </a:solidFill>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928578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3A3E3-7C52-E3C3-C9A9-AA8528ECB279}"/>
              </a:ext>
            </a:extLst>
          </p:cNvPr>
          <p:cNvSpPr>
            <a:spLocks noGrp="1"/>
          </p:cNvSpPr>
          <p:nvPr>
            <p:ph type="title"/>
          </p:nvPr>
        </p:nvSpPr>
        <p:spPr>
          <a:xfrm>
            <a:off x="1066800" y="442080"/>
            <a:ext cx="10058400" cy="401028"/>
          </a:xfrm>
        </p:spPr>
        <p:txBody>
          <a:bodyPr>
            <a:noAutofit/>
          </a:bodyPr>
          <a:lstStyle/>
          <a:p>
            <a:pPr algn="ctr"/>
            <a:r>
              <a:rPr lang="en-US" sz="2500" dirty="0">
                <a:latin typeface="Times New Roman" panose="02020603050405020304" pitchFamily="18" charset="0"/>
                <a:cs typeface="Times New Roman" panose="02020603050405020304" pitchFamily="18" charset="0"/>
              </a:rPr>
              <a:t>Workflow</a:t>
            </a:r>
          </a:p>
        </p:txBody>
      </p:sp>
      <p:pic>
        <p:nvPicPr>
          <p:cNvPr id="4" name="Picture 3" descr="A diagram of a model&#10;&#10;Description automatically generated">
            <a:extLst>
              <a:ext uri="{FF2B5EF4-FFF2-40B4-BE49-F238E27FC236}">
                <a16:creationId xmlns:a16="http://schemas.microsoft.com/office/drawing/2014/main" id="{D2FC8845-1996-0D3F-292F-F860552B0541}"/>
              </a:ext>
            </a:extLst>
          </p:cNvPr>
          <p:cNvPicPr>
            <a:picLocks noChangeAspect="1"/>
          </p:cNvPicPr>
          <p:nvPr/>
        </p:nvPicPr>
        <p:blipFill>
          <a:blip r:embed="rId2"/>
          <a:stretch>
            <a:fillRect/>
          </a:stretch>
        </p:blipFill>
        <p:spPr>
          <a:xfrm>
            <a:off x="3369945" y="1040130"/>
            <a:ext cx="5452110" cy="5243857"/>
          </a:xfrm>
          <a:prstGeom prst="rect">
            <a:avLst/>
          </a:prstGeom>
          <a:ln>
            <a:solidFill>
              <a:schemeClr val="bg2">
                <a:lumMod val="50000"/>
              </a:schemeClr>
            </a:solidFill>
          </a:ln>
        </p:spPr>
      </p:pic>
    </p:spTree>
    <p:extLst>
      <p:ext uri="{BB962C8B-B14F-4D97-AF65-F5344CB8AC3E}">
        <p14:creationId xmlns:p14="http://schemas.microsoft.com/office/powerpoint/2010/main" val="879330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BB64-D798-385D-C15B-79CB176B395A}"/>
              </a:ext>
            </a:extLst>
          </p:cNvPr>
          <p:cNvSpPr>
            <a:spLocks noGrp="1"/>
          </p:cNvSpPr>
          <p:nvPr>
            <p:ph type="title"/>
          </p:nvPr>
        </p:nvSpPr>
        <p:spPr>
          <a:xfrm>
            <a:off x="1066800" y="448284"/>
            <a:ext cx="10058400" cy="374676"/>
          </a:xfrm>
        </p:spPr>
        <p:txBody>
          <a:bodyPr>
            <a:normAutofit fontScale="90000"/>
          </a:bodyPr>
          <a:lstStyle/>
          <a:p>
            <a:pPr algn="ctr"/>
            <a:r>
              <a:rPr lang="en-US" sz="2500" b="1" dirty="0">
                <a:solidFill>
                  <a:schemeClr val="accent3">
                    <a:lumMod val="60000"/>
                    <a:lumOff val="40000"/>
                  </a:schemeClr>
                </a:solidFill>
                <a:latin typeface="Times New Roman" panose="02020603050405020304" pitchFamily="18" charset="0"/>
                <a:cs typeface="Times New Roman" panose="02020603050405020304" pitchFamily="18" charset="0"/>
              </a:rPr>
              <a:t>Highlights about the data set</a:t>
            </a:r>
          </a:p>
        </p:txBody>
      </p:sp>
      <p:sp>
        <p:nvSpPr>
          <p:cNvPr id="3" name="Content Placeholder 2">
            <a:extLst>
              <a:ext uri="{FF2B5EF4-FFF2-40B4-BE49-F238E27FC236}">
                <a16:creationId xmlns:a16="http://schemas.microsoft.com/office/drawing/2014/main" id="{26D5FFD6-98FD-FA68-B754-CB43F78F65F3}"/>
              </a:ext>
            </a:extLst>
          </p:cNvPr>
          <p:cNvSpPr>
            <a:spLocks noGrp="1"/>
          </p:cNvSpPr>
          <p:nvPr>
            <p:ph idx="1"/>
          </p:nvPr>
        </p:nvSpPr>
        <p:spPr>
          <a:xfrm>
            <a:off x="1066800" y="1143000"/>
            <a:ext cx="10058400" cy="4857750"/>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Data Set has 10 numerical and 8 categorical variables </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There are no null values in the data set </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Out of the 12,330 instances ,12,205 (comparing all columns) instances were unique. Due to the nature of the data and the small volume </a:t>
            </a:r>
            <a:r>
              <a:rPr lang="en-US" sz="1200" dirty="0">
                <a:latin typeface="Times New Roman" panose="02020603050405020304" pitchFamily="18" charset="0"/>
                <a:cs typeface="Times New Roman" panose="02020603050405020304" pitchFamily="18" charset="0"/>
              </a:rPr>
              <a:t>(125 instances) </a:t>
            </a:r>
            <a:r>
              <a:rPr lang="en-US" sz="1600" dirty="0">
                <a:latin typeface="Times New Roman" panose="02020603050405020304" pitchFamily="18" charset="0"/>
                <a:cs typeface="Times New Roman" panose="02020603050405020304" pitchFamily="18" charset="0"/>
              </a:rPr>
              <a:t>these duplicates have not been removed. </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5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599F39C-F957-6C58-0C01-323F88D100F7}"/>
              </a:ext>
            </a:extLst>
          </p:cNvPr>
          <p:cNvPicPr>
            <a:picLocks noChangeAspect="1"/>
          </p:cNvPicPr>
          <p:nvPr/>
        </p:nvPicPr>
        <p:blipFill>
          <a:blip r:embed="rId2"/>
          <a:stretch>
            <a:fillRect/>
          </a:stretch>
        </p:blipFill>
        <p:spPr>
          <a:xfrm>
            <a:off x="1283885" y="3743047"/>
            <a:ext cx="2329755" cy="1811933"/>
          </a:xfrm>
          <a:prstGeom prst="rect">
            <a:avLst/>
          </a:prstGeom>
        </p:spPr>
      </p:pic>
      <p:sp>
        <p:nvSpPr>
          <p:cNvPr id="12" name="TextBox 11">
            <a:extLst>
              <a:ext uri="{FF2B5EF4-FFF2-40B4-BE49-F238E27FC236}">
                <a16:creationId xmlns:a16="http://schemas.microsoft.com/office/drawing/2014/main" id="{978CEE1A-C26D-840F-1369-FC6FBCC7CCA4}"/>
              </a:ext>
            </a:extLst>
          </p:cNvPr>
          <p:cNvSpPr txBox="1"/>
          <p:nvPr/>
        </p:nvSpPr>
        <p:spPr>
          <a:xfrm>
            <a:off x="3649438" y="3743047"/>
            <a:ext cx="7818662" cy="615553"/>
          </a:xfrm>
          <a:prstGeom prst="rect">
            <a:avLst/>
          </a:prstGeom>
          <a:noFill/>
        </p:spPr>
        <p:txBody>
          <a:bodyPr wrap="square" rtlCol="0">
            <a:spAutoFit/>
          </a:bodyPr>
          <a:lstStyle/>
          <a:p>
            <a:r>
              <a:rPr lang="en-US" sz="1700" dirty="0">
                <a:latin typeface="Times New Roman" panose="02020603050405020304" pitchFamily="18" charset="0"/>
                <a:cs typeface="Times New Roman" panose="02020603050405020304" pitchFamily="18" charset="0"/>
              </a:rPr>
              <a:t>The data set is imbalanced with only 15.5% of the instances belonging to the minority class</a:t>
            </a:r>
          </a:p>
        </p:txBody>
      </p:sp>
    </p:spTree>
    <p:extLst>
      <p:ext uri="{BB962C8B-B14F-4D97-AF65-F5344CB8AC3E}">
        <p14:creationId xmlns:p14="http://schemas.microsoft.com/office/powerpoint/2010/main" val="1663357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A68FB-020D-3230-5232-B1A28B0ABEE6}"/>
              </a:ext>
            </a:extLst>
          </p:cNvPr>
          <p:cNvSpPr>
            <a:spLocks noGrp="1"/>
          </p:cNvSpPr>
          <p:nvPr>
            <p:ph type="title"/>
          </p:nvPr>
        </p:nvSpPr>
        <p:spPr>
          <a:xfrm>
            <a:off x="1066800" y="544401"/>
            <a:ext cx="10058400" cy="603276"/>
          </a:xfrm>
        </p:spPr>
        <p:txBody>
          <a:bodyPr>
            <a:normAutofit/>
          </a:bodyPr>
          <a:lstStyle/>
          <a:p>
            <a:pPr algn="ctr"/>
            <a:r>
              <a:rPr lang="en-US" sz="2500" b="1" dirty="0">
                <a:solidFill>
                  <a:schemeClr val="accent3">
                    <a:lumMod val="60000"/>
                    <a:lumOff val="40000"/>
                  </a:schemeClr>
                </a:solidFill>
                <a:latin typeface="Times New Roman" panose="02020603050405020304" pitchFamily="18" charset="0"/>
                <a:cs typeface="Times New Roman" panose="02020603050405020304" pitchFamily="18" charset="0"/>
              </a:rPr>
              <a:t>Highlights about the data set cont.</a:t>
            </a:r>
            <a:endParaRPr lang="en-US" sz="2500" b="1" dirty="0">
              <a:solidFill>
                <a:schemeClr val="accent3">
                  <a:lumMod val="60000"/>
                  <a:lumOff val="40000"/>
                </a:schemeClr>
              </a:solidFill>
            </a:endParaRPr>
          </a:p>
        </p:txBody>
      </p:sp>
      <p:pic>
        <p:nvPicPr>
          <p:cNvPr id="10" name="Content Placeholder 9">
            <a:extLst>
              <a:ext uri="{FF2B5EF4-FFF2-40B4-BE49-F238E27FC236}">
                <a16:creationId xmlns:a16="http://schemas.microsoft.com/office/drawing/2014/main" id="{C361AABC-5BAD-4C3B-F2B7-E1B8F1D19440}"/>
              </a:ext>
            </a:extLst>
          </p:cNvPr>
          <p:cNvPicPr>
            <a:picLocks noGrp="1" noChangeAspect="1"/>
          </p:cNvPicPr>
          <p:nvPr>
            <p:ph idx="1"/>
          </p:nvPr>
        </p:nvPicPr>
        <p:blipFill rotWithShape="1">
          <a:blip r:embed="rId2"/>
          <a:srcRect l="5430"/>
          <a:stretch/>
        </p:blipFill>
        <p:spPr>
          <a:xfrm>
            <a:off x="1196340" y="2536939"/>
            <a:ext cx="4698872" cy="3475021"/>
          </a:xfrm>
          <a:prstGeom prst="rect">
            <a:avLst/>
          </a:prstGeom>
        </p:spPr>
      </p:pic>
      <p:sp>
        <p:nvSpPr>
          <p:cNvPr id="13" name="TextBox 12">
            <a:extLst>
              <a:ext uri="{FF2B5EF4-FFF2-40B4-BE49-F238E27FC236}">
                <a16:creationId xmlns:a16="http://schemas.microsoft.com/office/drawing/2014/main" id="{2D388E27-9530-4714-BF91-5401DE9DDA27}"/>
              </a:ext>
            </a:extLst>
          </p:cNvPr>
          <p:cNvSpPr txBox="1"/>
          <p:nvPr/>
        </p:nvSpPr>
        <p:spPr>
          <a:xfrm>
            <a:off x="1196340" y="2010204"/>
            <a:ext cx="4335780" cy="353943"/>
          </a:xfrm>
          <a:prstGeom prst="rect">
            <a:avLst/>
          </a:prstGeom>
          <a:noFill/>
        </p:spPr>
        <p:txBody>
          <a:bodyPr wrap="square" rtlCol="0">
            <a:spAutoFit/>
          </a:bodyPr>
          <a:lstStyle/>
          <a:p>
            <a:r>
              <a:rPr lang="en-US" sz="1700" dirty="0">
                <a:latin typeface="Times New Roman" panose="02020603050405020304" pitchFamily="18" charset="0"/>
                <a:cs typeface="Times New Roman" panose="02020603050405020304" pitchFamily="18" charset="0"/>
              </a:rPr>
              <a:t>Some numerical columns have more outliers</a:t>
            </a:r>
          </a:p>
        </p:txBody>
      </p:sp>
      <p:pic>
        <p:nvPicPr>
          <p:cNvPr id="5" name="Picture 4">
            <a:extLst>
              <a:ext uri="{FF2B5EF4-FFF2-40B4-BE49-F238E27FC236}">
                <a16:creationId xmlns:a16="http://schemas.microsoft.com/office/drawing/2014/main" id="{C19C9DC2-0DF7-C3A2-B5FA-A16A82859B87}"/>
              </a:ext>
            </a:extLst>
          </p:cNvPr>
          <p:cNvPicPr>
            <a:picLocks noChangeAspect="1"/>
          </p:cNvPicPr>
          <p:nvPr/>
        </p:nvPicPr>
        <p:blipFill>
          <a:blip r:embed="rId3"/>
          <a:stretch>
            <a:fillRect/>
          </a:stretch>
        </p:blipFill>
        <p:spPr>
          <a:xfrm>
            <a:off x="6284026" y="2536940"/>
            <a:ext cx="4968671" cy="3475021"/>
          </a:xfrm>
          <a:prstGeom prst="rect">
            <a:avLst/>
          </a:prstGeom>
        </p:spPr>
      </p:pic>
      <p:sp>
        <p:nvSpPr>
          <p:cNvPr id="6" name="TextBox 5">
            <a:extLst>
              <a:ext uri="{FF2B5EF4-FFF2-40B4-BE49-F238E27FC236}">
                <a16:creationId xmlns:a16="http://schemas.microsoft.com/office/drawing/2014/main" id="{CD8D80F0-B7FB-1A00-8A19-D9526DC89459}"/>
              </a:ext>
            </a:extLst>
          </p:cNvPr>
          <p:cNvSpPr txBox="1"/>
          <p:nvPr/>
        </p:nvSpPr>
        <p:spPr>
          <a:xfrm>
            <a:off x="6284026" y="2014249"/>
            <a:ext cx="4335780" cy="353943"/>
          </a:xfrm>
          <a:prstGeom prst="rect">
            <a:avLst/>
          </a:prstGeom>
          <a:noFill/>
        </p:spPr>
        <p:txBody>
          <a:bodyPr wrap="square" rtlCol="0">
            <a:spAutoFit/>
          </a:bodyPr>
          <a:lstStyle/>
          <a:p>
            <a:r>
              <a:rPr lang="en-US" sz="1700" dirty="0">
                <a:latin typeface="Times New Roman" panose="02020603050405020304" pitchFamily="18" charset="0"/>
                <a:cs typeface="Times New Roman" panose="02020603050405020304" pitchFamily="18" charset="0"/>
              </a:rPr>
              <a:t>Correlation between columns</a:t>
            </a:r>
          </a:p>
        </p:txBody>
      </p:sp>
    </p:spTree>
    <p:extLst>
      <p:ext uri="{BB962C8B-B14F-4D97-AF65-F5344CB8AC3E}">
        <p14:creationId xmlns:p14="http://schemas.microsoft.com/office/powerpoint/2010/main" val="905353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5996A-3794-AEED-BA51-0DADD60133D5}"/>
              </a:ext>
            </a:extLst>
          </p:cNvPr>
          <p:cNvSpPr>
            <a:spLocks noGrp="1"/>
          </p:cNvSpPr>
          <p:nvPr>
            <p:ph type="title"/>
          </p:nvPr>
        </p:nvSpPr>
        <p:spPr>
          <a:xfrm>
            <a:off x="1066800" y="523616"/>
            <a:ext cx="10058400" cy="546126"/>
          </a:xfrm>
        </p:spPr>
        <p:txBody>
          <a:bodyPr>
            <a:normAutofit/>
          </a:bodyPr>
          <a:lstStyle/>
          <a:p>
            <a:r>
              <a:rPr lang="en-US" sz="2500" dirty="0">
                <a:latin typeface="Times New Roman" panose="02020603050405020304" pitchFamily="18" charset="0"/>
                <a:cs typeface="Times New Roman" panose="02020603050405020304" pitchFamily="18" charset="0"/>
              </a:rPr>
              <a:t>Base Model (Logistic Regression </a:t>
            </a:r>
            <a:r>
              <a:rPr lang="en-US" sz="2800" dirty="0">
                <a:latin typeface="Times New Roman" panose="02020603050405020304" pitchFamily="18" charset="0"/>
                <a:cs typeface="Times New Roman" panose="02020603050405020304" pitchFamily="18" charset="0"/>
              </a:rPr>
              <a:t>with outliers and correlation </a:t>
            </a:r>
            <a:r>
              <a:rPr lang="en-US" sz="2500" dirty="0">
                <a:latin typeface="Times New Roman" panose="02020603050405020304" pitchFamily="18" charset="0"/>
                <a:cs typeface="Times New Roman" panose="02020603050405020304" pitchFamily="18" charset="0"/>
              </a:rPr>
              <a:t>)</a:t>
            </a:r>
          </a:p>
        </p:txBody>
      </p:sp>
      <p:pic>
        <p:nvPicPr>
          <p:cNvPr id="5" name="Content Placeholder 4">
            <a:extLst>
              <a:ext uri="{FF2B5EF4-FFF2-40B4-BE49-F238E27FC236}">
                <a16:creationId xmlns:a16="http://schemas.microsoft.com/office/drawing/2014/main" id="{34BDB494-2265-B339-7088-0FBBB88F1A03}"/>
              </a:ext>
            </a:extLst>
          </p:cNvPr>
          <p:cNvPicPr>
            <a:picLocks noGrp="1" noChangeAspect="1"/>
          </p:cNvPicPr>
          <p:nvPr>
            <p:ph idx="1"/>
          </p:nvPr>
        </p:nvPicPr>
        <p:blipFill>
          <a:blip r:embed="rId2"/>
          <a:stretch>
            <a:fillRect/>
          </a:stretch>
        </p:blipFill>
        <p:spPr>
          <a:xfrm>
            <a:off x="1066800" y="1365644"/>
            <a:ext cx="6797040" cy="2860866"/>
          </a:xfrm>
        </p:spPr>
      </p:pic>
      <p:pic>
        <p:nvPicPr>
          <p:cNvPr id="7" name="Picture 6">
            <a:extLst>
              <a:ext uri="{FF2B5EF4-FFF2-40B4-BE49-F238E27FC236}">
                <a16:creationId xmlns:a16="http://schemas.microsoft.com/office/drawing/2014/main" id="{BB55A803-F8E9-56D0-1E25-1F6204C4E91E}"/>
              </a:ext>
            </a:extLst>
          </p:cNvPr>
          <p:cNvPicPr>
            <a:picLocks noChangeAspect="1"/>
          </p:cNvPicPr>
          <p:nvPr/>
        </p:nvPicPr>
        <p:blipFill>
          <a:blip r:embed="rId3"/>
          <a:stretch>
            <a:fillRect/>
          </a:stretch>
        </p:blipFill>
        <p:spPr>
          <a:xfrm>
            <a:off x="8183880" y="1365644"/>
            <a:ext cx="3226653" cy="2860866"/>
          </a:xfrm>
          <a:prstGeom prst="rect">
            <a:avLst/>
          </a:prstGeom>
        </p:spPr>
      </p:pic>
      <p:sp>
        <p:nvSpPr>
          <p:cNvPr id="8" name="TextBox 7">
            <a:extLst>
              <a:ext uri="{FF2B5EF4-FFF2-40B4-BE49-F238E27FC236}">
                <a16:creationId xmlns:a16="http://schemas.microsoft.com/office/drawing/2014/main" id="{D5362219-273A-1224-42B7-B447959AB8E6}"/>
              </a:ext>
            </a:extLst>
          </p:cNvPr>
          <p:cNvSpPr txBox="1"/>
          <p:nvPr/>
        </p:nvSpPr>
        <p:spPr>
          <a:xfrm>
            <a:off x="1066800" y="4504656"/>
            <a:ext cx="10374630" cy="1708160"/>
          </a:xfrm>
          <a:prstGeom prst="rect">
            <a:avLst/>
          </a:prstGeom>
          <a:noFill/>
        </p:spPr>
        <p:txBody>
          <a:bodyPr wrap="square" rtlCol="0">
            <a:spAutoFit/>
          </a:bodyPr>
          <a:lstStyle/>
          <a:p>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Evaluating the logistic regression model on the test data set ( 20% ) </a:t>
            </a:r>
          </a:p>
          <a:p>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The model has decent accuracy to start with but poor recall for the minority class which is our focus since we want the model to be able to predict most of the minority class</a:t>
            </a: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2387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5996A-3794-AEED-BA51-0DADD60133D5}"/>
              </a:ext>
            </a:extLst>
          </p:cNvPr>
          <p:cNvSpPr>
            <a:spLocks noGrp="1"/>
          </p:cNvSpPr>
          <p:nvPr>
            <p:ph type="title"/>
          </p:nvPr>
        </p:nvSpPr>
        <p:spPr>
          <a:xfrm>
            <a:off x="1066800" y="523616"/>
            <a:ext cx="10058400" cy="546126"/>
          </a:xfrm>
        </p:spPr>
        <p:txBody>
          <a:bodyPr>
            <a:normAutofit/>
          </a:bodyPr>
          <a:lstStyle/>
          <a:p>
            <a:r>
              <a:rPr lang="en-US" sz="2500" dirty="0">
                <a:latin typeface="Times New Roman" panose="02020603050405020304" pitchFamily="18" charset="0"/>
                <a:cs typeface="Times New Roman" panose="02020603050405020304" pitchFamily="18" charset="0"/>
              </a:rPr>
              <a:t>Base Model </a:t>
            </a:r>
            <a:r>
              <a:rPr lang="en-US" sz="2200" dirty="0">
                <a:latin typeface="Times New Roman" panose="02020603050405020304" pitchFamily="18" charset="0"/>
                <a:cs typeface="Times New Roman" panose="02020603050405020304" pitchFamily="18" charset="0"/>
              </a:rPr>
              <a:t>(Logistic Regression with normalized outliers and reduced correlation )</a:t>
            </a:r>
          </a:p>
        </p:txBody>
      </p:sp>
      <p:sp>
        <p:nvSpPr>
          <p:cNvPr id="8" name="TextBox 7">
            <a:extLst>
              <a:ext uri="{FF2B5EF4-FFF2-40B4-BE49-F238E27FC236}">
                <a16:creationId xmlns:a16="http://schemas.microsoft.com/office/drawing/2014/main" id="{D5362219-273A-1224-42B7-B447959AB8E6}"/>
              </a:ext>
            </a:extLst>
          </p:cNvPr>
          <p:cNvSpPr txBox="1"/>
          <p:nvPr/>
        </p:nvSpPr>
        <p:spPr>
          <a:xfrm>
            <a:off x="1066800" y="4504656"/>
            <a:ext cx="10374630" cy="1708160"/>
          </a:xfrm>
          <a:prstGeom prst="rect">
            <a:avLst/>
          </a:prstGeom>
          <a:noFill/>
        </p:spPr>
        <p:txBody>
          <a:bodyPr wrap="square" rtlCol="0">
            <a:spAutoFit/>
          </a:bodyPr>
          <a:lstStyle/>
          <a:p>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Evaluating the logistic regression model (normalized outliers and reduced correlation) on the test data set ( 20% ) </a:t>
            </a:r>
          </a:p>
          <a:p>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These two steps have improved the recall value from the previous 0.24 to 0.58 , however they have also considerably increased the false positive cases from the previous 31 to 106 . Overall these two steps show improvement and we will move forward with this data </a:t>
            </a: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198B0608-5479-390E-78ED-A482E8078349}"/>
              </a:ext>
            </a:extLst>
          </p:cNvPr>
          <p:cNvPicPr>
            <a:picLocks noChangeAspect="1"/>
          </p:cNvPicPr>
          <p:nvPr/>
        </p:nvPicPr>
        <p:blipFill>
          <a:blip r:embed="rId2"/>
          <a:stretch>
            <a:fillRect/>
          </a:stretch>
        </p:blipFill>
        <p:spPr>
          <a:xfrm>
            <a:off x="1066800" y="1370748"/>
            <a:ext cx="6762750" cy="3064754"/>
          </a:xfrm>
          <a:prstGeom prst="rect">
            <a:avLst/>
          </a:prstGeom>
        </p:spPr>
      </p:pic>
      <p:pic>
        <p:nvPicPr>
          <p:cNvPr id="11" name="Picture 10">
            <a:extLst>
              <a:ext uri="{FF2B5EF4-FFF2-40B4-BE49-F238E27FC236}">
                <a16:creationId xmlns:a16="http://schemas.microsoft.com/office/drawing/2014/main" id="{619C9275-63AC-AC13-3F5C-4D4C185C96F2}"/>
              </a:ext>
            </a:extLst>
          </p:cNvPr>
          <p:cNvPicPr>
            <a:picLocks noChangeAspect="1"/>
          </p:cNvPicPr>
          <p:nvPr/>
        </p:nvPicPr>
        <p:blipFill>
          <a:blip r:embed="rId3"/>
          <a:stretch>
            <a:fillRect/>
          </a:stretch>
        </p:blipFill>
        <p:spPr>
          <a:xfrm>
            <a:off x="8046720" y="1370747"/>
            <a:ext cx="3472290" cy="3064753"/>
          </a:xfrm>
          <a:prstGeom prst="rect">
            <a:avLst/>
          </a:prstGeom>
        </p:spPr>
      </p:pic>
    </p:spTree>
    <p:extLst>
      <p:ext uri="{BB962C8B-B14F-4D97-AF65-F5344CB8AC3E}">
        <p14:creationId xmlns:p14="http://schemas.microsoft.com/office/powerpoint/2010/main" val="40961378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373545"/>
      </a:dk2>
      <a:lt2>
        <a:srgbClr val="BCD0E0"/>
      </a:lt2>
      <a:accent1>
        <a:srgbClr val="3494BA"/>
      </a:accent1>
      <a:accent2>
        <a:srgbClr val="58B6C0"/>
      </a:accent2>
      <a:accent3>
        <a:srgbClr val="75BDA7"/>
      </a:accent3>
      <a:accent4>
        <a:srgbClr val="7A8C8E"/>
      </a:accent4>
      <a:accent5>
        <a:srgbClr val="84ACB6"/>
      </a:accent5>
      <a:accent6>
        <a:srgbClr val="6793CD"/>
      </a:accent6>
      <a:hlink>
        <a:srgbClr val="6B9F25"/>
      </a:hlink>
      <a:folHlink>
        <a:srgbClr val="9F6715"/>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913DB040-6816-4415-960D-8178C785755E}"/>
    </a:ext>
  </a:extLst>
</a:theme>
</file>

<file path=docProps/app.xml><?xml version="1.0" encoding="utf-8"?>
<Properties xmlns="http://schemas.openxmlformats.org/officeDocument/2006/extended-properties" xmlns:vt="http://schemas.openxmlformats.org/officeDocument/2006/docPropsVTypes">
  <Template>TM03457510[[fn=Savon]]</Template>
  <TotalTime>0</TotalTime>
  <Words>950</Words>
  <Application>Microsoft Office PowerPoint</Application>
  <PresentationFormat>Widescreen</PresentationFormat>
  <Paragraphs>79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Times New Roman</vt:lpstr>
      <vt:lpstr>Savon</vt:lpstr>
      <vt:lpstr>Online Shoppers’ PURCHASING Intention</vt:lpstr>
      <vt:lpstr>Detecting Online Shoppers Purchasing Intention  Gargee Singh Toronto Metropolitan University</vt:lpstr>
      <vt:lpstr>PowerPoint Presentation</vt:lpstr>
      <vt:lpstr>Introduction</vt:lpstr>
      <vt:lpstr>Workflow</vt:lpstr>
      <vt:lpstr>Highlights about the data set</vt:lpstr>
      <vt:lpstr>Highlights about the data set cont.</vt:lpstr>
      <vt:lpstr>Base Model (Logistic Regression with outliers and correlation )</vt:lpstr>
      <vt:lpstr>Base Model (Logistic Regression with normalized outliers and reduced correlation )</vt:lpstr>
      <vt:lpstr>All models Cross Validation Score</vt:lpstr>
      <vt:lpstr>Under sampling Results</vt:lpstr>
      <vt:lpstr>Under sampling Results contd Comparing Accuracy , Recall &amp; F2 score at different under sampling ratios (0.2 to 1) </vt:lpstr>
      <vt:lpstr>Oversampling results</vt:lpstr>
      <vt:lpstr>Oversampling results (contd)</vt:lpstr>
      <vt:lpstr>Final Model Evaluation – Under sampling</vt:lpstr>
      <vt:lpstr>Final Model Evaluation – Over Sampling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 M</dc:creator>
  <cp:lastModifiedBy>N M</cp:lastModifiedBy>
  <cp:revision>75</cp:revision>
  <dcterms:created xsi:type="dcterms:W3CDTF">2024-08-01T13:43:41Z</dcterms:created>
  <dcterms:modified xsi:type="dcterms:W3CDTF">2024-08-01T17:14:01Z</dcterms:modified>
</cp:coreProperties>
</file>