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9" r:id="rId12"/>
    <p:sldId id="276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" initials="J" lastIdx="1" clrIdx="0">
    <p:extLst>
      <p:ext uri="{19B8F6BF-5375-455C-9EA6-DF929625EA0E}">
        <p15:presenceInfo xmlns:p15="http://schemas.microsoft.com/office/powerpoint/2012/main" userId="JINI" providerId="None"/>
      </p:ext>
    </p:extLst>
  </p:cmAuthor>
  <p:cmAuthor id="2" name="Jini Byun" initials="JB" lastIdx="1" clrIdx="1">
    <p:extLst>
      <p:ext uri="{19B8F6BF-5375-455C-9EA6-DF929625EA0E}">
        <p15:presenceInfo xmlns:p15="http://schemas.microsoft.com/office/powerpoint/2012/main" userId="f782ea148475cd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8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70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C2ADD-F21D-4186-A00F-2C65069BFB1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9B5C7-13C6-43B8-A983-F85C15996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1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FAB1-8734-457D-814C-7114D2E0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66318-5196-4320-A350-EDD6573A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53B0-9F06-49FB-9697-92134636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0BA4-16FF-4B5A-B627-794541269AC1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A597-F641-4D09-A5D9-AB5C277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32C8-1CEA-4F28-A4AE-6F4B0A8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D7A7-3D68-454C-9773-FD954C84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57767-4D5B-4F1A-A3D2-1F6FB4E0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2655-1988-41C2-97A4-BDF7FDF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E97-0E79-4F1D-9160-22EF300BC605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FC63-3BBF-427D-A70D-7FDAC3A1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D0B9-8384-4195-90CD-1AEDFC6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41049-34F4-4502-982D-33AA1C20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E0069-E1B4-47E9-9E05-74BDEEF6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5081-B652-45A9-9244-6FECD953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D2C3-5941-4674-A2DA-791ED1A3E75C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820-7DEF-49B4-8169-99D2A3D4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6A7C-F57B-44D7-9B3F-3080DDF2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CBFE-D5A7-4E44-96C3-377A627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6821-ECC9-49A8-A15D-F436864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F70A-F285-4748-A641-41EF10D6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982-B096-4CCD-860E-ACAD66041CF0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41EF-8D44-4A77-96FF-9C407C24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1AAA-1204-4B5F-9899-5CF28EF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2254-6B34-4DD0-91EA-8F05B456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27A5-2330-48D9-AE5C-6C877058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5EAD-7E50-41AB-A684-2B75FAA2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709A-ED9B-41D2-9F4E-8DD768013C3A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B252-5534-445F-BC7F-A59FF68D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07CE-177F-4E01-B6D2-83B43EA4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182F-3C77-42DC-B0B8-CB52372D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BA9A-B0F0-404F-A6C9-03690B31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BEE61-3A23-4AF5-BB8E-3DB8A21B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2A1A-8578-4479-8FC2-E77ED8C3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761-4B14-4D90-87C9-CCC9EEFA495B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FD43-2DB8-4E82-BCE1-B85B30DF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C9C3-8183-4A77-8770-1B04DAB1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A4E-B2B3-4AA3-BFD9-9A63DC5C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9319-616B-4C9B-A2A1-47D42EC7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D0E1-9A70-4A7A-BCFB-4C0661DE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AC1E2-E40C-4010-8F00-921E91619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4B8D9-C5F1-40FB-B1E7-206592F99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DC5C5-FBB1-4471-9309-454C54AA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033-28CF-40AE-AC7A-672D09011A3F}" type="datetime1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C5E81-447D-42E3-B943-063C9B96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609BE-9166-401A-8AF6-0D60821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171C-89BB-4042-9443-7EA8DB11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E02FF-FF90-4AB8-ADD2-FEF893B2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0CFA-062D-479E-8B74-F483BF0DC109}" type="datetime1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E39E-EC11-4F81-AC18-8744ADD2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AE0E-828D-40B0-8BE1-9E218D6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0B934-46D3-4620-845D-2EF65A34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1A5C-696A-4C9D-B08F-38C2B0292694}" type="datetime1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2C6E-28F4-4621-B7DB-71BAE9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F17A-EA90-41F0-833E-040FA755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3314-7428-40A1-B44A-D9D1EDFE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1626-7071-4AC3-9ADC-17743268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138F-425F-4441-A6AB-ACF1D83D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8E23-B50C-44DA-8C35-E5F5C24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FF0E-BB5B-450E-B0E5-51C791F78377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AC8B-3813-4B7E-B1B9-51BE659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138C-7310-4CBD-A63D-A00A5D5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590F-CB03-4AAD-8C21-4DF59A01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F80B-BB65-459F-AA49-2A9B75A22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31DE4-9C3A-4B8C-9ECB-1E5D0C47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467C-E714-4E16-B7BB-CA32E47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8928-43F5-470C-B0E1-F4DE009F323B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8DFCD-14A9-4B4D-A3EC-FC9B76F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00622-2AAB-4085-B6D2-CCEA1C47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B2F7D-2814-45E0-914F-D2E5BDBB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94B4-2A66-4218-87E6-5DDF8F73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BA17-D8EB-445D-9398-F4CE0884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64ECD-4B80-454D-974D-2EB6B313A9F2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9845-931C-4660-8405-B9D7586B8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0DFD-FDB3-48A4-A9B2-03237667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ngular.io/guide/file-structu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component.ts/" TargetMode="External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70"/>
            <a:ext cx="5881510" cy="63583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01 Walking Skeleton</a:t>
            </a:r>
          </a:p>
          <a:p>
            <a:endParaRPr lang="en-US" sz="1200" dirty="0"/>
          </a:p>
          <a:p>
            <a:r>
              <a:rPr lang="en-US" sz="1200" dirty="0"/>
              <a:t>(</a:t>
            </a:r>
            <a:r>
              <a:rPr lang="en-US" sz="1200" b="1" dirty="0">
                <a:solidFill>
                  <a:srgbClr val="00B050"/>
                </a:solidFill>
              </a:rPr>
              <a:t>Check Pre-requisite</a:t>
            </a:r>
            <a:r>
              <a:rPr lang="en-US" sz="1200" dirty="0"/>
              <a:t>) Open folder with </a:t>
            </a:r>
            <a:r>
              <a:rPr lang="en-US" sz="1200" dirty="0" err="1"/>
              <a:t>vs.code</a:t>
            </a:r>
            <a:r>
              <a:rPr lang="en-US" sz="1200" dirty="0"/>
              <a:t>,</a:t>
            </a:r>
          </a:p>
          <a:p>
            <a:pPr marL="228600" indent="-228600">
              <a:buAutoNum type="arabicPeriod"/>
            </a:pPr>
            <a:r>
              <a:rPr lang="en-US" sz="1200" dirty="0"/>
              <a:t>&gt; </a:t>
            </a:r>
            <a:r>
              <a:rPr lang="en-US" sz="1200" dirty="0">
                <a:solidFill>
                  <a:srgbClr val="00B0F0"/>
                </a:solidFill>
              </a:rPr>
              <a:t>node –version</a:t>
            </a:r>
          </a:p>
          <a:p>
            <a:pPr marL="228600" indent="-228600">
              <a:buAutoNum type="arabicPeriod"/>
            </a:pPr>
            <a:r>
              <a:rPr lang="en-US" sz="1200" dirty="0"/>
              <a:t>&gt; </a:t>
            </a:r>
            <a:r>
              <a:rPr lang="en-US" sz="1200" dirty="0" err="1">
                <a:solidFill>
                  <a:srgbClr val="00B0F0"/>
                </a:solidFill>
              </a:rPr>
              <a:t>npm</a:t>
            </a:r>
            <a:r>
              <a:rPr lang="en-US" sz="1200" dirty="0">
                <a:solidFill>
                  <a:srgbClr val="00B0F0"/>
                </a:solidFill>
              </a:rPr>
              <a:t> –version</a:t>
            </a:r>
          </a:p>
          <a:p>
            <a:pPr marL="228600" indent="-228600">
              <a:buAutoNum type="arabicPeriod"/>
            </a:pPr>
            <a:r>
              <a:rPr lang="en-US" sz="1200" dirty="0"/>
              <a:t>&gt; </a:t>
            </a:r>
            <a:r>
              <a:rPr lang="en-US" sz="1200" dirty="0">
                <a:solidFill>
                  <a:srgbClr val="00B0F0"/>
                </a:solidFill>
              </a:rPr>
              <a:t>ng –version</a:t>
            </a:r>
            <a:r>
              <a:rPr lang="en-US" sz="1200" dirty="0"/>
              <a:t>  (If not installed, </a:t>
            </a:r>
            <a:r>
              <a:rPr lang="en-US" sz="1200" dirty="0" err="1"/>
              <a:t>npm</a:t>
            </a:r>
            <a:r>
              <a:rPr lang="en-US" sz="1200" dirty="0"/>
              <a:t> install -g @angular/cli)</a:t>
            </a:r>
          </a:p>
          <a:p>
            <a:pPr marL="228600" indent="-228600">
              <a:buAutoNum type="arabicPeriod"/>
            </a:pPr>
            <a:r>
              <a:rPr lang="en-US" sz="1200" dirty="0"/>
              <a:t>&gt; </a:t>
            </a:r>
            <a:r>
              <a:rPr lang="en-US" sz="1200" dirty="0" err="1">
                <a:solidFill>
                  <a:srgbClr val="00B0F0"/>
                </a:solidFill>
              </a:rPr>
              <a:t>tsc</a:t>
            </a:r>
            <a:r>
              <a:rPr lang="en-US" sz="1200" dirty="0">
                <a:solidFill>
                  <a:srgbClr val="00B0F0"/>
                </a:solidFill>
              </a:rPr>
              <a:t> –version</a:t>
            </a:r>
            <a:r>
              <a:rPr lang="en-US" sz="1200" dirty="0"/>
              <a:t>  (If not installed, </a:t>
            </a:r>
            <a:r>
              <a:rPr lang="en-US" sz="1200" dirty="0" err="1"/>
              <a:t>npm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-g typescript)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r>
              <a:rPr lang="en-US" sz="1200" dirty="0"/>
              <a:t>(</a:t>
            </a:r>
            <a:r>
              <a:rPr lang="en-US" sz="1200" b="1" dirty="0">
                <a:solidFill>
                  <a:srgbClr val="00B050"/>
                </a:solidFill>
              </a:rPr>
              <a:t>Create Workspace</a:t>
            </a:r>
            <a:r>
              <a:rPr lang="en-US" sz="1200" dirty="0"/>
              <a:t>) using ng cli</a:t>
            </a:r>
          </a:p>
          <a:p>
            <a:pPr marL="228600" indent="-228600">
              <a:buAutoNum type="arabicPeriod"/>
            </a:pPr>
            <a:r>
              <a:rPr lang="en-US" sz="1200" dirty="0"/>
              <a:t>&gt; </a:t>
            </a:r>
            <a:r>
              <a:rPr lang="en-US" sz="1200" dirty="0">
                <a:solidFill>
                  <a:srgbClr val="00B0F0"/>
                </a:solidFill>
              </a:rPr>
              <a:t>ng new </a:t>
            </a:r>
            <a:r>
              <a:rPr lang="en-US" sz="1200" dirty="0" err="1">
                <a:solidFill>
                  <a:srgbClr val="00B0F0"/>
                </a:solidFill>
              </a:rPr>
              <a:t>DatingApp</a:t>
            </a:r>
            <a:r>
              <a:rPr lang="en-US" sz="1200" dirty="0">
                <a:solidFill>
                  <a:srgbClr val="00B0F0"/>
                </a:solidFill>
              </a:rPr>
              <a:t>  </a:t>
            </a:r>
            <a:r>
              <a:rPr lang="en-US" sz="1200" dirty="0"/>
              <a:t>(A couple of questions will be asked… then it will be created with </a:t>
            </a:r>
            <a:r>
              <a:rPr lang="en-US" sz="1200" dirty="0" err="1"/>
              <a:t>npm</a:t>
            </a:r>
            <a:r>
              <a:rPr lang="en-US" sz="1200" dirty="0"/>
              <a:t> installation)</a:t>
            </a: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/>
              <a:t>(</a:t>
            </a:r>
            <a:r>
              <a:rPr lang="en-US" sz="1200" b="1" dirty="0">
                <a:solidFill>
                  <a:srgbClr val="00B050"/>
                </a:solidFill>
              </a:rPr>
              <a:t>Test</a:t>
            </a:r>
            <a:r>
              <a:rPr lang="en-US" sz="1200" dirty="0"/>
              <a:t>)</a:t>
            </a:r>
          </a:p>
          <a:p>
            <a:pPr marL="228600" indent="-228600">
              <a:buAutoNum type="arabicPeriod"/>
            </a:pPr>
            <a:r>
              <a:rPr lang="en-US" sz="1200" dirty="0"/>
              <a:t>&gt; </a:t>
            </a:r>
            <a:r>
              <a:rPr lang="en-US" sz="1200" dirty="0">
                <a:solidFill>
                  <a:srgbClr val="00B0F0"/>
                </a:solidFill>
              </a:rPr>
              <a:t>ng serve –open  </a:t>
            </a:r>
            <a:r>
              <a:rPr lang="en-US" sz="1200" dirty="0"/>
              <a:t>(At first compilation, it takes some time. It opened the browser)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b="1" dirty="0">
                <a:solidFill>
                  <a:srgbClr val="00B050"/>
                </a:solidFill>
              </a:rPr>
              <a:t>Overview structure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200" dirty="0"/>
              <a:t>Ref: </a:t>
            </a:r>
            <a:r>
              <a:rPr lang="en-US" sz="1200" dirty="0">
                <a:hlinkClick r:id="rId2"/>
              </a:rPr>
              <a:t>https://angular.io/guide/file-structure</a:t>
            </a:r>
            <a:endParaRPr lang="en-US" sz="1200" dirty="0"/>
          </a:p>
          <a:p>
            <a:r>
              <a:rPr lang="en-US" sz="1200" dirty="0"/>
              <a:t>2.   Go to </a:t>
            </a:r>
            <a:r>
              <a:rPr lang="en-US" sz="1200" dirty="0" err="1"/>
              <a:t>angular.json</a:t>
            </a:r>
            <a:r>
              <a:rPr lang="en-US" sz="1200" dirty="0"/>
              <a:t> file and find "architect" name. Under that folder, we can get to know starting point: "index.html" and "</a:t>
            </a:r>
            <a:r>
              <a:rPr lang="en-US" sz="1200" dirty="0" err="1"/>
              <a:t>main.ts</a:t>
            </a:r>
            <a:r>
              <a:rPr lang="en-US" sz="1200" dirty="0"/>
              <a:t>"</a:t>
            </a:r>
          </a:p>
          <a:p>
            <a:r>
              <a:rPr lang="en-US" sz="1200" dirty="0"/>
              <a:t>3.  "</a:t>
            </a:r>
            <a:r>
              <a:rPr lang="en-US" sz="1200" dirty="0" err="1"/>
              <a:t>main.ts</a:t>
            </a:r>
            <a:r>
              <a:rPr lang="en-US" sz="1200" dirty="0"/>
              <a:t>" points to "</a:t>
            </a:r>
            <a:r>
              <a:rPr lang="en-US" sz="1200" dirty="0" err="1"/>
              <a:t>environment.ts</a:t>
            </a:r>
            <a:r>
              <a:rPr lang="en-US" sz="1200" dirty="0"/>
              <a:t>" where web </a:t>
            </a:r>
            <a:r>
              <a:rPr lang="en-US" sz="1200" dirty="0" err="1"/>
              <a:t>api</a:t>
            </a:r>
            <a:r>
              <a:rPr lang="en-US" sz="1200" dirty="0"/>
              <a:t> end point is defined</a:t>
            </a:r>
          </a:p>
          <a:p>
            <a:r>
              <a:rPr lang="en-US" sz="1200" dirty="0"/>
              <a:t>4.  "</a:t>
            </a:r>
            <a:r>
              <a:rPr lang="en-US" sz="1200" dirty="0" err="1"/>
              <a:t>main.ts</a:t>
            </a:r>
            <a:r>
              <a:rPr lang="en-US" sz="1200" dirty="0"/>
              <a:t>" points to "</a:t>
            </a:r>
            <a:r>
              <a:rPr lang="en-US" sz="1200" dirty="0" err="1"/>
              <a:t>app.module.ts</a:t>
            </a:r>
            <a:r>
              <a:rPr lang="en-US" sz="1200" dirty="0"/>
              <a:t>" where all modules are defined</a:t>
            </a:r>
          </a:p>
          <a:p>
            <a:r>
              <a:rPr lang="en-US" sz="1200" dirty="0"/>
              <a:t>5.  review all structure of "</a:t>
            </a:r>
            <a:r>
              <a:rPr lang="en-US" sz="1200" dirty="0" err="1"/>
              <a:t>app.module.ts</a:t>
            </a:r>
            <a:r>
              <a:rPr lang="en-US" sz="1200" dirty="0"/>
              <a:t>"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 startAt="3"/>
            </a:pP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2461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b="1" dirty="0">
                <a:solidFill>
                  <a:srgbClr val="00B050"/>
                </a:solidFill>
              </a:rPr>
              <a:t>Test Component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200" dirty="0"/>
              <a:t>&gt; </a:t>
            </a:r>
            <a:r>
              <a:rPr lang="en-US" sz="1200" dirty="0">
                <a:solidFill>
                  <a:srgbClr val="00B0F0"/>
                </a:solidFill>
              </a:rPr>
              <a:t>cd \</a:t>
            </a:r>
            <a:r>
              <a:rPr lang="en-US" sz="1200" dirty="0" err="1">
                <a:solidFill>
                  <a:srgbClr val="00B0F0"/>
                </a:solidFill>
              </a:rPr>
              <a:t>DatingApp</a:t>
            </a:r>
            <a:r>
              <a:rPr lang="en-US" sz="1200" dirty="0">
                <a:solidFill>
                  <a:srgbClr val="00B0F0"/>
                </a:solidFill>
              </a:rPr>
              <a:t>-SPA\</a:t>
            </a:r>
            <a:r>
              <a:rPr lang="en-US" sz="1200" dirty="0" err="1">
                <a:solidFill>
                  <a:srgbClr val="00B0F0"/>
                </a:solidFill>
              </a:rPr>
              <a:t>src</a:t>
            </a:r>
            <a:r>
              <a:rPr lang="en-US" sz="1200" dirty="0">
                <a:solidFill>
                  <a:srgbClr val="00B0F0"/>
                </a:solidFill>
              </a:rPr>
              <a:t>\app</a:t>
            </a:r>
          </a:p>
          <a:p>
            <a:pPr marL="228600" indent="-228600">
              <a:buAutoNum type="arabicPeriod"/>
            </a:pPr>
            <a:r>
              <a:rPr lang="en-US" sz="1200" dirty="0"/>
              <a:t>&gt; </a:t>
            </a:r>
            <a:r>
              <a:rPr lang="en-US" sz="1200" dirty="0">
                <a:solidFill>
                  <a:srgbClr val="00B0F0"/>
                </a:solidFill>
              </a:rPr>
              <a:t>ng g c value</a:t>
            </a:r>
          </a:p>
          <a:p>
            <a:pPr marL="228600" indent="-228600">
              <a:buAutoNum type="arabicPeriod" startAt="3"/>
            </a:pPr>
            <a:r>
              <a:rPr lang="en-US" sz="1200" b="1" dirty="0"/>
              <a:t>app.component.html</a:t>
            </a:r>
            <a:r>
              <a:rPr lang="en-US" sz="1200" dirty="0"/>
              <a:t> (overwrite)</a:t>
            </a: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&lt;!--The content below is only a placeholder and can be replaced.--&gt;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&lt;h1&gt;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Dating App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&lt;/h1&gt;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&lt;app-value&gt;&lt;/app-value&gt;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</a:p>
          <a:p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pPr marL="228600" indent="-228600">
              <a:buAutoNum type="arabicPeriod" startAt="4"/>
            </a:pPr>
            <a:r>
              <a:rPr lang="en-US" sz="1200" b="1" dirty="0" err="1"/>
              <a:t>value.component.ts</a:t>
            </a:r>
            <a:r>
              <a:rPr lang="en-US" sz="1200" b="1" dirty="0"/>
              <a:t> </a:t>
            </a:r>
            <a:r>
              <a:rPr lang="en-US" sz="1200" dirty="0"/>
              <a:t>(overwrite)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HttpClient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'@angular/common/http'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selector: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'app-value'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templateUrl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'./value.component.html'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styleUrls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'./value.component.css'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ValueComponent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values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http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HttpClient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ngOnInit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getValues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getValues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http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'http://localhost:5000/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api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/values'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subscribe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response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values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response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console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log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pPr marL="228600" indent="-228600">
              <a:buAutoNum type="arabicPeriod" startAt="4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9E82D-0A54-40E3-896F-731EE8281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07" y="2506445"/>
            <a:ext cx="3514108" cy="16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,  Courier New"/>
              </a:rPr>
              <a:t>8. </a:t>
            </a:r>
            <a:r>
              <a:rPr lang="en-US" sz="1200" dirty="0" err="1">
                <a:latin typeface="Consolas,  Courier New"/>
              </a:rPr>
              <a:t>nav.component.ts</a:t>
            </a:r>
            <a:endParaRPr lang="en-US" sz="1200" dirty="0"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(routing is injected “programmatically”)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import { Component,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} from '@angular/core';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import {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} from '../_services/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auth.service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';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import {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} from '../_services/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alertify.service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';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'@angular/router'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@Component({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selector: 'app-nav',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templateUrl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: './nav.component.html',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styleUrls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: ['./nav.component.css']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export class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NavComponent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implements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model: any = {};</a:t>
            </a:r>
          </a:p>
          <a:p>
            <a:b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constructor(public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 private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) {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ngOnInit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}</a:t>
            </a:r>
            <a:b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login()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this.authService.login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this.model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).subscribe(next =&gt;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this.alertify.success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('Logged in successfully');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}, error =&gt;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this.alertify.error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(error);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}, 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the right place: complete to redirect user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navigate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'/members'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]);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once login, redirect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thme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to "members" routing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});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localStorage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getItem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'token'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!!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}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logout()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localStorage.removeItem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('token');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this.alertify.message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('logged out');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navigate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'/home'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]);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once login, redirect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thme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to "home"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routing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}</a:t>
            </a:r>
            <a:b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effectLst/>
                <a:latin typeface="Consolas,  Courier New"/>
              </a:rPr>
              <a:t>9.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nav.component.html  (Rewrite)</a:t>
            </a: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&lt;nav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"navbar navbar-expand-md navbar-dark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bg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-primary"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"container"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"navbar-brand"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routerLink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"['/home']"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Dating App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&lt;ul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()"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"navbar-nav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mr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-auto"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"nav-item"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routerLinkActive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"active"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"nav-link"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routerLink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"['/members']"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Matches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"nav-item"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routerLinkActive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"active"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"nav-link"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routerLink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"['/lists']"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Lists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"nav-item"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routerLinkActive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"active"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"nav-link"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routerLink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"['/messages']"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Messages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&lt;/ul&gt;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()"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dropdown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"dropdown-toggle text-light"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dropdownToggle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Welcome {{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decodedToken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?.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unique_name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|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titlecase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"dropdown-menu mt-3"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dropdownMenu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"dropdown-item"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"fa fa-user"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Edit Profile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"dropdown-divider"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"dropdown-item"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(click)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"logout()"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"fa fa-sign-out"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Logout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"!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()"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#loginForm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"ngForm"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"form-inline my-2 my-lg-0"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ngSubmit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"login()"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&lt;input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"form-control mr-sm-2"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"text"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"username"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placeholder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"Username"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required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model.username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&lt;input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"form-control mr-sm-2"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placeholder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required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model.password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&lt;button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[disabled]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"!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loginForm.valid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-success my-2 my-sm-0"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"submit"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Login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&lt;/button&gt;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&lt;/form&gt;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&lt;/nav&gt;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7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10. app.component.html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&lt;app-nav&gt;&lt;/app-nav&gt;</a:t>
            </a: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&lt;router-outlet&gt;&lt;/router-outlet&gt;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,  Courier New"/>
              </a:rPr>
              <a:t>11. Test</a:t>
            </a:r>
          </a:p>
          <a:p>
            <a:r>
              <a:rPr lang="en-US" sz="1200" dirty="0">
                <a:latin typeface="Consolas,  Courier New"/>
              </a:rPr>
              <a:t>(without login)</a:t>
            </a: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12. Test</a:t>
            </a:r>
          </a:p>
          <a:p>
            <a:r>
              <a:rPr lang="en-US" sz="1200" dirty="0">
                <a:effectLst/>
                <a:latin typeface="Consolas,  Courier New"/>
              </a:rPr>
              <a:t>(with login)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497AD-295C-4E6F-91F2-BD25064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64" y="738053"/>
            <a:ext cx="5385425" cy="2080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705D6-E415-4CAB-B0EA-BF54DF78C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64" y="4084017"/>
            <a:ext cx="5263321" cy="18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9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05 Building UI (such as member list and detail </a:t>
            </a:r>
            <a:r>
              <a:rPr lang="en-US" sz="1400" b="1" dirty="0" err="1">
                <a:solidFill>
                  <a:srgbClr val="FF0000"/>
                </a:solidFill>
              </a:rPr>
              <a:t>etc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200" dirty="0" err="1">
                <a:latin typeface="Consolas,  Courier New"/>
              </a:rPr>
              <a:t>src</a:t>
            </a:r>
            <a:r>
              <a:rPr lang="en-US" sz="1200" dirty="0">
                <a:latin typeface="Consolas,  Courier New"/>
              </a:rPr>
              <a:t>\app&gt;</a:t>
            </a:r>
            <a:r>
              <a:rPr lang="en-US" sz="1200" dirty="0" err="1">
                <a:latin typeface="Consolas,  Courier New"/>
              </a:rPr>
              <a:t>mkdir</a:t>
            </a:r>
            <a:r>
              <a:rPr lang="en-US" sz="1200" dirty="0">
                <a:latin typeface="Consolas,  Courier New"/>
              </a:rPr>
              <a:t> _models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Cd _models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Create </a:t>
            </a:r>
            <a:r>
              <a:rPr lang="en-US" sz="1200" dirty="0" err="1">
                <a:latin typeface="Consolas,  Courier New"/>
              </a:rPr>
              <a:t>photo.ts</a:t>
            </a:r>
            <a:r>
              <a:rPr lang="en-US" sz="1200" dirty="0">
                <a:latin typeface="Consolas,  Courier New"/>
              </a:rPr>
              <a:t>  (under _models folder)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interface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Photo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number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url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string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description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string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dateAdded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Date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isMain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boolean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4. Create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user.ts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  </a:t>
            </a:r>
            <a:r>
              <a:rPr lang="en-US" sz="1200" dirty="0">
                <a:latin typeface="Consolas,  Courier New"/>
              </a:rPr>
              <a:t>(under _models folder)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Photo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'./photo'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interface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number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string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knownAs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string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age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number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created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Date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lastActive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Date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photoUrl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string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city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string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country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string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interests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?: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string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introduction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?: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string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lookingFor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?: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string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photos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?: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Photo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[];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5.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environment.ts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 (look at comment area)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export const environment =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production: false,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apiUrl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'http://localhost:5000/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api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/'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6.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\app\_services&gt;ng g s user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(NOTE) Service is not “automatically” registered in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app.module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. You need to “manually” register</a:t>
            </a:r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dirty="0"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AutoNum type="arabicPeriod" startAt="7"/>
            </a:pPr>
            <a:r>
              <a:rPr lang="en-US" sz="1200" dirty="0" err="1">
                <a:latin typeface="Consolas,  Courier New"/>
              </a:rPr>
              <a:t>user.service.ts</a:t>
            </a:r>
            <a:endParaRPr lang="en-US" sz="1200" dirty="0"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Injectable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environment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'../../environments/environment'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HttpClient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HttpHeaders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'@angular/common/http'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note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httpClient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should be from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HttpClient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Observable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rxjs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'../_models/user'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once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JwtModule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is defined in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app.module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, then it does not need to be set.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It means it is automatically set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set bearer token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const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httpOptions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= {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headers: new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HttpHeaders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({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  'Authorization': 'Bearer ' +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localStorage.getItem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('token')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})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};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Injectable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providedIn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'root'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baseUrl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environment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apiUrl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get data from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environment.ts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(it is also applied with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auth.Service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)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http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HttpClient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return observable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getUsers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Observable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[]&gt;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http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[]&gt;(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baseUrl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+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'users'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,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httpOptions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);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id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Observable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&gt;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http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&gt;(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baseUrl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+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'users/'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+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//,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httpOptions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);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53B02-C2B4-4C1D-B074-4252B98240FB}"/>
              </a:ext>
            </a:extLst>
          </p:cNvPr>
          <p:cNvSpPr txBox="1"/>
          <p:nvPr/>
        </p:nvSpPr>
        <p:spPr>
          <a:xfrm>
            <a:off x="2487477" y="2153937"/>
            <a:ext cx="3918332" cy="25237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App.module.ts</a:t>
            </a:r>
            <a:endParaRPr lang="en-US" sz="1000" b="1" dirty="0"/>
          </a:p>
          <a:p>
            <a:r>
              <a:rPr lang="en-US" sz="1000" i="1" dirty="0"/>
              <a:t>…</a:t>
            </a:r>
          </a:p>
          <a:p>
            <a:r>
              <a:rPr lang="en-US" sz="8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800" b="0" i="1" dirty="0" err="1">
                <a:solidFill>
                  <a:srgbClr val="001080"/>
                </a:solidFill>
                <a:effectLst/>
                <a:latin typeface="Consolas,  Courier New"/>
              </a:rPr>
              <a:t>JwtModule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8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A31515"/>
                </a:solidFill>
                <a:effectLst/>
                <a:latin typeface="Consolas,  Courier New"/>
              </a:rPr>
              <a:t>'@auth0/angular-</a:t>
            </a:r>
            <a:r>
              <a:rPr lang="en-US" sz="800" b="0" i="1" dirty="0" err="1">
                <a:solidFill>
                  <a:srgbClr val="A31515"/>
                </a:solidFill>
                <a:effectLst/>
                <a:latin typeface="Consolas,  Courier New"/>
              </a:rPr>
              <a:t>jwt</a:t>
            </a:r>
            <a:r>
              <a:rPr lang="en-US" sz="800" b="0" i="1" dirty="0">
                <a:solidFill>
                  <a:srgbClr val="A31515"/>
                </a:solidFill>
                <a:effectLst/>
                <a:latin typeface="Consolas,  Courier New"/>
              </a:rPr>
              <a:t>’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i="1" dirty="0"/>
              <a:t>…</a:t>
            </a:r>
          </a:p>
          <a:p>
            <a:r>
              <a:rPr lang="en-US" sz="800" b="0" i="1" dirty="0">
                <a:solidFill>
                  <a:schemeClr val="bg1">
                    <a:lumMod val="65000"/>
                  </a:schemeClr>
                </a:solidFill>
                <a:effectLst/>
                <a:latin typeface="Consolas,  Courier New"/>
              </a:rPr>
              <a:t>imports: [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800" b="0" i="1" dirty="0" err="1">
                <a:solidFill>
                  <a:srgbClr val="001080"/>
                </a:solidFill>
                <a:effectLst/>
                <a:latin typeface="Consolas,  Courier New"/>
              </a:rPr>
              <a:t>JwtModule</a:t>
            </a:r>
            <a:r>
              <a:rPr lang="en-US" sz="8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800" b="0" i="1" dirty="0" err="1">
                <a:solidFill>
                  <a:srgbClr val="795E26"/>
                </a:solidFill>
                <a:effectLst/>
                <a:latin typeface="Consolas,  Courier New"/>
              </a:rPr>
              <a:t>forRoot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800" b="0" i="1" dirty="0">
                <a:solidFill>
                  <a:srgbClr val="001080"/>
                </a:solidFill>
                <a:effectLst/>
                <a:latin typeface="Consolas,  Courier New"/>
              </a:rPr>
              <a:t>config: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800" b="0" i="1" dirty="0" err="1">
                <a:solidFill>
                  <a:srgbClr val="795E26"/>
                </a:solidFill>
                <a:effectLst/>
                <a:latin typeface="Consolas,  Courier New"/>
              </a:rPr>
              <a:t>tokenGetter</a:t>
            </a:r>
            <a:r>
              <a:rPr lang="en-US" sz="8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000FF"/>
                </a:solidFill>
                <a:effectLst/>
                <a:latin typeface="Consolas,  Courier New"/>
              </a:rPr>
              <a:t>function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 err="1">
                <a:solidFill>
                  <a:srgbClr val="795E26"/>
                </a:solidFill>
                <a:effectLst/>
                <a:latin typeface="Consolas,  Courier New"/>
              </a:rPr>
              <a:t>tokenGetter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</a:t>
            </a:r>
            <a:r>
              <a:rPr lang="en-US" sz="8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 </a:t>
            </a:r>
            <a:r>
              <a:rPr lang="en-US" sz="800" b="0" i="1" dirty="0" err="1">
                <a:solidFill>
                  <a:srgbClr val="001080"/>
                </a:solidFill>
                <a:effectLst/>
                <a:latin typeface="Consolas,  Courier New"/>
              </a:rPr>
              <a:t>localStorage</a:t>
            </a:r>
            <a:r>
              <a:rPr lang="en-US" sz="8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800" b="0" i="1" dirty="0" err="1">
                <a:solidFill>
                  <a:srgbClr val="795E26"/>
                </a:solidFill>
                <a:effectLst/>
                <a:latin typeface="Consolas,  Courier New"/>
              </a:rPr>
              <a:t>getItem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800" b="0" i="1" dirty="0">
                <a:solidFill>
                  <a:srgbClr val="A31515"/>
                </a:solidFill>
                <a:effectLst/>
                <a:latin typeface="Consolas,  Courier New"/>
              </a:rPr>
              <a:t>'token'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);},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</a:t>
            </a:r>
            <a:r>
              <a:rPr lang="en-US" sz="800" b="0" i="1" dirty="0" err="1">
                <a:solidFill>
                  <a:srgbClr val="001080"/>
                </a:solidFill>
                <a:effectLst/>
                <a:latin typeface="Consolas,  Courier New"/>
              </a:rPr>
              <a:t>allowedDomains</a:t>
            </a:r>
            <a:r>
              <a:rPr lang="en-US" sz="8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800" b="0" i="1" dirty="0">
                <a:solidFill>
                  <a:srgbClr val="A31515"/>
                </a:solidFill>
                <a:effectLst/>
                <a:latin typeface="Consolas,  Courier New"/>
              </a:rPr>
              <a:t>'localhost:5000'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], </a:t>
            </a:r>
            <a:r>
              <a:rPr lang="en-US" sz="800" b="0" i="1" dirty="0">
                <a:solidFill>
                  <a:srgbClr val="008000"/>
                </a:solidFill>
                <a:effectLst/>
                <a:latin typeface="Consolas,  Courier New"/>
              </a:rPr>
              <a:t>//angular 11</a:t>
            </a:r>
            <a:endParaRPr lang="en-US" sz="8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</a:t>
            </a:r>
            <a:r>
              <a:rPr lang="en-US" sz="800" b="0" i="1" dirty="0" err="1">
                <a:solidFill>
                  <a:srgbClr val="001080"/>
                </a:solidFill>
                <a:effectLst/>
                <a:latin typeface="Consolas,  Courier New"/>
              </a:rPr>
              <a:t>disallowedRoutes</a:t>
            </a:r>
            <a:r>
              <a:rPr lang="en-US" sz="8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[</a:t>
            </a:r>
            <a:r>
              <a:rPr lang="en-US" sz="800" b="0" i="1" dirty="0">
                <a:solidFill>
                  <a:srgbClr val="A31515"/>
                </a:solidFill>
                <a:effectLst/>
                <a:latin typeface="Consolas,  Courier New"/>
              </a:rPr>
              <a:t>'localhost:5000/</a:t>
            </a:r>
            <a:r>
              <a:rPr lang="en-US" sz="800" b="0" i="1" dirty="0" err="1">
                <a:solidFill>
                  <a:srgbClr val="A31515"/>
                </a:solidFill>
                <a:effectLst/>
                <a:latin typeface="Consolas,  Courier New"/>
              </a:rPr>
              <a:t>api</a:t>
            </a:r>
            <a:r>
              <a:rPr lang="en-US" sz="800" b="0" i="1" dirty="0">
                <a:solidFill>
                  <a:srgbClr val="A31515"/>
                </a:solidFill>
                <a:effectLst/>
                <a:latin typeface="Consolas,  Courier New"/>
              </a:rPr>
              <a:t>/auth'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] </a:t>
            </a:r>
            <a:r>
              <a:rPr lang="en-US" sz="800" b="0" i="1" dirty="0">
                <a:solidFill>
                  <a:srgbClr val="008000"/>
                </a:solidFill>
                <a:effectLst/>
                <a:latin typeface="Consolas,  Courier New"/>
              </a:rPr>
              <a:t>//angular 11</a:t>
            </a:r>
            <a:endParaRPr lang="en-US" sz="8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800" b="0" i="1" dirty="0">
                <a:solidFill>
                  <a:srgbClr val="008000"/>
                </a:solidFill>
                <a:effectLst/>
                <a:latin typeface="Consolas,  Courier New"/>
              </a:rPr>
              <a:t>// NOTE: angular 9 and 10</a:t>
            </a:r>
            <a:endParaRPr lang="en-US" sz="8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800" b="0" i="1" dirty="0">
                <a:solidFill>
                  <a:srgbClr val="008000"/>
                </a:solidFill>
                <a:effectLst/>
                <a:latin typeface="Consolas,  Courier New"/>
              </a:rPr>
              <a:t>// </a:t>
            </a:r>
            <a:r>
              <a:rPr lang="en-US" sz="800" b="0" i="1" dirty="0" err="1">
                <a:solidFill>
                  <a:srgbClr val="008000"/>
                </a:solidFill>
                <a:effectLst/>
                <a:latin typeface="Consolas,  Courier New"/>
              </a:rPr>
              <a:t>whitelistedDomains</a:t>
            </a:r>
            <a:r>
              <a:rPr lang="en-US" sz="800" b="0" i="1" dirty="0">
                <a:solidFill>
                  <a:srgbClr val="008000"/>
                </a:solidFill>
                <a:effectLst/>
                <a:latin typeface="Consolas,  Courier New"/>
              </a:rPr>
              <a:t>: ['localhost:3000'],</a:t>
            </a:r>
            <a:endParaRPr lang="en-US" sz="8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800" b="0" i="1" dirty="0">
                <a:solidFill>
                  <a:srgbClr val="008000"/>
                </a:solidFill>
                <a:effectLst/>
                <a:latin typeface="Consolas,  Courier New"/>
              </a:rPr>
              <a:t>// </a:t>
            </a:r>
            <a:r>
              <a:rPr lang="en-US" sz="800" b="0" i="1" dirty="0" err="1">
                <a:solidFill>
                  <a:srgbClr val="008000"/>
                </a:solidFill>
                <a:effectLst/>
                <a:latin typeface="Consolas,  Courier New"/>
              </a:rPr>
              <a:t>blacklistedRoutes</a:t>
            </a:r>
            <a:r>
              <a:rPr lang="en-US" sz="800" b="0" i="1" dirty="0">
                <a:solidFill>
                  <a:srgbClr val="008000"/>
                </a:solidFill>
                <a:effectLst/>
                <a:latin typeface="Consolas,  Courier New"/>
              </a:rPr>
              <a:t>: ['http://localhost:3000/auth/login']</a:t>
            </a:r>
            <a:endParaRPr lang="en-US" sz="8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  }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}),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8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Consolas,  Courier New"/>
              </a:rPr>
              <a:t>BrowserModule</a:t>
            </a:r>
            <a:r>
              <a:rPr lang="en-US" sz="800" b="0" i="1" dirty="0">
                <a:solidFill>
                  <a:schemeClr val="bg1">
                    <a:lumMod val="6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800" i="1" dirty="0">
                <a:solidFill>
                  <a:schemeClr val="bg1">
                    <a:lumMod val="65000"/>
                  </a:schemeClr>
                </a:solidFill>
                <a:latin typeface="Consolas,  Courier New"/>
              </a:rPr>
              <a:t>…</a:t>
            </a:r>
            <a:endParaRPr lang="en-US" sz="800" b="0" i="1" dirty="0">
              <a:solidFill>
                <a:schemeClr val="bg1">
                  <a:lumMod val="65000"/>
                </a:schemeClr>
              </a:solidFill>
              <a:effectLst/>
              <a:latin typeface="Consolas,  Courier New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181487-9A2F-4AAE-94C1-309FEB72DCD9}"/>
              </a:ext>
            </a:extLst>
          </p:cNvPr>
          <p:cNvCxnSpPr/>
          <p:nvPr/>
        </p:nvCxnSpPr>
        <p:spPr>
          <a:xfrm flipH="1">
            <a:off x="5753141" y="1803559"/>
            <a:ext cx="412633" cy="36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9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AutoNum type="arabicPeriod" startAt="8"/>
            </a:pPr>
            <a:r>
              <a:rPr lang="en-US" sz="1200" dirty="0" err="1">
                <a:latin typeface="Consolas,  Courier New"/>
              </a:rPr>
              <a:t>auth.service.ts</a:t>
            </a:r>
            <a:endParaRPr lang="en-US" sz="1200" dirty="0"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…</a:t>
            </a:r>
          </a:p>
          <a:p>
            <a:r>
              <a:rPr lang="fr-FR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fr-FR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fr-FR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environment</a:t>
            </a:r>
            <a:r>
              <a:rPr lang="fr-FR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fr-FR" sz="1000" b="0" i="1" dirty="0" err="1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fr-FR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fr-FR" sz="1000" b="0" i="1" dirty="0">
                <a:solidFill>
                  <a:srgbClr val="A31515"/>
                </a:solidFill>
                <a:effectLst/>
                <a:latin typeface="Consolas,  Courier New"/>
              </a:rPr>
              <a:t>'../../</a:t>
            </a:r>
            <a:r>
              <a:rPr lang="fr-FR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environments</a:t>
            </a:r>
            <a:r>
              <a:rPr lang="fr-FR" sz="1000" b="0" i="1" dirty="0">
                <a:solidFill>
                  <a:srgbClr val="A31515"/>
                </a:solidFill>
                <a:effectLst/>
                <a:latin typeface="Consolas,  Courier New"/>
              </a:rPr>
              <a:t>/</a:t>
            </a:r>
            <a:r>
              <a:rPr lang="fr-FR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environment</a:t>
            </a:r>
            <a:r>
              <a:rPr lang="fr-FR" sz="1000" b="0" i="1" dirty="0">
                <a:solidFill>
                  <a:srgbClr val="A31515"/>
                </a:solidFill>
                <a:effectLst/>
                <a:latin typeface="Consolas,  Courier New"/>
              </a:rPr>
              <a:t>’</a:t>
            </a:r>
            <a:r>
              <a:rPr lang="fr-FR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,  Courier New"/>
              </a:rPr>
              <a:t>…</a:t>
            </a:r>
            <a:endParaRPr lang="fr-FR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baseUrl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environment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apiUrl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+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'auth/’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…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9. member-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list.component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'../../_models/user'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user.service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alertify.service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ActivatedRoute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'../../../../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node_modules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/@angular/router'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selector: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'app-member-list'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templateUrl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'./member-list.component.html'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styleUrls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'./member-list.component.css'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MemberListComponent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users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!: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[];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,  Courier New"/>
              </a:rPr>
              <a:t>// https://stackoverflow.com/questions/49699067/property-has-no-initializer-and-is-not-definitely-assigned-in-the-construc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,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ActivatedRoute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ngOnInit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use resolve of route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route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data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subscribe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data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data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'users'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loadUsers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() {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this.userService.getUsers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().subscribe((users: User[]) =&gt; {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 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this.users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= users;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}, error =&gt; {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 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this.alertify.error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(error);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});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}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effectLst/>
                <a:latin typeface="Consolas,  Courier New"/>
              </a:rPr>
              <a:t>10. </a:t>
            </a:r>
            <a:r>
              <a:rPr lang="en-US" sz="1200" dirty="0">
                <a:latin typeface="Consolas,  Courier New"/>
              </a:rPr>
              <a:t>\</a:t>
            </a:r>
            <a:r>
              <a:rPr lang="en-US" sz="1200" dirty="0" err="1">
                <a:latin typeface="Consolas,  Courier New"/>
              </a:rPr>
              <a:t>src</a:t>
            </a:r>
            <a:r>
              <a:rPr lang="en-US" sz="1200" dirty="0">
                <a:latin typeface="Consolas,  Courier New"/>
              </a:rPr>
              <a:t>\app\members&gt;ng g c member-card</a:t>
            </a:r>
          </a:p>
          <a:p>
            <a:r>
              <a:rPr lang="en-US" sz="1200" dirty="0">
                <a:latin typeface="Consolas,  Courier New"/>
              </a:rPr>
              <a:t>11. member-</a:t>
            </a:r>
            <a:r>
              <a:rPr lang="en-US" sz="1200" dirty="0" err="1">
                <a:latin typeface="Consolas,  Courier New"/>
              </a:rPr>
              <a:t>card.component.ts</a:t>
            </a:r>
            <a:endParaRPr lang="en-US" sz="1200" dirty="0"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Input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'../../_models/user'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selector: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'app-member-card'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templateUrl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'./member-card.component.html'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styleUrls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'./member-card.component.css'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MemberCardComponent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Input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!: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member-list is parent, this component is child. Therefore we need to expose property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ngOnInit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12. </a:t>
            </a:r>
            <a:r>
              <a:rPr lang="en-US" sz="1200" dirty="0">
                <a:latin typeface="Consolas,  Courier New"/>
              </a:rPr>
              <a:t>member-card.component.html</a:t>
            </a: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"card mb-4"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"card-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img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-wrapper"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img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"card-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img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-top"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src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"{{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user.photoUrl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}}"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alt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"{{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user.knownAs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}}"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&lt;!-- for animated buttons start --&gt;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&lt;ul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"list-inline member-icons animate text-center"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"list-inline-item"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&gt;&lt;button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-primary"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1" i="1" dirty="0">
                <a:solidFill>
                  <a:srgbClr val="FF0000"/>
                </a:solidFill>
                <a:effectLst/>
                <a:latin typeface="Consolas,  Courier New"/>
              </a:rPr>
              <a:t>[</a:t>
            </a:r>
            <a:r>
              <a:rPr lang="en-US" sz="1000" b="1" i="1" dirty="0" err="1">
                <a:solidFill>
                  <a:srgbClr val="FF0000"/>
                </a:solidFill>
                <a:effectLst/>
                <a:latin typeface="Consolas,  Courier New"/>
              </a:rPr>
              <a:t>routerLink</a:t>
            </a:r>
            <a:r>
              <a:rPr lang="en-US" sz="1000" b="1" i="1" dirty="0">
                <a:solidFill>
                  <a:srgbClr val="FF0000"/>
                </a:solidFill>
                <a:effectLst/>
                <a:latin typeface="Consolas,  Courier New"/>
              </a:rPr>
              <a:t>]</a:t>
            </a:r>
            <a:r>
              <a:rPr lang="en-US" sz="1000" b="1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1" i="1" dirty="0">
                <a:solidFill>
                  <a:srgbClr val="0000FF"/>
                </a:solidFill>
                <a:effectLst/>
                <a:latin typeface="Consolas,  Courier New"/>
              </a:rPr>
              <a:t>"['/members/', user.id]"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"fa fa-user"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&gt;&lt;/button&gt;&lt;/li&gt;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"list-inline-item"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&gt;&lt;button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-primary"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"fa fa-heart"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&gt;&lt;/button&gt;&lt;/li&gt;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"list-inline-item"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&gt;&lt;button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-primary"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"fa fa-envelope"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&gt;&lt;/button&gt;&lt;/li&gt;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&lt;/ul&gt;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&lt;!-- for animated buttons end --&gt;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"card-body p-1"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&lt;h6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"card-title text-center mb-1"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"fa fa-user"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{{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knownAs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}}, {{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age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&lt;/h6&gt;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&lt;p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"card-text text-muted text-center"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city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6ED520-4887-4DD1-B50E-AF34F0C42ECF}"/>
              </a:ext>
            </a:extLst>
          </p:cNvPr>
          <p:cNvCxnSpPr/>
          <p:nvPr/>
        </p:nvCxnSpPr>
        <p:spPr>
          <a:xfrm flipV="1">
            <a:off x="8785077" y="3136307"/>
            <a:ext cx="846033" cy="127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CFFE51-2A9C-4D80-82C7-7A9EE489FBDD}"/>
              </a:ext>
            </a:extLst>
          </p:cNvPr>
          <p:cNvSpPr txBox="1"/>
          <p:nvPr/>
        </p:nvSpPr>
        <p:spPr>
          <a:xfrm>
            <a:off x="9776389" y="2324722"/>
            <a:ext cx="2312624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App-</a:t>
            </a:r>
            <a:r>
              <a:rPr lang="en-US" sz="1000" b="1" dirty="0" err="1"/>
              <a:t>routing.module.ts</a:t>
            </a:r>
            <a:r>
              <a:rPr lang="en-US" sz="1000" b="1" dirty="0"/>
              <a:t> will be changed.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356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13. member-card.component.css</a:t>
            </a: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/* zooming */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card:hover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img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transform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scale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1.2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1.2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transition-duration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500ms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transition-timing-function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ease-out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opacity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0.7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.card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img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transform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scale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1.0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1.0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transition-duration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500ms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transition-timing-function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ease-out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/* animated */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.card-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img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-wrapper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overflow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hidden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position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relative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.member-icons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position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absolute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bottom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-30%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left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right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margin-right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auto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margin-left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auto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opacity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/* invisible */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card-img-wrapper:hover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.member-icons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bottom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opacity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1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/* visible */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/* slide effect */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.animate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transition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all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0.3s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ease-in-out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14. member-list.component.html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&lt;div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 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class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=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"container mt-5"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&gt;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,  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  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&lt;div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 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class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=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"row"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&gt;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,  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    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&lt;div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 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*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ngFor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=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"let user of users"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 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class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=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"col-lg-2 col-md-3 col-sm-6"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&gt;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,  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      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&lt;!-- child component by passing  --&gt;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,  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      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&lt;app-member-card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 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[user]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=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"user"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&gt;&lt;/app-member-card&gt;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,  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    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&lt;/div&gt;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,  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  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&lt;/div&gt;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,  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,  Courier New"/>
                <a:ea typeface="+mn-ea"/>
                <a:cs typeface="+mn-cs"/>
              </a:rPr>
              <a:t>&lt;/div&gt;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,  Courier New"/>
              <a:ea typeface="+mn-ea"/>
              <a:cs typeface="+mn-cs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15. style.css</a:t>
            </a:r>
          </a:p>
          <a:p>
            <a:r>
              <a:rPr lang="en-US" sz="800" b="0" i="1" dirty="0">
                <a:solidFill>
                  <a:srgbClr val="008000"/>
                </a:solidFill>
                <a:effectLst/>
                <a:latin typeface="Consolas,  Courier New"/>
              </a:rPr>
              <a:t>/* You can add global styles to this file, and also import other style files */</a:t>
            </a:r>
            <a:endParaRPr lang="en-US" sz="8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/bootstrap/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dist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css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/bootstrap.min.css';</a:t>
            </a:r>
          </a:p>
          <a:p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/font-awesome/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css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/font-awesome.min.css';</a:t>
            </a:r>
          </a:p>
          <a:p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alertifyjs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/build/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css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/alertify.min.css';</a:t>
            </a:r>
          </a:p>
          <a:p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alertifyjs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/build/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css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/themes/bootstrap.min.css';</a:t>
            </a:r>
          </a:p>
          <a:p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bootswatch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8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dist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/united/bootstrap.min.css';</a:t>
            </a:r>
          </a:p>
          <a:p>
            <a:b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.tab-panel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border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1px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solid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#ddd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padding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10px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border-radius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4px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li.open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li:hover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border-bottom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4px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solid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#fbcdcf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li.open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li:hover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border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background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none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000FF"/>
                </a:solidFill>
                <a:effectLst/>
                <a:latin typeface="Consolas,  Courier New"/>
              </a:rPr>
              <a:t>!important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color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#333333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li.open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li:hover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color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#a6a6a6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li.open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.dropdown-menu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li:hover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.dropdown-menu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margin-top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0px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li.active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border-bottom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4px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solid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#E95420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position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relative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li.active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border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000FF"/>
                </a:solidFill>
                <a:effectLst/>
                <a:latin typeface="Consolas,  Courier New"/>
              </a:rPr>
              <a:t>!important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color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#333333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li.active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color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#404040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8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800" b="0" i="1" dirty="0">
                <a:solidFill>
                  <a:srgbClr val="800000"/>
                </a:solidFill>
                <a:effectLst/>
                <a:latin typeface="Consolas,  Courier New"/>
              </a:rPr>
              <a:t>.tab-content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margin-top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-3px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background-color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#fff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border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border-top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1px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solid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451A5"/>
                </a:solidFill>
                <a:effectLst/>
                <a:latin typeface="Consolas,  Courier New"/>
              </a:rPr>
              <a:t>#eee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i="1" dirty="0">
                <a:solidFill>
                  <a:srgbClr val="FF0000"/>
                </a:solidFill>
                <a:effectLst/>
                <a:latin typeface="Consolas,  Courier New"/>
              </a:rPr>
              <a:t>padding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15px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16.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,  Courier New"/>
              </a:rPr>
              <a:t>Route Resolver: BEFORE data is activated via route, 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,  Courier New"/>
              </a:rPr>
              <a:t>it resolves data at first</a:t>
            </a:r>
          </a:p>
          <a:p>
            <a:endParaRPr lang="en-US" sz="1200" b="1" dirty="0">
              <a:effectLst/>
              <a:latin typeface="Consolas,  Courier New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,  Courier New"/>
              </a:rPr>
              <a:t>17. \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,  Courier New"/>
              </a:rPr>
              <a:t>src</a:t>
            </a:r>
            <a:r>
              <a:rPr lang="en-US" sz="1200" dirty="0">
                <a:solidFill>
                  <a:srgbClr val="000000"/>
                </a:solidFill>
                <a:effectLst/>
                <a:latin typeface="Consolas,  Courier New"/>
              </a:rPr>
              <a:t>\app&gt;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,  Courier New"/>
              </a:rPr>
              <a:t>mkdir</a:t>
            </a:r>
            <a:r>
              <a:rPr lang="en-US" sz="1200" dirty="0">
                <a:solidFill>
                  <a:srgbClr val="000000"/>
                </a:solidFill>
                <a:effectLst/>
                <a:latin typeface="Consolas,  Courier New"/>
              </a:rPr>
              <a:t> _resolvers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18. &gt;cd _resolvers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,  Courier New"/>
              </a:rPr>
              <a:t>19.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,  Courier New"/>
              </a:rPr>
              <a:t>src</a:t>
            </a:r>
            <a:r>
              <a:rPr lang="en-US" sz="1200" dirty="0">
                <a:solidFill>
                  <a:srgbClr val="000000"/>
                </a:solidFill>
                <a:effectLst/>
                <a:latin typeface="Consolas,  Courier New"/>
              </a:rPr>
              <a:t>\app\_resolvers&gt;ng g resolver member-list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20. member-</a:t>
            </a:r>
            <a:r>
              <a:rPr lang="en-US" sz="1200" dirty="0" err="1">
                <a:solidFill>
                  <a:srgbClr val="000000"/>
                </a:solidFill>
                <a:latin typeface="Consolas,  Courier New"/>
              </a:rPr>
              <a:t>list.resolver.ts</a:t>
            </a:r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Injectable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'../_models/user'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Resolve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ActivatedRouteSnapshot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'@angular/router'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user.service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alertify.service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Observable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of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rxjs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catchError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rxjs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/operators'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Injectable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MemberListResolver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Resolve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[]&gt;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resolve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ActivatedRouteSnapshot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Observable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[]&gt;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getUsers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pipe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catchError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'Problem retrieving data'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navigate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'/home'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of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([]);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https://blog.angular-university.io/rxjs-error-handling/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})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21.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app.module.ts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 (always manually register except components)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MemberListResolver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'./_resolvers/member-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list.resolver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’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i="1" dirty="0">
                <a:solidFill>
                  <a:srgbClr val="000000"/>
                </a:solidFill>
                <a:latin typeface="Consolas,  Courier New"/>
              </a:rPr>
              <a:t>…</a:t>
            </a:r>
          </a:p>
          <a:p>
            <a:r>
              <a:rPr lang="en-US" sz="900" b="0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providers: [</a:t>
            </a:r>
          </a:p>
          <a:p>
            <a:r>
              <a:rPr lang="en-US" sz="900" b="0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900" b="0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900" b="0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900" b="0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900" b="0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AlertifyService</a:t>
            </a:r>
            <a:r>
              <a:rPr lang="en-US" sz="900" b="0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900" b="0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900" b="0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UserService</a:t>
            </a:r>
            <a:r>
              <a:rPr lang="en-US" sz="900" b="0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,  Courier New"/>
              </a:rPr>
              <a:t>MemberListResolver</a:t>
            </a:r>
            <a:endParaRPr lang="en-US" sz="9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],</a:t>
            </a:r>
          </a:p>
          <a:p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Consolas,  Courier New"/>
              </a:rPr>
              <a:t>22. app-</a:t>
            </a:r>
            <a:r>
              <a:rPr lang="en-US" sz="1200" b="0" dirty="0" err="1">
                <a:solidFill>
                  <a:srgbClr val="000000"/>
                </a:solidFill>
                <a:latin typeface="Consolas,  Courier New"/>
              </a:rPr>
              <a:t>routing.module.ts</a:t>
            </a:r>
            <a:endParaRPr lang="en-US" sz="1200" b="0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000" i="1" dirty="0">
                <a:solidFill>
                  <a:srgbClr val="000000"/>
                </a:solidFill>
                <a:effectLst/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MemberListResolver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'./_resolvers/member-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list.resolver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’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…</a:t>
            </a:r>
          </a:p>
          <a:p>
            <a:endParaRPr lang="en-US" sz="1000" i="1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000" b="0" i="1" dirty="0">
                <a:solidFill>
                  <a:schemeClr val="bg1">
                    <a:lumMod val="65000"/>
                  </a:schemeClr>
                </a:solidFill>
                <a:effectLst/>
                <a:latin typeface="Consolas,  Courier New"/>
              </a:rPr>
              <a:t>children: [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path: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'members'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MemberListComponent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resolve: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users: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MemberListResolver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}},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/* make data available BEFORE routing start work */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>
                <a:solidFill>
                  <a:schemeClr val="bg1">
                    <a:lumMod val="65000"/>
                  </a:schemeClr>
                </a:solidFill>
                <a:effectLst/>
                <a:latin typeface="Consolas,  Courier New"/>
              </a:rPr>
              <a:t>{path: 'messages', component: </a:t>
            </a:r>
            <a:r>
              <a:rPr lang="en-US" sz="10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Consolas,  Courier New"/>
              </a:rPr>
              <a:t>MessagesComponent</a:t>
            </a:r>
            <a:r>
              <a:rPr lang="en-US" sz="1000" b="0" i="1" dirty="0">
                <a:solidFill>
                  <a:schemeClr val="bg1">
                    <a:lumMod val="65000"/>
                  </a:schemeClr>
                </a:solidFill>
                <a:effectLst/>
                <a:latin typeface="Consolas,  Courier New"/>
              </a:rPr>
              <a:t>},</a:t>
            </a:r>
          </a:p>
          <a:p>
            <a:r>
              <a:rPr lang="en-US" sz="1000" b="0" i="1" dirty="0">
                <a:solidFill>
                  <a:schemeClr val="bg1">
                    <a:lumMod val="65000"/>
                  </a:schemeClr>
                </a:solidFill>
                <a:effectLst/>
                <a:latin typeface="Consolas,  Courier New"/>
              </a:rPr>
              <a:t>            {path: 'lists', component: </a:t>
            </a:r>
            <a:r>
              <a:rPr lang="en-US" sz="10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Consolas,  Courier New"/>
              </a:rPr>
              <a:t>ListsComponent</a:t>
            </a:r>
            <a:r>
              <a:rPr lang="en-US" sz="1000" b="0" i="1" dirty="0">
                <a:solidFill>
                  <a:schemeClr val="bg1">
                    <a:lumMod val="65000"/>
                  </a:schemeClr>
                </a:solidFill>
                <a:effectLst/>
                <a:latin typeface="Consolas,  Courier New"/>
              </a:rPr>
              <a:t>},</a:t>
            </a:r>
          </a:p>
          <a:p>
            <a:r>
              <a:rPr lang="en-US" sz="1000" b="0" i="1" dirty="0">
                <a:solidFill>
                  <a:schemeClr val="bg1">
                    <a:lumMod val="65000"/>
                  </a:schemeClr>
                </a:solidFill>
                <a:effectLst/>
                <a:latin typeface="Consolas,  Courier New"/>
              </a:rPr>
              <a:t>        ]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…</a:t>
            </a:r>
          </a:p>
          <a:p>
            <a:endParaRPr lang="en-US" sz="1200" dirty="0"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23. Test</a:t>
            </a: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nsolas,  Courier New"/>
              </a:rPr>
              <a:t>Not ready to see member detail yet. Only list</a:t>
            </a:r>
          </a:p>
          <a:p>
            <a:r>
              <a:rPr lang="en-US" sz="1200" dirty="0">
                <a:latin typeface="Consolas,  Courier New"/>
              </a:rPr>
              <a:t>24. app/_resolvers&gt;ng g r member-detail</a:t>
            </a: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8BA5A-13A9-460A-8CD8-13BEF04C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226" y="2544124"/>
            <a:ext cx="3410949" cy="23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2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0" i="1" dirty="0">
                <a:solidFill>
                  <a:srgbClr val="000000"/>
                </a:solidFill>
                <a:effectLst/>
                <a:latin typeface="Consolas,  Courier New"/>
              </a:rPr>
              <a:t>25. </a:t>
            </a:r>
            <a:r>
              <a:rPr lang="en-US" sz="1200" i="1" dirty="0" err="1">
                <a:solidFill>
                  <a:srgbClr val="000000"/>
                </a:solidFill>
                <a:latin typeface="Consolas,  Courier New"/>
              </a:rPr>
              <a:t>app.module.ts</a:t>
            </a:r>
            <a:endParaRPr lang="en-US" sz="1200" i="1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…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MemberDetailResolver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'./_resolvers/member-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detail.resolver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’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,  Courier New"/>
              </a:rPr>
              <a:t>…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providers: [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AlertifyService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UserService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MemberListResolver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MemberDetailResolver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],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,  Courier New"/>
              </a:rPr>
              <a:t>…</a:t>
            </a:r>
          </a:p>
          <a:p>
            <a:r>
              <a:rPr lang="en-US" sz="1200" b="0" dirty="0">
                <a:effectLst/>
                <a:latin typeface="Consolas,  Courier New"/>
              </a:rPr>
              <a:t>26. </a:t>
            </a:r>
            <a:r>
              <a:rPr lang="en-US" sz="1200" dirty="0">
                <a:latin typeface="Consolas,  Courier New"/>
              </a:rPr>
              <a:t>member-</a:t>
            </a:r>
            <a:r>
              <a:rPr lang="en-US" sz="1200" dirty="0" err="1">
                <a:latin typeface="Consolas,  Courier New"/>
              </a:rPr>
              <a:t>detail.resolvers.ts</a:t>
            </a:r>
            <a:endParaRPr lang="en-US" sz="1200" dirty="0"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Injectable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'../_models/user'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Resolve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ActivatedRouteSnapshot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'@angular/router'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user.service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alertify.service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Observable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of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rxjs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catchError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rxjs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/operators'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NOTE: BEFORE data is activated via route, it resolves data at first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it needs to be registered at "route"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Injectable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MemberDetailResolver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Resolve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&gt;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resolve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ActivatedRouteSnapshot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Observable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&gt;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just return, do not subscribe here. Let each component to subscribe to it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route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params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'id'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]).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pipe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catchError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'Problem retrieving data'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navigate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'/members'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let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null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of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https://blog.angular-university.io/rxjs-error-handling/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})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effectLst/>
              <a:latin typeface="Consolas,  Courier New"/>
            </a:endParaRPr>
          </a:p>
          <a:p>
            <a:endParaRPr lang="en-US" sz="12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,  Courier New"/>
              </a:rPr>
              <a:t>27. app-</a:t>
            </a:r>
            <a:r>
              <a:rPr lang="en-US" sz="1200" dirty="0" err="1">
                <a:latin typeface="Consolas,  Courier New"/>
              </a:rPr>
              <a:t>routing.module.ts</a:t>
            </a:r>
            <a:endParaRPr lang="en-US" sz="1200" dirty="0">
              <a:latin typeface="Consolas,  Courier New"/>
            </a:endParaRPr>
          </a:p>
          <a:p>
            <a:r>
              <a:rPr lang="en-US" sz="1000" i="1" dirty="0"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children: [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  {path: 'members', component: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MemberListComponent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  resolve: {users: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MemberListResolver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}}, /* make data available BEFORE routing start work */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path: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'members/:id'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MemberDetailComponent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resolve: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MemberDetailResolver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}},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go to member-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detail.resolve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  {path: 'messages', component: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MessagesComponent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  {path: 'lists', component: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ListsComponent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]</a:t>
            </a:r>
          </a:p>
          <a:p>
            <a:endParaRPr lang="en-US" sz="1000" i="1" dirty="0">
              <a:latin typeface="Consolas,  Courier New"/>
            </a:endParaRPr>
          </a:p>
          <a:p>
            <a:r>
              <a:rPr lang="en-US" sz="1000" i="1" dirty="0">
                <a:latin typeface="Consolas,  Courier New"/>
              </a:rPr>
              <a:t>…</a:t>
            </a:r>
          </a:p>
          <a:p>
            <a:r>
              <a:rPr lang="en-US" sz="1200" dirty="0">
                <a:latin typeface="Consolas,  Courier New"/>
              </a:rPr>
              <a:t>28. (NOTE) </a:t>
            </a:r>
            <a:r>
              <a:rPr lang="en-US" sz="1200" dirty="0" err="1">
                <a:latin typeface="Consolas,  Courier New"/>
              </a:rPr>
              <a:t>ngx</a:t>
            </a:r>
            <a:r>
              <a:rPr lang="en-US" sz="1200" dirty="0">
                <a:latin typeface="Consolas,  Courier New"/>
              </a:rPr>
              <a:t>-gallery: </a:t>
            </a:r>
            <a:r>
              <a:rPr lang="en-US" sz="1200" dirty="0" err="1">
                <a:latin typeface="Consolas,  Courier New"/>
              </a:rPr>
              <a:t>npm</a:t>
            </a:r>
            <a:r>
              <a:rPr lang="en-US" sz="1200" dirty="0">
                <a:latin typeface="Consolas,  Courier New"/>
              </a:rPr>
              <a:t> install </a:t>
            </a:r>
            <a:r>
              <a:rPr lang="en-US" sz="1200" dirty="0" err="1">
                <a:latin typeface="Consolas,  Courier New"/>
              </a:rPr>
              <a:t>ngx</a:t>
            </a:r>
            <a:r>
              <a:rPr lang="en-US" sz="1200" dirty="0">
                <a:latin typeface="Consolas,  Courier New"/>
              </a:rPr>
              <a:t>-gallery does not work, Instead</a:t>
            </a:r>
          </a:p>
          <a:p>
            <a:r>
              <a:rPr lang="en-US" sz="1200" dirty="0">
                <a:latin typeface="Consolas,  Courier New"/>
              </a:rPr>
              <a:t>&gt; </a:t>
            </a:r>
            <a:r>
              <a:rPr lang="en-US" sz="1200" dirty="0" err="1">
                <a:latin typeface="Consolas,  Courier New"/>
              </a:rPr>
              <a:t>npm</a:t>
            </a:r>
            <a:r>
              <a:rPr lang="en-US" sz="1200" dirty="0">
                <a:latin typeface="Consolas,  Courier New"/>
              </a:rPr>
              <a:t> </a:t>
            </a:r>
            <a:r>
              <a:rPr lang="en-US" sz="1200" dirty="0" err="1">
                <a:latin typeface="Consolas,  Courier New"/>
              </a:rPr>
              <a:t>install@kolvov</a:t>
            </a:r>
            <a:r>
              <a:rPr lang="en-US" sz="1200" dirty="0">
                <a:latin typeface="Consolas,  Courier New"/>
              </a:rPr>
              <a:t>/</a:t>
            </a:r>
            <a:r>
              <a:rPr lang="en-US" sz="1200" dirty="0" err="1">
                <a:latin typeface="Consolas,  Courier New"/>
              </a:rPr>
              <a:t>ngx</a:t>
            </a:r>
            <a:r>
              <a:rPr lang="en-US" sz="1200" dirty="0">
                <a:latin typeface="Consolas,  Courier New"/>
              </a:rPr>
              <a:t>-gallery </a:t>
            </a:r>
          </a:p>
          <a:p>
            <a:endParaRPr lang="en-US" sz="1200" dirty="0"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29. Along with </a:t>
            </a:r>
            <a:r>
              <a:rPr lang="en-US" sz="1200" dirty="0" err="1">
                <a:latin typeface="Consolas,  Courier New"/>
              </a:rPr>
              <a:t>ngx</a:t>
            </a:r>
            <a:r>
              <a:rPr lang="en-US" sz="1200" dirty="0">
                <a:latin typeface="Consolas,  Courier New"/>
              </a:rPr>
              <a:t>-gallery registration on </a:t>
            </a:r>
            <a:r>
              <a:rPr lang="en-US" sz="1200" dirty="0" err="1">
                <a:latin typeface="Consolas,  Courier New"/>
              </a:rPr>
              <a:t>app.module</a:t>
            </a:r>
            <a:r>
              <a:rPr lang="en-US" sz="1200" dirty="0">
                <a:latin typeface="Consolas,  Courier New"/>
              </a:rPr>
              <a:t>, register tab for </a:t>
            </a:r>
            <a:r>
              <a:rPr lang="en-US" sz="1200" dirty="0" err="1">
                <a:latin typeface="Consolas,  Courier New"/>
              </a:rPr>
              <a:t>ngx</a:t>
            </a:r>
            <a:r>
              <a:rPr lang="en-US" sz="1200" dirty="0">
                <a:latin typeface="Consolas,  Courier New"/>
              </a:rPr>
              <a:t>-bootstrap</a:t>
            </a:r>
          </a:p>
          <a:p>
            <a:r>
              <a:rPr lang="en-US" sz="1200" dirty="0" err="1">
                <a:latin typeface="Consolas,  Courier New"/>
              </a:rPr>
              <a:t>App.module.ts</a:t>
            </a:r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r>
              <a:rPr lang="en-US" sz="1000" i="1" dirty="0"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NgxGalleryModule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kolkov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ngx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-gallery'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TabsModule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ngx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-bootstrap/tabs’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i="1" dirty="0"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imports: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BrowserModule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AppRoutingModule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HttpClientModule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FormsModule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BrowserAnimationsModule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BsDropdownModule.forRoot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(),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TabsModule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forRoot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NgxGalleryModule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],</a:t>
            </a:r>
          </a:p>
          <a:p>
            <a:r>
              <a:rPr lang="en-US" sz="1000" i="1" dirty="0">
                <a:solidFill>
                  <a:srgbClr val="000000"/>
                </a:solidFill>
                <a:latin typeface="Consolas,  Courier New"/>
              </a:rPr>
              <a:t>…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2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30. app/members&gt; ng g c member-detail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31. member-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detail.components.ts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Component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OnInit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'../../_models/user'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'../../_services/</a:t>
            </a:r>
            <a:r>
              <a:rPr lang="en-US" sz="900" b="0" i="1" dirty="0" err="1">
                <a:solidFill>
                  <a:srgbClr val="A31515"/>
                </a:solidFill>
                <a:effectLst/>
                <a:latin typeface="Consolas,  Courier New"/>
              </a:rPr>
              <a:t>user.service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AlertifyService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'../../_services/</a:t>
            </a:r>
            <a:r>
              <a:rPr lang="en-US" sz="900" b="0" i="1" dirty="0" err="1">
                <a:solidFill>
                  <a:srgbClr val="A31515"/>
                </a:solidFill>
                <a:effectLst/>
                <a:latin typeface="Consolas,  Courier New"/>
              </a:rPr>
              <a:t>alertify.service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ActivatedRoute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'@angular/router'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NgxGalleryOptions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NgxGalleryImage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NgxGalleryAnimation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'@</a:t>
            </a:r>
            <a:r>
              <a:rPr lang="en-US" sz="900" b="0" i="1" dirty="0" err="1">
                <a:solidFill>
                  <a:srgbClr val="A31515"/>
                </a:solidFill>
                <a:effectLst/>
                <a:latin typeface="Consolas,  Courier New"/>
              </a:rPr>
              <a:t>kolkov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/</a:t>
            </a:r>
            <a:r>
              <a:rPr lang="en-US" sz="900" b="0" i="1" dirty="0" err="1">
                <a:solidFill>
                  <a:srgbClr val="A31515"/>
                </a:solidFill>
                <a:effectLst/>
                <a:latin typeface="Consolas,  Courier New"/>
              </a:rPr>
              <a:t>ngx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-gallery'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Photo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'../../_models/photo'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8000"/>
                </a:solidFill>
                <a:effectLst/>
                <a:latin typeface="Consolas,  Courier New"/>
              </a:rPr>
              <a:t>// ref: https://github.com/kolkov/ngx-gallery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8000"/>
                </a:solidFill>
                <a:effectLst/>
                <a:latin typeface="Consolas,  Courier New"/>
              </a:rPr>
              <a:t>// NOTE: if you are using angular v9, try to use --&gt;&gt; </a:t>
            </a:r>
            <a:r>
              <a:rPr lang="en-US" sz="900" b="0" i="1" dirty="0" err="1">
                <a:solidFill>
                  <a:srgbClr val="008000"/>
                </a:solidFill>
                <a:effectLst/>
                <a:latin typeface="Consolas,  Courier New"/>
              </a:rPr>
              <a:t>npm</a:t>
            </a:r>
            <a:r>
              <a:rPr lang="en-US" sz="900" b="0" i="1" dirty="0">
                <a:solidFill>
                  <a:srgbClr val="008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 err="1">
                <a:solidFill>
                  <a:srgbClr val="008000"/>
                </a:solidFill>
                <a:effectLst/>
                <a:latin typeface="Consolas,  Courier New"/>
              </a:rPr>
              <a:t>install@kolvov</a:t>
            </a:r>
            <a:r>
              <a:rPr lang="en-US" sz="900" b="0" i="1" dirty="0">
                <a:solidFill>
                  <a:srgbClr val="008000"/>
                </a:solidFill>
                <a:effectLst/>
                <a:latin typeface="Consolas,  Courier New"/>
              </a:rPr>
              <a:t>/</a:t>
            </a:r>
            <a:r>
              <a:rPr lang="en-US" sz="900" b="0" i="1" dirty="0" err="1">
                <a:solidFill>
                  <a:srgbClr val="008000"/>
                </a:solidFill>
                <a:effectLst/>
                <a:latin typeface="Consolas,  Courier New"/>
              </a:rPr>
              <a:t>ngx</a:t>
            </a:r>
            <a:r>
              <a:rPr lang="en-US" sz="900" b="0" i="1" dirty="0">
                <a:solidFill>
                  <a:srgbClr val="008000"/>
                </a:solidFill>
                <a:effectLst/>
                <a:latin typeface="Consolas,  Courier New"/>
              </a:rPr>
              <a:t>-gallery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900" b="0" i="1" dirty="0">
                <a:solidFill>
                  <a:srgbClr val="795E26"/>
                </a:solidFill>
                <a:effectLst/>
                <a:latin typeface="Consolas,  Courier New"/>
              </a:rPr>
              <a:t>Component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selector: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'app-member-detail'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templateUrl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'./member-detail.component.html'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styleUrls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'./member-detail.component.css'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]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9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 err="1">
                <a:solidFill>
                  <a:srgbClr val="267F99"/>
                </a:solidFill>
                <a:effectLst/>
                <a:latin typeface="Consolas,  Courier New"/>
              </a:rPr>
              <a:t>MemberDetailComponent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 err="1">
                <a:solidFill>
                  <a:srgbClr val="267F99"/>
                </a:solidFill>
                <a:effectLst/>
                <a:latin typeface="Consolas,  Courier New"/>
              </a:rPr>
              <a:t>OnInit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!: </a:t>
            </a:r>
            <a:r>
              <a:rPr lang="en-US" sz="9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008000"/>
                </a:solidFill>
                <a:effectLst/>
                <a:latin typeface="Consolas,  Courier New"/>
              </a:rPr>
              <a:t>// ref: npmjs.com/package/</a:t>
            </a:r>
            <a:r>
              <a:rPr lang="en-US" sz="900" b="0" i="1" dirty="0" err="1">
                <a:solidFill>
                  <a:srgbClr val="008000"/>
                </a:solidFill>
                <a:effectLst/>
                <a:latin typeface="Consolas,  Courier New"/>
              </a:rPr>
              <a:t>ngx</a:t>
            </a:r>
            <a:r>
              <a:rPr lang="en-US" sz="900" b="0" i="1" dirty="0">
                <a:solidFill>
                  <a:srgbClr val="008000"/>
                </a:solidFill>
                <a:effectLst/>
                <a:latin typeface="Consolas,  Courier New"/>
              </a:rPr>
              <a:t>-gallery</a:t>
            </a:r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galleryOptions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!: </a:t>
            </a:r>
            <a:r>
              <a:rPr lang="en-US" sz="900" b="0" i="1" dirty="0" err="1">
                <a:solidFill>
                  <a:srgbClr val="267F99"/>
                </a:solidFill>
                <a:effectLst/>
                <a:latin typeface="Consolas,  Courier New"/>
              </a:rPr>
              <a:t>NgxGalleryOptions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[];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galleryImages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!: </a:t>
            </a:r>
            <a:r>
              <a:rPr lang="en-US" sz="900" b="0" i="1" dirty="0" err="1">
                <a:solidFill>
                  <a:srgbClr val="267F99"/>
                </a:solidFill>
                <a:effectLst/>
                <a:latin typeface="Consolas,  Courier New"/>
              </a:rPr>
              <a:t>NgxGalleryImage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[];</a:t>
            </a: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 err="1">
                <a:solidFill>
                  <a:srgbClr val="267F99"/>
                </a:solidFill>
                <a:effectLst/>
                <a:latin typeface="Consolas,  Courier New"/>
              </a:rPr>
              <a:t>UserService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 err="1">
                <a:solidFill>
                  <a:srgbClr val="267F99"/>
                </a:solidFill>
                <a:effectLst/>
                <a:latin typeface="Consolas,  Courier New"/>
              </a:rPr>
              <a:t>AlertifyService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route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 err="1">
                <a:solidFill>
                  <a:srgbClr val="267F99"/>
                </a:solidFill>
                <a:effectLst/>
                <a:latin typeface="Consolas,  Courier New"/>
              </a:rPr>
              <a:t>ActivatedRoute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) {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795E26"/>
                </a:solidFill>
                <a:effectLst/>
                <a:latin typeface="Consolas,  Courier New"/>
              </a:rPr>
              <a:t> </a:t>
            </a:r>
            <a:r>
              <a:rPr lang="en-US" sz="900" b="0" i="1" dirty="0" err="1">
                <a:solidFill>
                  <a:srgbClr val="795E26"/>
                </a:solidFill>
                <a:effectLst/>
                <a:latin typeface="Consolas,  Courier New"/>
              </a:rPr>
              <a:t>ngOnInit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008000"/>
                </a:solidFill>
                <a:effectLst/>
                <a:latin typeface="Consolas,  Courier New"/>
              </a:rPr>
              <a:t>//</a:t>
            </a:r>
            <a:r>
              <a:rPr lang="en-US" sz="900" b="0" i="1" dirty="0" err="1">
                <a:solidFill>
                  <a:srgbClr val="008000"/>
                </a:solidFill>
                <a:effectLst/>
                <a:latin typeface="Consolas,  Courier New"/>
              </a:rPr>
              <a:t>this.loadUser</a:t>
            </a:r>
            <a:r>
              <a:rPr lang="en-US" sz="900" b="0" i="1" dirty="0">
                <a:solidFill>
                  <a:srgbClr val="008000"/>
                </a:solidFill>
                <a:effectLst/>
                <a:latin typeface="Consolas,  Courier New"/>
              </a:rPr>
              <a:t>();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008000"/>
                </a:solidFill>
                <a:effectLst/>
                <a:latin typeface="Consolas,  Courier New"/>
              </a:rPr>
              <a:t>// instead...</a:t>
            </a:r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008000"/>
                </a:solidFill>
                <a:effectLst/>
                <a:latin typeface="Consolas,  Courier New"/>
              </a:rPr>
              <a:t>// use "resolve" in route and use it as below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route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data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795E26"/>
                </a:solidFill>
                <a:effectLst/>
                <a:latin typeface="Consolas,  Courier New"/>
              </a:rPr>
              <a:t>subscribe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data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data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[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'user'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];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});</a:t>
            </a:r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galleryOptions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= [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width: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'500px'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height: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A31515"/>
                </a:solidFill>
                <a:effectLst/>
                <a:latin typeface="Consolas,  Courier New"/>
              </a:rPr>
              <a:t>'500px'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imagePercent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100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thumbnailsColumns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4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imageAnimation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NgxGalleryAnimation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Slide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>
                <a:solidFill>
                  <a:srgbClr val="001080"/>
                </a:solidFill>
                <a:effectLst/>
                <a:latin typeface="Consolas,  Courier New"/>
              </a:rPr>
              <a:t>preview: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false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}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];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galleryImages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795E26"/>
                </a:solidFill>
                <a:effectLst/>
                <a:latin typeface="Consolas,  Courier New"/>
              </a:rPr>
              <a:t>getImages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();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effectLst/>
              <a:latin typeface="Consolas,  Courier New"/>
            </a:endParaRPr>
          </a:p>
          <a:p>
            <a:endParaRPr lang="en-US" sz="12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NOTE: if we use this way, BEFORE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getUser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merthod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get called, this page is loaded, which raise an issue :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this.user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object gets null. Therefore we will have to use above way: "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RoutingResolve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"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+ means change parameter (string) to integer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loadUser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(){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 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this.userService.getUser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(+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this.route.snapshot.params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['id']).subscribe(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    (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user:User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) =&gt;{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     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this.user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= user;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    }, error =&gt;{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     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this.alertify.error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(error);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    }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  );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  }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https://stackoverflow.com/questions/54884488/how-can-i-solve-the-error-ts2532-object-is-possibly-undefined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getImages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imageUrls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[];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photos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(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!=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null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&amp;&amp;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photos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!=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null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let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&lt;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photos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length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++)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imageUrls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push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small: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photos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url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medium: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photos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url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big: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photos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url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description: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photos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].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description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});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console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log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imageUrls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imageUrls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1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32. member-detail.components.html</a:t>
            </a:r>
          </a:p>
          <a:p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"container mt-4"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"row"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&lt;h1&gt;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knownAs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}}'s Profile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&lt;/h1&gt;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"row"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"col-sm-4"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"card"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img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"card-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img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-top 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img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-thumbnail"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 err="1">
                <a:solidFill>
                  <a:srgbClr val="FF0000"/>
                </a:solidFill>
                <a:effectLst/>
                <a:latin typeface="Consolas,  Courier New"/>
              </a:rPr>
              <a:t>src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"{{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user.photoUrl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}}"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alt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"{{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user.knownAs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}}"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"card-body"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&lt;strong&gt;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Location: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&lt;/strong&gt;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city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}}, {{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country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&lt;strong&gt;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Age: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&lt;/strong&gt;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age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&lt;strong&gt;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Last Active: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&lt;/strong&gt;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lastActive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&lt;strong&gt;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Member Since: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&lt;/strong&gt;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created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"card-footer"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-group d-flex"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&lt;button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-primary w-100"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Like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&lt;/button&gt;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&lt;button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-success w-100"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Message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&lt;/button&gt;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effectLst/>
              <a:latin typeface="Consolas,  Courier New"/>
            </a:endParaRPr>
          </a:p>
          <a:p>
            <a:endParaRPr lang="en-US" sz="12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"col-sm-8"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&lt;!--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ngx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bootstrap --&gt;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"tab-panel"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 err="1">
                <a:solidFill>
                  <a:srgbClr val="CD3131"/>
                </a:solidFill>
                <a:effectLst/>
                <a:latin typeface="Consolas,  Courier New"/>
              </a:rPr>
              <a:t>tabset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"member-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tabset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heading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"About {{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user.knownAs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}}"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&lt;h4&gt;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Description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&lt;/h4&gt;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introduction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&lt;h4&gt;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Looking For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&lt;/h4&gt;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lookingFor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</a:t>
            </a:r>
            <a:r>
              <a:rPr lang="en-US" sz="1000" b="0" i="1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heading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"Interests"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&lt;h4&gt;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Interests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&lt;/h4&gt;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interests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</a:t>
            </a:r>
            <a:r>
              <a:rPr lang="en-US" sz="1000" b="0" i="1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heading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"Photos"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ngx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-gallery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[options]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galleryOptions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[images]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galleryImages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ngx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-gallery"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ngx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-gallery&gt;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</a:t>
            </a:r>
            <a:r>
              <a:rPr lang="en-US" sz="1000" b="0" i="1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heading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"Messages"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Messages will go here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</a:t>
            </a:r>
            <a:r>
              <a:rPr lang="en-US" sz="1000" b="0" i="1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</a:t>
            </a:r>
            <a:r>
              <a:rPr lang="en-US" sz="1000" b="0" i="1" dirty="0" err="1">
                <a:solidFill>
                  <a:srgbClr val="CD3131"/>
                </a:solidFill>
                <a:effectLst/>
                <a:latin typeface="Consolas,  Courier New"/>
              </a:rPr>
              <a:t>tabset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200" dirty="0"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33. member-detail.components.css</a:t>
            </a:r>
          </a:p>
          <a:p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img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-thumbnail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margin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25px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width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85%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height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85%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.card-body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padding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25px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.card-footer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padding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10px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15px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background-color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#fff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border-top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none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ngx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-gallery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display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inline-block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margin-bottom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20px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 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4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34. Styles.css</a:t>
            </a:r>
          </a:p>
          <a:p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/* You can add global styles to this file, and also import other style files */</a:t>
            </a:r>
          </a:p>
          <a:p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/bootstrap/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dist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css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/bootstrap.min.css';</a:t>
            </a:r>
          </a:p>
          <a:p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/font-awesome/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css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/font-awesome.min.css';</a:t>
            </a:r>
          </a:p>
          <a:p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alertifyjs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/build/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css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/alertify.min.css';</a:t>
            </a:r>
          </a:p>
          <a:p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alertifyjs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/build/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css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/themes/bootstrap.min.css';</a:t>
            </a:r>
          </a:p>
          <a:p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bootswatch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9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dist</a:t>
            </a:r>
            <a:r>
              <a:rPr lang="en-US" sz="9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/united/bootstrap.min.css';</a:t>
            </a: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.tab-panel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border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1px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solid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#ddd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padding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10px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border-radius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4px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li.open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li:hover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border-bottom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4px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solid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#fbcdcf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li.open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li:hover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border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background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none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!important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color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#333333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li.open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li:hover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color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#a6a6a6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li.open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.dropdown-menu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li:hover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.dropdown-menu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margin-top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0px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li.active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border-bottom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4px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solid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#E95420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position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relative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li.active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border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!important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color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900" b="0" i="1" dirty="0">
                <a:solidFill>
                  <a:srgbClr val="0451A5"/>
                </a:solidFill>
                <a:effectLst/>
                <a:latin typeface="Consolas,  Courier New"/>
              </a:rPr>
              <a:t>#333333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.nav-tabs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li.active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color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#404040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.member-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tabset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&gt;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.tab-content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margin-top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-3px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background-color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#fff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border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border-top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1px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solid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#eee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padding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15px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9885A"/>
                </a:solidFill>
                <a:effectLst/>
                <a:latin typeface="Consolas,  Courier New"/>
              </a:rPr>
              <a:t>0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35. Test</a:t>
            </a: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1405F-C5C7-4C67-BE3E-9F930CF5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022" y="2247250"/>
            <a:ext cx="3376590" cy="2607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479DF1-0BC7-4613-A561-8414B28B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769092"/>
            <a:ext cx="1790950" cy="22672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D0FF4A-76AA-45D4-9352-C927855B6C14}"/>
              </a:ext>
            </a:extLst>
          </p:cNvPr>
          <p:cNvCxnSpPr/>
          <p:nvPr/>
        </p:nvCxnSpPr>
        <p:spPr>
          <a:xfrm>
            <a:off x="7645706" y="3800819"/>
            <a:ext cx="2096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8F2E3CD-13A7-432D-8F4E-89DD4092C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706" y="4915199"/>
            <a:ext cx="2310274" cy="176161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357177-E101-4FA2-B4BF-074A44C67F17}"/>
              </a:ext>
            </a:extLst>
          </p:cNvPr>
          <p:cNvCxnSpPr/>
          <p:nvPr/>
        </p:nvCxnSpPr>
        <p:spPr>
          <a:xfrm flipH="1">
            <a:off x="10256704" y="5251802"/>
            <a:ext cx="503000" cy="54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8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70"/>
            <a:ext cx="5881510" cy="63583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5. value.component.html </a:t>
            </a:r>
            <a:r>
              <a:rPr lang="en-US" sz="1200" dirty="0"/>
              <a:t>(overwrite)</a:t>
            </a: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&lt;p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ngFor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"let value of values"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{{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value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}}, {{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value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i="1" dirty="0">
              <a:solidFill>
                <a:srgbClr val="AF00DB"/>
              </a:solidFill>
              <a:effectLst/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6. </a:t>
            </a:r>
            <a:r>
              <a:rPr lang="en-US" sz="1200" b="1" dirty="0" err="1">
                <a:latin typeface="Consolas,  Courier New"/>
              </a:rPr>
              <a:t>app.module.ts</a:t>
            </a:r>
            <a:endParaRPr lang="en-US" sz="1200" b="1" dirty="0">
              <a:latin typeface="Consolas,  Courier New"/>
            </a:endParaRPr>
          </a:p>
          <a:p>
            <a:r>
              <a:rPr lang="en-US" sz="1000" dirty="0">
                <a:latin typeface="Consolas,  Courier New"/>
              </a:rPr>
              <a:t>…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HttpClientModule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'@angular/common/http’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dirty="0">
                <a:latin typeface="Consolas,  Courier New"/>
              </a:rPr>
              <a:t>…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imports: [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BrowserModule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AppRoutingModule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HttpClientModule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],</a:t>
            </a:r>
          </a:p>
          <a:p>
            <a:endParaRPr lang="en-US" sz="1200" dirty="0">
              <a:latin typeface="Consolas,  Courier New"/>
            </a:endParaRPr>
          </a:p>
          <a:p>
            <a:r>
              <a:rPr lang="en-US" sz="1200" dirty="0"/>
              <a:t>(</a:t>
            </a:r>
            <a:r>
              <a:rPr lang="en-US" sz="1200" b="1" dirty="0">
                <a:solidFill>
                  <a:srgbClr val="00B050"/>
                </a:solidFill>
              </a:rPr>
              <a:t>Test</a:t>
            </a:r>
            <a:r>
              <a:rPr lang="en-US" sz="1200" dirty="0"/>
              <a:t>)</a:t>
            </a:r>
            <a:endParaRPr lang="en-US" sz="1200" b="0" i="1" dirty="0">
              <a:solidFill>
                <a:srgbClr val="AF00DB"/>
              </a:solidFill>
              <a:effectLst/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7. </a:t>
            </a:r>
            <a:r>
              <a:rPr lang="en-US" sz="1200" b="1" dirty="0">
                <a:latin typeface="Consolas,  Courier New"/>
              </a:rPr>
              <a:t>http://localhost:4200/</a:t>
            </a:r>
          </a:p>
          <a:p>
            <a:r>
              <a:rPr lang="en-US" sz="1200" dirty="0">
                <a:latin typeface="Consolas,  Courier New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,  Courier New"/>
              </a:rPr>
              <a:t>NOTE</a:t>
            </a:r>
            <a:r>
              <a:rPr lang="en-US" sz="1200" dirty="0">
                <a:latin typeface="Consolas,  Courier New"/>
              </a:rPr>
              <a:t>: </a:t>
            </a:r>
            <a:r>
              <a:rPr lang="en-US" sz="1200" b="1" dirty="0">
                <a:latin typeface="Consolas,  Courier New"/>
              </a:rPr>
              <a:t>BE server should be running at first</a:t>
            </a:r>
            <a:r>
              <a:rPr lang="en-US" sz="1200" dirty="0">
                <a:latin typeface="Consolas,  Courier New"/>
              </a:rPr>
              <a:t>)</a:t>
            </a:r>
          </a:p>
          <a:p>
            <a:endParaRPr lang="en-US" sz="1200" b="0" dirty="0">
              <a:effectLst/>
              <a:latin typeface="Consolas,  Courier New"/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02 Security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(</a:t>
            </a:r>
            <a:r>
              <a:rPr lang="en-US" sz="1400" b="1" dirty="0">
                <a:solidFill>
                  <a:srgbClr val="00B050"/>
                </a:solidFill>
              </a:rPr>
              <a:t>Add Navigation</a:t>
            </a:r>
            <a:r>
              <a:rPr lang="en-US" sz="1400" dirty="0"/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200" b="1" dirty="0">
                <a:effectLst/>
                <a:latin typeface="Consolas,  Courier New"/>
              </a:rPr>
              <a:t>1. </a:t>
            </a:r>
            <a:r>
              <a:rPr lang="en-US" sz="1200" b="0" dirty="0">
                <a:effectLst/>
                <a:latin typeface="Consolas,  Courier New"/>
              </a:rPr>
              <a:t>&gt;</a:t>
            </a:r>
            <a:r>
              <a:rPr lang="en-US" sz="1200" b="0" dirty="0" err="1">
                <a:effectLst/>
                <a:latin typeface="Consolas,  Courier New"/>
              </a:rPr>
              <a:t>npm</a:t>
            </a:r>
            <a:r>
              <a:rPr lang="en-US" sz="1200" b="0" dirty="0">
                <a:effectLst/>
                <a:latin typeface="Consolas,  Courier New"/>
              </a:rPr>
              <a:t> </a:t>
            </a:r>
            <a:r>
              <a:rPr lang="en-US" sz="1200" b="0" dirty="0" err="1">
                <a:effectLst/>
                <a:latin typeface="Consolas,  Courier New"/>
              </a:rPr>
              <a:t>i</a:t>
            </a:r>
            <a:r>
              <a:rPr lang="en-US" sz="1200" b="0" dirty="0">
                <a:effectLst/>
                <a:latin typeface="Consolas,  Courier New"/>
              </a:rPr>
              <a:t> bootstrap</a:t>
            </a:r>
          </a:p>
          <a:p>
            <a:r>
              <a:rPr lang="en-US" sz="1200" b="1" dirty="0">
                <a:latin typeface="Consolas,  Courier New"/>
              </a:rPr>
              <a:t>2. </a:t>
            </a:r>
            <a:r>
              <a:rPr lang="en-US" sz="1200" dirty="0">
                <a:latin typeface="Consolas,  Courier New"/>
              </a:rPr>
              <a:t>&gt;</a:t>
            </a:r>
            <a:r>
              <a:rPr lang="en-US" sz="1200" dirty="0" err="1">
                <a:latin typeface="Consolas,  Courier New"/>
              </a:rPr>
              <a:t>npm</a:t>
            </a:r>
            <a:r>
              <a:rPr lang="en-US" sz="1200" dirty="0">
                <a:latin typeface="Consolas,  Courier New"/>
              </a:rPr>
              <a:t> I font-awesome</a:t>
            </a:r>
          </a:p>
          <a:p>
            <a:r>
              <a:rPr lang="en-US" sz="1200" dirty="0">
                <a:latin typeface="Consolas,  Courier New"/>
              </a:rPr>
              <a:t>3</a:t>
            </a:r>
            <a:r>
              <a:rPr lang="en-US" sz="1200" b="0" dirty="0">
                <a:effectLst/>
                <a:latin typeface="Consolas,  Courier New"/>
              </a:rPr>
              <a:t>. </a:t>
            </a:r>
            <a:r>
              <a:rPr lang="en-US" sz="1200" dirty="0">
                <a:latin typeface="Consolas,  Courier New"/>
              </a:rPr>
              <a:t>&gt;cd </a:t>
            </a:r>
            <a:r>
              <a:rPr lang="en-US" sz="1200" dirty="0" err="1">
                <a:latin typeface="Consolas,  Courier New"/>
              </a:rPr>
              <a:t>src</a:t>
            </a:r>
            <a:r>
              <a:rPr lang="en-US" sz="1200" dirty="0">
                <a:latin typeface="Consolas,  Courier New"/>
              </a:rPr>
              <a:t>/app</a:t>
            </a:r>
          </a:p>
          <a:p>
            <a:r>
              <a:rPr lang="en-US" sz="1200" dirty="0">
                <a:latin typeface="Consolas,  Courier New"/>
              </a:rPr>
              <a:t>4</a:t>
            </a:r>
            <a:r>
              <a:rPr lang="en-US" sz="1200" b="0" dirty="0">
                <a:effectLst/>
                <a:latin typeface="Consolas,  Courier New"/>
              </a:rPr>
              <a:t>. </a:t>
            </a:r>
            <a:r>
              <a:rPr lang="en-US" sz="1200" dirty="0" err="1">
                <a:latin typeface="Consolas,  Courier New"/>
              </a:rPr>
              <a:t>src</a:t>
            </a:r>
            <a:r>
              <a:rPr lang="en-US" sz="1200" dirty="0">
                <a:latin typeface="Consolas,  Courier New"/>
              </a:rPr>
              <a:t>/app</a:t>
            </a:r>
            <a:r>
              <a:rPr lang="en-US" sz="1200" b="0" dirty="0">
                <a:effectLst/>
                <a:latin typeface="Consolas,  Courier New"/>
              </a:rPr>
              <a:t>&gt;ng g c nav</a:t>
            </a:r>
          </a:p>
          <a:p>
            <a:r>
              <a:rPr lang="en-US" sz="1200" dirty="0">
                <a:latin typeface="Consolas,  Courier New"/>
              </a:rPr>
              <a:t>5. </a:t>
            </a:r>
            <a:r>
              <a:rPr lang="en-US" sz="1200" b="1" dirty="0">
                <a:latin typeface="Consolas,  Courier New"/>
              </a:rPr>
              <a:t>nav.component.html</a:t>
            </a:r>
            <a:endParaRPr lang="en-US" sz="1200" b="1" dirty="0">
              <a:effectLst/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&lt;nav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"navbar navbar-expand-md navbar-dark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bg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-dark"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"navbar-brand"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Dating App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&lt;ul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"navbar-nav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mr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-auto"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"nav-item active"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"nav-link"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Matches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"nav-item"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"nav-link"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Lists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"nav-item"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"nav-link"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Messages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"nav-item"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"nav-link"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(click)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"logout()"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Logout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&lt;/ul&gt;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()"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"dropdown-toggle text-light"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Welcome User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"dropdown-menu"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"dropdown-item"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"fa fa-user"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Edit Profile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"dropdown-divider"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"dropdown-item"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"fa fa-sign-out"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Logout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&lt;!--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app.module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: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FormsModule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should be registered in order to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ngForm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--&gt;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"!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()"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#loginForm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"ngForm"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"form-inline my-2 my-lg-0"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ngSubmit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"login()"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&lt;input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"form-control mr-sm-2"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"text"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"username"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placeholder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"Username"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required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model.username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&lt;input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"form-control mr-sm-2"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placeholder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required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model.password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&lt;button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[disabled]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"!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loginForm.valid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-success my-2 my-sm-0"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"submit"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Login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&lt;/button&gt;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&lt;/form&gt;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&lt;!-- Form state and field state: valid, touched and dirty : By doing this, we can get to know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form.valid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--&gt;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&lt;/nav&gt;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60D84-4699-4155-98EB-F29AA01F2302}"/>
              </a:ext>
            </a:extLst>
          </p:cNvPr>
          <p:cNvSpPr txBox="1"/>
          <p:nvPr/>
        </p:nvSpPr>
        <p:spPr>
          <a:xfrm>
            <a:off x="2045465" y="4720927"/>
            <a:ext cx="3694323" cy="20005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App.module.ts</a:t>
            </a:r>
            <a:endParaRPr lang="en-US" sz="1000" b="1" dirty="0"/>
          </a:p>
          <a:p>
            <a:r>
              <a:rPr lang="en-US" sz="1000" dirty="0"/>
              <a:t>…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FormsModule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'@angular/forms’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dirty="0"/>
              <a:t>…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imports: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BrowserModule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AppRoutingModule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HttpClientModule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FormsModule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],</a:t>
            </a:r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B5E6AF-ADED-4700-AB72-FD45F2F4514E}"/>
              </a:ext>
            </a:extLst>
          </p:cNvPr>
          <p:cNvCxnSpPr>
            <a:cxnSpLocks/>
          </p:cNvCxnSpPr>
          <p:nvPr/>
        </p:nvCxnSpPr>
        <p:spPr>
          <a:xfrm flipH="1">
            <a:off x="5754762" y="4505899"/>
            <a:ext cx="635022" cy="41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5C9C05-4B28-466A-A57D-8F50381BF208}"/>
              </a:ext>
            </a:extLst>
          </p:cNvPr>
          <p:cNvSpPr txBox="1"/>
          <p:nvPr/>
        </p:nvSpPr>
        <p:spPr>
          <a:xfrm>
            <a:off x="2263082" y="3481351"/>
            <a:ext cx="3694323" cy="104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Style.css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@import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'../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node_modules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/bootstrap/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dist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css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/bootstrap.min.css'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@import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'../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node_modules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/font-awesome/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css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/font-awesome.min.css'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F72F5C-7CA0-4D08-B6FE-F1EB82A6725D}"/>
              </a:ext>
            </a:extLst>
          </p:cNvPr>
          <p:cNvCxnSpPr>
            <a:endCxn id="13" idx="1"/>
          </p:cNvCxnSpPr>
          <p:nvPr/>
        </p:nvCxnSpPr>
        <p:spPr>
          <a:xfrm flipV="1">
            <a:off x="2115239" y="4004571"/>
            <a:ext cx="147843" cy="24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06 Updating Profile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1.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\app\members&gt;ng g c member-edit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2.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user.service.ts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…</a:t>
            </a:r>
          </a:p>
          <a:p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updateUser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number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http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baseUrl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+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'users/'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+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i="1" dirty="0">
                <a:solidFill>
                  <a:srgbClr val="000000"/>
                </a:solidFill>
                <a:latin typeface="Consolas,  Courier New"/>
              </a:rPr>
              <a:t>…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3. member-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edit.component.ts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ViewChild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HostListener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'../../_models/user'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ActivatedRoute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'@angular/router'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alertify.service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NgForm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'@angular/forms'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user.service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auth.service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selector: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'app-member-edit'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templateUrl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'./member-edit.component.html'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styleUrls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'./member-edit.component.css'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MemberEditComponent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ViewChild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'editForm'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static: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true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})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editForm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!: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NgForm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!: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NOTE: this is for the case when user close browser without saving data. Router cannot handle this special case.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HostListener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'window:beforeunload'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'$event'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])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unloadNotification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$event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(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editForm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dirty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$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event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returnValue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true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ActivatedRoute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 }</a:t>
            </a:r>
          </a:p>
          <a:p>
            <a:b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ngOnInit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route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data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subscribe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data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data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'user'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updateUser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updateUser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decodedToken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nameid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subscribe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next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success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'Profile updated successfully'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editForm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reset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make form untouched, pristine. NOTE: reset the form value as they were saved. In order to that , pass parameter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endParaRPr lang="en-US" sz="1200" dirty="0">
              <a:effectLst/>
              <a:latin typeface="Consolas,  Courier New"/>
            </a:endParaRPr>
          </a:p>
          <a:p>
            <a:r>
              <a:rPr lang="en-US" sz="1200" dirty="0">
                <a:effectLst/>
                <a:latin typeface="Consolas,  Courier New"/>
              </a:rPr>
              <a:t>4. </a:t>
            </a:r>
            <a:r>
              <a:rPr lang="en-US" sz="1200" dirty="0">
                <a:latin typeface="Consolas,  Courier New"/>
              </a:rPr>
              <a:t>member-edit.component.html</a:t>
            </a:r>
          </a:p>
          <a:p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"container mt-4"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"row"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"col-sm-4"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&lt;h1&gt;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Your Profile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&lt;/h1&gt;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"col-sm-8"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900" b="0" i="1" dirty="0" err="1">
                <a:solidFill>
                  <a:srgbClr val="FF0000"/>
                </a:solidFill>
                <a:effectLst/>
                <a:latin typeface="Consolas,  Courier New"/>
              </a:rPr>
              <a:t>ngIf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editForm.dirty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"alert alert-info"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&lt;strong&gt;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Information: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&lt;/strong&gt;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You have made changes. Any unsaved changes will be lost!</a:t>
            </a: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"row"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"col-sm-4"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"card"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900" b="0" i="1" dirty="0" err="1">
                <a:solidFill>
                  <a:srgbClr val="800000"/>
                </a:solidFill>
                <a:effectLst/>
                <a:latin typeface="Consolas,  Courier New"/>
              </a:rPr>
              <a:t>img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"card-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img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-top 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img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-thumbnail"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 err="1">
                <a:solidFill>
                  <a:srgbClr val="FF0000"/>
                </a:solidFill>
                <a:effectLst/>
                <a:latin typeface="Consolas,  Courier New"/>
              </a:rPr>
              <a:t>src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"{{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user.photoUrl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}}"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alt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"{{</a:t>
            </a:r>
            <a:r>
              <a:rPr lang="en-US" sz="900" b="0" i="1" dirty="0" err="1">
                <a:solidFill>
                  <a:srgbClr val="0000FF"/>
                </a:solidFill>
                <a:effectLst/>
                <a:latin typeface="Consolas,  Courier New"/>
              </a:rPr>
              <a:t>user.knownAs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}}"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9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900" b="0" i="1" dirty="0">
                <a:solidFill>
                  <a:srgbClr val="0000FF"/>
                </a:solidFill>
                <a:effectLst/>
                <a:latin typeface="Consolas,  Courier New"/>
              </a:rPr>
              <a:t>"card-body"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&lt;strong&gt;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Location: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&lt;/strong&gt;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city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}}, {{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country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&lt;strong&gt;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Age: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&lt;/strong&gt;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9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900" b="0" i="1" dirty="0" err="1">
                <a:solidFill>
                  <a:srgbClr val="001080"/>
                </a:solidFill>
                <a:effectLst/>
                <a:latin typeface="Consolas,  Courier New"/>
              </a:rPr>
              <a:t>age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9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9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9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7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&lt;strong&gt;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Last Active: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&lt;/strong&gt;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,  Courier New"/>
              </a:rPr>
              <a:t>lastActive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&lt;strong&gt;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Member Since: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&lt;/strong&gt;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{{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,  Courier New"/>
              </a:rPr>
              <a:t>created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}}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"card-footer"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,  Courier New"/>
              </a:rPr>
              <a:t>&lt;!-- note form attribute --&gt;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&lt;button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[disabled]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"!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editForm.dirty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form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editForm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-success 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-block"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Save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Changes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&lt;/button&gt;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"col-sm-8"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"tab-panel"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800" b="0" dirty="0" err="1">
                <a:solidFill>
                  <a:srgbClr val="CD3131"/>
                </a:solidFill>
                <a:effectLst/>
                <a:latin typeface="Consolas,  Courier New"/>
              </a:rPr>
              <a:t>tabset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"member-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tabset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800" b="0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heading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"Edit Profile"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,  Courier New"/>
              </a:rPr>
              <a:t>&lt;!-- angular form template--&gt;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&lt;form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#editForm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"ngForm"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editForm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(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,  Courier New"/>
              </a:rPr>
              <a:t>ngSubmit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)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updateUser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()"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&lt;h4&gt;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Description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&lt;/h4&gt;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,  Courier New"/>
              </a:rPr>
              <a:t>textarea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"form-control"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"introduction"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"6"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user.introduction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,  Courier New"/>
              </a:rPr>
              <a:t>textarea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&lt;h4&gt;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Looking For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&lt;/h4&gt;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,  Courier New"/>
              </a:rPr>
              <a:t>textarea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"form-control"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lookingFor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"6"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user.lookingFor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,  Courier New"/>
              </a:rPr>
              <a:t>textarea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&lt;h4&gt;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Interests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&lt;/h4&gt;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,  Courier New"/>
              </a:rPr>
              <a:t>textarea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"form-control"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"interests"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"6"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user.interests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,  Courier New"/>
              </a:rPr>
              <a:t>textarea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&lt;h4&gt;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Location Details: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&lt;/h4&gt;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"form-inline"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&lt;label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for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"city"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City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&lt;/label&gt;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&lt;input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"text"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"form-control"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"city"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user.city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&lt;label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for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"country"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City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&lt;/label&gt;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&lt;input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"text"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"form-control"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"country"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,  Courier New"/>
              </a:rPr>
              <a:t>user.country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&lt;/form&gt;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</a:t>
            </a:r>
            <a:r>
              <a:rPr lang="en-US" sz="800" b="0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800" b="0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,  Courier New"/>
              </a:rPr>
              <a:t>heading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,  Courier New"/>
              </a:rPr>
              <a:t>"Edit Photos"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&lt;p&gt;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Photo edit will go here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</a:t>
            </a:r>
            <a:r>
              <a:rPr lang="en-US" sz="800" b="0" dirty="0">
                <a:solidFill>
                  <a:srgbClr val="CD3131"/>
                </a:solidFill>
                <a:effectLst/>
                <a:latin typeface="Consolas,  Courier New"/>
              </a:rPr>
              <a:t>tab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</a:t>
            </a:r>
            <a:r>
              <a:rPr lang="en-US" sz="800" b="0" dirty="0" err="1">
                <a:solidFill>
                  <a:srgbClr val="CD3131"/>
                </a:solidFill>
                <a:effectLst/>
                <a:latin typeface="Consolas,  Courier New"/>
              </a:rPr>
              <a:t>tabset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effectLst/>
                <a:latin typeface="Consolas,  Courier New"/>
              </a:rPr>
              <a:t>5. \</a:t>
            </a:r>
            <a:r>
              <a:rPr lang="en-US" sz="1200" dirty="0" err="1">
                <a:effectLst/>
                <a:latin typeface="Consolas,  Courier New"/>
              </a:rPr>
              <a:t>src</a:t>
            </a:r>
            <a:r>
              <a:rPr lang="en-US" sz="1200" dirty="0">
                <a:effectLst/>
                <a:latin typeface="Consolas,  Courier New"/>
              </a:rPr>
              <a:t>\app\_resolvers&gt;ng g r member-edit</a:t>
            </a:r>
          </a:p>
          <a:p>
            <a:endParaRPr lang="en-US" sz="1200" dirty="0"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Injectable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Resolve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RouterStateSnapshot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ActivatedRouteSnapshot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'@angular/router'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Observable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of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rxjs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catchError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rxjs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/operators'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'../_models/user'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AlertifyService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'../_services/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alertify.service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'../_services/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auth.service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'../_services/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user.service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,  Courier New"/>
              </a:rPr>
              <a:t>Injectable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providedIn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'root'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,  Courier New"/>
              </a:rPr>
              <a:t>MemberEditResolver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,  Courier New"/>
              </a:rPr>
              <a:t>Resolve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&gt;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,  Courier New"/>
              </a:rPr>
              <a:t>UserService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,  Courier New"/>
              </a:rPr>
              <a:t>Router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,  Courier New"/>
              </a:rPr>
              <a:t>AlertifyService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,  Courier New"/>
              </a:rPr>
              <a:t>AuthService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 {}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,  Courier New"/>
              </a:rPr>
              <a:t>resolve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route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,  Courier New"/>
              </a:rPr>
              <a:t>ActivatedRouteSnapshot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):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,  Courier New"/>
              </a:rPr>
              <a:t>Observable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,  Courier New"/>
              </a:rPr>
              <a:t>User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&gt;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userService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,  Courier New"/>
              </a:rPr>
              <a:t>getUser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decodedToken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nameid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).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,  Courier New"/>
              </a:rPr>
              <a:t>pipe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,  Courier New"/>
              </a:rPr>
              <a:t>catchError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,  Courier New"/>
              </a:rPr>
              <a:t>error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'Problem retrieving your data'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,  Courier New"/>
              </a:rPr>
              <a:t>navigate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([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'/members'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]);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let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null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,  Courier New"/>
              </a:rPr>
              <a:t>of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})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6. </a:t>
            </a:r>
            <a:r>
              <a:rPr lang="en-US" sz="1200" dirty="0" err="1">
                <a:solidFill>
                  <a:srgbClr val="000000"/>
                </a:solidFill>
                <a:latin typeface="Consolas,  Courier New"/>
              </a:rPr>
              <a:t>app.module.ts</a:t>
            </a:r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…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,  Courier New"/>
              </a:rPr>
              <a:t>MemberEditResolver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8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,  Courier New"/>
              </a:rPr>
              <a:t>'./_resolvers/member-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,  Courier New"/>
              </a:rPr>
              <a:t>edit.resolver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,  Courier New"/>
              </a:rPr>
              <a:t>’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…</a:t>
            </a:r>
          </a:p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providers: [</a:t>
            </a:r>
          </a:p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8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8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AlertifyService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8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UserService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8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MemberListResolver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8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MemberDetailResolver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,  Courier New"/>
              </a:rPr>
              <a:t>MemberEditResolver</a:t>
            </a:r>
            <a:endParaRPr lang="en-US" sz="8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],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5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7. \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\app\_guards&gt;ng g guard prevent-unsaved-changes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? Which interfaces would you like to implement?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CanDeactivate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CREATE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/app/_guards/prevent-unsaved-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changes.guard.spec.ts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 (418 bytes)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CREATE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/app/_guards/prevent-unsaved-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changes.guard.ts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 (564 bytes)</a:t>
            </a: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Injectable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CanDeactivate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ActivatedRouteSnapshot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RouterStateSnapshot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UrlTree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'@angular/router'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Observable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rxjs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MemberEditComponent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'../members/member-edit/member-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edit.component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Injectable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providedIn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'root'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PreventUnsavedChanges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CanDeactivate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MemberEditComponent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&gt;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canDeactivate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MemberEditComponent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(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editForm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dirty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confirm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'Are you sure you want to continue?  Any unsaved changes will be lost'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true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8.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app.module.ts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…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PreventUnsavedChanges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'./_guards/prevent-unsaved-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changes.guard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’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,  Courier New"/>
              </a:rPr>
              <a:t>…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providers: [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AlertifyService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UserService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MemberListResolver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MemberDetailResolver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MemberEditResolver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PreventUnsavedChanges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],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9. </a:t>
            </a:r>
            <a:r>
              <a:rPr lang="en-US" sz="1200" dirty="0" err="1">
                <a:solidFill>
                  <a:srgbClr val="000000"/>
                </a:solidFill>
                <a:latin typeface="Consolas,  Courier New"/>
              </a:rPr>
              <a:t>app.routing.module.ts</a:t>
            </a:r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children: [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  {path: 'members', component: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MemberListComponent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  resolve: {users: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MemberListResolver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}}, /* make data available BEFORE routing start work */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  {path: 'members/:id', component: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MemberDetailComponent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      resolve: {user: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MemberDetailResolver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}}, // go to member-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detail.resolve</a:t>
            </a:r>
            <a:endParaRPr lang="en-US" sz="1000" b="0" i="1" dirty="0">
              <a:solidFill>
                <a:schemeClr val="bg1">
                  <a:lumMod val="75000"/>
                </a:schemeClr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path: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'member/edit'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MemberEditComponent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resolve: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user: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MemberEditResolver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canDeactivate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PreventUnsavedChanges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]}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  {path: 'messages', component: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MessagesComponent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  {path: 'lists', component: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ListsComponent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]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10. nav.component.html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&lt;div class="dropdown-menu mt-3" *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dropdownMenu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&gt;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"dropdown-item"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routerLink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"['/member/edit']"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&lt;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class="fa fa-user"&gt;&lt;/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&gt; Edit Profile&lt;/a&gt;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&lt;div class="dropdown-divider"&gt;&lt;/div&gt;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&lt;a class="dropdown-item" (click)="logout()"&gt;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&lt;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class="fa fa-sign-out"&gt;&lt;/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&gt; Logout&lt;/a&gt;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&lt;/div&gt;</a:t>
            </a:r>
          </a:p>
          <a:p>
            <a:r>
              <a:rPr lang="en-US" sz="1000" i="1" dirty="0">
                <a:solidFill>
                  <a:schemeClr val="bg1">
                    <a:lumMod val="75000"/>
                  </a:schemeClr>
                </a:solidFill>
                <a:latin typeface="Consolas,  Courier New"/>
              </a:rPr>
              <a:t>…</a:t>
            </a:r>
          </a:p>
          <a:p>
            <a:r>
              <a:rPr lang="en-US" sz="1200" b="0" dirty="0">
                <a:effectLst/>
                <a:latin typeface="Consolas,  Courier New"/>
              </a:rPr>
              <a:t>11. Test</a:t>
            </a:r>
          </a:p>
          <a:p>
            <a:endParaRPr lang="en-US" sz="1200" b="0" dirty="0"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6AEE4-1E44-44A5-B9FF-5188A08B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356" y="4230438"/>
            <a:ext cx="3613828" cy="25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31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 Photo Upload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b="0" dirty="0"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8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70"/>
            <a:ext cx="5881510" cy="63583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,  Courier New"/>
              </a:rPr>
              <a:t>6. </a:t>
            </a:r>
            <a:r>
              <a:rPr lang="en-US" sz="1200" b="1" dirty="0" err="1">
                <a:latin typeface="Consolas,  Courier New"/>
              </a:rPr>
              <a:t>nav.component.ts</a:t>
            </a:r>
            <a:endParaRPr lang="en-US" sz="1200" b="1" dirty="0"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auth.service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selector: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'app-nav'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templateUrl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'./nav.component.html'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styleUrls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'./nav.component.css'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NavComponent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model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{};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dependency injection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ngOnInit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after successful login, please make sure token is saved in local storage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login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login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model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subscribe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next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console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log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'Logged in successfully'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console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log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'Failed to login'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localStorage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getItem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'token'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!!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!! means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retrun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true of false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logout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localStorage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removeItem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'token'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console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log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'logged out'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dirty="0"/>
              <a:t>(</a:t>
            </a:r>
            <a:r>
              <a:rPr lang="en-US" sz="1200" b="1" dirty="0">
                <a:solidFill>
                  <a:srgbClr val="00B050"/>
                </a:solidFill>
              </a:rPr>
              <a:t>Add Service</a:t>
            </a:r>
            <a:r>
              <a:rPr lang="en-US" sz="1000" dirty="0"/>
              <a:t>)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000" dirty="0">
              <a:effectLst/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. \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\app&gt;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mkdir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 _services</a:t>
            </a: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.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\app\_services&gt;ng g service auth</a:t>
            </a: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.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auth.service.ts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Injectable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HttpClient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'@angular/common/http'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rxjs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/operators'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,  Courier New"/>
              </a:rPr>
              <a:t>// Make sure it is registered in 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,  Courier New"/>
              </a:rPr>
              <a:t>app.module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,  Courier New"/>
              </a:rPr>
              <a:t>Injectable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providedIn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'root'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,  Courier New"/>
              </a:rPr>
              <a:t>AuthService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baseUrl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'http://localhost:5000/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api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/auth/'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,  Courier New"/>
              </a:rPr>
              <a:t>// dependency injection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http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,  Courier New"/>
              </a:rPr>
              <a:t>HttpClient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 {}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,  Courier New"/>
              </a:rPr>
              <a:t>login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model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http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,  Courier New"/>
              </a:rPr>
              <a:t>post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baseUrl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+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'login'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model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).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,  Courier New"/>
              </a:rPr>
              <a:t>pipe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,  Courier New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response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response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localStorage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,  Courier New"/>
              </a:rPr>
              <a:t>setItem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'token'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token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);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,  Courier New"/>
              </a:rPr>
              <a:t>// save token to 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,  Courier New"/>
              </a:rPr>
              <a:t>localstorage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  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  })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,  Courier New"/>
              </a:rPr>
              <a:t>register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model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http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,  Courier New"/>
              </a:rPr>
              <a:t>post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baseUrl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+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'register'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model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);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,  Courier New"/>
              </a:rPr>
              <a:t>// it returns observable</a:t>
            </a:r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4. </a:t>
            </a:r>
            <a:r>
              <a:rPr lang="en-US" sz="1200" dirty="0" err="1">
                <a:solidFill>
                  <a:srgbClr val="000000"/>
                </a:solidFill>
                <a:latin typeface="Consolas,  Courier New"/>
              </a:rPr>
              <a:t>app.module.ts</a:t>
            </a:r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  </a:t>
            </a:r>
            <a:r>
              <a:rPr lang="en-US" sz="1200" dirty="0">
                <a:solidFill>
                  <a:srgbClr val="FF0000"/>
                </a:solidFill>
                <a:latin typeface="Consolas,  Courier New"/>
              </a:rPr>
              <a:t>(NOTE: Service is not automatically registered)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…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'./_services/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,  Courier New"/>
              </a:rPr>
              <a:t>auth.service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’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,  Courier New"/>
              </a:rPr>
              <a:t>…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providers: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],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5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70"/>
            <a:ext cx="5881510" cy="63583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(</a:t>
            </a:r>
            <a:r>
              <a:rPr lang="en-US" sz="1200" b="1" dirty="0">
                <a:solidFill>
                  <a:srgbClr val="00B050"/>
                </a:solidFill>
              </a:rPr>
              <a:t>Add Two more components</a:t>
            </a:r>
            <a:r>
              <a:rPr lang="en-US" sz="1000" dirty="0"/>
              <a:t>)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200" dirty="0">
              <a:latin typeface="Consolas,  Courier New"/>
            </a:endParaRPr>
          </a:p>
          <a:p>
            <a:pPr marL="228600" indent="-228600">
              <a:buAutoNum type="arabicPeriod"/>
            </a:pPr>
            <a:r>
              <a:rPr lang="en-US" sz="1200" dirty="0" err="1">
                <a:latin typeface="Consolas,  Courier New"/>
              </a:rPr>
              <a:t>src</a:t>
            </a:r>
            <a:r>
              <a:rPr lang="en-US" sz="1200" dirty="0">
                <a:latin typeface="Consolas,  Courier New"/>
              </a:rPr>
              <a:t>/app</a:t>
            </a:r>
            <a:r>
              <a:rPr lang="en-US" sz="1200" b="0" dirty="0">
                <a:effectLst/>
                <a:latin typeface="Consolas,  Courier New"/>
              </a:rPr>
              <a:t>&gt;ng g c home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err="1">
                <a:latin typeface="Consolas,  Courier New"/>
              </a:rPr>
              <a:t>src</a:t>
            </a:r>
            <a:r>
              <a:rPr lang="en-US" sz="1200" dirty="0">
                <a:latin typeface="Consolas,  Courier New"/>
              </a:rPr>
              <a:t>/app</a:t>
            </a:r>
            <a:r>
              <a:rPr lang="en-US" sz="1200" b="0" dirty="0">
                <a:effectLst/>
                <a:latin typeface="Consolas,  Courier New"/>
              </a:rPr>
              <a:t>&gt;ng g c register</a:t>
            </a:r>
          </a:p>
          <a:p>
            <a:pPr marL="228600" indent="-228600">
              <a:buFontTx/>
              <a:buAutoNum type="arabicPeriod"/>
            </a:pPr>
            <a:endParaRPr lang="en-US" sz="1200" dirty="0">
              <a:latin typeface="Consolas,  Courier New"/>
            </a:endParaRPr>
          </a:p>
          <a:p>
            <a:r>
              <a:rPr lang="en-US" sz="1200" b="0" dirty="0">
                <a:effectLst/>
                <a:latin typeface="Consolas,  Courier New"/>
              </a:rPr>
              <a:t>(</a:t>
            </a:r>
            <a:r>
              <a:rPr lang="en-US" sz="1200" b="0" dirty="0">
                <a:solidFill>
                  <a:srgbClr val="00B050"/>
                </a:solidFill>
                <a:effectLst/>
                <a:latin typeface="Consolas,  Courier New"/>
              </a:rPr>
              <a:t>Modify Link</a:t>
            </a:r>
            <a:r>
              <a:rPr lang="en-US" sz="1200" b="0" dirty="0">
                <a:effectLst/>
                <a:latin typeface="Consolas,  Courier New"/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200" dirty="0">
                <a:effectLst/>
                <a:latin typeface="Consolas,  Courier New"/>
              </a:rPr>
              <a:t>app.component.html</a:t>
            </a:r>
          </a:p>
          <a:p>
            <a:r>
              <a:rPr lang="en-US" sz="1200" b="0" i="1" dirty="0">
                <a:solidFill>
                  <a:srgbClr val="800000"/>
                </a:solidFill>
                <a:effectLst/>
                <a:latin typeface="Consolas,  Courier New"/>
              </a:rPr>
              <a:t>&lt;app-nav&gt;&lt;/app-nav&gt;</a:t>
            </a:r>
            <a:endParaRPr lang="en-US" sz="12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200" b="0" i="1" dirty="0">
                <a:solidFill>
                  <a:srgbClr val="800000"/>
                </a:solidFill>
                <a:effectLst/>
                <a:latin typeface="Consolas,  Courier New"/>
              </a:rPr>
              <a:t>&lt;app-home&gt;&lt;/app-home&gt;</a:t>
            </a:r>
          </a:p>
          <a:p>
            <a:endParaRPr lang="en-US" sz="1200" i="1" dirty="0">
              <a:solidFill>
                <a:srgbClr val="800000"/>
              </a:solidFill>
              <a:latin typeface="Consolas,  Courier New"/>
            </a:endParaRPr>
          </a:p>
          <a:p>
            <a:r>
              <a:rPr lang="en-US" sz="1200" dirty="0"/>
              <a:t>(</a:t>
            </a:r>
            <a:r>
              <a:rPr lang="en-US" sz="1200" b="1" dirty="0">
                <a:solidFill>
                  <a:srgbClr val="00B050"/>
                </a:solidFill>
              </a:rPr>
              <a:t>Test</a:t>
            </a:r>
            <a:r>
              <a:rPr lang="en-US" sz="1200" dirty="0"/>
              <a:t>)</a:t>
            </a:r>
            <a:endParaRPr lang="en-US" sz="1200" b="0" i="1" dirty="0">
              <a:solidFill>
                <a:srgbClr val="AF00DB"/>
              </a:solidFill>
              <a:effectLst/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1. </a:t>
            </a:r>
            <a:r>
              <a:rPr lang="en-US" sz="1200" b="1" dirty="0">
                <a:latin typeface="Consolas,  Courier New"/>
                <a:hlinkClick r:id="rId2"/>
              </a:rPr>
              <a:t>http://localhost:4200/</a:t>
            </a:r>
            <a:endParaRPr lang="en-US" sz="1200" b="1" dirty="0">
              <a:latin typeface="Consolas,  Courier New"/>
            </a:endParaRPr>
          </a:p>
          <a:p>
            <a:endParaRPr lang="en-US" sz="1200" b="1" dirty="0">
              <a:latin typeface="Consolas,  Courier New"/>
            </a:endParaRPr>
          </a:p>
          <a:p>
            <a:endParaRPr lang="en-US" sz="1200" b="1" dirty="0">
              <a:latin typeface="Consolas,  Courier New"/>
            </a:endParaRPr>
          </a:p>
          <a:p>
            <a:r>
              <a:rPr lang="en-US" sz="1000" dirty="0"/>
              <a:t>(</a:t>
            </a:r>
            <a:r>
              <a:rPr lang="en-US" sz="1200" b="1" dirty="0">
                <a:solidFill>
                  <a:srgbClr val="00B050"/>
                </a:solidFill>
              </a:rPr>
              <a:t>Two Components Update</a:t>
            </a:r>
            <a:r>
              <a:rPr lang="en-US" sz="1000" dirty="0"/>
              <a:t>)</a:t>
            </a:r>
          </a:p>
          <a:p>
            <a:endParaRPr lang="en-US" sz="1200" b="1" dirty="0">
              <a:latin typeface="Consolas,  Courier New"/>
            </a:endParaRPr>
          </a:p>
          <a:p>
            <a:r>
              <a:rPr lang="en-US" sz="1200" b="1" dirty="0">
                <a:latin typeface="Consolas,  Courier New"/>
              </a:rPr>
              <a:t>1. </a:t>
            </a:r>
            <a:r>
              <a:rPr lang="en-US" sz="1200" dirty="0">
                <a:latin typeface="Consolas,  Courier New"/>
              </a:rPr>
              <a:t>home.component.html</a:t>
            </a: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"container mt-5"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&lt;!-- mt: margin top--&gt;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"!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registerMode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style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"text-align: center"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&lt;h1&gt;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Find your match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&lt;/h1&gt;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&lt;p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"lead"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Come on in to view your matches... All you need to do is sign up!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&lt;/p&gt;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"text-center"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&lt;button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-primary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-lg mr-2"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(click)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registerToggle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()"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Register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&lt;/button&gt;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&lt;button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-info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-lg"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Learn more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&lt;/button&gt;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registerMode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"container"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"row justify-content-center"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"col-4"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&lt;!-- how to communicate child component : child to parent --&gt;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&lt;app-register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cancelRegister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cancelRegisterMode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($event)"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&gt;&lt;/app-register&gt;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b="1" dirty="0">
              <a:latin typeface="Consolas,  Courier New"/>
            </a:endParaRPr>
          </a:p>
          <a:p>
            <a:endParaRPr lang="en-US" sz="1200" b="0" i="1" dirty="0">
              <a:solidFill>
                <a:srgbClr val="800000"/>
              </a:solidFill>
              <a:effectLst/>
              <a:latin typeface="Consolas,  Courier New"/>
            </a:endParaRPr>
          </a:p>
          <a:p>
            <a:endParaRPr lang="en-US" sz="1200" i="1" dirty="0">
              <a:solidFill>
                <a:srgbClr val="800000"/>
              </a:solidFill>
              <a:latin typeface="Consolas,  Courier New"/>
            </a:endParaRPr>
          </a:p>
          <a:p>
            <a:endParaRPr lang="en-US" sz="12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pPr marL="228600" indent="-228600">
              <a:buFontTx/>
              <a:buAutoNum type="arabicPeriod"/>
            </a:pPr>
            <a:endParaRPr lang="en-US" sz="1200" b="0" dirty="0">
              <a:effectLst/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dirty="0">
              <a:effectLst/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,  Courier New"/>
              </a:rPr>
              <a:t>2. </a:t>
            </a:r>
            <a:r>
              <a:rPr lang="en-US" sz="1200" dirty="0">
                <a:solidFill>
                  <a:srgbClr val="000000"/>
                </a:solidFill>
                <a:latin typeface="Consolas,  Courier New"/>
                <a:hlinkClick r:id="rId3"/>
              </a:rPr>
              <a:t>home.component.ts</a:t>
            </a:r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Component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OnInit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HttpClient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'@angular/common/http'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,  Courier New"/>
              </a:rPr>
              <a:t>Component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selector: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'app-home'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templateUrl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'./home.component.html'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styleUrls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'./home.component.css'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]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,  Courier New"/>
              </a:rPr>
              <a:t>HomeComponent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,  Courier New"/>
              </a:rPr>
              <a:t>OnInit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registerMode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http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,  Courier New"/>
              </a:rPr>
              <a:t>HttpClient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 { 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,  Courier New"/>
              </a:rPr>
              <a:t>ngOnInit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,  Courier New"/>
              </a:rPr>
              <a:t>registerToggle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registerMode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,  Courier New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,  Courier New"/>
              </a:rPr>
              <a:t>cancelRegisterMode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registerMode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,  Courier New"/>
              </a:rPr>
              <a:t>boolean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)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registerMode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registerMode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200" b="1" dirty="0">
                <a:solidFill>
                  <a:srgbClr val="000000"/>
                </a:solidFill>
                <a:effectLst/>
                <a:latin typeface="Consolas,  Courier New"/>
              </a:rPr>
              <a:t>3. </a:t>
            </a:r>
            <a:r>
              <a:rPr lang="en-US" sz="1200" dirty="0">
                <a:solidFill>
                  <a:srgbClr val="000000"/>
                </a:solidFill>
                <a:effectLst/>
                <a:latin typeface="Consolas,  Courier New"/>
              </a:rPr>
              <a:t>Register.component.html</a:t>
            </a: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#registerForm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"ngForm"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ngSubmit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"register()"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&lt;h2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"text-center text-primary"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Sign Up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&lt;/h2&gt;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hr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"form-group"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&lt;input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"text"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"form-control"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required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"username"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model.username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placeholder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"Username"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</a:p>
          <a:p>
            <a:r>
              <a:rPr lang="en-US" sz="1000" i="1" dirty="0">
                <a:solidFill>
                  <a:srgbClr val="800000"/>
                </a:solidFill>
                <a:latin typeface="Consolas,  Courier New"/>
              </a:rPr>
              <a:t>…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endParaRPr lang="en-US" sz="1200" b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157A3-F243-4AF5-81C3-34D49741A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038" y="2113361"/>
            <a:ext cx="3168817" cy="3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4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70"/>
            <a:ext cx="5881510" cy="63583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"form-group"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&lt;input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"form-control"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required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model.password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placeholder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"form-group text-center"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&lt;button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-success"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"submit"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Register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&lt;/button&gt;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&lt;button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-default"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"button"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(click)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"cancel()"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Cancel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&lt;/button&gt;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&lt;/form&gt;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r>
              <a:rPr lang="en-US" sz="1200" b="1" dirty="0">
                <a:latin typeface="Consolas,  Courier New"/>
              </a:rPr>
              <a:t>4. </a:t>
            </a:r>
            <a:r>
              <a:rPr lang="en-US" sz="1200" dirty="0" err="1">
                <a:latin typeface="Consolas,  Courier New"/>
              </a:rPr>
              <a:t>Register.component.ts</a:t>
            </a:r>
            <a:endParaRPr lang="en-US" sz="1200" dirty="0"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Input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Output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EventEmitter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auth.service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selector: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'app-register'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templateUrl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'./register.component.html'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styleUrls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'./register.component.css'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RegisterComponent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Output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cancelRegister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new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EventEmitter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NOTE: it must be angular/core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model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{};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Dependency Injection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ngOnInit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…</a:t>
            </a:r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register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register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model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subscribe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(()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console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log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'registration successful'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=&gt;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console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log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cancel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child to parent: raise event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cancelRegister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emit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false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e.preventDefault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();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console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log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'cancelled'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endParaRPr lang="en-US" sz="1200" b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200" dirty="0"/>
              <a:t>(</a:t>
            </a:r>
            <a:r>
              <a:rPr lang="en-US" sz="1200" b="1" dirty="0">
                <a:solidFill>
                  <a:srgbClr val="00B050"/>
                </a:solidFill>
              </a:rPr>
              <a:t>Test</a:t>
            </a:r>
            <a:r>
              <a:rPr lang="en-US" sz="1200" dirty="0"/>
              <a:t>)</a:t>
            </a:r>
            <a:endParaRPr lang="en-US" sz="1200" b="0" i="1" dirty="0">
              <a:solidFill>
                <a:srgbClr val="AF00DB"/>
              </a:solidFill>
              <a:effectLst/>
              <a:latin typeface="Consolas,  Courier New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latin typeface="Consolas,  Courier New"/>
                <a:hlinkClick r:id="rId2"/>
              </a:rPr>
              <a:t>http://localhost:4200/</a:t>
            </a:r>
            <a:endParaRPr lang="en-US" sz="1200" b="1" dirty="0"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onsolas,  Courier New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latin typeface="Consolas,  Courier New"/>
              </a:rPr>
              <a:t>Login and Register Testing. </a:t>
            </a:r>
            <a:r>
              <a:rPr lang="en-US" sz="1200" dirty="0">
                <a:latin typeface="Consolas,  Courier New"/>
              </a:rPr>
              <a:t>When testing, raise some of error on purpose as well.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,  Courier New"/>
              </a:rPr>
              <a:t>(no logout or user info yet. The output only shows developer console window at the moment)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101DC-4926-4C35-B9F9-17E757D3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62" y="3289352"/>
            <a:ext cx="5680629" cy="14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03 Third Party Component</a:t>
            </a:r>
          </a:p>
          <a:p>
            <a:r>
              <a:rPr lang="en-US" sz="1400" dirty="0"/>
              <a:t>(</a:t>
            </a:r>
            <a:r>
              <a:rPr lang="en-US" sz="1400" b="1" dirty="0">
                <a:solidFill>
                  <a:srgbClr val="00B050"/>
                </a:solidFill>
              </a:rPr>
              <a:t>Alertify</a:t>
            </a:r>
            <a:r>
              <a:rPr lang="en-US" sz="1400" dirty="0"/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&gt; </a:t>
            </a:r>
            <a:r>
              <a:rPr lang="en-US" sz="1200" dirty="0" err="1">
                <a:latin typeface="Consolas,  Courier New"/>
              </a:rPr>
              <a:t>npm</a:t>
            </a:r>
            <a:r>
              <a:rPr lang="en-US" sz="1200" dirty="0">
                <a:latin typeface="Consolas,  Courier New"/>
              </a:rPr>
              <a:t> install </a:t>
            </a:r>
            <a:r>
              <a:rPr lang="en-US" sz="1200" dirty="0" err="1">
                <a:latin typeface="Consolas,  Courier New"/>
              </a:rPr>
              <a:t>alertifyjs</a:t>
            </a:r>
            <a:endParaRPr lang="en-US" sz="1200" dirty="0">
              <a:latin typeface="Consolas,  Courier New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Style.css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/bootstrap/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dist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css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/bootstrap.min.css';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bootswatch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/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dist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/united/bootstrap.min.css';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@import '../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node_modules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/font-awesome/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css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/font-awesome.min.css';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@import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node_modules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alertifyjs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/build/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css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/alertify.min.css'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@import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node_modules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alertifyjs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/build/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css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/themes/bootstrap.min.css’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3. </a:t>
            </a:r>
            <a:r>
              <a:rPr lang="en-US" sz="1200" dirty="0" err="1">
                <a:latin typeface="Consolas,  Courier New"/>
              </a:rPr>
              <a:t>angular.json</a:t>
            </a:r>
            <a:r>
              <a:rPr lang="en-US" sz="1200" dirty="0">
                <a:latin typeface="Consolas,  Courier New"/>
              </a:rPr>
              <a:t> (add)</a:t>
            </a:r>
          </a:p>
          <a:p>
            <a:r>
              <a:rPr lang="en-US" sz="1200" dirty="0">
                <a:latin typeface="Consolas,  Courier New"/>
              </a:rPr>
              <a:t>	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"scripts"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node_modules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alertifyjs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/build/alertify.min.js"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</a:t>
            </a:r>
            <a:endParaRPr lang="en-US" sz="1200" dirty="0"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4. &gt; \</a:t>
            </a:r>
            <a:r>
              <a:rPr lang="en-US" sz="1200" dirty="0" err="1">
                <a:latin typeface="Consolas,  Courier New"/>
              </a:rPr>
              <a:t>src</a:t>
            </a:r>
            <a:r>
              <a:rPr lang="en-US" sz="1200" dirty="0">
                <a:latin typeface="Consolas,  Courier New"/>
              </a:rPr>
              <a:t>\app\_services&gt;ng g s alertify</a:t>
            </a:r>
          </a:p>
          <a:p>
            <a:r>
              <a:rPr lang="en-US" sz="1200" dirty="0">
                <a:latin typeface="Consolas,  Courier New"/>
              </a:rPr>
              <a:t>5. Register service to </a:t>
            </a:r>
            <a:r>
              <a:rPr lang="en-US" sz="1200" dirty="0" err="1">
                <a:latin typeface="Consolas,  Courier New"/>
              </a:rPr>
              <a:t>app.module</a:t>
            </a:r>
            <a:endParaRPr lang="en-US" sz="1200" dirty="0">
              <a:latin typeface="Consolas,  Courier New"/>
            </a:endParaRPr>
          </a:p>
          <a:p>
            <a:r>
              <a:rPr lang="en-US" sz="1000" i="1" dirty="0"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alertify.service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’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i="1" dirty="0">
                <a:latin typeface="Consolas,  Courier New"/>
              </a:rPr>
              <a:t>…</a:t>
            </a:r>
            <a:br>
              <a:rPr lang="en-US" sz="1000" i="1" dirty="0">
                <a:latin typeface="Consolas,  Courier New"/>
              </a:rPr>
            </a:b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providers: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,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],</a:t>
            </a:r>
          </a:p>
          <a:p>
            <a:r>
              <a:rPr lang="en-US" sz="1000" i="1" dirty="0">
                <a:latin typeface="Consolas,  Courier New"/>
              </a:rPr>
              <a:t>…</a:t>
            </a:r>
          </a:p>
          <a:p>
            <a:endParaRPr lang="en-US" sz="1200" dirty="0">
              <a:latin typeface="Consolas,  Courier New"/>
            </a:endParaRPr>
          </a:p>
          <a:p>
            <a:r>
              <a:rPr lang="en-US" sz="1200" dirty="0">
                <a:latin typeface="Consolas,  Courier New"/>
              </a:rPr>
              <a:t>6. Apply alertify to </a:t>
            </a:r>
            <a:r>
              <a:rPr lang="en-US" sz="1200" dirty="0" err="1">
                <a:latin typeface="Consolas,  Courier New"/>
              </a:rPr>
              <a:t>nav.component.ts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constructor(private 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 }</a:t>
            </a:r>
          </a:p>
          <a:p>
            <a:endParaRPr lang="en-US" sz="1000" i="1" dirty="0">
              <a:latin typeface="Consolas,  Courier New"/>
            </a:endParaRPr>
          </a:p>
          <a:p>
            <a:r>
              <a:rPr lang="en-US" sz="1000" i="1" dirty="0"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login() {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this.authService.login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this.model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).subscribe(next =&gt; {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    // console.log('Logged in successfully');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success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'Logged in successfully'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}, error =&gt; {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    // console.log('Failed to login');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});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i="1" dirty="0">
                <a:solidFill>
                  <a:schemeClr val="bg1">
                    <a:lumMod val="85000"/>
                  </a:schemeClr>
                </a:solidFill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logout() {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localStorage.removeItem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('token');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  // console.log('logged out');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message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'logged out'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}</a:t>
            </a: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7</a:t>
            </a:r>
            <a:r>
              <a:rPr lang="en-US" sz="1200" dirty="0">
                <a:solidFill>
                  <a:srgbClr val="000000"/>
                </a:solidFill>
                <a:effectLst/>
                <a:latin typeface="Consolas,  Courier New"/>
              </a:rPr>
              <a:t>. Apply alertify to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,  Courier New"/>
              </a:rPr>
              <a:t>register.component.ts</a:t>
            </a:r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i="1" dirty="0">
                <a:solidFill>
                  <a:srgbClr val="000000"/>
                </a:solidFill>
                <a:effectLst/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Dependency Injection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constructor(private 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) { }</a:t>
            </a:r>
          </a:p>
          <a:p>
            <a:endParaRPr lang="en-US" sz="1000" i="1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000" i="1" dirty="0">
                <a:solidFill>
                  <a:srgbClr val="000000"/>
                </a:solidFill>
                <a:latin typeface="Consolas,  Courier New"/>
              </a:rPr>
              <a:t>…</a:t>
            </a:r>
          </a:p>
          <a:p>
            <a:endParaRPr lang="en-US" sz="1000" i="1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register() {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this.authService.register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this.model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).subscribe(() =&gt; {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    // console.log('registration successful');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success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'registration successful'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}, error =&gt; {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    // console.log(error);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});</a:t>
            </a:r>
          </a:p>
          <a:p>
            <a:r>
              <a:rPr lang="en-US" sz="1000" b="0" i="1" dirty="0">
                <a:solidFill>
                  <a:schemeClr val="bg1">
                    <a:lumMod val="85000"/>
                  </a:schemeClr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i="1" dirty="0">
                <a:solidFill>
                  <a:srgbClr val="000000"/>
                </a:solidFill>
                <a:latin typeface="Consolas,  Courier New"/>
              </a:rPr>
              <a:t>…</a:t>
            </a: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8</a:t>
            </a:r>
            <a:r>
              <a:rPr lang="en-US" sz="1200" dirty="0">
                <a:solidFill>
                  <a:srgbClr val="000000"/>
                </a:solidFill>
                <a:effectLst/>
                <a:latin typeface="Consolas,  Courier New"/>
              </a:rPr>
              <a:t>. Test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Consolas,  Courier New"/>
              </a:rPr>
              <a:t>(Angular JWT)</a:t>
            </a:r>
          </a:p>
          <a:p>
            <a:r>
              <a:rPr lang="en-US" sz="1200" dirty="0">
                <a:latin typeface="Consolas,  Courier New"/>
              </a:rPr>
              <a:t>(search for angular "2" JWT: For better checking JWT token)</a:t>
            </a:r>
          </a:p>
          <a:p>
            <a:r>
              <a:rPr lang="en-US" sz="1200" dirty="0">
                <a:latin typeface="Consolas,  Courier New"/>
              </a:rPr>
              <a:t>1. &gt; </a:t>
            </a:r>
            <a:r>
              <a:rPr lang="en-US" sz="1200" dirty="0" err="1">
                <a:latin typeface="Consolas,  Courier New"/>
              </a:rPr>
              <a:t>npm</a:t>
            </a:r>
            <a:r>
              <a:rPr lang="en-US" sz="1200" dirty="0">
                <a:latin typeface="Consolas,  Courier New"/>
              </a:rPr>
              <a:t> install @auth0/angular-jwt</a:t>
            </a:r>
            <a:endParaRPr lang="en-US" sz="1200" dirty="0"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EBEAD-82F6-42A4-A08D-781BDC6A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39" y="3371162"/>
            <a:ext cx="4792415" cy="23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1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,  Courier New"/>
              </a:rPr>
              <a:t>2. </a:t>
            </a:r>
            <a:r>
              <a:rPr lang="en-US" sz="1200" dirty="0" err="1">
                <a:latin typeface="Consolas,  Courier New"/>
              </a:rPr>
              <a:t>auth.service.ts</a:t>
            </a:r>
            <a:endParaRPr lang="en-US" sz="1200" dirty="0">
              <a:latin typeface="Consolas,  Courier New"/>
            </a:endParaRP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import { Injectable } from '@angular/core';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import {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HttpClient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} from '@angular/common/http';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import { map } from '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rxjs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/operators';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JwtHelperService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'@auth0/angular-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jwt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@Injectable({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providedIn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: 'root'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export class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baseUrl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= 'http://localhost:5000/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api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/auth/';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jwtHelper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new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JwtHelperService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decodedToken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constructor(private http: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HttpClient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) {}</a:t>
            </a:r>
          </a:p>
          <a:p>
            <a:b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login(model: any)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return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this.http.post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this.baseUrl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+ 'login', model).pipe(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map((response: any) =&gt;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const user = response;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if (user)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localStorage.setItem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('token',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user.token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decodedToken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jwtHelper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decodeToken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user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console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log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decodedToken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})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);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register(model: any) 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return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this.http.post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this.baseUrl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+ 'register', model);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let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token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any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localStorage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getItem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'token'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!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jwtHelper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isTokenExpired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effectLst/>
                <a:latin typeface="Consolas,  Courier New"/>
              </a:rPr>
              <a:t>3. </a:t>
            </a:r>
            <a:r>
              <a:rPr lang="en-US" sz="1200" dirty="0" err="1">
                <a:effectLst/>
                <a:latin typeface="Consolas,  Courier New"/>
              </a:rPr>
              <a:t>nav.component.ts</a:t>
            </a:r>
            <a:endParaRPr lang="en-US" sz="1200" dirty="0">
              <a:effectLst/>
              <a:latin typeface="Consolas,  Courier New"/>
            </a:endParaRPr>
          </a:p>
          <a:p>
            <a:r>
              <a:rPr lang="en-US" sz="1000" i="1" dirty="0">
                <a:effectLst/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NOTE: why public? because html need to access to this dependency injection (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)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constructor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public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 private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) { }</a:t>
            </a:r>
          </a:p>
          <a:p>
            <a:r>
              <a:rPr lang="en-US" sz="1000" i="1" dirty="0">
                <a:latin typeface="Consolas,  Courier New"/>
              </a:rPr>
              <a:t>…</a:t>
            </a:r>
          </a:p>
          <a:p>
            <a:endParaRPr lang="en-US" sz="1000" i="1" dirty="0">
              <a:latin typeface="Consolas,  Courier New"/>
            </a:endParaRPr>
          </a:p>
          <a:p>
            <a:r>
              <a:rPr lang="en-US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loggedIn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()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,  Courier New"/>
              </a:rPr>
              <a:t>loggedIn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();</a:t>
            </a:r>
          </a:p>
          <a:p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i="1" dirty="0">
                <a:latin typeface="Consolas,  Courier New"/>
              </a:rPr>
              <a:t>…</a:t>
            </a:r>
          </a:p>
          <a:p>
            <a:endParaRPr lang="en-US" sz="1200" dirty="0">
              <a:effectLst/>
              <a:latin typeface="Consolas,  Courier New"/>
            </a:endParaRPr>
          </a:p>
          <a:p>
            <a:r>
              <a:rPr lang="en-US" sz="1200" dirty="0">
                <a:effectLst/>
                <a:latin typeface="Consolas,  Courier New"/>
              </a:rPr>
              <a:t>4. Test</a:t>
            </a:r>
          </a:p>
          <a:p>
            <a:r>
              <a:rPr lang="en-US" sz="1200" dirty="0">
                <a:latin typeface="Consolas,  Courier New"/>
              </a:rPr>
              <a:t>After login, we can check decoded token. The token itself can be confirmed in Application tab.</a:t>
            </a:r>
            <a:endParaRPr lang="en-US" sz="1200" dirty="0">
              <a:effectLst/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Consolas,  Courier New"/>
              </a:rPr>
              <a:t>(NGX bootstrap)</a:t>
            </a:r>
          </a:p>
          <a:p>
            <a:pPr marL="228600" indent="-228600">
              <a:buAutoNum type="arabicPeriod"/>
            </a:pPr>
            <a:r>
              <a:rPr lang="nb-NO" sz="1200" dirty="0">
                <a:effectLst/>
                <a:latin typeface="Consolas,  Courier New"/>
              </a:rPr>
              <a:t>npm install ngx-bootstrap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…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BrowserAnimationsModule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'@angular/platform-browser/animations'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  <a:endParaRPr lang="en-US" sz="1000" b="0" i="1" dirty="0">
              <a:solidFill>
                <a:srgbClr val="AF00DB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BsDropdownModule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ngx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-bootstrap/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,  Courier New"/>
              </a:rPr>
              <a:t>dropdown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’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i="1" dirty="0">
                <a:solidFill>
                  <a:srgbClr val="000000"/>
                </a:solidFill>
                <a:latin typeface="Consolas,  Courier New"/>
              </a:rPr>
              <a:t>…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imports: [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BrowserModule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HttpClientModule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FormsModule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Consolas,  Courier New"/>
              </a:rPr>
              <a:t>  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,  Courier New"/>
              </a:rPr>
              <a:t>BrowserAnimationsModule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  <a:endParaRPr lang="en-US" sz="1000" b="0" i="1" dirty="0">
              <a:solidFill>
                <a:schemeClr val="bg1">
                  <a:lumMod val="75000"/>
                </a:schemeClr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BsDropdownModule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forRoot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],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pPr marL="228600" indent="-228600">
              <a:buAutoNum type="arabicPeriod"/>
            </a:pPr>
            <a:endParaRPr lang="en-US" sz="1200" dirty="0"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9DB41-528E-4AED-9D76-21F80B86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39" y="2735017"/>
            <a:ext cx="4588722" cy="14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7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,  Courier New"/>
              </a:rPr>
              <a:t>3. nav.component.html (rewrite)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,  Courier New"/>
              </a:rPr>
              <a:t>&lt;!--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,  Courier New"/>
              </a:rPr>
              <a:t>bg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,  Courier New"/>
              </a:rPr>
              <a:t>-primary is related to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,  Courier New"/>
              </a:rPr>
              <a:t>bootswatch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,  Courier New"/>
              </a:rPr>
              <a:t> --&gt;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&lt;nav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"navbar navbar-expand-md navbar-dark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bg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-primary"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"container"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"navbar-brand"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Dating App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&lt;ul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()"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"navbar-nav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mr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-auto"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"nav-item active"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"nav-link"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Matches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"nav-item"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"nav-link"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Lists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&lt;li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"nav-item"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"nav-link"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Messages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&lt;/li&gt;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&lt;/ul&gt;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()"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dropdown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"dropdown-toggle text-light"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dropdownToggle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Welcome {{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decodedToken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?.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unique_name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|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titlecase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&lt;!-- the below comes from NGX bootstrap --&gt;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"dropdown-menu mt-3"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dropdownMenu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"dropdown-item"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href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"#"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"fa fa-user"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Edit Profile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&lt;div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"dropdown-divider"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&lt;a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"dropdown-item"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(click)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"logout()"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"fa fa-sign-out"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&gt;&lt;/</a:t>
            </a:r>
            <a:r>
              <a:rPr lang="en-US" sz="1000" b="0" i="1" dirty="0" err="1">
                <a:solidFill>
                  <a:srgbClr val="800000"/>
                </a:solidFill>
                <a:effectLst/>
                <a:latin typeface="Consolas,  Courier New"/>
              </a:rPr>
              <a:t>i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Logout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&lt;/a&gt;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*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"!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()"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#loginForm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"ngForm"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"form-inline my-2 my-lg-0"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ngSubmit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"login()"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&lt;input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"form-control mr-sm-2"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"text"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"username"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placeholder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"Username"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required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model.username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&lt;input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"form-control mr-sm-2"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name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placeholder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"Password"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required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[(</a:t>
            </a:r>
            <a:r>
              <a:rPr lang="en-US" sz="1000" b="0" i="1" dirty="0" err="1">
                <a:solidFill>
                  <a:srgbClr val="FF0000"/>
                </a:solidFill>
                <a:effectLst/>
                <a:latin typeface="Consolas,  Courier New"/>
              </a:rPr>
              <a:t>ngModel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)]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model.password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&lt;button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[disabled]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"!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loginForm.valid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btn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-success my-2 my-sm-0"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type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=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"submit"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&gt;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Login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&lt;/button&gt;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&lt;/form&gt;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&lt;/div&gt;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&lt;/nav&gt;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Consolas,  Courier New"/>
              </a:rPr>
              <a:t>4. nav.component.css</a:t>
            </a:r>
          </a:p>
          <a:p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.dropdown-toggle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800000"/>
                </a:solidFill>
                <a:effectLst/>
                <a:latin typeface="Consolas,  Courier New"/>
              </a:rPr>
              <a:t>.dropdown-item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FF0000"/>
                </a:solidFill>
                <a:effectLst/>
                <a:latin typeface="Consolas,  Courier New"/>
              </a:rPr>
              <a:t>cursor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0451A5"/>
                </a:solidFill>
                <a:effectLst/>
                <a:latin typeface="Consolas,  Courier New"/>
              </a:rPr>
              <a:t>pointer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5. Test</a:t>
            </a: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b="0" dirty="0">
              <a:solidFill>
                <a:srgbClr val="000000"/>
              </a:solidFill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Consolas,  Courier New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,  Courier New"/>
              </a:rPr>
              <a:t>Bootswatch</a:t>
            </a:r>
            <a:r>
              <a:rPr lang="en-US" sz="1200" b="1" dirty="0">
                <a:solidFill>
                  <a:srgbClr val="00B050"/>
                </a:solidFill>
                <a:latin typeface="Consolas,  Courier New"/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npm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  <a:t> install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,  Courier New"/>
              </a:rPr>
              <a:t>bootswatch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Style.css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…</a:t>
            </a:r>
            <a:endParaRPr lang="en-US" sz="1200" dirty="0">
              <a:solidFill>
                <a:srgbClr val="00B050"/>
              </a:solidFill>
              <a:latin typeface="Consolas,  Courier New"/>
            </a:endParaRP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@import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node_modules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bootswatch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dist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/united/bootstrap.min.css’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,  Courier New"/>
              </a:rPr>
              <a:t>…</a:t>
            </a: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solidFill>
                <a:srgbClr val="000000"/>
              </a:solidFill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F3864-9BA6-4B6F-8BD7-11523640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66" y="1338325"/>
            <a:ext cx="4980934" cy="10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102987" y="110169"/>
            <a:ext cx="5881510" cy="661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04 Routes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Create three components (as below). Note: member-list component should be under members folder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\</a:t>
            </a:r>
            <a:r>
              <a:rPr lang="en-US" sz="1200" dirty="0" err="1">
                <a:latin typeface="Consolas,  Courier New"/>
              </a:rPr>
              <a:t>scr</a:t>
            </a:r>
            <a:r>
              <a:rPr lang="en-US" sz="1200" dirty="0">
                <a:latin typeface="Consolas,  Courier New"/>
              </a:rPr>
              <a:t>\app&gt;</a:t>
            </a:r>
            <a:r>
              <a:rPr lang="en-US" sz="1200" dirty="0" err="1">
                <a:latin typeface="Consolas,  Courier New"/>
              </a:rPr>
              <a:t>mkdir</a:t>
            </a:r>
            <a:r>
              <a:rPr lang="en-US" sz="1200" dirty="0">
                <a:latin typeface="Consolas,  Courier New"/>
              </a:rPr>
              <a:t> members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Cd members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\</a:t>
            </a:r>
            <a:r>
              <a:rPr lang="en-US" sz="1200" dirty="0" err="1">
                <a:latin typeface="Consolas,  Courier New"/>
              </a:rPr>
              <a:t>src</a:t>
            </a:r>
            <a:r>
              <a:rPr lang="en-US" sz="1200" dirty="0">
                <a:latin typeface="Consolas,  Courier New"/>
              </a:rPr>
              <a:t>\app\members&gt;ng g c member-list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\</a:t>
            </a:r>
            <a:r>
              <a:rPr lang="en-US" sz="1200" dirty="0" err="1">
                <a:latin typeface="Consolas,  Courier New"/>
              </a:rPr>
              <a:t>src</a:t>
            </a:r>
            <a:r>
              <a:rPr lang="en-US" sz="1200" dirty="0">
                <a:latin typeface="Consolas,  Courier New"/>
              </a:rPr>
              <a:t>\app&gt;ng g c lists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\</a:t>
            </a:r>
            <a:r>
              <a:rPr lang="en-US" sz="1200" dirty="0" err="1">
                <a:latin typeface="Consolas,  Courier New"/>
              </a:rPr>
              <a:t>src</a:t>
            </a:r>
            <a:r>
              <a:rPr lang="en-US" sz="1200" dirty="0">
                <a:latin typeface="Consolas,  Courier New"/>
              </a:rPr>
              <a:t>\app&gt;ng g c messages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Create folder _guards under </a:t>
            </a:r>
            <a:r>
              <a:rPr lang="en-US" sz="1200" dirty="0" err="1">
                <a:latin typeface="Consolas,  Courier New"/>
              </a:rPr>
              <a:t>src</a:t>
            </a:r>
            <a:r>
              <a:rPr lang="en-US" sz="1200" dirty="0">
                <a:latin typeface="Consolas,  Courier New"/>
              </a:rPr>
              <a:t>\app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onsolas,  Courier New"/>
              </a:rPr>
              <a:t>Create </a:t>
            </a:r>
            <a:r>
              <a:rPr lang="en-US" sz="1200" dirty="0" err="1">
                <a:latin typeface="Consolas,  Courier New"/>
              </a:rPr>
              <a:t>auth.guard.ts</a:t>
            </a:r>
            <a:r>
              <a:rPr lang="en-US" sz="1200" dirty="0">
                <a:latin typeface="Consolas,  Courier New"/>
              </a:rPr>
              <a:t> file under _guards folder : _guards&gt;g guard auth –</a:t>
            </a:r>
            <a:r>
              <a:rPr lang="en-US" sz="1200" dirty="0" err="1">
                <a:latin typeface="Consolas,  Courier New"/>
              </a:rPr>
              <a:t>skipTests</a:t>
            </a:r>
            <a:r>
              <a:rPr lang="en-US" sz="1200" dirty="0">
                <a:latin typeface="Consolas,  Courier New"/>
              </a:rPr>
              <a:t>  (It is not component. When asked which interface, just let them implements “</a:t>
            </a:r>
            <a:r>
              <a:rPr lang="en-US" sz="1200" b="1" dirty="0" err="1">
                <a:latin typeface="Consolas,  Courier New"/>
              </a:rPr>
              <a:t>CanActivate</a:t>
            </a:r>
            <a:r>
              <a:rPr lang="en-US" sz="1200" dirty="0">
                <a:latin typeface="Consolas,  Courier New"/>
              </a:rPr>
              <a:t>”)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Injectable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'@angular/core'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CanActivate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'@angular/router'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auth.service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'../_services/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alertify.service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CanActivate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is about route protection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use this on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routes.ts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@</a:t>
            </a:r>
            <a:r>
              <a:rPr lang="en-US" sz="1000" b="0" i="1" dirty="0">
                <a:solidFill>
                  <a:srgbClr val="795E26"/>
                </a:solidFill>
                <a:effectLst/>
                <a:latin typeface="Consolas,  Courier New"/>
              </a:rPr>
              <a:t>Injectable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providedIn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'root'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we do not need to register it over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app.module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export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class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AuthGuard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implements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CanActivate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constructor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private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AlertifyService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 {}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returing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boolean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is good enough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c.f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canActivate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returuns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"union" type. Among them, just pick up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boolean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type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canActivate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(): </a:t>
            </a:r>
            <a:r>
              <a:rPr lang="en-US" sz="1000" b="0" i="1" dirty="0" err="1">
                <a:solidFill>
                  <a:srgbClr val="267F99"/>
                </a:solidFill>
                <a:effectLst/>
                <a:latin typeface="Consolas,  Courier New"/>
              </a:rPr>
              <a:t>boolean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if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(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authService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loggedIn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())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true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alertify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error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'You shall not pass!!!'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);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 err="1">
                <a:solidFill>
                  <a:srgbClr val="0000FF"/>
                </a:solidFill>
                <a:effectLst/>
                <a:latin typeface="Consolas,  Courier New"/>
              </a:rPr>
              <a:t>this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router</a:t>
            </a:r>
            <a:r>
              <a:rPr lang="en-US" sz="1000" b="0" i="1" dirty="0" err="1">
                <a:solidFill>
                  <a:srgbClr val="000000"/>
                </a:solidFill>
                <a:effectLst/>
                <a:latin typeface="Consolas,  Courier New"/>
              </a:rPr>
              <a:t>.</a:t>
            </a:r>
            <a:r>
              <a:rPr lang="en-US" sz="1000" b="0" i="1" dirty="0" err="1">
                <a:solidFill>
                  <a:srgbClr val="795E26"/>
                </a:solidFill>
                <a:effectLst/>
                <a:latin typeface="Consolas,  Courier New"/>
              </a:rPr>
              <a:t>navigate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([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'/home'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]);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send back them to home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return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false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}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latin typeface="Consolas,  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C766C-115C-4D26-A8E0-5F2A9BD2E1CB}"/>
              </a:ext>
            </a:extLst>
          </p:cNvPr>
          <p:cNvSpPr txBox="1"/>
          <p:nvPr/>
        </p:nvSpPr>
        <p:spPr>
          <a:xfrm>
            <a:off x="6175022" y="110170"/>
            <a:ext cx="5881510" cy="6521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effectLst/>
                <a:latin typeface="Consolas,  Courier New"/>
              </a:rPr>
              <a:t>7. app-</a:t>
            </a:r>
            <a:r>
              <a:rPr lang="en-US" sz="1200" dirty="0" err="1">
                <a:effectLst/>
                <a:latin typeface="Consolas,  Courier New"/>
              </a:rPr>
              <a:t>routing.module.ts</a:t>
            </a:r>
            <a:r>
              <a:rPr lang="en-US" sz="1200" dirty="0">
                <a:effectLst/>
                <a:latin typeface="Consolas,  Courier New"/>
              </a:rPr>
              <a:t>  (this file was originally created)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import {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NgModule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} from '@angular/core';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import { Routes,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RouterModule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} from '@angular/router';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HomeComponent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'./home/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home.component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ListsComponent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'./lists/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lists.component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MemberListComponent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'./member-list/member-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list.component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MessagesComponent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'./messages/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messages.component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import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{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AuthGuard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} </a:t>
            </a:r>
            <a:r>
              <a:rPr lang="en-US" sz="1000" b="0" i="1" dirty="0">
                <a:solidFill>
                  <a:srgbClr val="AF00DB"/>
                </a:solidFill>
                <a:effectLst/>
                <a:latin typeface="Consolas,  Courier New"/>
              </a:rPr>
              <a:t>from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'./_guards/</a:t>
            </a:r>
            <a:r>
              <a:rPr lang="en-US" sz="1000" b="0" i="1" dirty="0" err="1">
                <a:solidFill>
                  <a:srgbClr val="A31515"/>
                </a:solidFill>
                <a:effectLst/>
                <a:latin typeface="Consolas,  Courier New"/>
              </a:rPr>
              <a:t>auth.guard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FF"/>
                </a:solidFill>
                <a:effectLst/>
                <a:latin typeface="Consolas,  Courier New"/>
              </a:rPr>
              <a:t>const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routes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sz="1000" b="0" i="1" dirty="0">
                <a:solidFill>
                  <a:srgbClr val="267F99"/>
                </a:solidFill>
                <a:effectLst/>
                <a:latin typeface="Consolas,  Courier New"/>
              </a:rPr>
              <a:t>Routes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= [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each routes are object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path: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HomeComponent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},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note: if it is 'home', then log in and open different tab, and type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url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such as localhost:4200/ it will throw an error. Therefore it should be empty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{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path: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e.g. localhost:4200/members means localhost:4200/ + empty + members. It must be like this. It is called "dummy" route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runGuardsAndResolvers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'always'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canActivate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AuthGuard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],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AuthGuard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should be created at first.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in order to centralized </a:t>
            </a:r>
            <a:r>
              <a:rPr lang="en-US" sz="1000" b="0" i="1" dirty="0" err="1">
                <a:solidFill>
                  <a:srgbClr val="008000"/>
                </a:solidFill>
                <a:effectLst/>
                <a:latin typeface="Consolas,  Courier New"/>
              </a:rPr>
              <a:t>authGuard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 for all components as below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children: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[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path: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'members'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MemberListComponent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path: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'messages'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MessagesComponent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   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path: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'lists'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component: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ListsComponent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    ]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},</a:t>
            </a:r>
          </a:p>
          <a:p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   {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path: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'**'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redirectTo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, </a:t>
            </a:r>
            <a:r>
              <a:rPr lang="en-US" sz="1000" b="0" i="1" dirty="0" err="1">
                <a:solidFill>
                  <a:srgbClr val="001080"/>
                </a:solidFill>
                <a:effectLst/>
                <a:latin typeface="Consolas,  Courier New"/>
              </a:rPr>
              <a:t>pathMatch</a:t>
            </a:r>
            <a:r>
              <a:rPr lang="en-US" sz="1000" b="0" i="1" dirty="0">
                <a:solidFill>
                  <a:srgbClr val="001080"/>
                </a:solidFill>
                <a:effectLst/>
                <a:latin typeface="Consolas,  Courier New"/>
              </a:rPr>
              <a:t>: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 </a:t>
            </a:r>
            <a:r>
              <a:rPr lang="en-US" sz="1000" b="0" i="1" dirty="0">
                <a:solidFill>
                  <a:srgbClr val="A31515"/>
                </a:solidFill>
                <a:effectLst/>
                <a:latin typeface="Consolas,  Courier New"/>
              </a:rPr>
              <a:t>'full'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}, </a:t>
            </a:r>
            <a:r>
              <a:rPr lang="en-US" sz="1000" b="0" i="1" dirty="0">
                <a:solidFill>
                  <a:srgbClr val="008000"/>
                </a:solidFill>
                <a:effectLst/>
                <a:latin typeface="Consolas,  Courier New"/>
              </a:rPr>
              <a:t>// ** means "else". NOTE: define it very last. Ordering is important</a:t>
            </a:r>
            <a:endParaRPr lang="en-US" sz="1000" b="0" i="1" dirty="0">
              <a:solidFill>
                <a:srgbClr val="000000"/>
              </a:solidFill>
              <a:effectLst/>
              <a:latin typeface="Consolas,  Courier New"/>
            </a:endParaRP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  <a:t>];</a:t>
            </a:r>
          </a:p>
          <a:p>
            <a:br>
              <a:rPr lang="en-US" sz="1000" b="0" i="1" dirty="0">
                <a:solidFill>
                  <a:srgbClr val="000000"/>
                </a:solidFill>
                <a:effectLst/>
                <a:latin typeface="Consolas,  Courier New"/>
              </a:rPr>
            </a:b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@NgModule({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imports: [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RouterModule.forRoot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(routes)],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 exports: [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RouterModule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]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})</a:t>
            </a:r>
          </a:p>
          <a:p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export class </a:t>
            </a:r>
            <a:r>
              <a:rPr lang="en-US" sz="1000" b="0" i="1" dirty="0" err="1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AppRoutingModule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Consolas,  Courier New"/>
              </a:rPr>
              <a:t> { 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,  Courier New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endParaRPr lang="en-US" sz="1200" dirty="0">
              <a:effectLst/>
              <a:latin typeface="Consolas,  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27B9D-B8AC-4E5B-88A4-92280AC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F52805-D83C-4263-952C-1741322C2F3B}"/>
              </a:ext>
            </a:extLst>
          </p:cNvPr>
          <p:cNvCxnSpPr/>
          <p:nvPr/>
        </p:nvCxnSpPr>
        <p:spPr>
          <a:xfrm flipV="1">
            <a:off x="3106757" y="1872867"/>
            <a:ext cx="980501" cy="159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2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96617</TotalTime>
  <Words>14095</Words>
  <Application>Microsoft Office PowerPoint</Application>
  <PresentationFormat>Widescreen</PresentationFormat>
  <Paragraphs>1523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Consolas,  Courier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 Byun</cp:lastModifiedBy>
  <cp:revision>414</cp:revision>
  <dcterms:created xsi:type="dcterms:W3CDTF">2020-09-09T04:09:53Z</dcterms:created>
  <dcterms:modified xsi:type="dcterms:W3CDTF">2021-02-06T01:36:32Z</dcterms:modified>
</cp:coreProperties>
</file>