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282" r:id="rId2"/>
    <p:sldId id="291" r:id="rId3"/>
    <p:sldId id="292" r:id="rId4"/>
    <p:sldId id="278" r:id="rId5"/>
    <p:sldId id="280" r:id="rId6"/>
    <p:sldId id="283" r:id="rId7"/>
    <p:sldId id="284" r:id="rId8"/>
    <p:sldId id="286" r:id="rId9"/>
    <p:sldId id="287" r:id="rId10"/>
    <p:sldId id="289" r:id="rId11"/>
    <p:sldId id="290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aleway Thin" panose="020B02030301010600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i Byun" initials="JB" lastIdx="1" clrIdx="0">
    <p:extLst>
      <p:ext uri="{19B8F6BF-5375-455C-9EA6-DF929625EA0E}">
        <p15:presenceInfo xmlns:p15="http://schemas.microsoft.com/office/powerpoint/2012/main" userId="f782ea148475cd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CFD351-8BB0-F6D6-32D8-4ECD5EDEA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dssd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C5CB-40B1-0B3F-AEDC-9636BCE92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E4906-B050-4F26-A0A8-30A3244B869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B09E3-062C-A530-6563-B13B1F852B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9C76B-9906-DF69-0D84-90F30B279E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58A3-A8BD-4FC4-8E3C-ABC7E22A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0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0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83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4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39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81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575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78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3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87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79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nibyun/CodingLearnEdu/tree/master/SQL/sourc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.linkedin.com/in/jinibyu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jinibyun/CodingLearnEdu/tree/master/SQL/sourc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ca/sql-server/sql-server-downloa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ssms/download-sql-server-management-studio-ssms?view=sql-server-ver1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en-us/sql/azure-data-studio/download-azure-data-studio?view=sql-server-ver16&amp;tabs=redhat-install%2Credhat-uninstal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64;p38">
            <a:extLst>
              <a:ext uri="{FF2B5EF4-FFF2-40B4-BE49-F238E27FC236}">
                <a16:creationId xmlns:a16="http://schemas.microsoft.com/office/drawing/2014/main" id="{F7859653-640E-5B7F-1D03-A2012FDD7A97}"/>
              </a:ext>
            </a:extLst>
          </p:cNvPr>
          <p:cNvSpPr/>
          <p:nvPr/>
        </p:nvSpPr>
        <p:spPr>
          <a:xfrm>
            <a:off x="6524505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5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Google Shape;2264;p38">
            <a:extLst>
              <a:ext uri="{FF2B5EF4-FFF2-40B4-BE49-F238E27FC236}">
                <a16:creationId xmlns:a16="http://schemas.microsoft.com/office/drawing/2014/main" id="{3465A03F-C7C3-E5A3-8AE8-9E25BFDE334F}"/>
              </a:ext>
            </a:extLst>
          </p:cNvPr>
          <p:cNvSpPr/>
          <p:nvPr/>
        </p:nvSpPr>
        <p:spPr>
          <a:xfrm>
            <a:off x="501005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4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Google Shape;2264;p38">
            <a:extLst>
              <a:ext uri="{FF2B5EF4-FFF2-40B4-BE49-F238E27FC236}">
                <a16:creationId xmlns:a16="http://schemas.microsoft.com/office/drawing/2014/main" id="{8C46A325-20CA-2169-FA5C-C1A549F2C8B3}"/>
              </a:ext>
            </a:extLst>
          </p:cNvPr>
          <p:cNvSpPr/>
          <p:nvPr/>
        </p:nvSpPr>
        <p:spPr>
          <a:xfrm>
            <a:off x="350693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3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2264;p38">
            <a:extLst>
              <a:ext uri="{FF2B5EF4-FFF2-40B4-BE49-F238E27FC236}">
                <a16:creationId xmlns:a16="http://schemas.microsoft.com/office/drawing/2014/main" id="{48938E11-5E9D-147B-A1D7-E75E9FCB940E}"/>
              </a:ext>
            </a:extLst>
          </p:cNvPr>
          <p:cNvSpPr/>
          <p:nvPr/>
        </p:nvSpPr>
        <p:spPr>
          <a:xfrm>
            <a:off x="197740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2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264" name="Google Shape;2264;p38"/>
          <p:cNvSpPr/>
          <p:nvPr/>
        </p:nvSpPr>
        <p:spPr>
          <a:xfrm>
            <a:off x="47428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1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5" name="Google Shape;2265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2266" name="Google Shape;2266;p38"/>
          <p:cNvCxnSpPr>
            <a:cxnSpLocks/>
          </p:cNvCxnSpPr>
          <p:nvPr/>
        </p:nvCxnSpPr>
        <p:spPr>
          <a:xfrm flipV="1">
            <a:off x="768923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67" name="Google Shape;2267;p38"/>
          <p:cNvSpPr txBox="1"/>
          <p:nvPr/>
        </p:nvSpPr>
        <p:spPr>
          <a:xfrm>
            <a:off x="381692" y="1492494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SQL Server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셋업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연결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기본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기본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SELECT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구문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2278" name="Google Shape;2278;p38"/>
          <p:cNvCxnSpPr/>
          <p:nvPr/>
        </p:nvCxnSpPr>
        <p:spPr>
          <a:xfrm rot="10800000">
            <a:off x="4535762" y="31495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79954209-C256-762F-7ABF-B4FA1B2E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Google Shape;594;p17">
            <a:extLst>
              <a:ext uri="{FF2B5EF4-FFF2-40B4-BE49-F238E27FC236}">
                <a16:creationId xmlns:a16="http://schemas.microsoft.com/office/drawing/2014/main" id="{CB64B829-B1ED-BF49-5038-A03487AA806E}"/>
              </a:ext>
            </a:extLst>
          </p:cNvPr>
          <p:cNvSpPr txBox="1">
            <a:spLocks/>
          </p:cNvSpPr>
          <p:nvPr/>
        </p:nvSpPr>
        <p:spPr>
          <a:xfrm>
            <a:off x="381692" y="715776"/>
            <a:ext cx="8431823" cy="34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 목차</a:t>
            </a:r>
          </a:p>
        </p:txBody>
      </p:sp>
      <p:sp>
        <p:nvSpPr>
          <p:cNvPr id="12" name="Google Shape;2267;p38">
            <a:extLst>
              <a:ext uri="{FF2B5EF4-FFF2-40B4-BE49-F238E27FC236}">
                <a16:creationId xmlns:a16="http://schemas.microsoft.com/office/drawing/2014/main" id="{3FBC2845-5544-6208-06FB-D891201362C8}"/>
              </a:ext>
            </a:extLst>
          </p:cNvPr>
          <p:cNvSpPr txBox="1"/>
          <p:nvPr/>
        </p:nvSpPr>
        <p:spPr>
          <a:xfrm>
            <a:off x="637200" y="3879606"/>
            <a:ext cx="2739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데이터 조회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/ SELECT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구문 확장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JOIN, UNION 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3" name="Google Shape;2266;p38">
            <a:extLst>
              <a:ext uri="{FF2B5EF4-FFF2-40B4-BE49-F238E27FC236}">
                <a16:creationId xmlns:a16="http://schemas.microsoft.com/office/drawing/2014/main" id="{993AF4E1-7835-F540-613B-2A22E4DA239B}"/>
              </a:ext>
            </a:extLst>
          </p:cNvPr>
          <p:cNvCxnSpPr>
            <a:cxnSpLocks/>
          </p:cNvCxnSpPr>
          <p:nvPr/>
        </p:nvCxnSpPr>
        <p:spPr>
          <a:xfrm flipV="1">
            <a:off x="2580139" y="3149550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oogle Shape;2266;p38">
            <a:extLst>
              <a:ext uri="{FF2B5EF4-FFF2-40B4-BE49-F238E27FC236}">
                <a16:creationId xmlns:a16="http://schemas.microsoft.com/office/drawing/2014/main" id="{B4D554BD-BBA9-E05F-DA81-B3F53C7987D9}"/>
              </a:ext>
            </a:extLst>
          </p:cNvPr>
          <p:cNvCxnSpPr>
            <a:cxnSpLocks/>
          </p:cNvCxnSpPr>
          <p:nvPr/>
        </p:nvCxnSpPr>
        <p:spPr>
          <a:xfrm flipV="1">
            <a:off x="4452901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Google Shape;2267;p38">
            <a:extLst>
              <a:ext uri="{FF2B5EF4-FFF2-40B4-BE49-F238E27FC236}">
                <a16:creationId xmlns:a16="http://schemas.microsoft.com/office/drawing/2014/main" id="{89ADDA8A-6406-CBD2-C0DA-B6DCC5DE77A6}"/>
              </a:ext>
            </a:extLst>
          </p:cNvPr>
          <p:cNvSpPr txBox="1"/>
          <p:nvPr/>
        </p:nvSpPr>
        <p:spPr>
          <a:xfrm>
            <a:off x="3215400" y="1483266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데이터 변경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– INSERT, UPDATE &amp; DELETE, Merge 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16" name="Google Shape;2267;p38">
            <a:extLst>
              <a:ext uri="{FF2B5EF4-FFF2-40B4-BE49-F238E27FC236}">
                <a16:creationId xmlns:a16="http://schemas.microsoft.com/office/drawing/2014/main" id="{C1DF4245-BF97-D7F0-9F94-70F455320945}"/>
              </a:ext>
            </a:extLst>
          </p:cNvPr>
          <p:cNvSpPr txBox="1"/>
          <p:nvPr/>
        </p:nvSpPr>
        <p:spPr>
          <a:xfrm>
            <a:off x="4342449" y="3894324"/>
            <a:ext cx="297274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DDL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을 통한 객체 생성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(DB &amp; Table, Schema, Sequence)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과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Constraint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7" name="Google Shape;2266;p38">
            <a:extLst>
              <a:ext uri="{FF2B5EF4-FFF2-40B4-BE49-F238E27FC236}">
                <a16:creationId xmlns:a16="http://schemas.microsoft.com/office/drawing/2014/main" id="{066E79C0-69A8-0927-288D-E71F9BBBB82C}"/>
              </a:ext>
            </a:extLst>
          </p:cNvPr>
          <p:cNvCxnSpPr>
            <a:cxnSpLocks/>
          </p:cNvCxnSpPr>
          <p:nvPr/>
        </p:nvCxnSpPr>
        <p:spPr>
          <a:xfrm flipV="1">
            <a:off x="5845568" y="3124969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Google Shape;2266;p38">
            <a:extLst>
              <a:ext uri="{FF2B5EF4-FFF2-40B4-BE49-F238E27FC236}">
                <a16:creationId xmlns:a16="http://schemas.microsoft.com/office/drawing/2014/main" id="{1957CA07-8B9B-9A27-F274-ACC0A6A93F5C}"/>
              </a:ext>
            </a:extLst>
          </p:cNvPr>
          <p:cNvCxnSpPr>
            <a:cxnSpLocks/>
          </p:cNvCxnSpPr>
          <p:nvPr/>
        </p:nvCxnSpPr>
        <p:spPr>
          <a:xfrm flipV="1">
            <a:off x="7674368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Google Shape;2267;p38">
            <a:extLst>
              <a:ext uri="{FF2B5EF4-FFF2-40B4-BE49-F238E27FC236}">
                <a16:creationId xmlns:a16="http://schemas.microsoft.com/office/drawing/2014/main" id="{CFD3D3C4-E5AB-F5B6-AD4E-8362A58CC2F7}"/>
              </a:ext>
            </a:extLst>
          </p:cNvPr>
          <p:cNvSpPr txBox="1"/>
          <p:nvPr/>
        </p:nvSpPr>
        <p:spPr>
          <a:xfrm>
            <a:off x="6228577" y="1789801"/>
            <a:ext cx="2713200" cy="2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변수 활용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제어 문과 표현식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ERD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ERD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BEB81-A227-ACF4-8A53-6ACA595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14" y="1515515"/>
            <a:ext cx="4329595" cy="35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4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개발 과정 </a:t>
            </a: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1, 2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에</a:t>
            </a: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대한 소스 </a:t>
            </a: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Repository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5436DA4B-50A1-FE32-5AEC-323DE9B9A7AB}"/>
              </a:ext>
            </a:extLst>
          </p:cNvPr>
          <p:cNvSpPr txBox="1">
            <a:spLocks/>
          </p:cNvSpPr>
          <p:nvPr/>
        </p:nvSpPr>
        <p:spPr>
          <a:xfrm>
            <a:off x="491302" y="1669325"/>
            <a:ext cx="7949314" cy="213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모든  실습 코드는 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에 등록되어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 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주소는 다음과 같다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1800" dirty="0">
                <a:latin typeface="+mj-lt"/>
                <a:cs typeface="Arial" panose="020B0604020202020204" pitchFamily="34" charset="0"/>
                <a:hlinkClick r:id="rId3"/>
              </a:rPr>
              <a:t>https://github.com/jinibyun/CodingLearnEdu/tree/master/SQL/sources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5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64;p38">
            <a:extLst>
              <a:ext uri="{FF2B5EF4-FFF2-40B4-BE49-F238E27FC236}">
                <a16:creationId xmlns:a16="http://schemas.microsoft.com/office/drawing/2014/main" id="{F7859653-640E-5B7F-1D03-A2012FDD7A97}"/>
              </a:ext>
            </a:extLst>
          </p:cNvPr>
          <p:cNvSpPr/>
          <p:nvPr/>
        </p:nvSpPr>
        <p:spPr>
          <a:xfrm>
            <a:off x="6524505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5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Google Shape;2264;p38">
            <a:extLst>
              <a:ext uri="{FF2B5EF4-FFF2-40B4-BE49-F238E27FC236}">
                <a16:creationId xmlns:a16="http://schemas.microsoft.com/office/drawing/2014/main" id="{3465A03F-C7C3-E5A3-8AE8-9E25BFDE334F}"/>
              </a:ext>
            </a:extLst>
          </p:cNvPr>
          <p:cNvSpPr/>
          <p:nvPr/>
        </p:nvSpPr>
        <p:spPr>
          <a:xfrm>
            <a:off x="501005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4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Google Shape;2264;p38">
            <a:extLst>
              <a:ext uri="{FF2B5EF4-FFF2-40B4-BE49-F238E27FC236}">
                <a16:creationId xmlns:a16="http://schemas.microsoft.com/office/drawing/2014/main" id="{8C46A325-20CA-2169-FA5C-C1A549F2C8B3}"/>
              </a:ext>
            </a:extLst>
          </p:cNvPr>
          <p:cNvSpPr/>
          <p:nvPr/>
        </p:nvSpPr>
        <p:spPr>
          <a:xfrm>
            <a:off x="350693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2264;p38">
            <a:extLst>
              <a:ext uri="{FF2B5EF4-FFF2-40B4-BE49-F238E27FC236}">
                <a16:creationId xmlns:a16="http://schemas.microsoft.com/office/drawing/2014/main" id="{48938E11-5E9D-147B-A1D7-E75E9FCB940E}"/>
              </a:ext>
            </a:extLst>
          </p:cNvPr>
          <p:cNvSpPr/>
          <p:nvPr/>
        </p:nvSpPr>
        <p:spPr>
          <a:xfrm>
            <a:off x="197740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2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Light"/>
                <a:sym typeface="Barlow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2264" name="Google Shape;2264;p38"/>
          <p:cNvSpPr/>
          <p:nvPr/>
        </p:nvSpPr>
        <p:spPr>
          <a:xfrm>
            <a:off x="47428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1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5" name="Google Shape;2265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3A3F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66" name="Google Shape;2266;p38"/>
          <p:cNvCxnSpPr>
            <a:cxnSpLocks/>
          </p:cNvCxnSpPr>
          <p:nvPr/>
        </p:nvCxnSpPr>
        <p:spPr>
          <a:xfrm flipV="1">
            <a:off x="768923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67" name="Google Shape;2267;p38"/>
          <p:cNvSpPr txBox="1"/>
          <p:nvPr/>
        </p:nvSpPr>
        <p:spPr>
          <a:xfrm>
            <a:off x="381692" y="1492494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View / Stored Procedure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2278" name="Google Shape;2278;p38"/>
          <p:cNvCxnSpPr/>
          <p:nvPr/>
        </p:nvCxnSpPr>
        <p:spPr>
          <a:xfrm rot="10800000">
            <a:off x="4535762" y="31495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79954209-C256-762F-7ABF-B4FA1B2E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개발 과정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1</a:t>
            </a:r>
            <a:endParaRPr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Google Shape;594;p17">
            <a:extLst>
              <a:ext uri="{FF2B5EF4-FFF2-40B4-BE49-F238E27FC236}">
                <a16:creationId xmlns:a16="http://schemas.microsoft.com/office/drawing/2014/main" id="{CB64B829-B1ED-BF49-5038-A03487AA806E}"/>
              </a:ext>
            </a:extLst>
          </p:cNvPr>
          <p:cNvSpPr txBox="1">
            <a:spLocks/>
          </p:cNvSpPr>
          <p:nvPr/>
        </p:nvSpPr>
        <p:spPr>
          <a:xfrm>
            <a:off x="381692" y="715776"/>
            <a:ext cx="8431823" cy="34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BB9"/>
              </a:buClr>
              <a:buSzPts val="4800"/>
              <a:buFont typeface="Raleway Thin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Raleway Thin"/>
              </a:rPr>
              <a:t>개발 과정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Raleway Thin"/>
              </a:rPr>
              <a:t>1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Raleway Thin"/>
              </a:rPr>
              <a:t>목차</a:t>
            </a:r>
          </a:p>
        </p:txBody>
      </p:sp>
      <p:sp>
        <p:nvSpPr>
          <p:cNvPr id="12" name="Google Shape;2267;p38">
            <a:extLst>
              <a:ext uri="{FF2B5EF4-FFF2-40B4-BE49-F238E27FC236}">
                <a16:creationId xmlns:a16="http://schemas.microsoft.com/office/drawing/2014/main" id="{3FBC2845-5544-6208-06FB-D891201362C8}"/>
              </a:ext>
            </a:extLst>
          </p:cNvPr>
          <p:cNvSpPr txBox="1"/>
          <p:nvPr/>
        </p:nvSpPr>
        <p:spPr>
          <a:xfrm>
            <a:off x="637200" y="3879606"/>
            <a:ext cx="2739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Function – User Defined Function / System Function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3" name="Google Shape;2266;p38">
            <a:extLst>
              <a:ext uri="{FF2B5EF4-FFF2-40B4-BE49-F238E27FC236}">
                <a16:creationId xmlns:a16="http://schemas.microsoft.com/office/drawing/2014/main" id="{993AF4E1-7835-F540-613B-2A22E4DA239B}"/>
              </a:ext>
            </a:extLst>
          </p:cNvPr>
          <p:cNvCxnSpPr>
            <a:cxnSpLocks/>
          </p:cNvCxnSpPr>
          <p:nvPr/>
        </p:nvCxnSpPr>
        <p:spPr>
          <a:xfrm flipV="1">
            <a:off x="2580139" y="3149550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oogle Shape;2266;p38">
            <a:extLst>
              <a:ext uri="{FF2B5EF4-FFF2-40B4-BE49-F238E27FC236}">
                <a16:creationId xmlns:a16="http://schemas.microsoft.com/office/drawing/2014/main" id="{B4D554BD-BBA9-E05F-DA81-B3F53C7987D9}"/>
              </a:ext>
            </a:extLst>
          </p:cNvPr>
          <p:cNvCxnSpPr>
            <a:cxnSpLocks/>
          </p:cNvCxnSpPr>
          <p:nvPr/>
        </p:nvCxnSpPr>
        <p:spPr>
          <a:xfrm flipV="1">
            <a:off x="4452901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Google Shape;2267;p38">
            <a:extLst>
              <a:ext uri="{FF2B5EF4-FFF2-40B4-BE49-F238E27FC236}">
                <a16:creationId xmlns:a16="http://schemas.microsoft.com/office/drawing/2014/main" id="{89ADDA8A-6406-CBD2-C0DA-B6DCC5DE77A6}"/>
              </a:ext>
            </a:extLst>
          </p:cNvPr>
          <p:cNvSpPr txBox="1"/>
          <p:nvPr/>
        </p:nvSpPr>
        <p:spPr>
          <a:xfrm>
            <a:off x="3215400" y="1483266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Trigger / Cursor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16" name="Google Shape;2267;p38">
            <a:extLst>
              <a:ext uri="{FF2B5EF4-FFF2-40B4-BE49-F238E27FC236}">
                <a16:creationId xmlns:a16="http://schemas.microsoft.com/office/drawing/2014/main" id="{C1DF4245-BF97-D7F0-9F94-70F455320945}"/>
              </a:ext>
            </a:extLst>
          </p:cNvPr>
          <p:cNvSpPr txBox="1"/>
          <p:nvPr/>
        </p:nvSpPr>
        <p:spPr>
          <a:xfrm>
            <a:off x="4342449" y="3894324"/>
            <a:ext cx="297274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Index – Clustered / Non-clustered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7" name="Google Shape;2266;p38">
            <a:extLst>
              <a:ext uri="{FF2B5EF4-FFF2-40B4-BE49-F238E27FC236}">
                <a16:creationId xmlns:a16="http://schemas.microsoft.com/office/drawing/2014/main" id="{066E79C0-69A8-0927-288D-E71F9BBBB82C}"/>
              </a:ext>
            </a:extLst>
          </p:cNvPr>
          <p:cNvCxnSpPr>
            <a:cxnSpLocks/>
          </p:cNvCxnSpPr>
          <p:nvPr/>
        </p:nvCxnSpPr>
        <p:spPr>
          <a:xfrm flipV="1">
            <a:off x="5845568" y="3124969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Google Shape;2266;p38">
            <a:extLst>
              <a:ext uri="{FF2B5EF4-FFF2-40B4-BE49-F238E27FC236}">
                <a16:creationId xmlns:a16="http://schemas.microsoft.com/office/drawing/2014/main" id="{1957CA07-8B9B-9A27-F274-ACC0A6A93F5C}"/>
              </a:ext>
            </a:extLst>
          </p:cNvPr>
          <p:cNvCxnSpPr>
            <a:cxnSpLocks/>
          </p:cNvCxnSpPr>
          <p:nvPr/>
        </p:nvCxnSpPr>
        <p:spPr>
          <a:xfrm flipV="1">
            <a:off x="7674368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Google Shape;2267;p38">
            <a:extLst>
              <a:ext uri="{FF2B5EF4-FFF2-40B4-BE49-F238E27FC236}">
                <a16:creationId xmlns:a16="http://schemas.microsoft.com/office/drawing/2014/main" id="{CFD3D3C4-E5AB-F5B6-AD4E-8362A58CC2F7}"/>
              </a:ext>
            </a:extLst>
          </p:cNvPr>
          <p:cNvSpPr txBox="1"/>
          <p:nvPr/>
        </p:nvSpPr>
        <p:spPr>
          <a:xfrm>
            <a:off x="6228577" y="1789801"/>
            <a:ext cx="2713200" cy="2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Transaction, Exception Handling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99582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64;p38">
            <a:extLst>
              <a:ext uri="{FF2B5EF4-FFF2-40B4-BE49-F238E27FC236}">
                <a16:creationId xmlns:a16="http://schemas.microsoft.com/office/drawing/2014/main" id="{F7859653-640E-5B7F-1D03-A2012FDD7A97}"/>
              </a:ext>
            </a:extLst>
          </p:cNvPr>
          <p:cNvSpPr/>
          <p:nvPr/>
        </p:nvSpPr>
        <p:spPr>
          <a:xfrm>
            <a:off x="6524505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5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Google Shape;2264;p38">
            <a:extLst>
              <a:ext uri="{FF2B5EF4-FFF2-40B4-BE49-F238E27FC236}">
                <a16:creationId xmlns:a16="http://schemas.microsoft.com/office/drawing/2014/main" id="{3465A03F-C7C3-E5A3-8AE8-9E25BFDE334F}"/>
              </a:ext>
            </a:extLst>
          </p:cNvPr>
          <p:cNvSpPr/>
          <p:nvPr/>
        </p:nvSpPr>
        <p:spPr>
          <a:xfrm>
            <a:off x="501005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4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Google Shape;2264;p38">
            <a:extLst>
              <a:ext uri="{FF2B5EF4-FFF2-40B4-BE49-F238E27FC236}">
                <a16:creationId xmlns:a16="http://schemas.microsoft.com/office/drawing/2014/main" id="{8C46A325-20CA-2169-FA5C-C1A549F2C8B3}"/>
              </a:ext>
            </a:extLst>
          </p:cNvPr>
          <p:cNvSpPr/>
          <p:nvPr/>
        </p:nvSpPr>
        <p:spPr>
          <a:xfrm>
            <a:off x="350693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2264;p38">
            <a:extLst>
              <a:ext uri="{FF2B5EF4-FFF2-40B4-BE49-F238E27FC236}">
                <a16:creationId xmlns:a16="http://schemas.microsoft.com/office/drawing/2014/main" id="{48938E11-5E9D-147B-A1D7-E75E9FCB940E}"/>
              </a:ext>
            </a:extLst>
          </p:cNvPr>
          <p:cNvSpPr/>
          <p:nvPr/>
        </p:nvSpPr>
        <p:spPr>
          <a:xfrm>
            <a:off x="197740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2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Light"/>
                <a:sym typeface="Barlow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2264" name="Google Shape;2264;p38"/>
          <p:cNvSpPr/>
          <p:nvPr/>
        </p:nvSpPr>
        <p:spPr>
          <a:xfrm>
            <a:off x="47428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1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5" name="Google Shape;2265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3A3F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66" name="Google Shape;2266;p38"/>
          <p:cNvCxnSpPr>
            <a:cxnSpLocks/>
          </p:cNvCxnSpPr>
          <p:nvPr/>
        </p:nvCxnSpPr>
        <p:spPr>
          <a:xfrm flipV="1">
            <a:off x="768923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67" name="Google Shape;2267;p38"/>
          <p:cNvSpPr txBox="1"/>
          <p:nvPr/>
        </p:nvSpPr>
        <p:spPr>
          <a:xfrm>
            <a:off x="381692" y="1492494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Bulk Copy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79954209-C256-762F-7ABF-B4FA1B2E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개발 과정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2</a:t>
            </a:r>
            <a:endParaRPr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Google Shape;594;p17">
            <a:extLst>
              <a:ext uri="{FF2B5EF4-FFF2-40B4-BE49-F238E27FC236}">
                <a16:creationId xmlns:a16="http://schemas.microsoft.com/office/drawing/2014/main" id="{CB64B829-B1ED-BF49-5038-A03487AA806E}"/>
              </a:ext>
            </a:extLst>
          </p:cNvPr>
          <p:cNvSpPr txBox="1">
            <a:spLocks/>
          </p:cNvSpPr>
          <p:nvPr/>
        </p:nvSpPr>
        <p:spPr>
          <a:xfrm>
            <a:off x="381692" y="715776"/>
            <a:ext cx="8431823" cy="34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BB9"/>
              </a:buClr>
              <a:buSzPts val="4800"/>
              <a:buFont typeface="Raleway Thin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Raleway Thin"/>
              </a:rPr>
              <a:t>개발 과정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Raleway Thin"/>
              </a:rPr>
              <a:t>2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Raleway Thin"/>
              </a:rPr>
              <a:t>목차</a:t>
            </a:r>
          </a:p>
        </p:txBody>
      </p:sp>
      <p:sp>
        <p:nvSpPr>
          <p:cNvPr id="12" name="Google Shape;2267;p38">
            <a:extLst>
              <a:ext uri="{FF2B5EF4-FFF2-40B4-BE49-F238E27FC236}">
                <a16:creationId xmlns:a16="http://schemas.microsoft.com/office/drawing/2014/main" id="{3FBC2845-5544-6208-06FB-D891201362C8}"/>
              </a:ext>
            </a:extLst>
          </p:cNvPr>
          <p:cNvSpPr txBox="1"/>
          <p:nvPr/>
        </p:nvSpPr>
        <p:spPr>
          <a:xfrm>
            <a:off x="637200" y="3879606"/>
            <a:ext cx="2739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XML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과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SQL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연동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3" name="Google Shape;2266;p38">
            <a:extLst>
              <a:ext uri="{FF2B5EF4-FFF2-40B4-BE49-F238E27FC236}">
                <a16:creationId xmlns:a16="http://schemas.microsoft.com/office/drawing/2014/main" id="{993AF4E1-7835-F540-613B-2A22E4DA239B}"/>
              </a:ext>
            </a:extLst>
          </p:cNvPr>
          <p:cNvCxnSpPr>
            <a:cxnSpLocks/>
          </p:cNvCxnSpPr>
          <p:nvPr/>
        </p:nvCxnSpPr>
        <p:spPr>
          <a:xfrm flipV="1">
            <a:off x="2580139" y="3149550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oogle Shape;2266;p38">
            <a:extLst>
              <a:ext uri="{FF2B5EF4-FFF2-40B4-BE49-F238E27FC236}">
                <a16:creationId xmlns:a16="http://schemas.microsoft.com/office/drawing/2014/main" id="{B4D554BD-BBA9-E05F-DA81-B3F53C7987D9}"/>
              </a:ext>
            </a:extLst>
          </p:cNvPr>
          <p:cNvCxnSpPr>
            <a:cxnSpLocks/>
          </p:cNvCxnSpPr>
          <p:nvPr/>
        </p:nvCxnSpPr>
        <p:spPr>
          <a:xfrm flipV="1">
            <a:off x="4452901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Google Shape;2267;p38">
            <a:extLst>
              <a:ext uri="{FF2B5EF4-FFF2-40B4-BE49-F238E27FC236}">
                <a16:creationId xmlns:a16="http://schemas.microsoft.com/office/drawing/2014/main" id="{89ADDA8A-6406-CBD2-C0DA-B6DCC5DE77A6}"/>
              </a:ext>
            </a:extLst>
          </p:cNvPr>
          <p:cNvSpPr txBox="1"/>
          <p:nvPr/>
        </p:nvSpPr>
        <p:spPr>
          <a:xfrm>
            <a:off x="3215400" y="1483266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JSON</a:t>
            </a:r>
            <a:r>
              <a:rPr lang="ko-KR" alt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과 </a:t>
            </a:r>
            <a:r>
              <a:rPr lang="en-US" altLang="ko-KR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SQL </a:t>
            </a:r>
            <a:r>
              <a:rPr lang="ko-KR" alt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연동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16" name="Google Shape;2267;p38">
            <a:extLst>
              <a:ext uri="{FF2B5EF4-FFF2-40B4-BE49-F238E27FC236}">
                <a16:creationId xmlns:a16="http://schemas.microsoft.com/office/drawing/2014/main" id="{C1DF4245-BF97-D7F0-9F94-70F455320945}"/>
              </a:ext>
            </a:extLst>
          </p:cNvPr>
          <p:cNvSpPr txBox="1"/>
          <p:nvPr/>
        </p:nvSpPr>
        <p:spPr>
          <a:xfrm>
            <a:off x="2948207" y="3879606"/>
            <a:ext cx="274342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Concurrency </a:t>
            </a:r>
            <a:r>
              <a:rPr lang="ko-KR" alt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와 </a:t>
            </a:r>
            <a:r>
              <a:rPr 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Deadlock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7" name="Google Shape;2266;p38">
            <a:extLst>
              <a:ext uri="{FF2B5EF4-FFF2-40B4-BE49-F238E27FC236}">
                <a16:creationId xmlns:a16="http://schemas.microsoft.com/office/drawing/2014/main" id="{066E79C0-69A8-0927-288D-E71F9BBBB82C}"/>
              </a:ext>
            </a:extLst>
          </p:cNvPr>
          <p:cNvCxnSpPr>
            <a:cxnSpLocks/>
          </p:cNvCxnSpPr>
          <p:nvPr/>
        </p:nvCxnSpPr>
        <p:spPr>
          <a:xfrm flipV="1">
            <a:off x="5305240" y="3149550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Google Shape;2266;p38">
            <a:extLst>
              <a:ext uri="{FF2B5EF4-FFF2-40B4-BE49-F238E27FC236}">
                <a16:creationId xmlns:a16="http://schemas.microsoft.com/office/drawing/2014/main" id="{1957CA07-8B9B-9A27-F274-ACC0A6A93F5C}"/>
              </a:ext>
            </a:extLst>
          </p:cNvPr>
          <p:cNvCxnSpPr>
            <a:cxnSpLocks/>
          </p:cNvCxnSpPr>
          <p:nvPr/>
        </p:nvCxnSpPr>
        <p:spPr>
          <a:xfrm flipV="1">
            <a:off x="7674368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Google Shape;2267;p38">
            <a:extLst>
              <a:ext uri="{FF2B5EF4-FFF2-40B4-BE49-F238E27FC236}">
                <a16:creationId xmlns:a16="http://schemas.microsoft.com/office/drawing/2014/main" id="{CFD3D3C4-E5AB-F5B6-AD4E-8362A58CC2F7}"/>
              </a:ext>
            </a:extLst>
          </p:cNvPr>
          <p:cNvSpPr txBox="1"/>
          <p:nvPr/>
        </p:nvSpPr>
        <p:spPr>
          <a:xfrm>
            <a:off x="6228577" y="1789801"/>
            <a:ext cx="2713200" cy="2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Normalization (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정규화</a:t>
            </a:r>
            <a:r>
              <a:rPr lang="en-US" altLang="ko-KR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2" name="Google Shape;2266;p38">
            <a:extLst>
              <a:ext uri="{FF2B5EF4-FFF2-40B4-BE49-F238E27FC236}">
                <a16:creationId xmlns:a16="http://schemas.microsoft.com/office/drawing/2014/main" id="{8F335F17-4A42-3FED-B698-2EBC874773BC}"/>
              </a:ext>
            </a:extLst>
          </p:cNvPr>
          <p:cNvCxnSpPr>
            <a:cxnSpLocks/>
          </p:cNvCxnSpPr>
          <p:nvPr/>
        </p:nvCxnSpPr>
        <p:spPr>
          <a:xfrm flipV="1">
            <a:off x="6419146" y="3124969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Google Shape;2267;p38">
            <a:extLst>
              <a:ext uri="{FF2B5EF4-FFF2-40B4-BE49-F238E27FC236}">
                <a16:creationId xmlns:a16="http://schemas.microsoft.com/office/drawing/2014/main" id="{30C2FBD5-65B7-8E02-3E27-E31EBEB34D27}"/>
              </a:ext>
            </a:extLst>
          </p:cNvPr>
          <p:cNvSpPr txBox="1"/>
          <p:nvPr/>
        </p:nvSpPr>
        <p:spPr>
          <a:xfrm>
            <a:off x="5612603" y="3879606"/>
            <a:ext cx="274342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Login / User / Role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19001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198060" y="1603288"/>
            <a:ext cx="5361718" cy="22871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강사 소개</a:t>
            </a:r>
            <a:endParaRPr sz="24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/>
              <a:t>변성민</a:t>
            </a:r>
            <a:r>
              <a:rPr lang="en" sz="1600" dirty="0"/>
              <a:t>: </a:t>
            </a:r>
            <a:endParaRPr sz="16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600" dirty="0"/>
              <a:t>jinibyun@gmail.com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sz="1600" dirty="0"/>
              <a:t>                 </a:t>
            </a:r>
            <a:r>
              <a:rPr lang="en-US" sz="1600" dirty="0">
                <a:hlinkClick r:id="rId3"/>
              </a:rPr>
              <a:t>https://ca.linkedin.com/in/jinibyun</a:t>
            </a:r>
            <a:endParaRPr lang="en-US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ko-KR" altLang="en-US" sz="1600" dirty="0"/>
              <a:t>수업시간에 사용하게 될 </a:t>
            </a:r>
            <a:r>
              <a:rPr lang="en-US" altLang="ko-KR" sz="1600" dirty="0"/>
              <a:t>git </a:t>
            </a:r>
            <a:r>
              <a:rPr lang="ko-KR" altLang="en-US" sz="1600" dirty="0"/>
              <a:t>저장소</a:t>
            </a:r>
            <a:endParaRPr lang="en-US" altLang="ko-KR" sz="1600" dirty="0"/>
          </a:p>
          <a:p>
            <a:pPr lvl="1">
              <a:spcBef>
                <a:spcPts val="0"/>
              </a:spcBef>
              <a:buChar char="▸"/>
            </a:pPr>
            <a:r>
              <a:rPr lang="en-US" sz="1600" dirty="0">
                <a:hlinkClick r:id="rId4"/>
              </a:rPr>
              <a:t>https://github.com/jinibyun/CodingLearnEdu/tree/master/SQL/sources</a:t>
            </a:r>
            <a:endParaRPr lang="en-US" sz="1600" dirty="0"/>
          </a:p>
          <a:p>
            <a:pPr marL="571500" lvl="1" indent="0">
              <a:spcBef>
                <a:spcPts val="0"/>
              </a:spcBef>
              <a:buNone/>
            </a:pPr>
            <a:endParaRPr lang="en-US" sz="1600" dirty="0"/>
          </a:p>
          <a:p>
            <a:pPr marL="571500" lvl="1" indent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" name="Google Shape;594;p17">
            <a:extLst>
              <a:ext uri="{FF2B5EF4-FFF2-40B4-BE49-F238E27FC236}">
                <a16:creationId xmlns:a16="http://schemas.microsoft.com/office/drawing/2014/main" id="{1BF3090B-687B-8D42-1270-21F2B0472279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D14ED-F78E-9010-70C7-B0AEE8830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05" y="2817883"/>
            <a:ext cx="689440" cy="1683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23991-0186-79CB-DC4C-217FA980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1844895"/>
            <a:ext cx="4042300" cy="19109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1A10AA-43F4-27E9-07F5-11F72A50A84D}"/>
              </a:ext>
            </a:extLst>
          </p:cNvPr>
          <p:cNvSpPr txBox="1"/>
          <p:nvPr/>
        </p:nvSpPr>
        <p:spPr>
          <a:xfrm>
            <a:off x="217610" y="4209277"/>
            <a:ext cx="42027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https://www.microsoft.com/en-ca/sql-server/sql-server-downloads</a:t>
            </a:r>
            <a:endParaRPr lang="en-US" dirty="0"/>
          </a:p>
          <a:p>
            <a:r>
              <a:rPr lang="en-US" dirty="0"/>
              <a:t>2022 Express Edition </a:t>
            </a:r>
            <a:r>
              <a:rPr lang="ko-KR" altLang="en-US" dirty="0"/>
              <a:t>기준으로 강의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6782F1-671D-3437-DC53-493252C4F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923" y="1734987"/>
            <a:ext cx="3775968" cy="29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D0F55-6481-08DF-0652-A7365017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1817709"/>
            <a:ext cx="3870505" cy="3070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174F6-2537-C8DF-030C-A35D2B66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69097"/>
            <a:ext cx="4276819" cy="2301953"/>
          </a:xfrm>
          <a:prstGeom prst="rect">
            <a:avLst/>
          </a:prstGeom>
        </p:spPr>
      </p:pic>
      <p:sp>
        <p:nvSpPr>
          <p:cNvPr id="7" name="Google Shape;595;p17">
            <a:extLst>
              <a:ext uri="{FF2B5EF4-FFF2-40B4-BE49-F238E27FC236}">
                <a16:creationId xmlns:a16="http://schemas.microsoft.com/office/drawing/2014/main" id="{448934AF-58B9-0B06-1F43-9CA2CFBCA4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30261" y="1257301"/>
            <a:ext cx="3991707" cy="9583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설치가 정상적으로 진행된 후 다음과 같이 서비스 창에서 서비스가 등록되고 </a:t>
            </a:r>
            <a:r>
              <a:rPr lang="ko-KR" altLang="en-US" sz="1600" dirty="0" err="1">
                <a:latin typeface="+mj-lt"/>
                <a:cs typeface="Arial" panose="020B0604020202020204" pitchFamily="34" charset="0"/>
              </a:rPr>
              <a:t>시작됐음을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 확인할 수 있다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.</a:t>
            </a:r>
            <a:endParaRPr sz="16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연결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연결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Google Shape;595;p17">
            <a:extLst>
              <a:ext uri="{FF2B5EF4-FFF2-40B4-BE49-F238E27FC236}">
                <a16:creationId xmlns:a16="http://schemas.microsoft.com/office/drawing/2014/main" id="{93334825-32B7-6E83-2410-374D164340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0747" y="1543956"/>
            <a:ext cx="4133330" cy="13311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altLang="ko-KR" sz="1600" dirty="0">
                <a:latin typeface="+mj-lt"/>
                <a:cs typeface="Arial" panose="020B0604020202020204" pitchFamily="34" charset="0"/>
                <a:hlinkClick r:id="rId3"/>
              </a:rPr>
              <a:t>https://learn.microsoft.com/en-us/sql/ssms/download-sql-server-management-studio-ssms?view=sql-server-ver16</a:t>
            </a:r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EB30D1-C943-9982-B3B9-E275A7EAC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47" y="2807054"/>
            <a:ext cx="4133330" cy="789005"/>
          </a:xfrm>
          <a:prstGeom prst="rect">
            <a:avLst/>
          </a:prstGeom>
        </p:spPr>
      </p:pic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5436DA4B-50A1-FE32-5AEC-323DE9B9A7AB}"/>
              </a:ext>
            </a:extLst>
          </p:cNvPr>
          <p:cNvSpPr txBox="1">
            <a:spLocks/>
          </p:cNvSpPr>
          <p:nvPr/>
        </p:nvSpPr>
        <p:spPr>
          <a:xfrm>
            <a:off x="4740944" y="1502274"/>
            <a:ext cx="3991707" cy="95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600" dirty="0">
                <a:latin typeface="+mj-lt"/>
                <a:cs typeface="Arial" panose="020B0604020202020204" pitchFamily="34" charset="0"/>
              </a:rPr>
              <a:t>SQL Client Tool 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을 통해 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Server 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에 접속한다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@@VERSION 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--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version 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확인</a:t>
            </a:r>
            <a:endParaRPr lang="en-US" sz="1800" dirty="0">
              <a:solidFill>
                <a:srgbClr val="FF00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F043D4-C96A-81CB-C6D0-F98537ED1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793" y="2850633"/>
            <a:ext cx="3991708" cy="2055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85E3CA-1812-0B77-4DAC-10601DCA00EF}"/>
              </a:ext>
            </a:extLst>
          </p:cNvPr>
          <p:cNvSpPr txBox="1"/>
          <p:nvPr/>
        </p:nvSpPr>
        <p:spPr>
          <a:xfrm>
            <a:off x="129747" y="3659892"/>
            <a:ext cx="420275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SSMS </a:t>
            </a:r>
            <a:r>
              <a:rPr lang="ko-KR" altLang="en-US" dirty="0"/>
              <a:t>대신에 </a:t>
            </a:r>
            <a:r>
              <a:rPr lang="en-US" altLang="ko-KR" dirty="0"/>
              <a:t>Azure Data Studio </a:t>
            </a:r>
            <a:r>
              <a:rPr lang="ko-KR" altLang="en-US" dirty="0"/>
              <a:t>라는 툴을 이용할 수도 있다</a:t>
            </a:r>
            <a:r>
              <a:rPr lang="en-US" altLang="ko-KR" dirty="0"/>
              <a:t>. </a:t>
            </a:r>
          </a:p>
          <a:p>
            <a:r>
              <a:rPr lang="en-US" dirty="0">
                <a:hlinkClick r:id="rId6"/>
              </a:rPr>
              <a:t>https://learn.microsoft.com/en-us/sql/azure-data-studio/download-azure-data-studio?view=sql-server-ver16&amp;tabs=redhat-install%2Credhat-uninstall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생성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setup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C188DDE8-BF7E-3F3B-2055-A978136815B6}"/>
              </a:ext>
            </a:extLst>
          </p:cNvPr>
          <p:cNvSpPr txBox="1">
            <a:spLocks/>
          </p:cNvSpPr>
          <p:nvPr/>
        </p:nvSpPr>
        <p:spPr>
          <a:xfrm>
            <a:off x="544055" y="1757250"/>
            <a:ext cx="3790553" cy="310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1.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라는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생성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2.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강사의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접근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altLang="ko-KR" sz="1800" dirty="0">
                <a:latin typeface="+mj-lt"/>
                <a:cs typeface="Arial" panose="020B0604020202020204" pitchFamily="34" charset="0"/>
              </a:rPr>
              <a:t>(https://github.com/jinibyun/CodingLearnEdu/tree/master/SQL/sources/scripts/BikeStore)</a:t>
            </a:r>
          </a:p>
          <a:p>
            <a:pPr lvl="1"/>
            <a:r>
              <a:rPr lang="ko-KR" altLang="en-US" sz="1800" dirty="0">
                <a:latin typeface="+mj-lt"/>
                <a:cs typeface="Arial" panose="020B0604020202020204" pitchFamily="34" charset="0"/>
              </a:rPr>
              <a:t>세 개의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file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확인 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Cont’d</a:t>
            </a: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D4934-C7BA-DEE0-E191-2B17FE7D7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46" y="1757249"/>
            <a:ext cx="4489306" cy="31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0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생성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setup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C188DDE8-BF7E-3F3B-2055-A978136815B6}"/>
              </a:ext>
            </a:extLst>
          </p:cNvPr>
          <p:cNvSpPr txBox="1">
            <a:spLocks/>
          </p:cNvSpPr>
          <p:nvPr/>
        </p:nvSpPr>
        <p:spPr>
          <a:xfrm>
            <a:off x="544055" y="1757250"/>
            <a:ext cx="8010860" cy="310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3.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– create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objects.sql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파일을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SSMS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에서 열어 실행한다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4.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– load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data.sql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파일을 열어 실행한다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5.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참고로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- drop all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objects.sql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파일은 다시 처음 부터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refresh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가능하도록 모든 객체를 지우고 다시 시작하게 할 수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앞으로 진행하게 될 수업 예제는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중심으로 하되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필요하다면 새롭게 다른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생성해서 진행할 수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87465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12274</TotalTime>
  <Words>586</Words>
  <Application>Microsoft Office PowerPoint</Application>
  <PresentationFormat>On-screen Show (16:9)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Barlow Light</vt:lpstr>
      <vt:lpstr>Calibri</vt:lpstr>
      <vt:lpstr>Barlow</vt:lpstr>
      <vt:lpstr>Raleway Thin</vt:lpstr>
      <vt:lpstr>Gaoler template</vt:lpstr>
      <vt:lpstr>SQL 개발 - 기초 과정</vt:lpstr>
      <vt:lpstr>SQL 개발 - 개발 과정 1</vt:lpstr>
      <vt:lpstr>SQL 개발 - 개발 과정 2</vt:lpstr>
      <vt:lpstr>PowerPoint Presentation</vt:lpstr>
      <vt:lpstr>SQL Server 셋업</vt:lpstr>
      <vt:lpstr>SQL Server 셋업</vt:lpstr>
      <vt:lpstr>SQL Server 연결</vt:lpstr>
      <vt:lpstr>SQL Server sample DB 생성</vt:lpstr>
      <vt:lpstr>SQL Server sample DB 생성</vt:lpstr>
      <vt:lpstr>SQL Server sample DB ERD</vt:lpstr>
      <vt:lpstr>기초 과정, 개발 과정 1, 2 에 대한 소스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SUNGMIN</dc:creator>
  <cp:lastModifiedBy>Jini Byun</cp:lastModifiedBy>
  <cp:revision>51</cp:revision>
  <dcterms:modified xsi:type="dcterms:W3CDTF">2023-05-19T21:00:56Z</dcterms:modified>
</cp:coreProperties>
</file>