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I" initials="J" lastIdx="1" clrIdx="0">
    <p:extLst>
      <p:ext uri="{19B8F6BF-5375-455C-9EA6-DF929625EA0E}">
        <p15:presenceInfo xmlns:p15="http://schemas.microsoft.com/office/powerpoint/2012/main" userId="JI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4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888" y="8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FAB1-8734-457D-814C-7114D2E08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66318-5196-4320-A350-EDD6573A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C53B0-9F06-49FB-9697-92134636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A597-F641-4D09-A5D9-AB5C2774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32C8-1CEA-4F28-A4AE-6F4B0A87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1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D7A7-3D68-454C-9773-FD954C84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57767-4D5B-4F1A-A3D2-1F6FB4E02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C2655-1988-41C2-97A4-BDF7FDFE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FC63-3BBF-427D-A70D-7FDAC3A1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0D0B9-8384-4195-90CD-1AEDFC66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41049-34F4-4502-982D-33AA1C20E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E0069-E1B4-47E9-9E05-74BDEEF6C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5081-B652-45A9-9244-6FECD953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F820-7DEF-49B4-8169-99D2A3D4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D6A7C-F57B-44D7-9B3F-3080DDF2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CBFE-D5A7-4E44-96C3-377A627F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6821-ECC9-49A8-A15D-F4368645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1F70A-F285-4748-A641-41EF10D6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41EF-8D44-4A77-96FF-9C407C24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D1AAA-1204-4B5F-9899-5CF28EF3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2254-6B34-4DD0-91EA-8F05B456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27A5-2330-48D9-AE5C-6C877058B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C5EAD-7E50-41AB-A684-2B75FAA2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AB252-5534-445F-BC7F-A59FF68D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07CE-177F-4E01-B6D2-83B43EA4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3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182F-3C77-42DC-B0B8-CB52372D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BA9A-B0F0-404F-A6C9-03690B31C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BEE61-3A23-4AF5-BB8E-3DB8A21BA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C2A1A-8578-4479-8FC2-E77ED8C3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AFD43-2DB8-4E82-BCE1-B85B30DF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C9C3-8183-4A77-8770-1B04DAB1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5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9A4E-B2B3-4AA3-BFD9-9A63DC5C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59319-616B-4C9B-A2A1-47D42EC7C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BD0E1-9A70-4A7A-BCFB-4C0661DE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AC1E2-E40C-4010-8F00-921E91619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4B8D9-C5F1-40FB-B1E7-206592F99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DC5C5-FBB1-4471-9309-454C54AA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C5E81-447D-42E3-B943-063C9B96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609BE-9166-401A-8AF6-0D608213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0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171C-89BB-4042-9443-7EA8DB11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E02FF-FF90-4AB8-ADD2-FEF893B2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5E39E-EC11-4F81-AC18-8744ADD2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CAE0E-828D-40B0-8BE1-9E218D6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9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0B934-46D3-4620-845D-2EF65A34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A2C6E-28F4-4621-B7DB-71BAE910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FF17A-EA90-41F0-833E-040FA755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3314-7428-40A1-B44A-D9D1EDFE4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1626-7071-4AC3-9ADC-17743268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4138F-425F-4441-A6AB-ACF1D83D3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28E23-B50C-44DA-8C35-E5F5C245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CAC8B-3813-4B7E-B1B9-51BE659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6138C-7310-4CBD-A63D-A00A5D5B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590F-CB03-4AAD-8C21-4DF59A01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7F80B-BB65-459F-AA49-2A9B75A22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31DE4-9C3A-4B8C-9ECB-1E5D0C472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7467C-E714-4E16-B7BB-CA32E47E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8DFCD-14A9-4B4D-A3EC-FC9B76F9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00622-2AAB-4085-B6D2-CCEA1C47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B2F7D-2814-45E0-914F-D2E5BDBB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B94B4-2A66-4218-87E6-5DDF8F73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BA17-D8EB-445D-9398-F4CE0884F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6BB7D-3E44-45BB-BAC5-956A3A86927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9845-931C-4660-8405-B9D7586B8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0DFD-FDB3-48A4-A9B2-032376670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AD2AC-BD8E-4158-B2A0-D69EDB67A5DF}"/>
              </a:ext>
            </a:extLst>
          </p:cNvPr>
          <p:cNvSpPr txBox="1"/>
          <p:nvPr/>
        </p:nvSpPr>
        <p:spPr>
          <a:xfrm>
            <a:off x="2633517" y="2457675"/>
            <a:ext cx="7435273" cy="26453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Virtual 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BE659-B1B7-469D-A008-D16D8A398BFB}"/>
              </a:ext>
            </a:extLst>
          </p:cNvPr>
          <p:cNvSpPr txBox="1"/>
          <p:nvPr/>
        </p:nvSpPr>
        <p:spPr>
          <a:xfrm>
            <a:off x="2087417" y="969818"/>
            <a:ext cx="2152073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python -m </a:t>
            </a:r>
            <a:r>
              <a:rPr lang="en-US" sz="1200" dirty="0" err="1"/>
              <a:t>venv</a:t>
            </a:r>
            <a:r>
              <a:rPr lang="en-US" sz="1200" dirty="0"/>
              <a:t> </a:t>
            </a:r>
            <a:r>
              <a:rPr lang="en-US" sz="1200" i="1" dirty="0" err="1"/>
              <a:t>mysite</a:t>
            </a:r>
            <a:endParaRPr lang="en-US" sz="12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B00B8-AEAA-415C-938A-DCA86CB1B6BC}"/>
              </a:ext>
            </a:extLst>
          </p:cNvPr>
          <p:cNvSpPr txBox="1"/>
          <p:nvPr/>
        </p:nvSpPr>
        <p:spPr>
          <a:xfrm>
            <a:off x="1487054" y="588106"/>
            <a:ext cx="1385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C:\venvs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F4405A4-FC35-481B-9131-9E4CC8BA71C3}"/>
              </a:ext>
            </a:extLst>
          </p:cNvPr>
          <p:cNvCxnSpPr>
            <a:endCxn id="5" idx="1"/>
          </p:cNvCxnSpPr>
          <p:nvPr/>
        </p:nvCxnSpPr>
        <p:spPr>
          <a:xfrm>
            <a:off x="1782618" y="865105"/>
            <a:ext cx="304799" cy="2432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19CD6E-ABBD-4F1A-A785-40A30E45CC5D}"/>
              </a:ext>
            </a:extLst>
          </p:cNvPr>
          <p:cNvSpPr txBox="1"/>
          <p:nvPr/>
        </p:nvSpPr>
        <p:spPr>
          <a:xfrm>
            <a:off x="2479037" y="1477962"/>
            <a:ext cx="2687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/>
              <a:t>C:\venvs\</a:t>
            </a:r>
            <a:r>
              <a:rPr lang="en-US" sz="1200" i="1" dirty="0"/>
              <a:t>mysite</a:t>
            </a:r>
            <a:r>
              <a:rPr lang="en-US" sz="1200" dirty="0"/>
              <a:t>\Scripts\activate.bat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25A158-FC7E-4780-B08B-870DFBCD971D}"/>
              </a:ext>
            </a:extLst>
          </p:cNvPr>
          <p:cNvSpPr txBox="1"/>
          <p:nvPr/>
        </p:nvSpPr>
        <p:spPr>
          <a:xfrm>
            <a:off x="2661226" y="2737979"/>
            <a:ext cx="1385455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Pip install </a:t>
            </a:r>
            <a:r>
              <a:rPr lang="en-US" sz="1200" dirty="0" err="1"/>
              <a:t>django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E2419-E926-4084-B467-12438AD067FE}"/>
              </a:ext>
            </a:extLst>
          </p:cNvPr>
          <p:cNvSpPr txBox="1"/>
          <p:nvPr/>
        </p:nvSpPr>
        <p:spPr>
          <a:xfrm>
            <a:off x="4175990" y="2757485"/>
            <a:ext cx="222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Confirm: pip freeze: compare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8125971-2737-4173-AAFB-40A24B300D04}"/>
              </a:ext>
            </a:extLst>
          </p:cNvPr>
          <p:cNvSpPr/>
          <p:nvPr/>
        </p:nvSpPr>
        <p:spPr>
          <a:xfrm rot="12939891">
            <a:off x="3344876" y="4792994"/>
            <a:ext cx="212436" cy="4649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7FE87B-3981-4261-9A6A-5C89DD50073F}"/>
              </a:ext>
            </a:extLst>
          </p:cNvPr>
          <p:cNvSpPr txBox="1"/>
          <p:nvPr/>
        </p:nvSpPr>
        <p:spPr>
          <a:xfrm>
            <a:off x="244761" y="298576"/>
            <a:ext cx="2918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Root directory of virtual environment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AE1F2-756A-4FD5-841B-B2E7C58433E5}"/>
              </a:ext>
            </a:extLst>
          </p:cNvPr>
          <p:cNvSpPr txBox="1"/>
          <p:nvPr/>
        </p:nvSpPr>
        <p:spPr>
          <a:xfrm>
            <a:off x="2585024" y="5499082"/>
            <a:ext cx="2687782" cy="321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Project folder: “projects”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049A1-7606-4F71-B9B9-1F558DADA188}"/>
              </a:ext>
            </a:extLst>
          </p:cNvPr>
          <p:cNvSpPr txBox="1"/>
          <p:nvPr/>
        </p:nvSpPr>
        <p:spPr>
          <a:xfrm>
            <a:off x="1582877" y="5499082"/>
            <a:ext cx="785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70A7EF-6D62-48AA-A22B-8E2111BBCD98}"/>
              </a:ext>
            </a:extLst>
          </p:cNvPr>
          <p:cNvSpPr txBox="1"/>
          <p:nvPr/>
        </p:nvSpPr>
        <p:spPr>
          <a:xfrm>
            <a:off x="989444" y="2397915"/>
            <a:ext cx="1819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virtual environment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FB4607-A2C8-452F-A219-A6CC26E7CB79}"/>
              </a:ext>
            </a:extLst>
          </p:cNvPr>
          <p:cNvSpPr txBox="1"/>
          <p:nvPr/>
        </p:nvSpPr>
        <p:spPr>
          <a:xfrm>
            <a:off x="3326566" y="3444855"/>
            <a:ext cx="6093371" cy="13298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Create Project folder: “projects/</a:t>
            </a:r>
            <a:r>
              <a:rPr lang="en-US" sz="1200" i="1" dirty="0" err="1"/>
              <a:t>mysite</a:t>
            </a:r>
            <a:r>
              <a:rPr lang="en-US" sz="1200" dirty="0"/>
              <a:t>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9AAF62-9C77-4F0B-9556-6BD1CC84D16E}"/>
              </a:ext>
            </a:extLst>
          </p:cNvPr>
          <p:cNvSpPr txBox="1"/>
          <p:nvPr/>
        </p:nvSpPr>
        <p:spPr>
          <a:xfrm>
            <a:off x="3326566" y="3843060"/>
            <a:ext cx="2872511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django</a:t>
            </a:r>
            <a:r>
              <a:rPr lang="en-US" sz="1200" dirty="0">
                <a:solidFill>
                  <a:srgbClr val="0070C0"/>
                </a:solidFill>
              </a:rPr>
              <a:t>-admin </a:t>
            </a:r>
            <a:r>
              <a:rPr lang="en-US" sz="1200" dirty="0" err="1">
                <a:solidFill>
                  <a:srgbClr val="0070C0"/>
                </a:solidFill>
              </a:rPr>
              <a:t>startproject</a:t>
            </a:r>
            <a:r>
              <a:rPr lang="en-US" sz="1200" dirty="0">
                <a:solidFill>
                  <a:srgbClr val="0070C0"/>
                </a:solidFill>
              </a:rPr>
              <a:t> config 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85620-2433-401D-A317-5646332224C9}"/>
              </a:ext>
            </a:extLst>
          </p:cNvPr>
          <p:cNvSpPr txBox="1"/>
          <p:nvPr/>
        </p:nvSpPr>
        <p:spPr>
          <a:xfrm>
            <a:off x="2645063" y="3167856"/>
            <a:ext cx="186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Django site creation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F2B35610-D49B-4F70-956F-0994E5C5C959}"/>
              </a:ext>
            </a:extLst>
          </p:cNvPr>
          <p:cNvSpPr/>
          <p:nvPr/>
        </p:nvSpPr>
        <p:spPr>
          <a:xfrm>
            <a:off x="10803995" y="4122235"/>
            <a:ext cx="212436" cy="4649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71878F-491F-4CE8-95EA-2525B1E30A26}"/>
              </a:ext>
            </a:extLst>
          </p:cNvPr>
          <p:cNvSpPr txBox="1"/>
          <p:nvPr/>
        </p:nvSpPr>
        <p:spPr>
          <a:xfrm>
            <a:off x="10291215" y="3507303"/>
            <a:ext cx="186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Django site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4CD47753-D0A0-480E-8005-1A2FC1308DBA}"/>
              </a:ext>
            </a:extLst>
          </p:cNvPr>
          <p:cNvSpPr/>
          <p:nvPr/>
        </p:nvSpPr>
        <p:spPr>
          <a:xfrm rot="12939891">
            <a:off x="10029214" y="3853578"/>
            <a:ext cx="212436" cy="4649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BC7D16-7DB5-4623-8D11-0839ADE1FEBD}"/>
              </a:ext>
            </a:extLst>
          </p:cNvPr>
          <p:cNvSpPr txBox="1"/>
          <p:nvPr/>
        </p:nvSpPr>
        <p:spPr>
          <a:xfrm>
            <a:off x="10267372" y="4644594"/>
            <a:ext cx="151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it on browser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936D23-2837-49A3-B98E-3D8379DB4422}"/>
              </a:ext>
            </a:extLst>
          </p:cNvPr>
          <p:cNvSpPr txBox="1"/>
          <p:nvPr/>
        </p:nvSpPr>
        <p:spPr>
          <a:xfrm>
            <a:off x="4083628" y="3195792"/>
            <a:ext cx="147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Main Web Project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F0CB79-B54B-4F5F-AB9F-F8F6E30EE322}"/>
              </a:ext>
            </a:extLst>
          </p:cNvPr>
          <p:cNvSpPr txBox="1"/>
          <p:nvPr/>
        </p:nvSpPr>
        <p:spPr>
          <a:xfrm>
            <a:off x="5649191" y="3925433"/>
            <a:ext cx="1231389" cy="719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App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206526-77C2-4AEF-A873-2686E771EB0C}"/>
              </a:ext>
            </a:extLst>
          </p:cNvPr>
          <p:cNvSpPr txBox="1"/>
          <p:nvPr/>
        </p:nvSpPr>
        <p:spPr>
          <a:xfrm>
            <a:off x="6258148" y="3811642"/>
            <a:ext cx="1231389" cy="719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App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14770A-CC47-42AF-BD0B-C89C3AA4206F}"/>
              </a:ext>
            </a:extLst>
          </p:cNvPr>
          <p:cNvSpPr txBox="1"/>
          <p:nvPr/>
        </p:nvSpPr>
        <p:spPr>
          <a:xfrm>
            <a:off x="6896610" y="3697851"/>
            <a:ext cx="1231389" cy="719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App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ABE07-CA30-4C29-890B-8632209B30FB}"/>
              </a:ext>
            </a:extLst>
          </p:cNvPr>
          <p:cNvSpPr txBox="1"/>
          <p:nvPr/>
        </p:nvSpPr>
        <p:spPr>
          <a:xfrm>
            <a:off x="7131630" y="3421742"/>
            <a:ext cx="1231390" cy="27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Web Site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6E4308-4461-4938-BFC5-BD4CBD07F27E}"/>
              </a:ext>
            </a:extLst>
          </p:cNvPr>
          <p:cNvSpPr txBox="1"/>
          <p:nvPr/>
        </p:nvSpPr>
        <p:spPr>
          <a:xfrm>
            <a:off x="7034968" y="3860937"/>
            <a:ext cx="2872511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django</a:t>
            </a:r>
            <a:r>
              <a:rPr lang="en-US" sz="1200" dirty="0">
                <a:solidFill>
                  <a:srgbClr val="0070C0"/>
                </a:solidFill>
              </a:rPr>
              <a:t>-admin </a:t>
            </a:r>
            <a:r>
              <a:rPr lang="en-US" sz="1200" dirty="0" err="1">
                <a:solidFill>
                  <a:srgbClr val="0070C0"/>
                </a:solidFill>
              </a:rPr>
              <a:t>startapp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i="1" dirty="0" err="1">
                <a:solidFill>
                  <a:srgbClr val="0070C0"/>
                </a:solidFill>
              </a:rPr>
              <a:t>appName</a:t>
            </a:r>
            <a:endParaRPr lang="en-US" sz="1200" i="1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B96BD1-1272-49B7-9937-40920BE9B92B}"/>
              </a:ext>
            </a:extLst>
          </p:cNvPr>
          <p:cNvSpPr txBox="1"/>
          <p:nvPr/>
        </p:nvSpPr>
        <p:spPr>
          <a:xfrm>
            <a:off x="7756106" y="4171222"/>
            <a:ext cx="2124363" cy="277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python manage.py </a:t>
            </a:r>
            <a:r>
              <a:rPr lang="en-US" sz="1200" dirty="0" err="1"/>
              <a:t>runserver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6E88EB-2A39-4A8C-820F-8237A2FBABCC}"/>
              </a:ext>
            </a:extLst>
          </p:cNvPr>
          <p:cNvSpPr txBox="1"/>
          <p:nvPr/>
        </p:nvSpPr>
        <p:spPr>
          <a:xfrm>
            <a:off x="3622237" y="4153981"/>
            <a:ext cx="123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Config/urls.py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41C042-AAD0-4D60-BF3B-698CA0869D94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4633303" y="4057432"/>
            <a:ext cx="2263307" cy="2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3D0093-AA9C-42FF-A16E-8A0F15FDD102}"/>
              </a:ext>
            </a:extLst>
          </p:cNvPr>
          <p:cNvSpPr txBox="1"/>
          <p:nvPr/>
        </p:nvSpPr>
        <p:spPr>
          <a:xfrm>
            <a:off x="7714499" y="2662150"/>
            <a:ext cx="212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Folder “projects/</a:t>
            </a:r>
            <a:r>
              <a:rPr lang="en-US" sz="1200" i="1" dirty="0" err="1"/>
              <a:t>mysite</a:t>
            </a:r>
            <a:r>
              <a:rPr lang="en-US" sz="1200" dirty="0"/>
              <a:t>/</a:t>
            </a:r>
            <a:r>
              <a:rPr lang="en-US" sz="1200" i="1" dirty="0" err="1"/>
              <a:t>appName</a:t>
            </a:r>
            <a:r>
              <a:rPr lang="en-US" sz="1200" dirty="0"/>
              <a:t>” will be created via…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186EDF-8A68-4F32-B429-A5E623AF7554}"/>
              </a:ext>
            </a:extLst>
          </p:cNvPr>
          <p:cNvSpPr txBox="1"/>
          <p:nvPr/>
        </p:nvSpPr>
        <p:spPr>
          <a:xfrm>
            <a:off x="9398080" y="5608000"/>
            <a:ext cx="2384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http://localhost:8000/appName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9AA490-5515-4FDC-A059-CECC125533FF}"/>
              </a:ext>
            </a:extLst>
          </p:cNvPr>
          <p:cNvCxnSpPr>
            <a:endCxn id="47" idx="0"/>
          </p:cNvCxnSpPr>
          <p:nvPr/>
        </p:nvCxnSpPr>
        <p:spPr>
          <a:xfrm flipH="1">
            <a:off x="10590109" y="5081212"/>
            <a:ext cx="320104" cy="52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BD042B9-9510-4F28-AB6A-ECCFD5450E0E}"/>
              </a:ext>
            </a:extLst>
          </p:cNvPr>
          <p:cNvSpPr txBox="1"/>
          <p:nvPr/>
        </p:nvSpPr>
        <p:spPr>
          <a:xfrm>
            <a:off x="1551707" y="1048929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D0D542-1FDF-4A6D-BB81-7F5CB64292D5}"/>
              </a:ext>
            </a:extLst>
          </p:cNvPr>
          <p:cNvSpPr txBox="1"/>
          <p:nvPr/>
        </p:nvSpPr>
        <p:spPr>
          <a:xfrm>
            <a:off x="2109581" y="1435702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903061-DE70-4F4D-8AD4-C383FD37794C}"/>
              </a:ext>
            </a:extLst>
          </p:cNvPr>
          <p:cNvSpPr txBox="1"/>
          <p:nvPr/>
        </p:nvSpPr>
        <p:spPr>
          <a:xfrm>
            <a:off x="2264062" y="2708151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757C73-5C03-4CC9-B302-EF0F52867652}"/>
              </a:ext>
            </a:extLst>
          </p:cNvPr>
          <p:cNvSpPr txBox="1"/>
          <p:nvPr/>
        </p:nvSpPr>
        <p:spPr>
          <a:xfrm>
            <a:off x="3038090" y="3391937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E68C1C-C734-4D29-A7F6-3C6522014BA5}"/>
              </a:ext>
            </a:extLst>
          </p:cNvPr>
          <p:cNvSpPr txBox="1"/>
          <p:nvPr/>
        </p:nvSpPr>
        <p:spPr>
          <a:xfrm>
            <a:off x="3038090" y="3811005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56EF10-9BBA-42C8-BF6E-103F70025B89}"/>
              </a:ext>
            </a:extLst>
          </p:cNvPr>
          <p:cNvSpPr txBox="1"/>
          <p:nvPr/>
        </p:nvSpPr>
        <p:spPr>
          <a:xfrm>
            <a:off x="8471223" y="3533740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B563C0-5C47-4AA6-A78D-38B7C68B6C4A}"/>
              </a:ext>
            </a:extLst>
          </p:cNvPr>
          <p:cNvSpPr txBox="1"/>
          <p:nvPr/>
        </p:nvSpPr>
        <p:spPr>
          <a:xfrm>
            <a:off x="7445064" y="4125056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1C81C5-FEA6-49A3-992E-B0FD2F54806F}"/>
              </a:ext>
            </a:extLst>
          </p:cNvPr>
          <p:cNvCxnSpPr/>
          <p:nvPr/>
        </p:nvCxnSpPr>
        <p:spPr>
          <a:xfrm flipV="1">
            <a:off x="9151505" y="3271641"/>
            <a:ext cx="0" cy="58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5AD6E3A-688C-4F6C-BBAF-39E79CC8E2AE}"/>
              </a:ext>
            </a:extLst>
          </p:cNvPr>
          <p:cNvSpPr txBox="1"/>
          <p:nvPr/>
        </p:nvSpPr>
        <p:spPr>
          <a:xfrm>
            <a:off x="3387216" y="4180854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6E8D47-BB59-4AFB-BDA4-59941D06C021}"/>
              </a:ext>
            </a:extLst>
          </p:cNvPr>
          <p:cNvSpPr txBox="1"/>
          <p:nvPr/>
        </p:nvSpPr>
        <p:spPr>
          <a:xfrm>
            <a:off x="9015845" y="5579820"/>
            <a:ext cx="41520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0931CC-0A6B-4896-B1A6-A75F9EB8D17C}"/>
              </a:ext>
            </a:extLst>
          </p:cNvPr>
          <p:cNvSpPr txBox="1"/>
          <p:nvPr/>
        </p:nvSpPr>
        <p:spPr>
          <a:xfrm>
            <a:off x="2215568" y="5475163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9D2D10-1189-4D17-BE91-DD43B70E459D}"/>
              </a:ext>
            </a:extLst>
          </p:cNvPr>
          <p:cNvSpPr txBox="1"/>
          <p:nvPr/>
        </p:nvSpPr>
        <p:spPr>
          <a:xfrm>
            <a:off x="1237672" y="541939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9ABD2F-4B5D-4B4B-A735-BE6554DA73EA}"/>
              </a:ext>
            </a:extLst>
          </p:cNvPr>
          <p:cNvSpPr txBox="1"/>
          <p:nvPr/>
        </p:nvSpPr>
        <p:spPr>
          <a:xfrm>
            <a:off x="4040909" y="175341"/>
            <a:ext cx="409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The virtual environment of </a:t>
            </a:r>
            <a:r>
              <a:rPr lang="en-US" sz="1600" b="1" dirty="0">
                <a:solidFill>
                  <a:srgbClr val="00B0F0"/>
                </a:solidFill>
              </a:rPr>
              <a:t>python</a:t>
            </a:r>
            <a:r>
              <a:rPr lang="en-US" sz="1400" b="1" dirty="0">
                <a:solidFill>
                  <a:srgbClr val="00B0F0"/>
                </a:solidFill>
              </a:rPr>
              <a:t> Django web site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CFA2C6-B6A9-4BF1-BA4D-AE64EDC514C4}"/>
              </a:ext>
            </a:extLst>
          </p:cNvPr>
          <p:cNvSpPr txBox="1"/>
          <p:nvPr/>
        </p:nvSpPr>
        <p:spPr>
          <a:xfrm>
            <a:off x="5081112" y="1477962"/>
            <a:ext cx="38088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/>
              <a:t>Get into “virtual environment. Then install Django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BD1744A1-B5D1-4CE6-94A8-4288A88D3B31}"/>
              </a:ext>
            </a:extLst>
          </p:cNvPr>
          <p:cNvSpPr/>
          <p:nvPr/>
        </p:nvSpPr>
        <p:spPr>
          <a:xfrm>
            <a:off x="4175990" y="1805034"/>
            <a:ext cx="192810" cy="53343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FC2012-C95F-40C5-9572-D1785725E88C}"/>
              </a:ext>
            </a:extLst>
          </p:cNvPr>
          <p:cNvSpPr txBox="1"/>
          <p:nvPr/>
        </p:nvSpPr>
        <p:spPr>
          <a:xfrm>
            <a:off x="3451094" y="5160700"/>
            <a:ext cx="38088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/>
              <a:t>Get into “virtual environment.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3F19C6-6194-4FD3-96CA-A8AF7B958AA7}"/>
              </a:ext>
            </a:extLst>
          </p:cNvPr>
          <p:cNvSpPr txBox="1"/>
          <p:nvPr/>
        </p:nvSpPr>
        <p:spPr>
          <a:xfrm>
            <a:off x="5698839" y="1936534"/>
            <a:ext cx="2124363" cy="277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python manage.py </a:t>
            </a:r>
            <a:r>
              <a:rPr lang="en-US" sz="1200" dirty="0" err="1"/>
              <a:t>runserver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C6B57E-BC18-4BA6-9479-EB9D78F82DAF}"/>
              </a:ext>
            </a:extLst>
          </p:cNvPr>
          <p:cNvCxnSpPr>
            <a:stCxn id="29" idx="0"/>
            <a:endCxn id="58" idx="2"/>
          </p:cNvCxnSpPr>
          <p:nvPr/>
        </p:nvCxnSpPr>
        <p:spPr>
          <a:xfrm flipV="1">
            <a:off x="4762822" y="2213534"/>
            <a:ext cx="1998199" cy="162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36290D-37A4-45C8-84BF-C32EB437BA84}"/>
              </a:ext>
            </a:extLst>
          </p:cNvPr>
          <p:cNvSpPr txBox="1"/>
          <p:nvPr/>
        </p:nvSpPr>
        <p:spPr>
          <a:xfrm>
            <a:off x="7902244" y="1682666"/>
            <a:ext cx="4198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TEST: Web site running without app creation</a:t>
            </a:r>
          </a:p>
          <a:p>
            <a:r>
              <a:rPr lang="en-US" sz="1200" dirty="0"/>
              <a:t>At this point, you can open them with editor such as </a:t>
            </a:r>
            <a:r>
              <a:rPr lang="en-US" sz="1200" dirty="0" err="1"/>
              <a:t>pycharm</a:t>
            </a:r>
            <a:r>
              <a:rPr lang="en-US" sz="1200" dirty="0"/>
              <a:t>, </a:t>
            </a:r>
            <a:r>
              <a:rPr lang="en-US" sz="1200" dirty="0" err="1"/>
              <a:t>vscode</a:t>
            </a:r>
            <a:r>
              <a:rPr lang="en-US" sz="1200" dirty="0"/>
              <a:t> etc. NOTE: do not forget to set “virtual environment” of python on your ide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B69024-7D6E-4DFA-884E-BAAF20DA9E9D}"/>
              </a:ext>
            </a:extLst>
          </p:cNvPr>
          <p:cNvCxnSpPr>
            <a:cxnSpLocks/>
          </p:cNvCxnSpPr>
          <p:nvPr/>
        </p:nvCxnSpPr>
        <p:spPr>
          <a:xfrm>
            <a:off x="5081112" y="4644594"/>
            <a:ext cx="1177036" cy="1240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F9B6E94-2601-40F5-A824-FB90BFD2CEF7}"/>
              </a:ext>
            </a:extLst>
          </p:cNvPr>
          <p:cNvSpPr txBox="1"/>
          <p:nvPr/>
        </p:nvSpPr>
        <p:spPr>
          <a:xfrm>
            <a:off x="5342618" y="5939514"/>
            <a:ext cx="3808887" cy="592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/>
              <a:t>INSTALLED_APPS section: Register App you have created on #7 process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FF95E9-BA35-4A41-B51D-A463B11B7CED}"/>
              </a:ext>
            </a:extLst>
          </p:cNvPr>
          <p:cNvSpPr txBox="1"/>
          <p:nvPr/>
        </p:nvSpPr>
        <p:spPr>
          <a:xfrm>
            <a:off x="3692158" y="4445774"/>
            <a:ext cx="1564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Config/settings.py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9C5CB5-8DAE-4F8B-8F2A-5B4B540C46AC}"/>
              </a:ext>
            </a:extLst>
          </p:cNvPr>
          <p:cNvSpPr txBox="1"/>
          <p:nvPr/>
        </p:nvSpPr>
        <p:spPr>
          <a:xfrm>
            <a:off x="311124" y="5889841"/>
            <a:ext cx="3928366" cy="592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/>
              <a:t>NOTE: Under project folder, get into “virtual” environment. Then do process #5. #5 can be skipped and “Django-admin </a:t>
            </a:r>
            <a:r>
              <a:rPr lang="en-US" sz="1200" dirty="0" err="1"/>
              <a:t>startproject</a:t>
            </a:r>
            <a:r>
              <a:rPr lang="en-US" sz="1200" dirty="0"/>
              <a:t>”, but it generates folder a bit weird.</a:t>
            </a:r>
          </a:p>
        </p:txBody>
      </p:sp>
    </p:spTree>
    <p:extLst>
      <p:ext uri="{BB962C8B-B14F-4D97-AF65-F5344CB8AC3E}">
        <p14:creationId xmlns:p14="http://schemas.microsoft.com/office/powerpoint/2010/main" val="99570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8DA1DF01-888D-476D-9B48-4F477AF72C56}"/>
              </a:ext>
            </a:extLst>
          </p:cNvPr>
          <p:cNvSpPr txBox="1"/>
          <p:nvPr/>
        </p:nvSpPr>
        <p:spPr>
          <a:xfrm>
            <a:off x="1919513" y="586992"/>
            <a:ext cx="1377578" cy="951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Web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B00B8-AEAA-415C-938A-DCA86CB1B6BC}"/>
              </a:ext>
            </a:extLst>
          </p:cNvPr>
          <p:cNvSpPr txBox="1"/>
          <p:nvPr/>
        </p:nvSpPr>
        <p:spPr>
          <a:xfrm>
            <a:off x="1361368" y="1708309"/>
            <a:ext cx="1385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MTV Pattern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9D2D10-1189-4D17-BE91-DD43B70E459D}"/>
              </a:ext>
            </a:extLst>
          </p:cNvPr>
          <p:cNvSpPr txBox="1"/>
          <p:nvPr/>
        </p:nvSpPr>
        <p:spPr>
          <a:xfrm>
            <a:off x="3812205" y="161166"/>
            <a:ext cx="22366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9ABD2F-4B5D-4B4B-A735-BE6554DA73EA}"/>
              </a:ext>
            </a:extLst>
          </p:cNvPr>
          <p:cNvSpPr txBox="1"/>
          <p:nvPr/>
        </p:nvSpPr>
        <p:spPr>
          <a:xfrm>
            <a:off x="4474781" y="41983"/>
            <a:ext cx="409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Python Django Web Project and App Structure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CFA2C6-B6A9-4BF1-BA4D-AE64EDC514C4}"/>
              </a:ext>
            </a:extLst>
          </p:cNvPr>
          <p:cNvSpPr txBox="1"/>
          <p:nvPr/>
        </p:nvSpPr>
        <p:spPr>
          <a:xfrm>
            <a:off x="3398085" y="637976"/>
            <a:ext cx="1478756" cy="248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Web Project Routing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36290D-37A4-45C8-84BF-C32EB437BA84}"/>
              </a:ext>
            </a:extLst>
          </p:cNvPr>
          <p:cNvSpPr txBox="1"/>
          <p:nvPr/>
        </p:nvSpPr>
        <p:spPr>
          <a:xfrm>
            <a:off x="9885231" y="237867"/>
            <a:ext cx="211034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$ python manage.py --help</a:t>
            </a:r>
          </a:p>
          <a:p>
            <a:endParaRPr lang="en-US" sz="900" dirty="0"/>
          </a:p>
          <a:p>
            <a:r>
              <a:rPr lang="en-US" sz="900" dirty="0"/>
              <a:t>Type 'manage.py help &lt;subcommand&gt;' for help on a specific subcommand.</a:t>
            </a:r>
          </a:p>
          <a:p>
            <a:endParaRPr lang="en-US" sz="900" dirty="0"/>
          </a:p>
          <a:p>
            <a:r>
              <a:rPr lang="en-US" sz="900" dirty="0"/>
              <a:t>Available subcommands:</a:t>
            </a:r>
          </a:p>
          <a:p>
            <a:endParaRPr lang="en-US" sz="900" dirty="0"/>
          </a:p>
          <a:p>
            <a:r>
              <a:rPr lang="en-US" sz="900" dirty="0"/>
              <a:t>[auth]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changepassword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b="1" dirty="0" err="1"/>
              <a:t>createsuperuser</a:t>
            </a:r>
            <a:endParaRPr lang="en-US" sz="900" b="1" dirty="0"/>
          </a:p>
          <a:p>
            <a:endParaRPr lang="en-US" sz="900" dirty="0"/>
          </a:p>
          <a:p>
            <a:r>
              <a:rPr lang="en-US" sz="900" dirty="0"/>
              <a:t>[</a:t>
            </a:r>
            <a:r>
              <a:rPr lang="en-US" sz="900" dirty="0" err="1"/>
              <a:t>contenttypes</a:t>
            </a:r>
            <a:r>
              <a:rPr lang="en-US" sz="900" dirty="0"/>
              <a:t>]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remove_stale_contenttypes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[</a:t>
            </a:r>
            <a:r>
              <a:rPr lang="en-US" sz="900" dirty="0" err="1"/>
              <a:t>django</a:t>
            </a:r>
            <a:r>
              <a:rPr lang="en-US" sz="900" dirty="0"/>
              <a:t>]</a:t>
            </a:r>
          </a:p>
          <a:p>
            <a:r>
              <a:rPr lang="en-US" sz="900" dirty="0"/>
              <a:t>    check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compilemessages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createcachetable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dbshell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diffsettings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dumpdata</a:t>
            </a:r>
            <a:endParaRPr lang="en-US" sz="900" dirty="0"/>
          </a:p>
          <a:p>
            <a:r>
              <a:rPr lang="en-US" sz="900" dirty="0"/>
              <a:t>    flush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inspectdb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loaddata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makemessages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b="1" dirty="0" err="1"/>
              <a:t>makemigrations</a:t>
            </a:r>
            <a:endParaRPr lang="en-US" sz="900" b="1" dirty="0"/>
          </a:p>
          <a:p>
            <a:r>
              <a:rPr lang="en-US" sz="900" dirty="0"/>
              <a:t>    </a:t>
            </a:r>
            <a:r>
              <a:rPr lang="en-US" sz="900" b="1" dirty="0"/>
              <a:t>migrate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sendtestemail</a:t>
            </a:r>
            <a:endParaRPr lang="en-US" sz="900" dirty="0"/>
          </a:p>
          <a:p>
            <a:r>
              <a:rPr lang="en-US" sz="900" dirty="0"/>
              <a:t>    shell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showmigrations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sqlflush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sqlmigrate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sqlsequencereset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squashmigrations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b="1" dirty="0" err="1"/>
              <a:t>startapp</a:t>
            </a:r>
            <a:endParaRPr lang="en-US" sz="900" b="1" dirty="0"/>
          </a:p>
          <a:p>
            <a:r>
              <a:rPr lang="en-US" sz="900" dirty="0"/>
              <a:t>    </a:t>
            </a:r>
            <a:r>
              <a:rPr lang="en-US" sz="900" b="1" dirty="0" err="1"/>
              <a:t>startproject</a:t>
            </a:r>
            <a:endParaRPr lang="en-US" sz="900" b="1" dirty="0"/>
          </a:p>
          <a:p>
            <a:r>
              <a:rPr lang="en-US" sz="900" dirty="0"/>
              <a:t>    test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testserver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[sessions]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clearsessions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[</a:t>
            </a:r>
            <a:r>
              <a:rPr lang="en-US" sz="900" dirty="0" err="1"/>
              <a:t>staticfiles</a:t>
            </a:r>
            <a:r>
              <a:rPr lang="en-US" sz="900" dirty="0"/>
              <a:t>]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collectstatic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findstatic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runserver</a:t>
            </a:r>
            <a:endParaRPr lang="en-US" sz="9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C468CB-10D8-491A-8852-6230F2D0F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5" y="586992"/>
            <a:ext cx="1377578" cy="9512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937DFD-27B0-4C0D-AC55-7BFBC01FADED}"/>
              </a:ext>
            </a:extLst>
          </p:cNvPr>
          <p:cNvSpPr txBox="1"/>
          <p:nvPr/>
        </p:nvSpPr>
        <p:spPr>
          <a:xfrm>
            <a:off x="2020508" y="798163"/>
            <a:ext cx="742779" cy="454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App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B52FB8B-9293-4075-ACC6-382B71FA985F}"/>
              </a:ext>
            </a:extLst>
          </p:cNvPr>
          <p:cNvSpPr txBox="1"/>
          <p:nvPr/>
        </p:nvSpPr>
        <p:spPr>
          <a:xfrm>
            <a:off x="2223275" y="908635"/>
            <a:ext cx="742779" cy="454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App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C0E804-3BB2-4DDA-A3A1-597DC107D40B}"/>
              </a:ext>
            </a:extLst>
          </p:cNvPr>
          <p:cNvSpPr txBox="1"/>
          <p:nvPr/>
        </p:nvSpPr>
        <p:spPr>
          <a:xfrm>
            <a:off x="2416840" y="1058571"/>
            <a:ext cx="742779" cy="454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App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357CF3-DCE5-41DF-85FB-D82938D1A9BC}"/>
              </a:ext>
            </a:extLst>
          </p:cNvPr>
          <p:cNvSpPr/>
          <p:nvPr/>
        </p:nvSpPr>
        <p:spPr>
          <a:xfrm>
            <a:off x="1220874" y="2021618"/>
            <a:ext cx="1236345" cy="51296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499EA38-17D0-470C-A392-70235565B9E5}"/>
              </a:ext>
            </a:extLst>
          </p:cNvPr>
          <p:cNvSpPr/>
          <p:nvPr/>
        </p:nvSpPr>
        <p:spPr>
          <a:xfrm>
            <a:off x="276095" y="3281753"/>
            <a:ext cx="1236346" cy="60919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model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1942AD3-9418-4507-AE0F-1758F049176B}"/>
              </a:ext>
            </a:extLst>
          </p:cNvPr>
          <p:cNvSpPr/>
          <p:nvPr/>
        </p:nvSpPr>
        <p:spPr>
          <a:xfrm>
            <a:off x="2214301" y="3281471"/>
            <a:ext cx="1192167" cy="60919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template html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C96C17-D8D9-4EAA-A1B8-35C1059BDA65}"/>
              </a:ext>
            </a:extLst>
          </p:cNvPr>
          <p:cNvSpPr txBox="1"/>
          <p:nvPr/>
        </p:nvSpPr>
        <p:spPr>
          <a:xfrm>
            <a:off x="2321051" y="2365308"/>
            <a:ext cx="734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Controller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F71294-9C6B-48BE-A621-D66DF808125B}"/>
              </a:ext>
            </a:extLst>
          </p:cNvPr>
          <p:cNvSpPr txBox="1"/>
          <p:nvPr/>
        </p:nvSpPr>
        <p:spPr>
          <a:xfrm>
            <a:off x="1104889" y="3890662"/>
            <a:ext cx="734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D488FB-5FB4-40B4-9851-2525F7AE932E}"/>
              </a:ext>
            </a:extLst>
          </p:cNvPr>
          <p:cNvSpPr txBox="1"/>
          <p:nvPr/>
        </p:nvSpPr>
        <p:spPr>
          <a:xfrm>
            <a:off x="3164957" y="3867350"/>
            <a:ext cx="734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presentation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8FB9D3F-3EF8-48EF-AC8D-A726720D2968}"/>
              </a:ext>
            </a:extLst>
          </p:cNvPr>
          <p:cNvSpPr/>
          <p:nvPr/>
        </p:nvSpPr>
        <p:spPr>
          <a:xfrm>
            <a:off x="276095" y="2595299"/>
            <a:ext cx="704883" cy="3077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Form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BBE1EA-F5F2-44D0-A8B2-E57A1EADAE89}"/>
              </a:ext>
            </a:extLst>
          </p:cNvPr>
          <p:cNvCxnSpPr>
            <a:cxnSpLocks/>
            <a:stCxn id="72" idx="0"/>
            <a:endCxn id="77" idx="4"/>
          </p:cNvCxnSpPr>
          <p:nvPr/>
        </p:nvCxnSpPr>
        <p:spPr>
          <a:xfrm flipH="1" flipV="1">
            <a:off x="628537" y="2903076"/>
            <a:ext cx="265731" cy="37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BE9A0C2-028E-46C8-9902-7B5863CF9461}"/>
              </a:ext>
            </a:extLst>
          </p:cNvPr>
          <p:cNvCxnSpPr>
            <a:cxnSpLocks/>
            <a:stCxn id="72" idx="7"/>
            <a:endCxn id="13" idx="3"/>
          </p:cNvCxnSpPr>
          <p:nvPr/>
        </p:nvCxnSpPr>
        <p:spPr>
          <a:xfrm flipV="1">
            <a:off x="1331382" y="2459464"/>
            <a:ext cx="70551" cy="91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4435F5C-A3F7-4C4D-949C-C8BDD70EE3D0}"/>
              </a:ext>
            </a:extLst>
          </p:cNvPr>
          <p:cNvCxnSpPr>
            <a:cxnSpLocks/>
            <a:stCxn id="77" idx="0"/>
            <a:endCxn id="13" idx="2"/>
          </p:cNvCxnSpPr>
          <p:nvPr/>
        </p:nvCxnSpPr>
        <p:spPr>
          <a:xfrm flipV="1">
            <a:off x="628537" y="2278102"/>
            <a:ext cx="592337" cy="31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2DB7C14-4866-498B-926E-F129956F887F}"/>
              </a:ext>
            </a:extLst>
          </p:cNvPr>
          <p:cNvCxnSpPr>
            <a:cxnSpLocks/>
            <a:stCxn id="13" idx="4"/>
            <a:endCxn id="73" idx="1"/>
          </p:cNvCxnSpPr>
          <p:nvPr/>
        </p:nvCxnSpPr>
        <p:spPr>
          <a:xfrm>
            <a:off x="1839047" y="2534586"/>
            <a:ext cx="549843" cy="83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Arrow: Down 1">
            <a:extLst>
              <a:ext uri="{FF2B5EF4-FFF2-40B4-BE49-F238E27FC236}">
                <a16:creationId xmlns:a16="http://schemas.microsoft.com/office/drawing/2014/main" id="{BD1744A1-B5D1-4CE6-94A8-4288A88D3B31}"/>
              </a:ext>
            </a:extLst>
          </p:cNvPr>
          <p:cNvSpPr/>
          <p:nvPr/>
        </p:nvSpPr>
        <p:spPr>
          <a:xfrm rot="12673651">
            <a:off x="2493576" y="1307193"/>
            <a:ext cx="233561" cy="78241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83F87F-1E64-44A9-94DE-10A6522D895E}"/>
              </a:ext>
            </a:extLst>
          </p:cNvPr>
          <p:cNvSpPr txBox="1"/>
          <p:nvPr/>
        </p:nvSpPr>
        <p:spPr>
          <a:xfrm>
            <a:off x="3417294" y="1125675"/>
            <a:ext cx="966603" cy="248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App Routing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DA07F90-0017-410B-AD50-E9B2B270C6CF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3900596" y="908635"/>
            <a:ext cx="270538" cy="217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E08BFFA-5F42-4B5A-AC2A-FAE7C57A6914}"/>
              </a:ext>
            </a:extLst>
          </p:cNvPr>
          <p:cNvCxnSpPr>
            <a:cxnSpLocks/>
            <a:stCxn id="88" idx="1"/>
            <a:endCxn id="13" idx="6"/>
          </p:cNvCxnSpPr>
          <p:nvPr/>
        </p:nvCxnSpPr>
        <p:spPr>
          <a:xfrm flipH="1">
            <a:off x="2457219" y="1250161"/>
            <a:ext cx="960075" cy="1027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6" name="Rectangle: Top Corners One Rounded and One Snipped 95">
            <a:extLst>
              <a:ext uri="{FF2B5EF4-FFF2-40B4-BE49-F238E27FC236}">
                <a16:creationId xmlns:a16="http://schemas.microsoft.com/office/drawing/2014/main" id="{91287BBF-41BC-4DDB-A7C6-542B76C8484B}"/>
              </a:ext>
            </a:extLst>
          </p:cNvPr>
          <p:cNvSpPr/>
          <p:nvPr/>
        </p:nvSpPr>
        <p:spPr>
          <a:xfrm>
            <a:off x="3220656" y="2819843"/>
            <a:ext cx="304799" cy="215444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Top Corners One Rounded and One Snipped 96">
            <a:extLst>
              <a:ext uri="{FF2B5EF4-FFF2-40B4-BE49-F238E27FC236}">
                <a16:creationId xmlns:a16="http://schemas.microsoft.com/office/drawing/2014/main" id="{A5CEF7B3-D9CB-401B-A987-867F12603367}"/>
              </a:ext>
            </a:extLst>
          </p:cNvPr>
          <p:cNvSpPr/>
          <p:nvPr/>
        </p:nvSpPr>
        <p:spPr>
          <a:xfrm>
            <a:off x="3880704" y="2437222"/>
            <a:ext cx="304799" cy="215444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6673710-9BCC-4201-A6BE-01085306E471}"/>
              </a:ext>
            </a:extLst>
          </p:cNvPr>
          <p:cNvCxnSpPr>
            <a:cxnSpLocks/>
          </p:cNvCxnSpPr>
          <p:nvPr/>
        </p:nvCxnSpPr>
        <p:spPr>
          <a:xfrm flipH="1">
            <a:off x="3875903" y="1374647"/>
            <a:ext cx="118589" cy="930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EA75F0C-6370-496C-9973-A0B5DE40B476}"/>
              </a:ext>
            </a:extLst>
          </p:cNvPr>
          <p:cNvCxnSpPr>
            <a:cxnSpLocks/>
          </p:cNvCxnSpPr>
          <p:nvPr/>
        </p:nvCxnSpPr>
        <p:spPr>
          <a:xfrm flipV="1">
            <a:off x="3462744" y="1395243"/>
            <a:ext cx="125422" cy="829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A967DCA-5AA1-4F41-ADEC-D979E97B44D3}"/>
              </a:ext>
            </a:extLst>
          </p:cNvPr>
          <p:cNvSpPr txBox="1"/>
          <p:nvPr/>
        </p:nvSpPr>
        <p:spPr>
          <a:xfrm>
            <a:off x="3398085" y="315235"/>
            <a:ext cx="686442" cy="248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Settings</a:t>
            </a:r>
          </a:p>
        </p:txBody>
      </p:sp>
      <p:sp>
        <p:nvSpPr>
          <p:cNvPr id="121" name="Cylinder 120">
            <a:extLst>
              <a:ext uri="{FF2B5EF4-FFF2-40B4-BE49-F238E27FC236}">
                <a16:creationId xmlns:a16="http://schemas.microsoft.com/office/drawing/2014/main" id="{AD45FBCE-C272-413A-83D4-CCDA6DF2288B}"/>
              </a:ext>
            </a:extLst>
          </p:cNvPr>
          <p:cNvSpPr/>
          <p:nvPr/>
        </p:nvSpPr>
        <p:spPr>
          <a:xfrm>
            <a:off x="5504588" y="1934242"/>
            <a:ext cx="512748" cy="39292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DB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652851E-6A6A-4F23-8B54-361FD03FF876}"/>
              </a:ext>
            </a:extLst>
          </p:cNvPr>
          <p:cNvSpPr txBox="1"/>
          <p:nvPr/>
        </p:nvSpPr>
        <p:spPr>
          <a:xfrm>
            <a:off x="4696528" y="1519504"/>
            <a:ext cx="1681521" cy="248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Built-In Authentication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397CDBD5-5732-4E17-8C3A-1FA9048F5A92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4084527" y="439721"/>
            <a:ext cx="1676435" cy="1494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9C001F72-2D6A-4CE9-93A4-3F4160754688}"/>
              </a:ext>
            </a:extLst>
          </p:cNvPr>
          <p:cNvCxnSpPr>
            <a:cxnSpLocks/>
            <a:stCxn id="138" idx="3"/>
            <a:endCxn id="121" idx="3"/>
          </p:cNvCxnSpPr>
          <p:nvPr/>
        </p:nvCxnSpPr>
        <p:spPr>
          <a:xfrm flipV="1">
            <a:off x="5341120" y="2327162"/>
            <a:ext cx="419842" cy="21132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D10D230-3A0C-45C8-9298-0BF4942D737C}"/>
              </a:ext>
            </a:extLst>
          </p:cNvPr>
          <p:cNvSpPr txBox="1"/>
          <p:nvPr/>
        </p:nvSpPr>
        <p:spPr>
          <a:xfrm>
            <a:off x="1826004" y="4315887"/>
            <a:ext cx="1471087" cy="248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User Defined Data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FCFAC1E-1B48-47C2-A1FD-BE77A0903FE3}"/>
              </a:ext>
            </a:extLst>
          </p:cNvPr>
          <p:cNvSpPr txBox="1"/>
          <p:nvPr/>
        </p:nvSpPr>
        <p:spPr>
          <a:xfrm>
            <a:off x="4084527" y="4315887"/>
            <a:ext cx="1256593" cy="248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ORM: Code First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9F0B072D-265A-4550-A9C1-D37B4200A987}"/>
              </a:ext>
            </a:extLst>
          </p:cNvPr>
          <p:cNvCxnSpPr>
            <a:stCxn id="72" idx="4"/>
            <a:endCxn id="136" idx="1"/>
          </p:cNvCxnSpPr>
          <p:nvPr/>
        </p:nvCxnSpPr>
        <p:spPr>
          <a:xfrm rot="16200000" flipH="1">
            <a:off x="1085422" y="3699790"/>
            <a:ext cx="549429" cy="9317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B3566A8-B7B7-449E-AEDC-8601BF0F5ADB}"/>
              </a:ext>
            </a:extLst>
          </p:cNvPr>
          <p:cNvCxnSpPr>
            <a:stCxn id="136" idx="3"/>
            <a:endCxn id="138" idx="1"/>
          </p:cNvCxnSpPr>
          <p:nvPr/>
        </p:nvCxnSpPr>
        <p:spPr>
          <a:xfrm>
            <a:off x="3297091" y="4440373"/>
            <a:ext cx="787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9B7DD10D-FD13-44CF-90EF-8668E73B9521}"/>
              </a:ext>
            </a:extLst>
          </p:cNvPr>
          <p:cNvSpPr/>
          <p:nvPr/>
        </p:nvSpPr>
        <p:spPr>
          <a:xfrm>
            <a:off x="3717468" y="3436625"/>
            <a:ext cx="704883" cy="3077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static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B961B28-B12E-4E7D-8C26-1D5F23F44F60}"/>
              </a:ext>
            </a:extLst>
          </p:cNvPr>
          <p:cNvCxnSpPr>
            <a:stCxn id="73" idx="6"/>
            <a:endCxn id="147" idx="2"/>
          </p:cNvCxnSpPr>
          <p:nvPr/>
        </p:nvCxnSpPr>
        <p:spPr>
          <a:xfrm>
            <a:off x="3406468" y="3586067"/>
            <a:ext cx="311000" cy="4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0653B66-AFB8-40FB-AC56-4A066B747C45}"/>
              </a:ext>
            </a:extLst>
          </p:cNvPr>
          <p:cNvSpPr txBox="1"/>
          <p:nvPr/>
        </p:nvSpPr>
        <p:spPr>
          <a:xfrm>
            <a:off x="4362951" y="530254"/>
            <a:ext cx="22366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5CF9F8C-05A3-4C7C-88E6-38BD4EB89312}"/>
              </a:ext>
            </a:extLst>
          </p:cNvPr>
          <p:cNvSpPr txBox="1"/>
          <p:nvPr/>
        </p:nvSpPr>
        <p:spPr>
          <a:xfrm>
            <a:off x="4151897" y="1034717"/>
            <a:ext cx="22366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5EB4814-8945-4934-98AC-FB22909E34A3}"/>
              </a:ext>
            </a:extLst>
          </p:cNvPr>
          <p:cNvSpPr txBox="1"/>
          <p:nvPr/>
        </p:nvSpPr>
        <p:spPr>
          <a:xfrm>
            <a:off x="2848793" y="1876005"/>
            <a:ext cx="22366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F552FE1-183F-4449-8344-1706652052BD}"/>
              </a:ext>
            </a:extLst>
          </p:cNvPr>
          <p:cNvSpPr txBox="1"/>
          <p:nvPr/>
        </p:nvSpPr>
        <p:spPr>
          <a:xfrm>
            <a:off x="1330034" y="3035773"/>
            <a:ext cx="22366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48E1FF1-1E9C-459A-9F4B-67C6C1335B18}"/>
              </a:ext>
            </a:extLst>
          </p:cNvPr>
          <p:cNvSpPr txBox="1"/>
          <p:nvPr/>
        </p:nvSpPr>
        <p:spPr>
          <a:xfrm>
            <a:off x="729161" y="2927507"/>
            <a:ext cx="36996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4-1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870A0AC-482E-4BE2-8663-17B94E9A6265}"/>
              </a:ext>
            </a:extLst>
          </p:cNvPr>
          <p:cNvSpPr txBox="1"/>
          <p:nvPr/>
        </p:nvSpPr>
        <p:spPr>
          <a:xfrm>
            <a:off x="603195" y="2216622"/>
            <a:ext cx="36996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4-2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837A44E-9AB7-4609-9729-BD144A548A4C}"/>
              </a:ext>
            </a:extLst>
          </p:cNvPr>
          <p:cNvSpPr txBox="1"/>
          <p:nvPr/>
        </p:nvSpPr>
        <p:spPr>
          <a:xfrm>
            <a:off x="2258344" y="2969055"/>
            <a:ext cx="22366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5D069DC-A8B0-4C1F-9771-971A34AA2A8F}"/>
              </a:ext>
            </a:extLst>
          </p:cNvPr>
          <p:cNvSpPr txBox="1"/>
          <p:nvPr/>
        </p:nvSpPr>
        <p:spPr>
          <a:xfrm>
            <a:off x="4272067" y="3251217"/>
            <a:ext cx="36417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5-1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1A33966-E7DB-40BD-A80C-5894B3C1FFAC}"/>
              </a:ext>
            </a:extLst>
          </p:cNvPr>
          <p:cNvSpPr txBox="1"/>
          <p:nvPr/>
        </p:nvSpPr>
        <p:spPr>
          <a:xfrm>
            <a:off x="2213300" y="1532134"/>
            <a:ext cx="36417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6</a:t>
            </a: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15E2AFE6-7774-41A6-B821-08DC67EEA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218" y="289670"/>
            <a:ext cx="1257475" cy="4582164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0498E676-7F00-447F-B8FC-05A5A5E78FE4}"/>
              </a:ext>
            </a:extLst>
          </p:cNvPr>
          <p:cNvSpPr txBox="1"/>
          <p:nvPr/>
        </p:nvSpPr>
        <p:spPr>
          <a:xfrm>
            <a:off x="7058335" y="3310595"/>
            <a:ext cx="107041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Web project routing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283A788-7F16-477F-A976-00007F7A9886}"/>
              </a:ext>
            </a:extLst>
          </p:cNvPr>
          <p:cNvSpPr txBox="1"/>
          <p:nvPr/>
        </p:nvSpPr>
        <p:spPr>
          <a:xfrm>
            <a:off x="7504665" y="3133175"/>
            <a:ext cx="70488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Settings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84CB3F3-6124-4A28-A915-80D2662A554E}"/>
              </a:ext>
            </a:extLst>
          </p:cNvPr>
          <p:cNvSpPr txBox="1"/>
          <p:nvPr/>
        </p:nvSpPr>
        <p:spPr>
          <a:xfrm>
            <a:off x="7458919" y="2178918"/>
            <a:ext cx="7351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App routing</a:t>
            </a:r>
          </a:p>
        </p:txBody>
      </p:sp>
      <p:sp>
        <p:nvSpPr>
          <p:cNvPr id="174" name="Left Brace 173">
            <a:extLst>
              <a:ext uri="{FF2B5EF4-FFF2-40B4-BE49-F238E27FC236}">
                <a16:creationId xmlns:a16="http://schemas.microsoft.com/office/drawing/2014/main" id="{C96E3072-4CED-429E-9B42-8ACD66693DE4}"/>
              </a:ext>
            </a:extLst>
          </p:cNvPr>
          <p:cNvSpPr/>
          <p:nvPr/>
        </p:nvSpPr>
        <p:spPr>
          <a:xfrm>
            <a:off x="6726289" y="470164"/>
            <a:ext cx="301788" cy="44016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8345F64-FCCA-4235-805C-FB6AC8F3C026}"/>
              </a:ext>
            </a:extLst>
          </p:cNvPr>
          <p:cNvSpPr txBox="1"/>
          <p:nvPr/>
        </p:nvSpPr>
        <p:spPr>
          <a:xfrm>
            <a:off x="6258204" y="532732"/>
            <a:ext cx="107041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Web project</a:t>
            </a:r>
          </a:p>
        </p:txBody>
      </p:sp>
      <p:sp>
        <p:nvSpPr>
          <p:cNvPr id="176" name="Left Brace 175">
            <a:extLst>
              <a:ext uri="{FF2B5EF4-FFF2-40B4-BE49-F238E27FC236}">
                <a16:creationId xmlns:a16="http://schemas.microsoft.com/office/drawing/2014/main" id="{7FA4A3B2-7356-43F0-8A9C-30D14C102AB4}"/>
              </a:ext>
            </a:extLst>
          </p:cNvPr>
          <p:cNvSpPr/>
          <p:nvPr/>
        </p:nvSpPr>
        <p:spPr>
          <a:xfrm>
            <a:off x="7187389" y="774304"/>
            <a:ext cx="301788" cy="17463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2006E7A-9E47-4D7E-8257-BCE85860E6BC}"/>
              </a:ext>
            </a:extLst>
          </p:cNvPr>
          <p:cNvSpPr txBox="1"/>
          <p:nvPr/>
        </p:nvSpPr>
        <p:spPr>
          <a:xfrm>
            <a:off x="6793412" y="1135517"/>
            <a:ext cx="107041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app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175D43C-B262-40D0-A1C1-6EBE1B5AE790}"/>
              </a:ext>
            </a:extLst>
          </p:cNvPr>
          <p:cNvSpPr txBox="1"/>
          <p:nvPr/>
        </p:nvSpPr>
        <p:spPr>
          <a:xfrm>
            <a:off x="7504665" y="2365104"/>
            <a:ext cx="7351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view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5E6AFB9-F539-414D-9AB7-89E67020D871}"/>
              </a:ext>
            </a:extLst>
          </p:cNvPr>
          <p:cNvSpPr txBox="1"/>
          <p:nvPr/>
        </p:nvSpPr>
        <p:spPr>
          <a:xfrm>
            <a:off x="7393609" y="3874959"/>
            <a:ext cx="7351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static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38194B8-0CEF-43BE-AD67-79934E3D64FE}"/>
              </a:ext>
            </a:extLst>
          </p:cNvPr>
          <p:cNvSpPr txBox="1"/>
          <p:nvPr/>
        </p:nvSpPr>
        <p:spPr>
          <a:xfrm>
            <a:off x="7146132" y="4078666"/>
            <a:ext cx="85809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Template html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F86813F-DD3B-4C58-B9A8-19A7C4879399}"/>
              </a:ext>
            </a:extLst>
          </p:cNvPr>
          <p:cNvSpPr txBox="1"/>
          <p:nvPr/>
        </p:nvSpPr>
        <p:spPr>
          <a:xfrm>
            <a:off x="7645162" y="4469796"/>
            <a:ext cx="3590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DB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01560D4-C170-4A60-89AF-BBE5EDE05189}"/>
              </a:ext>
            </a:extLst>
          </p:cNvPr>
          <p:cNvSpPr txBox="1"/>
          <p:nvPr/>
        </p:nvSpPr>
        <p:spPr>
          <a:xfrm>
            <a:off x="7325352" y="4644045"/>
            <a:ext cx="7634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Python command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5C0662C-BB86-4BAC-A60D-4B5A27EFDED6}"/>
              </a:ext>
            </a:extLst>
          </p:cNvPr>
          <p:cNvSpPr txBox="1"/>
          <p:nvPr/>
        </p:nvSpPr>
        <p:spPr>
          <a:xfrm>
            <a:off x="7504665" y="1773492"/>
            <a:ext cx="7351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528CFD5-749B-4289-8D23-9E08B56DBFED}"/>
              </a:ext>
            </a:extLst>
          </p:cNvPr>
          <p:cNvSpPr txBox="1"/>
          <p:nvPr/>
        </p:nvSpPr>
        <p:spPr>
          <a:xfrm>
            <a:off x="7468351" y="840876"/>
            <a:ext cx="7351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ORM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01BDD30-F087-4C39-B746-D2E9CEE09C11}"/>
              </a:ext>
            </a:extLst>
          </p:cNvPr>
          <p:cNvSpPr txBox="1"/>
          <p:nvPr/>
        </p:nvSpPr>
        <p:spPr>
          <a:xfrm>
            <a:off x="7471955" y="1590369"/>
            <a:ext cx="7351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form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4E4DE23-C824-4594-913E-D60C74CEB257}"/>
              </a:ext>
            </a:extLst>
          </p:cNvPr>
          <p:cNvSpPr txBox="1"/>
          <p:nvPr/>
        </p:nvSpPr>
        <p:spPr>
          <a:xfrm>
            <a:off x="7556205" y="1220865"/>
            <a:ext cx="7351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admin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382E06A-991F-4298-AB2B-6EA7B42F0C38}"/>
              </a:ext>
            </a:extLst>
          </p:cNvPr>
          <p:cNvSpPr txBox="1"/>
          <p:nvPr/>
        </p:nvSpPr>
        <p:spPr>
          <a:xfrm>
            <a:off x="706638" y="5389534"/>
            <a:ext cx="2142155" cy="277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000" dirty="0"/>
              <a:t>python manage.py migrate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726A7EB-4D9D-4AF8-8CB8-61B001496BAB}"/>
              </a:ext>
            </a:extLst>
          </p:cNvPr>
          <p:cNvSpPr txBox="1"/>
          <p:nvPr/>
        </p:nvSpPr>
        <p:spPr>
          <a:xfrm>
            <a:off x="706638" y="5051308"/>
            <a:ext cx="2142155" cy="277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000" dirty="0"/>
              <a:t>python manage.py </a:t>
            </a:r>
            <a:r>
              <a:rPr lang="en-US" sz="1000" dirty="0" err="1"/>
              <a:t>makemigrations</a:t>
            </a:r>
            <a:endParaRPr lang="en-US" sz="1000" dirty="0"/>
          </a:p>
        </p:txBody>
      </p:sp>
      <p:sp>
        <p:nvSpPr>
          <p:cNvPr id="193" name="Right Brace 192">
            <a:extLst>
              <a:ext uri="{FF2B5EF4-FFF2-40B4-BE49-F238E27FC236}">
                <a16:creationId xmlns:a16="http://schemas.microsoft.com/office/drawing/2014/main" id="{1373AA2D-303E-4B8E-8C8D-691D17234AE2}"/>
              </a:ext>
            </a:extLst>
          </p:cNvPr>
          <p:cNvSpPr/>
          <p:nvPr/>
        </p:nvSpPr>
        <p:spPr>
          <a:xfrm>
            <a:off x="2961366" y="5206670"/>
            <a:ext cx="222173" cy="2923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F43F1B7C-811B-4932-9FDA-3BD8E4E5C8CB}"/>
              </a:ext>
            </a:extLst>
          </p:cNvPr>
          <p:cNvCxnSpPr>
            <a:stCxn id="121" idx="4"/>
            <a:endCxn id="193" idx="1"/>
          </p:cNvCxnSpPr>
          <p:nvPr/>
        </p:nvCxnSpPr>
        <p:spPr>
          <a:xfrm flipH="1">
            <a:off x="3183539" y="2130702"/>
            <a:ext cx="2833797" cy="3222139"/>
          </a:xfrm>
          <a:prstGeom prst="bentConnector5">
            <a:avLst>
              <a:gd name="adj1" fmla="val -8067"/>
              <a:gd name="adj2" fmla="val 50780"/>
              <a:gd name="adj3" fmla="val -79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0A0B08AD-6322-47FA-8F31-3BE2945CC0F4}"/>
              </a:ext>
            </a:extLst>
          </p:cNvPr>
          <p:cNvSpPr txBox="1"/>
          <p:nvPr/>
        </p:nvSpPr>
        <p:spPr>
          <a:xfrm>
            <a:off x="3845840" y="5736476"/>
            <a:ext cx="428290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Ref: https://docs.djangoproject.com/en/3.0/ref/models/fields/#field-types</a:t>
            </a: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25C7AB49-5A56-4EA1-967B-2A4AEA5C1311}"/>
              </a:ext>
            </a:extLst>
          </p:cNvPr>
          <p:cNvCxnSpPr>
            <a:cxnSpLocks/>
            <a:endCxn id="199" idx="3"/>
          </p:cNvCxnSpPr>
          <p:nvPr/>
        </p:nvCxnSpPr>
        <p:spPr>
          <a:xfrm rot="5400000">
            <a:off x="6518725" y="3593753"/>
            <a:ext cx="3875858" cy="6558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284A72F-386F-46C0-A9A5-0ED5EA54BF81}"/>
              </a:ext>
            </a:extLst>
          </p:cNvPr>
          <p:cNvCxnSpPr/>
          <p:nvPr/>
        </p:nvCxnSpPr>
        <p:spPr>
          <a:xfrm>
            <a:off x="8310428" y="1983727"/>
            <a:ext cx="51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A3276AE2-EDF0-4535-B4D2-FF9C2C0A1D76}"/>
              </a:ext>
            </a:extLst>
          </p:cNvPr>
          <p:cNvSpPr txBox="1"/>
          <p:nvPr/>
        </p:nvSpPr>
        <p:spPr>
          <a:xfrm>
            <a:off x="3845840" y="6058214"/>
            <a:ext cx="428290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Ref: https://docs.djangoproject.com/en/3.0/topics/db/queries/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5A64127-ADE6-4BC2-930E-0A3C17382963}"/>
              </a:ext>
            </a:extLst>
          </p:cNvPr>
          <p:cNvSpPr txBox="1"/>
          <p:nvPr/>
        </p:nvSpPr>
        <p:spPr>
          <a:xfrm>
            <a:off x="706637" y="6328938"/>
            <a:ext cx="428290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Ref: https://docs.djangoproject.com/en/3.0/topics/templates/</a:t>
            </a: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3EBE7BE1-FE98-4358-87F7-A6C0F57F72EC}"/>
              </a:ext>
            </a:extLst>
          </p:cNvPr>
          <p:cNvCxnSpPr>
            <a:cxnSpLocks/>
            <a:endCxn id="207" idx="3"/>
          </p:cNvCxnSpPr>
          <p:nvPr/>
        </p:nvCxnSpPr>
        <p:spPr>
          <a:xfrm rot="10800000" flipV="1">
            <a:off x="4989547" y="4192583"/>
            <a:ext cx="3400191" cy="2259465"/>
          </a:xfrm>
          <a:prstGeom prst="bentConnector3">
            <a:avLst>
              <a:gd name="adj1" fmla="val -10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38054B6-8FC7-416B-BEDA-924C85CE6C1F}"/>
              </a:ext>
            </a:extLst>
          </p:cNvPr>
          <p:cNvCxnSpPr/>
          <p:nvPr/>
        </p:nvCxnSpPr>
        <p:spPr>
          <a:xfrm>
            <a:off x="8145241" y="4273547"/>
            <a:ext cx="51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: Top Corners One Rounded and One Snipped 218">
            <a:extLst>
              <a:ext uri="{FF2B5EF4-FFF2-40B4-BE49-F238E27FC236}">
                <a16:creationId xmlns:a16="http://schemas.microsoft.com/office/drawing/2014/main" id="{7A841105-ABDE-476C-8A12-E597EB76998E}"/>
              </a:ext>
            </a:extLst>
          </p:cNvPr>
          <p:cNvSpPr/>
          <p:nvPr/>
        </p:nvSpPr>
        <p:spPr>
          <a:xfrm>
            <a:off x="3599801" y="2819843"/>
            <a:ext cx="304799" cy="215444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: Top Corners One Rounded and One Snipped 219">
            <a:extLst>
              <a:ext uri="{FF2B5EF4-FFF2-40B4-BE49-F238E27FC236}">
                <a16:creationId xmlns:a16="http://schemas.microsoft.com/office/drawing/2014/main" id="{E1F2C81A-E413-49FF-AC9D-9F13C50962CB}"/>
              </a:ext>
            </a:extLst>
          </p:cNvPr>
          <p:cNvSpPr/>
          <p:nvPr/>
        </p:nvSpPr>
        <p:spPr>
          <a:xfrm>
            <a:off x="3966618" y="2819843"/>
            <a:ext cx="304799" cy="215444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: Top Corners One Rounded and One Snipped 220">
            <a:extLst>
              <a:ext uri="{FF2B5EF4-FFF2-40B4-BE49-F238E27FC236}">
                <a16:creationId xmlns:a16="http://schemas.microsoft.com/office/drawing/2014/main" id="{AB62CEBB-A00F-4454-9CDC-02A89D9EF201}"/>
              </a:ext>
            </a:extLst>
          </p:cNvPr>
          <p:cNvSpPr/>
          <p:nvPr/>
        </p:nvSpPr>
        <p:spPr>
          <a:xfrm>
            <a:off x="4324440" y="2819843"/>
            <a:ext cx="304799" cy="215444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E82ED8A-D7A3-4B55-8D88-D8E21CFB460B}"/>
              </a:ext>
            </a:extLst>
          </p:cNvPr>
          <p:cNvSpPr txBox="1"/>
          <p:nvPr/>
        </p:nvSpPr>
        <p:spPr>
          <a:xfrm>
            <a:off x="4654482" y="2952635"/>
            <a:ext cx="734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html</a:t>
            </a: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435B380C-8174-4FF6-99CE-04F25DD73C5F}"/>
              </a:ext>
            </a:extLst>
          </p:cNvPr>
          <p:cNvCxnSpPr>
            <a:stCxn id="96" idx="3"/>
            <a:endCxn id="97" idx="2"/>
          </p:cNvCxnSpPr>
          <p:nvPr/>
        </p:nvCxnSpPr>
        <p:spPr>
          <a:xfrm rot="5400000" flipH="1" flipV="1">
            <a:off x="3489431" y="2428570"/>
            <a:ext cx="274899" cy="507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6CC04272-DDFA-4868-8A32-C9C7647291EA}"/>
              </a:ext>
            </a:extLst>
          </p:cNvPr>
          <p:cNvCxnSpPr>
            <a:stCxn id="219" idx="3"/>
            <a:endCxn id="97" idx="1"/>
          </p:cNvCxnSpPr>
          <p:nvPr/>
        </p:nvCxnSpPr>
        <p:spPr>
          <a:xfrm rot="5400000" flipH="1" flipV="1">
            <a:off x="3809064" y="2595804"/>
            <a:ext cx="167177" cy="280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269F2D77-3BD7-44FF-B1CB-F17B6246CA90}"/>
              </a:ext>
            </a:extLst>
          </p:cNvPr>
          <p:cNvCxnSpPr>
            <a:stCxn id="220" idx="3"/>
            <a:endCxn id="97" idx="0"/>
          </p:cNvCxnSpPr>
          <p:nvPr/>
        </p:nvCxnSpPr>
        <p:spPr>
          <a:xfrm rot="5400000" flipH="1" flipV="1">
            <a:off x="4014811" y="2649152"/>
            <a:ext cx="274899" cy="66485"/>
          </a:xfrm>
          <a:prstGeom prst="bentConnector4">
            <a:avLst>
              <a:gd name="adj1" fmla="val 30407"/>
              <a:gd name="adj2" fmla="val 44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210457CF-0F43-4991-A73B-531FA1D45F94}"/>
              </a:ext>
            </a:extLst>
          </p:cNvPr>
          <p:cNvCxnSpPr>
            <a:stCxn id="221" idx="3"/>
            <a:endCxn id="97" idx="0"/>
          </p:cNvCxnSpPr>
          <p:nvPr/>
        </p:nvCxnSpPr>
        <p:spPr>
          <a:xfrm rot="16200000" flipV="1">
            <a:off x="4193723" y="2536725"/>
            <a:ext cx="274899" cy="291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A8D3CDC-3815-4702-B4CF-554E06E23064}"/>
              </a:ext>
            </a:extLst>
          </p:cNvPr>
          <p:cNvSpPr txBox="1"/>
          <p:nvPr/>
        </p:nvSpPr>
        <p:spPr>
          <a:xfrm>
            <a:off x="4411240" y="3659515"/>
            <a:ext cx="997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Css</a:t>
            </a:r>
            <a:r>
              <a:rPr lang="en-US" sz="800" dirty="0"/>
              <a:t>, Js, Image, </a:t>
            </a:r>
            <a:r>
              <a:rPr lang="en-US" sz="800" dirty="0" err="1"/>
              <a:t>etc</a:t>
            </a:r>
            <a:endParaRPr lang="en-US" sz="8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9213EC39-2750-4ADB-8C39-4DD32414D5A9}"/>
              </a:ext>
            </a:extLst>
          </p:cNvPr>
          <p:cNvSpPr txBox="1"/>
          <p:nvPr/>
        </p:nvSpPr>
        <p:spPr>
          <a:xfrm>
            <a:off x="5170053" y="6526131"/>
            <a:ext cx="428290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Ref: https://docs.djangoproject.com/en/3.0/topics/forms/</a:t>
            </a:r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5EB51B76-03F4-42B5-A901-41910FF44A9D}"/>
              </a:ext>
            </a:extLst>
          </p:cNvPr>
          <p:cNvCxnSpPr>
            <a:cxnSpLocks/>
            <a:endCxn id="232" idx="3"/>
          </p:cNvCxnSpPr>
          <p:nvPr/>
        </p:nvCxnSpPr>
        <p:spPr>
          <a:xfrm rot="16200000" flipH="1">
            <a:off x="6565280" y="3761559"/>
            <a:ext cx="4843427" cy="931938"/>
          </a:xfrm>
          <a:prstGeom prst="bentConnector4">
            <a:avLst>
              <a:gd name="adj1" fmla="val 17901"/>
              <a:gd name="adj2" fmla="val 1245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4BC81ED3-48EC-48F8-B34A-0AFF6F5A89AD}"/>
              </a:ext>
            </a:extLst>
          </p:cNvPr>
          <p:cNvCxnSpPr/>
          <p:nvPr/>
        </p:nvCxnSpPr>
        <p:spPr>
          <a:xfrm>
            <a:off x="8310428" y="1805813"/>
            <a:ext cx="51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66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35902</TotalTime>
  <Words>512</Words>
  <Application>Microsoft Office PowerPoint</Application>
  <PresentationFormat>Widescreen</PresentationFormat>
  <Paragraphs>143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</dc:creator>
  <cp:lastModifiedBy>Jini Byun</cp:lastModifiedBy>
  <cp:revision>147</cp:revision>
  <dcterms:created xsi:type="dcterms:W3CDTF">2020-09-09T04:09:53Z</dcterms:created>
  <dcterms:modified xsi:type="dcterms:W3CDTF">2020-12-12T17:27:06Z</dcterms:modified>
</cp:coreProperties>
</file>