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I" initials="J" lastIdx="1" clrIdx="0">
    <p:extLst>
      <p:ext uri="{19B8F6BF-5375-455C-9EA6-DF929625EA0E}">
        <p15:presenceInfo xmlns:p15="http://schemas.microsoft.com/office/powerpoint/2012/main" userId="JI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63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42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6FAB1-8734-457D-814C-7114D2E08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66318-5196-4320-A350-EDD6573A6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C53B0-9F06-49FB-9697-92134636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AA597-F641-4D09-A5D9-AB5C2774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32C8-1CEA-4F28-A4AE-6F4B0A87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1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D7A7-3D68-454C-9773-FD954C84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57767-4D5B-4F1A-A3D2-1F6FB4E02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C2655-1988-41C2-97A4-BDF7FDFE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FC63-3BBF-427D-A70D-7FDAC3A1A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0D0B9-8384-4195-90CD-1AEDFC66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6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041049-34F4-4502-982D-33AA1C20E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E0069-E1B4-47E9-9E05-74BDEEF6C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75081-B652-45A9-9244-6FECD953E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FF820-7DEF-49B4-8169-99D2A3D4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D6A7C-F57B-44D7-9B3F-3080DDF2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CBFE-D5A7-4E44-96C3-377A627F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46821-ECC9-49A8-A15D-F43686457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1F70A-F285-4748-A641-41EF10D6E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E41EF-8D44-4A77-96FF-9C407C24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D1AAA-1204-4B5F-9899-5CF28EF3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6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2254-6B34-4DD0-91EA-8F05B456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927A5-2330-48D9-AE5C-6C877058B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C5EAD-7E50-41AB-A684-2B75FAA2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AB252-5534-445F-BC7F-A59FF68D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307CE-177F-4E01-B6D2-83B43EA4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3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E182F-3C77-42DC-B0B8-CB52372D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0BA9A-B0F0-404F-A6C9-03690B31C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BEE61-3A23-4AF5-BB8E-3DB8A21BA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C2A1A-8578-4479-8FC2-E77ED8C3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AFD43-2DB8-4E82-BCE1-B85B30DF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0C9C3-8183-4A77-8770-1B04DAB1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5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9A4E-B2B3-4AA3-BFD9-9A63DC5C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59319-616B-4C9B-A2A1-47D42EC7C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BD0E1-9A70-4A7A-BCFB-4C0661DE0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AC1E2-E40C-4010-8F00-921E91619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4B8D9-C5F1-40FB-B1E7-206592F99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DC5C5-FBB1-4471-9309-454C54AA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C5E81-447D-42E3-B943-063C9B96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609BE-9166-401A-8AF6-0D608213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0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171C-89BB-4042-9443-7EA8DB11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E02FF-FF90-4AB8-ADD2-FEF893B2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5E39E-EC11-4F81-AC18-8744ADD2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CAE0E-828D-40B0-8BE1-9E218D61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9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0B934-46D3-4620-845D-2EF65A340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A2C6E-28F4-4621-B7DB-71BAE910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FF17A-EA90-41F0-833E-040FA755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3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3314-7428-40A1-B44A-D9D1EDFE4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B1626-7071-4AC3-9ADC-17743268C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4138F-425F-4441-A6AB-ACF1D83D3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28E23-B50C-44DA-8C35-E5F5C245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CAC8B-3813-4B7E-B1B9-51BE6597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6138C-7310-4CBD-A63D-A00A5D5B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590F-CB03-4AAD-8C21-4DF59A01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7F80B-BB65-459F-AA49-2A9B75A22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31DE4-9C3A-4B8C-9ECB-1E5D0C472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7467C-E714-4E16-B7BB-CA32E47E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8DFCD-14A9-4B4D-A3EC-FC9B76F9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00622-2AAB-4085-B6D2-CCEA1C47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2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B2F7D-2814-45E0-914F-D2E5BDBB3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B94B4-2A66-4218-87E6-5DDF8F738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7BA17-D8EB-445D-9398-F4CE0884F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6BB7D-3E44-45BB-BAC5-956A3A86927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E9845-931C-4660-8405-B9D7586B8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A0DFD-FDB3-48A4-A9B2-032376670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7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dmin/" TargetMode="External"/><Relationship Id="rId2" Type="http://schemas.openxmlformats.org/officeDocument/2006/relationships/hyperlink" Target="https://docs.djangoproject.com/en/3.0/topics/db/queries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3.0/ref/models/querysets/#field-lookups" TargetMode="External"/><Relationship Id="rId2" Type="http://schemas.openxmlformats.org/officeDocument/2006/relationships/hyperlink" Target="https://docs.djangoproject.com/en/3.0/ref/models/querysets/#queryset-api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3.0/ref/models/relations/" TargetMode="External"/><Relationship Id="rId2" Type="http://schemas.openxmlformats.org/officeDocument/2006/relationships/hyperlink" Target="https://github.com/django/django/blob/master/tests/or_lookups/tests.py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EB9ABD2F-4B5D-4B4B-A735-BE6554DA73EA}"/>
              </a:ext>
            </a:extLst>
          </p:cNvPr>
          <p:cNvSpPr txBox="1"/>
          <p:nvPr/>
        </p:nvSpPr>
        <p:spPr>
          <a:xfrm>
            <a:off x="3146860" y="41983"/>
            <a:ext cx="646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Python making query: https://docs.djangoproject.com/en/3.0/topics/db/queries/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87CD0-6F59-44D9-8775-BDA74A2E00C1}"/>
              </a:ext>
            </a:extLst>
          </p:cNvPr>
          <p:cNvSpPr txBox="1"/>
          <p:nvPr/>
        </p:nvSpPr>
        <p:spPr>
          <a:xfrm>
            <a:off x="427640" y="349760"/>
            <a:ext cx="5386305" cy="5941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  <a:p>
            <a:r>
              <a:rPr lang="en-US" sz="1200" dirty="0"/>
              <a:t>Ref: </a:t>
            </a:r>
            <a:r>
              <a:rPr lang="en-US" sz="1200" dirty="0">
                <a:hlinkClick r:id="rId2"/>
              </a:rPr>
              <a:t>https://docs.djangoproject.com/en/3.0/topics/db/queries/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Please follow 1 – 5 pre-requite processes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3815AF-4F1B-4611-BC0D-8C6827AA6AA3}"/>
              </a:ext>
            </a:extLst>
          </p:cNvPr>
          <p:cNvSpPr txBox="1"/>
          <p:nvPr/>
        </p:nvSpPr>
        <p:spPr>
          <a:xfrm>
            <a:off x="427639" y="1210094"/>
            <a:ext cx="5386305" cy="17076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/>
              <a:t>1.  &gt;&gt; python manage.py </a:t>
            </a:r>
            <a:r>
              <a:rPr lang="en-US" sz="1200" dirty="0" err="1"/>
              <a:t>createsuperuser</a:t>
            </a:r>
            <a:r>
              <a:rPr lang="en-US" sz="1200" dirty="0"/>
              <a:t> </a:t>
            </a:r>
          </a:p>
          <a:p>
            <a:r>
              <a:rPr lang="en-US" sz="1200" dirty="0"/>
              <a:t>(NOTE just FYI)</a:t>
            </a:r>
          </a:p>
          <a:p>
            <a:endParaRPr lang="en-US" sz="1200" dirty="0"/>
          </a:p>
          <a:p>
            <a:r>
              <a:rPr lang="en-US" sz="1200" dirty="0"/>
              <a:t>2. Access to </a:t>
            </a:r>
            <a:r>
              <a:rPr lang="en-US" sz="1200" dirty="0">
                <a:hlinkClick r:id="rId3"/>
              </a:rPr>
              <a:t>http://localhost:8000/admin/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3. </a:t>
            </a:r>
          </a:p>
          <a:p>
            <a:r>
              <a:rPr lang="en-US" sz="1200" dirty="0"/>
              <a:t>Create following code inside models.py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E49879-6D02-4271-A93A-39922E59C7AE}"/>
              </a:ext>
            </a:extLst>
          </p:cNvPr>
          <p:cNvSpPr txBox="1"/>
          <p:nvPr/>
        </p:nvSpPr>
        <p:spPr>
          <a:xfrm>
            <a:off x="6510939" y="473125"/>
            <a:ext cx="5386305" cy="5457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/>
              <a:t>from </a:t>
            </a:r>
            <a:r>
              <a:rPr lang="en-US" sz="1200" dirty="0" err="1"/>
              <a:t>django.db</a:t>
            </a:r>
            <a:r>
              <a:rPr lang="en-US" sz="1200" dirty="0"/>
              <a:t> import models</a:t>
            </a:r>
          </a:p>
          <a:p>
            <a:endParaRPr lang="en-US" sz="1200" dirty="0"/>
          </a:p>
          <a:p>
            <a:r>
              <a:rPr lang="en-US" sz="1200" dirty="0"/>
              <a:t>class Blog(</a:t>
            </a:r>
            <a:r>
              <a:rPr lang="en-US" sz="1200" dirty="0" err="1"/>
              <a:t>models.Model</a:t>
            </a:r>
            <a:r>
              <a:rPr lang="en-US" sz="1200" dirty="0"/>
              <a:t>):</a:t>
            </a:r>
          </a:p>
          <a:p>
            <a:r>
              <a:rPr lang="en-US" sz="1200" dirty="0"/>
              <a:t>    name = </a:t>
            </a:r>
            <a:r>
              <a:rPr lang="en-US" sz="1200" dirty="0" err="1"/>
              <a:t>models.CharField</a:t>
            </a:r>
            <a:r>
              <a:rPr lang="en-US" sz="1200" dirty="0"/>
              <a:t>(</a:t>
            </a:r>
            <a:r>
              <a:rPr lang="en-US" sz="1200" dirty="0" err="1"/>
              <a:t>max_length</a:t>
            </a:r>
            <a:r>
              <a:rPr lang="en-US" sz="1200" dirty="0"/>
              <a:t>=100)</a:t>
            </a:r>
          </a:p>
          <a:p>
            <a:r>
              <a:rPr lang="en-US" sz="1200" dirty="0"/>
              <a:t>    tagline = </a:t>
            </a:r>
            <a:r>
              <a:rPr lang="en-US" sz="1200" dirty="0" err="1"/>
              <a:t>models.TextField</a:t>
            </a:r>
            <a:r>
              <a:rPr lang="en-US" sz="1200" dirty="0"/>
              <a:t>()</a:t>
            </a:r>
          </a:p>
          <a:p>
            <a:endParaRPr lang="en-US" sz="1200" dirty="0"/>
          </a:p>
          <a:p>
            <a:r>
              <a:rPr lang="en-US" sz="1200" dirty="0"/>
              <a:t>    def __str__(self):</a:t>
            </a:r>
          </a:p>
          <a:p>
            <a:r>
              <a:rPr lang="en-US" sz="1200" dirty="0"/>
              <a:t>        return self.name</a:t>
            </a:r>
          </a:p>
          <a:p>
            <a:endParaRPr lang="en-US" sz="1200" dirty="0"/>
          </a:p>
          <a:p>
            <a:r>
              <a:rPr lang="en-US" sz="1200" dirty="0"/>
              <a:t>class Author(</a:t>
            </a:r>
            <a:r>
              <a:rPr lang="en-US" sz="1200" dirty="0" err="1"/>
              <a:t>models.Model</a:t>
            </a:r>
            <a:r>
              <a:rPr lang="en-US" sz="1200" dirty="0"/>
              <a:t>):</a:t>
            </a:r>
          </a:p>
          <a:p>
            <a:r>
              <a:rPr lang="en-US" sz="1200" dirty="0"/>
              <a:t>    name = </a:t>
            </a:r>
            <a:r>
              <a:rPr lang="en-US" sz="1200" dirty="0" err="1"/>
              <a:t>models.CharField</a:t>
            </a:r>
            <a:r>
              <a:rPr lang="en-US" sz="1200" dirty="0"/>
              <a:t>(</a:t>
            </a:r>
            <a:r>
              <a:rPr lang="en-US" sz="1200" dirty="0" err="1"/>
              <a:t>max_length</a:t>
            </a:r>
            <a:r>
              <a:rPr lang="en-US" sz="1200" dirty="0"/>
              <a:t>=200)</a:t>
            </a:r>
          </a:p>
          <a:p>
            <a:r>
              <a:rPr lang="en-US" sz="1200" dirty="0"/>
              <a:t>    email = </a:t>
            </a:r>
            <a:r>
              <a:rPr lang="en-US" sz="1200" dirty="0" err="1"/>
              <a:t>models.EmailField</a:t>
            </a:r>
            <a:r>
              <a:rPr lang="en-US" sz="1200" dirty="0"/>
              <a:t>()</a:t>
            </a:r>
          </a:p>
          <a:p>
            <a:endParaRPr lang="en-US" sz="1200" dirty="0"/>
          </a:p>
          <a:p>
            <a:r>
              <a:rPr lang="en-US" sz="1200" dirty="0"/>
              <a:t>    def __str__(self):</a:t>
            </a:r>
          </a:p>
          <a:p>
            <a:r>
              <a:rPr lang="en-US" sz="1200" dirty="0"/>
              <a:t>        return self.name</a:t>
            </a:r>
          </a:p>
          <a:p>
            <a:endParaRPr lang="en-US" sz="1200" dirty="0"/>
          </a:p>
          <a:p>
            <a:r>
              <a:rPr lang="en-US" sz="1200" dirty="0"/>
              <a:t>class Entry(</a:t>
            </a:r>
            <a:r>
              <a:rPr lang="en-US" sz="1200" dirty="0" err="1"/>
              <a:t>models.Model</a:t>
            </a:r>
            <a:r>
              <a:rPr lang="en-US" sz="1200" dirty="0"/>
              <a:t>):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blog =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models.ForeignKey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(Blog,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on_delete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models.CASCADE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sz="1200" dirty="0"/>
              <a:t>    headline = </a:t>
            </a:r>
            <a:r>
              <a:rPr lang="en-US" sz="1200" dirty="0" err="1"/>
              <a:t>models.CharField</a:t>
            </a:r>
            <a:r>
              <a:rPr lang="en-US" sz="1200" dirty="0"/>
              <a:t>(</a:t>
            </a:r>
            <a:r>
              <a:rPr lang="en-US" sz="1200" dirty="0" err="1"/>
              <a:t>max_length</a:t>
            </a:r>
            <a:r>
              <a:rPr lang="en-US" sz="1200" dirty="0"/>
              <a:t>=255)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body_text</a:t>
            </a:r>
            <a:r>
              <a:rPr lang="en-US" sz="1200" dirty="0"/>
              <a:t> = </a:t>
            </a:r>
            <a:r>
              <a:rPr lang="en-US" sz="1200" dirty="0" err="1"/>
              <a:t>models.TextField</a:t>
            </a:r>
            <a:r>
              <a:rPr lang="en-US" sz="1200" dirty="0"/>
              <a:t>()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pub_date</a:t>
            </a:r>
            <a:r>
              <a:rPr lang="en-US" sz="1200" dirty="0"/>
              <a:t> = </a:t>
            </a:r>
            <a:r>
              <a:rPr lang="en-US" sz="1200" dirty="0" err="1"/>
              <a:t>models.DateField</a:t>
            </a:r>
            <a:r>
              <a:rPr lang="en-US" sz="1200" dirty="0"/>
              <a:t>()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mod_date</a:t>
            </a:r>
            <a:r>
              <a:rPr lang="en-US" sz="1200" dirty="0"/>
              <a:t> = </a:t>
            </a:r>
            <a:r>
              <a:rPr lang="en-US" sz="1200" dirty="0" err="1"/>
              <a:t>models.DateField</a:t>
            </a:r>
            <a:r>
              <a:rPr lang="en-US" sz="1200" dirty="0"/>
              <a:t>()</a:t>
            </a:r>
          </a:p>
          <a:p>
            <a:r>
              <a:rPr lang="en-US" sz="1200" dirty="0"/>
              <a:t>   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authors =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models.ManyToManyField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(Author)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number_of_comments</a:t>
            </a:r>
            <a:r>
              <a:rPr lang="en-US" sz="1200" dirty="0"/>
              <a:t> = </a:t>
            </a:r>
            <a:r>
              <a:rPr lang="en-US" sz="1200" dirty="0" err="1"/>
              <a:t>models.IntegerField</a:t>
            </a:r>
            <a:r>
              <a:rPr lang="en-US" sz="1200" dirty="0"/>
              <a:t>()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number_of_pingbacks</a:t>
            </a:r>
            <a:r>
              <a:rPr lang="en-US" sz="1200" dirty="0"/>
              <a:t> = </a:t>
            </a:r>
            <a:r>
              <a:rPr lang="en-US" sz="1200" dirty="0" err="1"/>
              <a:t>models.IntegerField</a:t>
            </a:r>
            <a:r>
              <a:rPr lang="en-US" sz="1200" dirty="0"/>
              <a:t>()</a:t>
            </a:r>
          </a:p>
          <a:p>
            <a:r>
              <a:rPr lang="en-US" sz="1200" dirty="0"/>
              <a:t>    rating = </a:t>
            </a:r>
            <a:r>
              <a:rPr lang="en-US" sz="1200" dirty="0" err="1"/>
              <a:t>models.IntegerField</a:t>
            </a:r>
            <a:r>
              <a:rPr lang="en-US" sz="1200" dirty="0"/>
              <a:t>()</a:t>
            </a:r>
          </a:p>
          <a:p>
            <a:endParaRPr lang="en-US" sz="1200" dirty="0"/>
          </a:p>
          <a:p>
            <a:r>
              <a:rPr lang="en-US" sz="1200" dirty="0"/>
              <a:t>    def __str__(self):</a:t>
            </a:r>
          </a:p>
          <a:p>
            <a:r>
              <a:rPr lang="en-US" sz="1200" dirty="0"/>
              <a:t>        return </a:t>
            </a:r>
            <a:r>
              <a:rPr lang="en-US" sz="1200" dirty="0" err="1"/>
              <a:t>self.headline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548630-2A53-4A05-9220-FF048362507C}"/>
              </a:ext>
            </a:extLst>
          </p:cNvPr>
          <p:cNvSpPr txBox="1"/>
          <p:nvPr/>
        </p:nvSpPr>
        <p:spPr>
          <a:xfrm>
            <a:off x="427639" y="3127221"/>
            <a:ext cx="5386305" cy="33772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/>
              <a:t>4. Then</a:t>
            </a:r>
          </a:p>
          <a:p>
            <a:endParaRPr lang="en-US" sz="1200" dirty="0"/>
          </a:p>
          <a:p>
            <a:r>
              <a:rPr lang="en-US" sz="1200" dirty="0"/>
              <a:t>&gt;&gt; python manage.py </a:t>
            </a:r>
            <a:r>
              <a:rPr lang="en-US" sz="1200" dirty="0" err="1"/>
              <a:t>makemigrations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&gt;&gt; python manage.py migrate</a:t>
            </a:r>
          </a:p>
          <a:p>
            <a:endParaRPr lang="en-US" sz="1200" dirty="0"/>
          </a:p>
          <a:p>
            <a:r>
              <a:rPr lang="en-US" sz="1200" dirty="0"/>
              <a:t>5. Confirm open db.sqlite3</a:t>
            </a:r>
          </a:p>
          <a:p>
            <a:endParaRPr lang="en-US" sz="1200" dirty="0"/>
          </a:p>
          <a:p>
            <a:r>
              <a:rPr lang="en-US" sz="1200" dirty="0"/>
              <a:t>6. Just for testing, do following simple two insert statements</a:t>
            </a:r>
          </a:p>
          <a:p>
            <a:endParaRPr lang="en-US" sz="1200" dirty="0"/>
          </a:p>
          <a:p>
            <a:r>
              <a:rPr lang="en-US" sz="1200" dirty="0"/>
              <a:t>insert into </a:t>
            </a:r>
            <a:r>
              <a:rPr lang="en-US" sz="1200" dirty="0" err="1"/>
              <a:t>blog_blog</a:t>
            </a:r>
            <a:r>
              <a:rPr lang="en-US" sz="1200" dirty="0"/>
              <a:t> (name, tagline)</a:t>
            </a:r>
          </a:p>
          <a:p>
            <a:r>
              <a:rPr lang="en-US" sz="1200" dirty="0"/>
              <a:t>values ('</a:t>
            </a:r>
            <a:r>
              <a:rPr lang="en-US" sz="1200" dirty="0" err="1"/>
              <a:t>python','programming</a:t>
            </a:r>
            <a:r>
              <a:rPr lang="en-US" sz="1200" dirty="0"/>
              <a:t>')</a:t>
            </a:r>
          </a:p>
          <a:p>
            <a:endParaRPr lang="en-US" sz="1200" dirty="0"/>
          </a:p>
          <a:p>
            <a:r>
              <a:rPr lang="en-US" sz="1200" dirty="0"/>
              <a:t>insert into </a:t>
            </a:r>
            <a:r>
              <a:rPr lang="en-US" sz="1200" dirty="0" err="1"/>
              <a:t>blog_author</a:t>
            </a:r>
            <a:r>
              <a:rPr lang="en-US" sz="1200" dirty="0"/>
              <a:t>(name, email)</a:t>
            </a:r>
          </a:p>
          <a:p>
            <a:r>
              <a:rPr lang="en-US" sz="1200" dirty="0"/>
              <a:t>values ('</a:t>
            </a:r>
            <a:r>
              <a:rPr lang="en-US" sz="1200" dirty="0" err="1"/>
              <a:t>jini</a:t>
            </a:r>
            <a:r>
              <a:rPr lang="en-US" sz="1200" dirty="0"/>
              <a:t>', 'jinibyun@gmail.com')</a:t>
            </a:r>
          </a:p>
          <a:p>
            <a:endParaRPr lang="en-US" sz="1200" dirty="0"/>
          </a:p>
          <a:p>
            <a:r>
              <a:rPr lang="en-US" sz="1200" dirty="0"/>
              <a:t>insert into </a:t>
            </a:r>
            <a:r>
              <a:rPr lang="en-US" sz="1200" dirty="0" err="1"/>
              <a:t>blog_entry</a:t>
            </a:r>
            <a:r>
              <a:rPr lang="en-US" sz="1200" dirty="0"/>
              <a:t>(headline, </a:t>
            </a:r>
            <a:r>
              <a:rPr lang="en-US" sz="1200" dirty="0" err="1"/>
              <a:t>body_text</a:t>
            </a:r>
            <a:r>
              <a:rPr lang="en-US" sz="1200" dirty="0"/>
              <a:t>, </a:t>
            </a:r>
            <a:r>
              <a:rPr lang="en-US" sz="1200" dirty="0" err="1"/>
              <a:t>pub_date</a:t>
            </a:r>
            <a:r>
              <a:rPr lang="en-US" sz="1200" dirty="0"/>
              <a:t>, </a:t>
            </a:r>
            <a:r>
              <a:rPr lang="en-US" sz="1200" dirty="0" err="1"/>
              <a:t>mod_date</a:t>
            </a:r>
            <a:r>
              <a:rPr lang="en-US" sz="1200" dirty="0"/>
              <a:t>, </a:t>
            </a:r>
            <a:r>
              <a:rPr lang="en-US" sz="1200" dirty="0" err="1"/>
              <a:t>number_of_comments</a:t>
            </a:r>
            <a:r>
              <a:rPr lang="en-US" sz="1200" dirty="0"/>
              <a:t>, </a:t>
            </a:r>
            <a:r>
              <a:rPr lang="en-US" sz="1200" dirty="0" err="1"/>
              <a:t>number_of_pingbacks</a:t>
            </a:r>
            <a:r>
              <a:rPr lang="en-US" sz="1200" dirty="0"/>
              <a:t>, rating, </a:t>
            </a:r>
            <a:r>
              <a:rPr lang="en-US" sz="1200" dirty="0" err="1"/>
              <a:t>blog_id</a:t>
            </a:r>
            <a:r>
              <a:rPr lang="en-US" sz="1200" dirty="0"/>
              <a:t>)</a:t>
            </a:r>
          </a:p>
          <a:p>
            <a:r>
              <a:rPr lang="en-US" sz="1200" dirty="0"/>
              <a:t>values ('headline111', 'this is a body....', '2020-12-31', '2020-12-31', 3, 1, 4, 1)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5D9AB65C-360A-4202-906E-C25B3CE979E1}"/>
              </a:ext>
            </a:extLst>
          </p:cNvPr>
          <p:cNvSpPr/>
          <p:nvPr/>
        </p:nvSpPr>
        <p:spPr>
          <a:xfrm>
            <a:off x="3749442" y="2436191"/>
            <a:ext cx="2413000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F4DFB98-E222-4D43-821E-83B78AF56F21}"/>
              </a:ext>
            </a:extLst>
          </p:cNvPr>
          <p:cNvSpPr/>
          <p:nvPr/>
        </p:nvSpPr>
        <p:spPr>
          <a:xfrm rot="9454418">
            <a:off x="5214681" y="2940452"/>
            <a:ext cx="703589" cy="314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2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0344EA6-F4C6-4299-9583-19159E092C59}"/>
              </a:ext>
            </a:extLst>
          </p:cNvPr>
          <p:cNvSpPr/>
          <p:nvPr/>
        </p:nvSpPr>
        <p:spPr>
          <a:xfrm>
            <a:off x="2349500" y="3582888"/>
            <a:ext cx="2387600" cy="303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DFCDBC-B2E2-45DE-850B-708C124DB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65" y="694943"/>
            <a:ext cx="4982270" cy="54681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F70232-BA1A-4E57-939F-1F877D2BA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665" y="435662"/>
            <a:ext cx="4519352" cy="5388929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3501FD0-3BFB-4159-91C6-2C0787A3AF3C}"/>
              </a:ext>
            </a:extLst>
          </p:cNvPr>
          <p:cNvSpPr/>
          <p:nvPr/>
        </p:nvSpPr>
        <p:spPr>
          <a:xfrm>
            <a:off x="5777029" y="3275111"/>
            <a:ext cx="637942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7614D5-BD60-4C10-A091-D7674F80260A}"/>
              </a:ext>
            </a:extLst>
          </p:cNvPr>
          <p:cNvCxnSpPr/>
          <p:nvPr/>
        </p:nvCxnSpPr>
        <p:spPr>
          <a:xfrm>
            <a:off x="1333500" y="3886200"/>
            <a:ext cx="38608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F4142B-806A-4329-B55A-901962E9C844}"/>
              </a:ext>
            </a:extLst>
          </p:cNvPr>
          <p:cNvCxnSpPr>
            <a:cxnSpLocks/>
          </p:cNvCxnSpPr>
          <p:nvPr/>
        </p:nvCxnSpPr>
        <p:spPr>
          <a:xfrm>
            <a:off x="1500535" y="4876800"/>
            <a:ext cx="233486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5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BAD891-34C1-48AC-A21F-CF578340F157}"/>
              </a:ext>
            </a:extLst>
          </p:cNvPr>
          <p:cNvSpPr txBox="1"/>
          <p:nvPr/>
        </p:nvSpPr>
        <p:spPr>
          <a:xfrm>
            <a:off x="448920" y="222734"/>
            <a:ext cx="5386305" cy="61828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/>
              <a:t>&gt;&gt; </a:t>
            </a:r>
            <a:r>
              <a:rPr lang="en-US" sz="1200" b="1" dirty="0"/>
              <a:t>Python manage.py shell</a:t>
            </a:r>
          </a:p>
          <a:p>
            <a:r>
              <a:rPr lang="en-US" sz="1200" dirty="0"/>
              <a:t>(Access to shell mode)</a:t>
            </a:r>
          </a:p>
          <a:p>
            <a:endParaRPr lang="en-US" sz="1200" dirty="0"/>
          </a:p>
          <a:p>
            <a:r>
              <a:rPr lang="en-US" sz="1200" b="1" dirty="0"/>
              <a:t>To save</a:t>
            </a:r>
          </a:p>
          <a:p>
            <a:r>
              <a:rPr lang="en-US" sz="1200" dirty="0"/>
              <a:t>&gt;&gt;&gt; from </a:t>
            </a:r>
            <a:r>
              <a:rPr lang="en-US" sz="1200" dirty="0" err="1"/>
              <a:t>blog.models</a:t>
            </a:r>
            <a:r>
              <a:rPr lang="en-US" sz="1200" dirty="0"/>
              <a:t> import Blog</a:t>
            </a:r>
          </a:p>
          <a:p>
            <a:r>
              <a:rPr lang="en-US" sz="1200" dirty="0"/>
              <a:t>&gt;&gt;&gt; b = Blog(name="Beatles Blog", tagline="All the latest Beatles news.")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b.save</a:t>
            </a:r>
            <a:r>
              <a:rPr lang="en-US" sz="1200" dirty="0"/>
              <a:t>()</a:t>
            </a:r>
          </a:p>
          <a:p>
            <a:endParaRPr lang="en-US" sz="1200" dirty="0"/>
          </a:p>
          <a:p>
            <a:r>
              <a:rPr lang="en-US" sz="1200" b="1" dirty="0"/>
              <a:t>To update</a:t>
            </a:r>
          </a:p>
          <a:p>
            <a:r>
              <a:rPr lang="en-US" sz="1200" dirty="0"/>
              <a:t>&gt;&gt;&gt; b.name = "New Name"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b.save</a:t>
            </a:r>
            <a:r>
              <a:rPr lang="en-US" sz="1200" dirty="0"/>
              <a:t>()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&gt;&gt;&gt; from </a:t>
            </a:r>
            <a:r>
              <a:rPr lang="en-US" sz="1200" dirty="0" err="1"/>
              <a:t>blog.models</a:t>
            </a:r>
            <a:r>
              <a:rPr lang="en-US" sz="1200" dirty="0"/>
              <a:t> import Entry</a:t>
            </a:r>
          </a:p>
          <a:p>
            <a:r>
              <a:rPr lang="en-US" sz="1200" dirty="0"/>
              <a:t>&gt;&gt;&gt; e = Entry()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/>
              <a:t>Saving </a:t>
            </a:r>
            <a:r>
              <a:rPr lang="en-US" sz="1200" b="1" dirty="0" err="1"/>
              <a:t>ForeignKey</a:t>
            </a:r>
            <a:endParaRPr lang="en-US" sz="1200" b="1" dirty="0"/>
          </a:p>
          <a:p>
            <a:r>
              <a:rPr lang="en-US" sz="1200" dirty="0"/>
              <a:t>&gt;&gt;&gt; from </a:t>
            </a:r>
            <a:r>
              <a:rPr lang="en-US" sz="1200" dirty="0" err="1"/>
              <a:t>blog.models</a:t>
            </a:r>
            <a:r>
              <a:rPr lang="en-US" sz="1200" dirty="0"/>
              <a:t> import Blog, Entry</a:t>
            </a:r>
          </a:p>
          <a:p>
            <a:r>
              <a:rPr lang="en-US" sz="1200" dirty="0"/>
              <a:t>&gt;&gt;&gt; entry = </a:t>
            </a:r>
            <a:r>
              <a:rPr lang="en-US" sz="1200" dirty="0" err="1"/>
              <a:t>Entry.objects.get</a:t>
            </a:r>
            <a:r>
              <a:rPr lang="en-US" sz="1200" dirty="0"/>
              <a:t>(pk=1)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python_blog</a:t>
            </a:r>
            <a:r>
              <a:rPr lang="en-US" sz="1200" dirty="0"/>
              <a:t> = </a:t>
            </a:r>
            <a:r>
              <a:rPr lang="en-US" sz="1200" dirty="0" err="1"/>
              <a:t>Blog.objects.get</a:t>
            </a:r>
            <a:r>
              <a:rPr lang="en-US" sz="1200" dirty="0"/>
              <a:t>(name="python")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entry.blog</a:t>
            </a:r>
            <a:r>
              <a:rPr lang="en-US" sz="1200" dirty="0"/>
              <a:t> = </a:t>
            </a:r>
            <a:r>
              <a:rPr lang="en-US" sz="1200" dirty="0" err="1"/>
              <a:t>python_blog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python.save</a:t>
            </a:r>
            <a:r>
              <a:rPr lang="en-US" sz="1200" dirty="0"/>
              <a:t>()</a:t>
            </a:r>
          </a:p>
          <a:p>
            <a:r>
              <a:rPr lang="en-US" sz="1200" dirty="0"/>
              <a:t> </a:t>
            </a:r>
          </a:p>
          <a:p>
            <a:r>
              <a:rPr lang="en-US" sz="1200" b="1" dirty="0" err="1"/>
              <a:t>Saveing</a:t>
            </a:r>
            <a:r>
              <a:rPr lang="en-US" sz="1200" b="1" dirty="0"/>
              <a:t> </a:t>
            </a:r>
            <a:r>
              <a:rPr lang="en-US" sz="1200" b="1" dirty="0" err="1"/>
              <a:t>ManyToManyField</a:t>
            </a:r>
            <a:r>
              <a:rPr lang="en-US" sz="1200" b="1" dirty="0"/>
              <a:t> fields</a:t>
            </a:r>
          </a:p>
          <a:p>
            <a:endParaRPr lang="en-US" sz="1200" dirty="0"/>
          </a:p>
          <a:p>
            <a:r>
              <a:rPr lang="en-US" sz="1200" dirty="0"/>
              <a:t>&gt;&gt;&gt; from </a:t>
            </a:r>
            <a:r>
              <a:rPr lang="en-US" sz="1200" dirty="0" err="1"/>
              <a:t>blog.models</a:t>
            </a:r>
            <a:r>
              <a:rPr lang="en-US" sz="1200" dirty="0"/>
              <a:t> import Author</a:t>
            </a:r>
          </a:p>
          <a:p>
            <a:r>
              <a:rPr lang="en-US" sz="1200" dirty="0"/>
              <a:t>&gt;&gt;&gt; joe = </a:t>
            </a:r>
            <a:r>
              <a:rPr lang="en-US" sz="1200" dirty="0" err="1"/>
              <a:t>Author.objects.create</a:t>
            </a:r>
            <a:r>
              <a:rPr lang="en-US" sz="1200" dirty="0"/>
              <a:t>(name="Joe")</a:t>
            </a:r>
          </a:p>
          <a:p>
            <a:r>
              <a:rPr lang="en-US" sz="1200" dirty="0"/>
              <a:t>&gt;&gt;&gt; john = </a:t>
            </a:r>
            <a:r>
              <a:rPr lang="en-US" sz="1200" dirty="0" err="1"/>
              <a:t>Author.objects.create</a:t>
            </a:r>
            <a:r>
              <a:rPr lang="en-US" sz="1200" dirty="0"/>
              <a:t>(name="John")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paul</a:t>
            </a:r>
            <a:r>
              <a:rPr lang="en-US" sz="1200" dirty="0"/>
              <a:t> = </a:t>
            </a:r>
            <a:r>
              <a:rPr lang="en-US" sz="1200" dirty="0" err="1"/>
              <a:t>Author.objects.create</a:t>
            </a:r>
            <a:r>
              <a:rPr lang="en-US" sz="1200" dirty="0"/>
              <a:t>(name="Paul")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george</a:t>
            </a:r>
            <a:r>
              <a:rPr lang="en-US" sz="1200" dirty="0"/>
              <a:t> = </a:t>
            </a:r>
            <a:r>
              <a:rPr lang="en-US" sz="1200" dirty="0" err="1"/>
              <a:t>Author.objects.create</a:t>
            </a:r>
            <a:r>
              <a:rPr lang="en-US" sz="1200" dirty="0"/>
              <a:t>(name="George")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ringo</a:t>
            </a:r>
            <a:r>
              <a:rPr lang="en-US" sz="1200" dirty="0"/>
              <a:t> = </a:t>
            </a:r>
            <a:r>
              <a:rPr lang="en-US" sz="1200" dirty="0" err="1"/>
              <a:t>Author.objects.create</a:t>
            </a:r>
            <a:r>
              <a:rPr lang="en-US" sz="1200" dirty="0"/>
              <a:t>(name="Ringo")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entry.authors.add</a:t>
            </a:r>
            <a:r>
              <a:rPr lang="en-US" sz="1200" dirty="0"/>
              <a:t>(joe, john, </a:t>
            </a:r>
            <a:r>
              <a:rPr lang="en-US" sz="1200" dirty="0" err="1"/>
              <a:t>paul</a:t>
            </a:r>
            <a:r>
              <a:rPr lang="en-US" sz="1200" dirty="0"/>
              <a:t>, </a:t>
            </a:r>
            <a:r>
              <a:rPr lang="en-US" sz="1200" dirty="0" err="1"/>
              <a:t>george</a:t>
            </a:r>
            <a:r>
              <a:rPr lang="en-US" sz="1200" dirty="0"/>
              <a:t>, </a:t>
            </a:r>
            <a:r>
              <a:rPr lang="en-US" sz="1200" dirty="0" err="1"/>
              <a:t>ringo</a:t>
            </a:r>
            <a:r>
              <a:rPr lang="en-US" sz="1200" dirty="0"/>
              <a:t>)</a:t>
            </a:r>
          </a:p>
          <a:p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BB8A85-EC44-4444-AF05-31F6986EA01D}"/>
              </a:ext>
            </a:extLst>
          </p:cNvPr>
          <p:cNvSpPr txBox="1"/>
          <p:nvPr/>
        </p:nvSpPr>
        <p:spPr>
          <a:xfrm>
            <a:off x="6454303" y="222734"/>
            <a:ext cx="5386305" cy="61828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# ===== Retrieving objects</a:t>
            </a:r>
          </a:p>
          <a:p>
            <a:endParaRPr lang="en-US" sz="1200" b="1" dirty="0"/>
          </a:p>
          <a:p>
            <a:r>
              <a:rPr lang="en-US" sz="1200" dirty="0" err="1"/>
              <a:t>QuerySet</a:t>
            </a:r>
            <a:r>
              <a:rPr lang="en-US" sz="1200" dirty="0"/>
              <a:t> API reference</a:t>
            </a:r>
          </a:p>
          <a:p>
            <a:r>
              <a:rPr lang="en-US" sz="1200" dirty="0">
                <a:hlinkClick r:id="rId2"/>
              </a:rPr>
              <a:t>https://docs.djangoproject.com/en/3.0/ref/models/querysets/#queryset-api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Most of time: all(), get(), filter() and exclude()</a:t>
            </a:r>
          </a:p>
          <a:p>
            <a:endParaRPr lang="en-US" sz="1200" dirty="0"/>
          </a:p>
          <a:p>
            <a:r>
              <a:rPr lang="en-US" sz="1200" dirty="0"/>
              <a:t>Field Lookup reference</a:t>
            </a:r>
          </a:p>
          <a:p>
            <a:r>
              <a:rPr lang="en-US" sz="1200" dirty="0">
                <a:hlinkClick r:id="rId3"/>
              </a:rPr>
              <a:t>https://docs.djangoproject.com/en/3.0/ref/models/querysets/#field-lookups</a:t>
            </a:r>
            <a:endParaRPr lang="en-US" sz="1200" dirty="0"/>
          </a:p>
          <a:p>
            <a:endParaRPr lang="en-US" sz="1200" dirty="0"/>
          </a:p>
          <a:p>
            <a:r>
              <a:rPr lang="en-US" sz="1200" b="1" dirty="0"/>
              <a:t>Test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all_entries</a:t>
            </a:r>
            <a:r>
              <a:rPr lang="en-US" sz="1200" dirty="0"/>
              <a:t> = </a:t>
            </a:r>
            <a:r>
              <a:rPr lang="en-US" sz="1200" dirty="0" err="1"/>
              <a:t>Entry.objects.all</a:t>
            </a:r>
            <a:r>
              <a:rPr lang="en-US" sz="1200" dirty="0"/>
              <a:t>()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all_entries</a:t>
            </a:r>
            <a:r>
              <a:rPr lang="en-US" sz="1200" dirty="0"/>
              <a:t>[0].headline</a:t>
            </a:r>
          </a:p>
          <a:p>
            <a:endParaRPr lang="en-US" sz="1200" dirty="0"/>
          </a:p>
          <a:p>
            <a:r>
              <a:rPr lang="en-US" sz="1200" b="1" dirty="0"/>
              <a:t>Test with filter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Entry.objects.filter</a:t>
            </a:r>
            <a:r>
              <a:rPr lang="en-US" sz="1200" dirty="0"/>
              <a:t>(</a:t>
            </a:r>
            <a:r>
              <a:rPr lang="en-US" sz="1200" dirty="0" err="1"/>
              <a:t>pub_date__year</a:t>
            </a:r>
            <a:r>
              <a:rPr lang="en-US" sz="1200" dirty="0"/>
              <a:t>=2020) # same as </a:t>
            </a:r>
            <a:r>
              <a:rPr lang="en-US" sz="1200" dirty="0" err="1"/>
              <a:t>Entry.objects.all</a:t>
            </a:r>
            <a:r>
              <a:rPr lang="en-US" sz="1200" dirty="0"/>
              <a:t>().filter(</a:t>
            </a:r>
            <a:r>
              <a:rPr lang="en-US" sz="1200" dirty="0" err="1"/>
              <a:t>pub_date__year</a:t>
            </a:r>
            <a:r>
              <a:rPr lang="en-US" sz="1200" dirty="0"/>
              <a:t>=2020)</a:t>
            </a:r>
          </a:p>
          <a:p>
            <a:endParaRPr lang="en-US" sz="1200" dirty="0"/>
          </a:p>
          <a:p>
            <a:r>
              <a:rPr lang="en-US" sz="1200" dirty="0"/>
              <a:t>&gt;&gt; q = </a:t>
            </a:r>
            <a:r>
              <a:rPr lang="en-US" sz="1200" dirty="0" err="1"/>
              <a:t>Entry.objects.filter</a:t>
            </a:r>
            <a:r>
              <a:rPr lang="en-US" sz="1200" dirty="0"/>
              <a:t>(headline__</a:t>
            </a:r>
            <a:r>
              <a:rPr lang="en-US" sz="1200" dirty="0" err="1"/>
              <a:t>startswith</a:t>
            </a:r>
            <a:r>
              <a:rPr lang="en-US" sz="1200" dirty="0"/>
              <a:t>=“head")</a:t>
            </a:r>
          </a:p>
          <a:p>
            <a:r>
              <a:rPr lang="en-US" sz="1200" dirty="0"/>
              <a:t>&gt;&gt; q</a:t>
            </a:r>
          </a:p>
          <a:p>
            <a:endParaRPr lang="en-US" sz="1200" dirty="0"/>
          </a:p>
          <a:p>
            <a:r>
              <a:rPr lang="en-US" sz="1200" dirty="0"/>
              <a:t>&gt;&gt; q = </a:t>
            </a:r>
            <a:r>
              <a:rPr lang="en-US" sz="1200" dirty="0" err="1"/>
              <a:t>q.filter</a:t>
            </a:r>
            <a:r>
              <a:rPr lang="en-US" sz="1200" dirty="0"/>
              <a:t>(pub_date__</a:t>
            </a:r>
            <a:r>
              <a:rPr lang="en-US" sz="1200" dirty="0" err="1"/>
              <a:t>lte</a:t>
            </a:r>
            <a:r>
              <a:rPr lang="en-US" sz="1200" dirty="0"/>
              <a:t>=</a:t>
            </a:r>
            <a:r>
              <a:rPr lang="en-US" sz="1200" dirty="0" err="1"/>
              <a:t>datetime.date.today</a:t>
            </a:r>
            <a:r>
              <a:rPr lang="en-US" sz="1200" dirty="0"/>
              <a:t>())</a:t>
            </a:r>
          </a:p>
          <a:p>
            <a:r>
              <a:rPr lang="en-US" sz="1200" dirty="0"/>
              <a:t>&gt;&gt; q</a:t>
            </a:r>
          </a:p>
          <a:p>
            <a:endParaRPr lang="en-US" sz="1200" dirty="0"/>
          </a:p>
          <a:p>
            <a:r>
              <a:rPr lang="en-US" sz="1200" dirty="0"/>
              <a:t>&gt;&gt;  q = </a:t>
            </a:r>
            <a:r>
              <a:rPr lang="en-US" sz="1200" dirty="0" err="1"/>
              <a:t>q.exclude</a:t>
            </a:r>
            <a:r>
              <a:rPr lang="en-US" sz="1200" dirty="0"/>
              <a:t>(body_text__</a:t>
            </a:r>
            <a:r>
              <a:rPr lang="en-US" sz="1200" dirty="0" err="1"/>
              <a:t>icontains</a:t>
            </a:r>
            <a:r>
              <a:rPr lang="en-US" sz="1200" dirty="0"/>
              <a:t>="food")</a:t>
            </a:r>
          </a:p>
          <a:p>
            <a:r>
              <a:rPr lang="en-US" sz="1200" dirty="0"/>
              <a:t>&gt;&gt; q</a:t>
            </a:r>
          </a:p>
          <a:p>
            <a:endParaRPr lang="en-US" sz="1200" dirty="0"/>
          </a:p>
          <a:p>
            <a:r>
              <a:rPr lang="en-US" sz="1200" b="1" dirty="0"/>
              <a:t>Retrieving a single object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one_entry</a:t>
            </a:r>
            <a:r>
              <a:rPr lang="en-US" sz="1200" dirty="0"/>
              <a:t> = </a:t>
            </a:r>
            <a:r>
              <a:rPr lang="en-US" sz="1200" dirty="0" err="1"/>
              <a:t>Entry.objects.get</a:t>
            </a:r>
            <a:r>
              <a:rPr lang="en-US" sz="1200" dirty="0"/>
              <a:t>(pk=1)</a:t>
            </a:r>
          </a:p>
          <a:p>
            <a:r>
              <a:rPr lang="en-US" sz="1200" dirty="0"/>
              <a:t>&gt;&gt; </a:t>
            </a:r>
            <a:r>
              <a:rPr lang="en-US" sz="1200" dirty="0" err="1"/>
              <a:t>one_entry</a:t>
            </a:r>
            <a:r>
              <a:rPr lang="en-US" sz="1200" dirty="0"/>
              <a:t> = </a:t>
            </a:r>
            <a:r>
              <a:rPr lang="en-US" sz="1200" dirty="0" err="1"/>
              <a:t>Entry.objects.get</a:t>
            </a:r>
            <a:r>
              <a:rPr lang="en-US" sz="1200" dirty="0"/>
              <a:t>(pk=-1) # error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NOTE: compare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810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BAD891-34C1-48AC-A21F-CF578340F157}"/>
              </a:ext>
            </a:extLst>
          </p:cNvPr>
          <p:cNvSpPr txBox="1"/>
          <p:nvPr/>
        </p:nvSpPr>
        <p:spPr>
          <a:xfrm>
            <a:off x="448920" y="222734"/>
            <a:ext cx="5386305" cy="61828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BB8A85-EC44-4444-AF05-31F6986EA01D}"/>
              </a:ext>
            </a:extLst>
          </p:cNvPr>
          <p:cNvSpPr txBox="1"/>
          <p:nvPr/>
        </p:nvSpPr>
        <p:spPr>
          <a:xfrm>
            <a:off x="325352" y="247760"/>
            <a:ext cx="5386305" cy="61828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slicing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Entry.objects.all</a:t>
            </a:r>
            <a:r>
              <a:rPr lang="en-US" sz="1200" dirty="0"/>
              <a:t>()[:5]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Entry.objects.all</a:t>
            </a:r>
            <a:r>
              <a:rPr lang="en-US" sz="1200" dirty="0"/>
              <a:t>()[5:10]</a:t>
            </a:r>
          </a:p>
          <a:p>
            <a:endParaRPr lang="en-US" sz="1200" dirty="0"/>
          </a:p>
          <a:p>
            <a:r>
              <a:rPr lang="en-US" sz="1200" b="1" dirty="0"/>
              <a:t>exact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Entry.objects.get</a:t>
            </a:r>
            <a:r>
              <a:rPr lang="en-US" sz="1200" dirty="0"/>
              <a:t>(</a:t>
            </a:r>
            <a:r>
              <a:rPr lang="en-US" sz="1200" dirty="0" err="1"/>
              <a:t>headline__exact</a:t>
            </a:r>
            <a:r>
              <a:rPr lang="en-US" sz="1200" dirty="0"/>
              <a:t>="headline111")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Entry.objects.get</a:t>
            </a:r>
            <a:r>
              <a:rPr lang="en-US" sz="1200" dirty="0"/>
              <a:t>(headline="headline111") # same as above</a:t>
            </a:r>
          </a:p>
          <a:p>
            <a:endParaRPr lang="en-US" sz="1200" dirty="0"/>
          </a:p>
          <a:p>
            <a:r>
              <a:rPr lang="en-US" sz="1200" b="1" dirty="0"/>
              <a:t>Join</a:t>
            </a:r>
            <a:r>
              <a:rPr lang="en-US" sz="1200" dirty="0"/>
              <a:t> 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Entry.objects.filter</a:t>
            </a:r>
            <a:r>
              <a:rPr lang="en-US" sz="1200" dirty="0"/>
              <a:t>(</a:t>
            </a:r>
            <a:r>
              <a:rPr lang="en-US" sz="1200" dirty="0" err="1"/>
              <a:t>blog__name</a:t>
            </a:r>
            <a:r>
              <a:rPr lang="en-US" sz="1200" dirty="0"/>
              <a:t>=‘python’)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Blog.objects.filter</a:t>
            </a:r>
            <a:r>
              <a:rPr lang="en-US" sz="1200" dirty="0"/>
              <a:t>(</a:t>
            </a:r>
            <a:r>
              <a:rPr lang="en-US" sz="1200" dirty="0" err="1"/>
              <a:t>entry__headline__contains</a:t>
            </a:r>
            <a:r>
              <a:rPr lang="en-US" sz="1200" dirty="0"/>
              <a:t>='headline’)</a:t>
            </a:r>
          </a:p>
          <a:p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Blog.objects.filter</a:t>
            </a:r>
            <a:r>
              <a:rPr lang="en-US" sz="1200" dirty="0"/>
              <a:t>(</a:t>
            </a:r>
            <a:r>
              <a:rPr lang="en-US" sz="1200" dirty="0" err="1"/>
              <a:t>entry__authors__name</a:t>
            </a:r>
            <a:r>
              <a:rPr lang="en-US" sz="1200" dirty="0"/>
              <a:t>='</a:t>
            </a:r>
            <a:r>
              <a:rPr lang="en-US" sz="1200" dirty="0" err="1"/>
              <a:t>jini</a:t>
            </a:r>
            <a:r>
              <a:rPr lang="en-US" sz="1200" dirty="0"/>
              <a:t>’) # no error, no result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Blog.objects.filter</a:t>
            </a:r>
            <a:r>
              <a:rPr lang="en-US" sz="1200" dirty="0"/>
              <a:t>(entry__authors__</a:t>
            </a:r>
            <a:r>
              <a:rPr lang="en-US" sz="1200" dirty="0" err="1"/>
              <a:t>isnull</a:t>
            </a:r>
            <a:r>
              <a:rPr lang="en-US" sz="1200" dirty="0"/>
              <a:t>=False)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Blog.objects.filter</a:t>
            </a:r>
            <a:r>
              <a:rPr lang="en-US" sz="1200" dirty="0"/>
              <a:t>(entry__authors__</a:t>
            </a:r>
            <a:r>
              <a:rPr lang="en-US" sz="1200" dirty="0" err="1"/>
              <a:t>isnull</a:t>
            </a:r>
            <a:r>
              <a:rPr lang="en-US" sz="1200" dirty="0"/>
              <a:t>=False, entry__authors__name__</a:t>
            </a:r>
            <a:r>
              <a:rPr lang="en-US" sz="1200" dirty="0" err="1"/>
              <a:t>isnull</a:t>
            </a:r>
            <a:r>
              <a:rPr lang="en-US" sz="1200" dirty="0"/>
              <a:t>=False) # no error, yes result</a:t>
            </a:r>
          </a:p>
          <a:p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Blog.objects.filter</a:t>
            </a:r>
            <a:r>
              <a:rPr lang="en-US" sz="1200" dirty="0"/>
              <a:t>(entry__headline__contains=‘headline', </a:t>
            </a:r>
            <a:r>
              <a:rPr lang="en-US" sz="1200" dirty="0" err="1"/>
              <a:t>entry__pub_date__year</a:t>
            </a:r>
            <a:r>
              <a:rPr lang="en-US" sz="1200" dirty="0"/>
              <a:t>=2020)</a:t>
            </a:r>
          </a:p>
          <a:p>
            <a:endParaRPr lang="en-US" sz="1200" dirty="0"/>
          </a:p>
          <a:p>
            <a:r>
              <a:rPr lang="en-US" sz="1200" b="1" dirty="0"/>
              <a:t>exclude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Blog.objects.exclude</a:t>
            </a:r>
            <a:r>
              <a:rPr lang="en-US" sz="1200" dirty="0"/>
              <a:t>(entry__headline__contains='headline', </a:t>
            </a:r>
            <a:r>
              <a:rPr lang="en-US" sz="1200" dirty="0" err="1"/>
              <a:t>entry__pub_date__year</a:t>
            </a:r>
            <a:r>
              <a:rPr lang="en-US" sz="1200" dirty="0"/>
              <a:t>=2030)</a:t>
            </a:r>
          </a:p>
          <a:p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Blog.objects.exclude</a:t>
            </a:r>
            <a:r>
              <a:rPr lang="en-US" sz="1200" dirty="0"/>
              <a:t>(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entry__in</a:t>
            </a:r>
            <a:r>
              <a:rPr lang="en-US" sz="1200" dirty="0"/>
              <a:t>=</a:t>
            </a:r>
            <a:r>
              <a:rPr lang="en-US" sz="1200" dirty="0" err="1"/>
              <a:t>Entry.objects.filter</a:t>
            </a:r>
            <a:r>
              <a:rPr lang="en-US" sz="1200" dirty="0"/>
              <a:t>(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headline__contains</a:t>
            </a:r>
            <a:r>
              <a:rPr lang="en-US" sz="1200" dirty="0"/>
              <a:t>=‘headline',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pub_date__year</a:t>
            </a:r>
            <a:r>
              <a:rPr lang="en-US" sz="1200" dirty="0"/>
              <a:t>=2030,</a:t>
            </a:r>
          </a:p>
          <a:p>
            <a:r>
              <a:rPr lang="en-US" sz="1200" dirty="0"/>
              <a:t>    )</a:t>
            </a:r>
          </a:p>
          <a:p>
            <a:r>
              <a:rPr lang="en-US" sz="12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E9D3DD-40EA-4FCF-BFAD-B7B33447EB01}"/>
              </a:ext>
            </a:extLst>
          </p:cNvPr>
          <p:cNvSpPr txBox="1"/>
          <p:nvPr/>
        </p:nvSpPr>
        <p:spPr>
          <a:xfrm>
            <a:off x="6356777" y="247760"/>
            <a:ext cx="5386305" cy="61828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CA2271-D3D5-4127-B1A3-6BE8491F0565}"/>
              </a:ext>
            </a:extLst>
          </p:cNvPr>
          <p:cNvSpPr txBox="1"/>
          <p:nvPr/>
        </p:nvSpPr>
        <p:spPr>
          <a:xfrm>
            <a:off x="6480345" y="247760"/>
            <a:ext cx="5386305" cy="61828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Filters can reference fields on the same model</a:t>
            </a:r>
          </a:p>
          <a:p>
            <a:endParaRPr lang="en-US" sz="1200" dirty="0"/>
          </a:p>
          <a:p>
            <a:r>
              <a:rPr lang="en-US" sz="1200" dirty="0"/>
              <a:t>F expression</a:t>
            </a:r>
          </a:p>
          <a:p>
            <a:endParaRPr lang="en-US" sz="1200" dirty="0"/>
          </a:p>
          <a:p>
            <a:r>
              <a:rPr lang="en-US" sz="1200" dirty="0"/>
              <a:t>&gt;&gt;&gt; from </a:t>
            </a:r>
            <a:r>
              <a:rPr lang="en-US" sz="1200" dirty="0" err="1"/>
              <a:t>django.db.models</a:t>
            </a:r>
            <a:r>
              <a:rPr lang="en-US" sz="1200" dirty="0"/>
              <a:t> import F</a:t>
            </a:r>
          </a:p>
          <a:p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Entry.objects.filter</a:t>
            </a:r>
            <a:r>
              <a:rPr lang="en-US" sz="1200" dirty="0"/>
              <a:t>(number_of_comments__</a:t>
            </a:r>
            <a:r>
              <a:rPr lang="en-US" sz="1200" dirty="0" err="1"/>
              <a:t>gt</a:t>
            </a:r>
            <a:r>
              <a:rPr lang="en-US" sz="1200" dirty="0"/>
              <a:t>=F('</a:t>
            </a:r>
            <a:r>
              <a:rPr lang="en-US" sz="1200" dirty="0" err="1"/>
              <a:t>number_of_pingbacks</a:t>
            </a:r>
            <a:r>
              <a:rPr lang="en-US" sz="1200" dirty="0"/>
              <a:t>’))</a:t>
            </a:r>
          </a:p>
          <a:p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Entry.objects.filter</a:t>
            </a:r>
            <a:r>
              <a:rPr lang="en-US" sz="1200" dirty="0"/>
              <a:t>(rating__</a:t>
            </a:r>
            <a:r>
              <a:rPr lang="en-US" sz="1200" dirty="0" err="1"/>
              <a:t>lt</a:t>
            </a:r>
            <a:r>
              <a:rPr lang="en-US" sz="1200" dirty="0"/>
              <a:t>=F('</a:t>
            </a:r>
            <a:r>
              <a:rPr lang="en-US" sz="1200" dirty="0" err="1"/>
              <a:t>number_of_comments</a:t>
            </a:r>
            <a:r>
              <a:rPr lang="en-US" sz="1200" dirty="0"/>
              <a:t>') + F('</a:t>
            </a:r>
            <a:r>
              <a:rPr lang="en-US" sz="1200" dirty="0" err="1"/>
              <a:t>number_of_pingbacks</a:t>
            </a:r>
            <a:r>
              <a:rPr lang="en-US" sz="1200" dirty="0"/>
              <a:t>’))</a:t>
            </a:r>
          </a:p>
          <a:p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Entry.objects.filter</a:t>
            </a:r>
            <a:r>
              <a:rPr lang="en-US" sz="1200" dirty="0"/>
              <a:t>(</a:t>
            </a:r>
            <a:r>
              <a:rPr lang="en-US" sz="1200" dirty="0" err="1"/>
              <a:t>authors__name</a:t>
            </a:r>
            <a:r>
              <a:rPr lang="en-US" sz="1200" dirty="0"/>
              <a:t>=F('</a:t>
            </a:r>
            <a:r>
              <a:rPr lang="en-US" sz="1200" dirty="0" err="1"/>
              <a:t>blog__name</a:t>
            </a:r>
            <a:r>
              <a:rPr lang="en-US" sz="1200" dirty="0"/>
              <a:t>’))</a:t>
            </a:r>
          </a:p>
          <a:p>
            <a:endParaRPr lang="en-US" sz="1200" dirty="0"/>
          </a:p>
          <a:p>
            <a:r>
              <a:rPr lang="en-US" sz="1200" dirty="0"/>
              <a:t>&gt;&gt;&gt; from datetime import </a:t>
            </a:r>
            <a:r>
              <a:rPr lang="en-US" sz="1200" dirty="0" err="1"/>
              <a:t>timedelta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Entry.objects.filter</a:t>
            </a:r>
            <a:r>
              <a:rPr lang="en-US" sz="1200" dirty="0"/>
              <a:t>(mod_date__</a:t>
            </a:r>
            <a:r>
              <a:rPr lang="en-US" sz="1200" dirty="0" err="1"/>
              <a:t>gt</a:t>
            </a:r>
            <a:r>
              <a:rPr lang="en-US" sz="1200" dirty="0"/>
              <a:t>=F('</a:t>
            </a:r>
            <a:r>
              <a:rPr lang="en-US" sz="1200" dirty="0" err="1"/>
              <a:t>pub_date</a:t>
            </a:r>
            <a:r>
              <a:rPr lang="en-US" sz="1200" dirty="0"/>
              <a:t>') + </a:t>
            </a:r>
            <a:r>
              <a:rPr lang="en-US" sz="1200" dirty="0" err="1"/>
              <a:t>timedelta</a:t>
            </a:r>
            <a:r>
              <a:rPr lang="en-US" sz="1200" dirty="0"/>
              <a:t>(days=3))</a:t>
            </a:r>
          </a:p>
          <a:p>
            <a:endParaRPr lang="en-US" sz="1200" dirty="0"/>
          </a:p>
          <a:p>
            <a:r>
              <a:rPr lang="en-US" sz="1200" b="1" dirty="0"/>
              <a:t>Pk lookup shortcut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Blog.objects.get</a:t>
            </a:r>
            <a:r>
              <a:rPr lang="en-US" sz="1200" dirty="0"/>
              <a:t>(</a:t>
            </a:r>
            <a:r>
              <a:rPr lang="en-US" sz="1200" dirty="0" err="1"/>
              <a:t>id__exact</a:t>
            </a:r>
            <a:r>
              <a:rPr lang="en-US" sz="1200" dirty="0"/>
              <a:t>=1) # Explicit form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Blog.objects.get</a:t>
            </a:r>
            <a:r>
              <a:rPr lang="en-US" sz="1200" dirty="0"/>
              <a:t>(id=1) # __exact is implied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Blog.objects.get</a:t>
            </a:r>
            <a:r>
              <a:rPr lang="en-US" sz="1200" dirty="0"/>
              <a:t>(pk=1) # pk implies </a:t>
            </a:r>
            <a:r>
              <a:rPr lang="en-US" sz="1200" dirty="0" err="1"/>
              <a:t>id__exact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Blog.objects.filter</a:t>
            </a:r>
            <a:r>
              <a:rPr lang="en-US" sz="1200" dirty="0"/>
              <a:t>(</a:t>
            </a:r>
            <a:r>
              <a:rPr lang="en-US" sz="1200" dirty="0" err="1"/>
              <a:t>pk__in</a:t>
            </a:r>
            <a:r>
              <a:rPr lang="en-US" sz="1200" dirty="0"/>
              <a:t>=[1,4,7])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Blog.objects.filter</a:t>
            </a:r>
            <a:r>
              <a:rPr lang="en-US" sz="1200" dirty="0"/>
              <a:t>(pk__</a:t>
            </a:r>
            <a:r>
              <a:rPr lang="en-US" sz="1200" dirty="0" err="1"/>
              <a:t>gt</a:t>
            </a:r>
            <a:r>
              <a:rPr lang="en-US" sz="1200" dirty="0"/>
              <a:t>=1)</a:t>
            </a:r>
          </a:p>
          <a:p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Entry.objects.filter</a:t>
            </a:r>
            <a:r>
              <a:rPr lang="en-US" sz="1200" dirty="0"/>
              <a:t>(</a:t>
            </a:r>
            <a:r>
              <a:rPr lang="en-US" sz="1200" dirty="0" err="1"/>
              <a:t>blog__id__exact</a:t>
            </a:r>
            <a:r>
              <a:rPr lang="en-US" sz="1200" dirty="0"/>
              <a:t>=3)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Entry.objects.filter</a:t>
            </a:r>
            <a:r>
              <a:rPr lang="en-US" sz="1200" dirty="0"/>
              <a:t>(</a:t>
            </a:r>
            <a:r>
              <a:rPr lang="en-US" sz="1200" dirty="0" err="1"/>
              <a:t>blog__id</a:t>
            </a:r>
            <a:r>
              <a:rPr lang="en-US" sz="1200" dirty="0"/>
              <a:t>=3)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Entry.objects.filter</a:t>
            </a:r>
            <a:r>
              <a:rPr lang="en-US" sz="1200" dirty="0"/>
              <a:t>(</a:t>
            </a:r>
            <a:r>
              <a:rPr lang="en-US" sz="1200" dirty="0" err="1"/>
              <a:t>blog__pk</a:t>
            </a:r>
            <a:r>
              <a:rPr lang="en-US" sz="1200" dirty="0"/>
              <a:t>=3)</a:t>
            </a:r>
          </a:p>
        </p:txBody>
      </p:sp>
    </p:spTree>
    <p:extLst>
      <p:ext uri="{BB962C8B-B14F-4D97-AF65-F5344CB8AC3E}">
        <p14:creationId xmlns:p14="http://schemas.microsoft.com/office/powerpoint/2010/main" val="325575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BAD891-34C1-48AC-A21F-CF578340F157}"/>
              </a:ext>
            </a:extLst>
          </p:cNvPr>
          <p:cNvSpPr txBox="1"/>
          <p:nvPr/>
        </p:nvSpPr>
        <p:spPr>
          <a:xfrm>
            <a:off x="448920" y="222734"/>
            <a:ext cx="5386305" cy="61828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BB8A85-EC44-4444-AF05-31F6986EA01D}"/>
              </a:ext>
            </a:extLst>
          </p:cNvPr>
          <p:cNvSpPr txBox="1"/>
          <p:nvPr/>
        </p:nvSpPr>
        <p:spPr>
          <a:xfrm>
            <a:off x="325352" y="247760"/>
            <a:ext cx="5386305" cy="61828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Complex lookup with Q</a:t>
            </a:r>
          </a:p>
          <a:p>
            <a:r>
              <a:rPr lang="en-US" sz="1200" dirty="0"/>
              <a:t>Abstracts filed lookup</a:t>
            </a:r>
          </a:p>
          <a:p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Entry.objects.filter</a:t>
            </a:r>
            <a:r>
              <a:rPr lang="en-US" sz="1200" dirty="0"/>
              <a:t>(</a:t>
            </a:r>
            <a:r>
              <a:rPr lang="en-US" sz="1200" dirty="0" err="1"/>
              <a:t>blog__pk</a:t>
            </a:r>
            <a:r>
              <a:rPr lang="en-US" sz="1200" dirty="0"/>
              <a:t>=3)</a:t>
            </a:r>
          </a:p>
          <a:p>
            <a:r>
              <a:rPr lang="en-US" sz="1200" dirty="0"/>
              <a:t>&gt;&gt;&gt; Q(question__</a:t>
            </a:r>
            <a:r>
              <a:rPr lang="en-US" sz="1200" dirty="0" err="1"/>
              <a:t>startswith</a:t>
            </a:r>
            <a:r>
              <a:rPr lang="en-US" sz="1200" dirty="0"/>
              <a:t>='Who') | Q(question__</a:t>
            </a:r>
            <a:r>
              <a:rPr lang="en-US" sz="1200" dirty="0" err="1"/>
              <a:t>startswith</a:t>
            </a:r>
            <a:r>
              <a:rPr lang="en-US" sz="1200" dirty="0"/>
              <a:t>='What’)</a:t>
            </a:r>
          </a:p>
          <a:p>
            <a:endParaRPr lang="en-US" sz="1200" dirty="0"/>
          </a:p>
          <a:p>
            <a:r>
              <a:rPr lang="en-US" sz="1200" dirty="0"/>
              <a:t>(NOTE: it is same as WHERE question LIKE 'Who%' OR question LIKE 'What%’ )</a:t>
            </a:r>
          </a:p>
          <a:p>
            <a:endParaRPr lang="en-US" sz="1200" dirty="0"/>
          </a:p>
          <a:p>
            <a:r>
              <a:rPr lang="en-US" sz="1200" dirty="0"/>
              <a:t>Refer to document’s example and </a:t>
            </a:r>
            <a:r>
              <a:rPr lang="en-US" sz="1200" dirty="0">
                <a:hlinkClick r:id="rId2"/>
              </a:rPr>
              <a:t>https://github.com/django/django/blob/master/tests/or_lookups/tests.py</a:t>
            </a:r>
            <a:endParaRPr lang="en-US" sz="1200" dirty="0"/>
          </a:p>
          <a:p>
            <a:endParaRPr lang="en-US" sz="1200" dirty="0"/>
          </a:p>
          <a:p>
            <a:r>
              <a:rPr lang="en-US" sz="1200" b="1" dirty="0"/>
              <a:t># ===== Deleting objects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Entry.objects.filter</a:t>
            </a:r>
            <a:r>
              <a:rPr lang="en-US" sz="1200" dirty="0"/>
              <a:t>(</a:t>
            </a:r>
            <a:r>
              <a:rPr lang="en-US" sz="1200" dirty="0" err="1"/>
              <a:t>pub_date__year</a:t>
            </a:r>
            <a:r>
              <a:rPr lang="en-US" sz="1200" dirty="0"/>
              <a:t>=2005).delete()</a:t>
            </a:r>
          </a:p>
          <a:p>
            <a:endParaRPr lang="en-US" sz="1200" dirty="0"/>
          </a:p>
          <a:p>
            <a:r>
              <a:rPr lang="en-US" sz="1200" b="1" dirty="0"/>
              <a:t># ===== Updating objects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Entry.objects.filter</a:t>
            </a:r>
            <a:r>
              <a:rPr lang="en-US" sz="1200" dirty="0"/>
              <a:t>(</a:t>
            </a:r>
            <a:r>
              <a:rPr lang="en-US" sz="1200" dirty="0" err="1"/>
              <a:t>pub_date__year</a:t>
            </a:r>
            <a:r>
              <a:rPr lang="en-US" sz="1200" dirty="0"/>
              <a:t>=2007).update(headline='Everything is the same’)</a:t>
            </a:r>
          </a:p>
          <a:p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Entry.objects.all</a:t>
            </a:r>
            <a:r>
              <a:rPr lang="en-US" sz="1200" dirty="0"/>
              <a:t>().update(</a:t>
            </a:r>
            <a:r>
              <a:rPr lang="en-US" sz="1200" dirty="0" err="1"/>
              <a:t>number_of_pingbacks</a:t>
            </a:r>
            <a:r>
              <a:rPr lang="en-US" sz="1200" dirty="0"/>
              <a:t>=F('</a:t>
            </a:r>
            <a:r>
              <a:rPr lang="en-US" sz="1200" dirty="0" err="1"/>
              <a:t>number_of_pingbacks</a:t>
            </a:r>
            <a:r>
              <a:rPr lang="en-US" sz="1200" dirty="0"/>
              <a:t>') + 1)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E9D3DD-40EA-4FCF-BFAD-B7B33447EB01}"/>
              </a:ext>
            </a:extLst>
          </p:cNvPr>
          <p:cNvSpPr txBox="1"/>
          <p:nvPr/>
        </p:nvSpPr>
        <p:spPr>
          <a:xfrm>
            <a:off x="6356777" y="247760"/>
            <a:ext cx="5386305" cy="61828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7A00A-DB74-4AC6-9225-C48B61B8C0E9}"/>
              </a:ext>
            </a:extLst>
          </p:cNvPr>
          <p:cNvSpPr txBox="1"/>
          <p:nvPr/>
        </p:nvSpPr>
        <p:spPr>
          <a:xfrm>
            <a:off x="6356775" y="247760"/>
            <a:ext cx="5386305" cy="61828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Related Objects</a:t>
            </a:r>
          </a:p>
          <a:p>
            <a:endParaRPr lang="en-US" sz="1200" dirty="0"/>
          </a:p>
          <a:p>
            <a:r>
              <a:rPr lang="en-US" sz="1200" b="1" dirty="0"/>
              <a:t>One to many: Foreign Key</a:t>
            </a:r>
          </a:p>
          <a:p>
            <a:r>
              <a:rPr lang="en-US" sz="1200" dirty="0"/>
              <a:t>(forward)</a:t>
            </a:r>
          </a:p>
          <a:p>
            <a:r>
              <a:rPr lang="en-US" sz="1200" dirty="0"/>
              <a:t>&gt;&gt;&gt; e = </a:t>
            </a:r>
            <a:r>
              <a:rPr lang="en-US" sz="1200" dirty="0" err="1"/>
              <a:t>Entry.objects.get</a:t>
            </a:r>
            <a:r>
              <a:rPr lang="en-US" sz="1200" dirty="0"/>
              <a:t>(id=1)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e.blog</a:t>
            </a:r>
            <a:r>
              <a:rPr lang="en-US" sz="1200" dirty="0"/>
              <a:t> # Returns the related Blog object.</a:t>
            </a:r>
          </a:p>
          <a:p>
            <a:endParaRPr lang="en-US" sz="1200" dirty="0"/>
          </a:p>
          <a:p>
            <a:r>
              <a:rPr lang="en-US" sz="1200" dirty="0"/>
              <a:t>(backward)</a:t>
            </a:r>
          </a:p>
          <a:p>
            <a:r>
              <a:rPr lang="en-US" sz="1200" dirty="0"/>
              <a:t>&gt;&gt;&gt; b = </a:t>
            </a:r>
            <a:r>
              <a:rPr lang="en-US" sz="1200" dirty="0" err="1"/>
              <a:t>Blog.objects.get</a:t>
            </a:r>
            <a:r>
              <a:rPr lang="en-US" sz="1200" dirty="0"/>
              <a:t>(id=1)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b.entry_set.all</a:t>
            </a:r>
            <a:r>
              <a:rPr lang="en-US" sz="1200" dirty="0"/>
              <a:t>() # Returns all Entry objects related to Blog.</a:t>
            </a:r>
          </a:p>
          <a:p>
            <a:r>
              <a:rPr lang="en-US" sz="1200" dirty="0"/>
              <a:t>&gt;&gt;&gt; b</a:t>
            </a:r>
          </a:p>
          <a:p>
            <a:endParaRPr lang="en-US" sz="1200" dirty="0"/>
          </a:p>
          <a:p>
            <a:r>
              <a:rPr lang="en-US" sz="1200" dirty="0"/>
              <a:t>&gt;&gt;&gt; b.entry_set.filter(</a:t>
            </a:r>
            <a:r>
              <a:rPr lang="en-US" sz="1200" dirty="0" err="1"/>
              <a:t>headline__contains</a:t>
            </a:r>
            <a:r>
              <a:rPr lang="en-US" sz="1200" dirty="0"/>
              <a:t>='headline’)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b.entry_set.count</a:t>
            </a:r>
            <a:r>
              <a:rPr lang="en-US" sz="1200" dirty="0"/>
              <a:t>()</a:t>
            </a:r>
          </a:p>
          <a:p>
            <a:endParaRPr lang="en-US" sz="1200" dirty="0"/>
          </a:p>
          <a:p>
            <a:r>
              <a:rPr lang="en-US" sz="1200" dirty="0"/>
              <a:t>(ref)</a:t>
            </a:r>
          </a:p>
          <a:p>
            <a:r>
              <a:rPr lang="en-US" sz="1200" b="0" i="0" u="none" strike="noStrike" dirty="0">
                <a:solidFill>
                  <a:srgbClr val="6A0E0E"/>
                </a:solidFill>
                <a:effectLst/>
                <a:latin typeface="Roboto" panose="02000000000000000000" pitchFamily="2" charset="0"/>
                <a:hlinkClick r:id="rId3"/>
              </a:rPr>
              <a:t>https://docs.djangoproject.com/en/3.0/ref/models/relations/</a:t>
            </a:r>
            <a:endParaRPr lang="en-US" sz="1200" b="0" i="0" u="none" strike="noStrike" dirty="0">
              <a:solidFill>
                <a:srgbClr val="6A0E0E"/>
              </a:solidFill>
              <a:effectLst/>
              <a:latin typeface="Roboto" panose="02000000000000000000" pitchFamily="2" charset="0"/>
            </a:endParaRPr>
          </a:p>
          <a:p>
            <a:endParaRPr lang="en-US" sz="1200" dirty="0">
              <a:solidFill>
                <a:srgbClr val="6A0E0E"/>
              </a:solidFill>
              <a:latin typeface="Roboto" panose="02000000000000000000" pitchFamily="2" charset="0"/>
            </a:endParaRPr>
          </a:p>
          <a:p>
            <a:r>
              <a:rPr lang="en-US" sz="1200" b="1" i="0" u="none" strike="noStrike" dirty="0">
                <a:effectLst/>
                <a:latin typeface="Roboto" panose="02000000000000000000" pitchFamily="2" charset="0"/>
              </a:rPr>
              <a:t>Many-to-many relationships</a:t>
            </a:r>
          </a:p>
          <a:p>
            <a:r>
              <a:rPr lang="pt-BR" sz="1200" b="0" i="0" u="none" strike="noStrike" dirty="0">
                <a:effectLst/>
                <a:latin typeface="Roboto" panose="02000000000000000000" pitchFamily="2" charset="0"/>
              </a:rPr>
              <a:t>&gt;&gt;&gt; e = Entry.objects.get(id=1)</a:t>
            </a:r>
          </a:p>
          <a:p>
            <a:r>
              <a:rPr lang="pt-BR" sz="1200" b="0" i="0" u="none" strike="noStrike" dirty="0">
                <a:effectLst/>
                <a:latin typeface="Roboto" panose="02000000000000000000" pitchFamily="2" charset="0"/>
              </a:rPr>
              <a:t>&gt;&gt;&gt; e</a:t>
            </a:r>
            <a:endParaRPr lang="en-US" sz="1200" dirty="0">
              <a:latin typeface="Roboto" panose="02000000000000000000" pitchFamily="2" charset="0"/>
            </a:endParaRPr>
          </a:p>
          <a:p>
            <a:r>
              <a:rPr lang="en-US" sz="1200" b="0" i="0" u="none" strike="noStrike" dirty="0">
                <a:effectLst/>
                <a:latin typeface="Roboto" panose="02000000000000000000" pitchFamily="2" charset="0"/>
              </a:rPr>
              <a:t>&gt;&gt;&gt; </a:t>
            </a:r>
            <a:r>
              <a:rPr lang="en-US" sz="1200" b="0" i="0" u="none" strike="noStrike" dirty="0" err="1">
                <a:effectLst/>
                <a:latin typeface="Roboto" panose="02000000000000000000" pitchFamily="2" charset="0"/>
              </a:rPr>
              <a:t>e.authors.all</a:t>
            </a:r>
            <a:r>
              <a:rPr lang="en-US" sz="1200" b="0" i="0" u="none" strike="noStrike" dirty="0">
                <a:effectLst/>
                <a:latin typeface="Roboto" panose="02000000000000000000" pitchFamily="2" charset="0"/>
              </a:rPr>
              <a:t>() # Returns all Author objects for this Entry.</a:t>
            </a:r>
          </a:p>
          <a:p>
            <a:r>
              <a:rPr lang="en-US" sz="1200" b="0" i="0" u="none" strike="noStrike" dirty="0">
                <a:effectLst/>
                <a:latin typeface="Roboto" panose="02000000000000000000" pitchFamily="2" charset="0"/>
              </a:rPr>
              <a:t>&gt;&gt;&gt; </a:t>
            </a:r>
            <a:r>
              <a:rPr lang="en-US" sz="1200" b="0" i="0" u="none" strike="noStrike" dirty="0" err="1">
                <a:effectLst/>
                <a:latin typeface="Roboto" panose="02000000000000000000" pitchFamily="2" charset="0"/>
              </a:rPr>
              <a:t>e.authors.count</a:t>
            </a:r>
            <a:r>
              <a:rPr lang="en-US" sz="1200" b="0" i="0" u="none" strike="noStrike" dirty="0">
                <a:effectLst/>
                <a:latin typeface="Roboto" panose="02000000000000000000" pitchFamily="2" charset="0"/>
              </a:rPr>
              <a:t>()</a:t>
            </a:r>
            <a:endParaRPr lang="en-US" sz="1200" dirty="0">
              <a:latin typeface="Roboto" panose="02000000000000000000" pitchFamily="2" charset="0"/>
            </a:endParaRPr>
          </a:p>
          <a:p>
            <a:r>
              <a:rPr lang="en-US" sz="1200" b="0" i="0" u="none" strike="noStrike" dirty="0">
                <a:effectLst/>
                <a:latin typeface="Roboto" panose="02000000000000000000" pitchFamily="2" charset="0"/>
              </a:rPr>
              <a:t>&gt;&gt;&gt; </a:t>
            </a:r>
            <a:r>
              <a:rPr lang="en-US" sz="1200" b="0" i="0" u="none" strike="noStrike" dirty="0" err="1">
                <a:effectLst/>
                <a:latin typeface="Roboto" panose="02000000000000000000" pitchFamily="2" charset="0"/>
              </a:rPr>
              <a:t>e.authors.filter</a:t>
            </a:r>
            <a:r>
              <a:rPr lang="en-US" sz="1200" b="0" i="0" u="none" strike="noStrike" dirty="0">
                <a:effectLst/>
                <a:latin typeface="Roboto" panose="02000000000000000000" pitchFamily="2" charset="0"/>
              </a:rPr>
              <a:t>(</a:t>
            </a:r>
            <a:r>
              <a:rPr lang="en-US" sz="1200" b="0" i="0" u="none" strike="noStrike" dirty="0" err="1">
                <a:effectLst/>
                <a:latin typeface="Roboto" panose="02000000000000000000" pitchFamily="2" charset="0"/>
              </a:rPr>
              <a:t>name__contains</a:t>
            </a:r>
            <a:r>
              <a:rPr lang="en-US" sz="1200" b="0" i="0" u="none" strike="noStrike" dirty="0">
                <a:effectLst/>
                <a:latin typeface="Roboto" panose="02000000000000000000" pitchFamily="2" charset="0"/>
              </a:rPr>
              <a:t> ='Joe’)</a:t>
            </a:r>
          </a:p>
          <a:p>
            <a:endParaRPr lang="en-US" sz="1200" b="0" i="0" u="none" strike="noStrike" dirty="0">
              <a:effectLst/>
              <a:latin typeface="Roboto" panose="02000000000000000000" pitchFamily="2" charset="0"/>
            </a:endParaRPr>
          </a:p>
          <a:p>
            <a:r>
              <a:rPr lang="en-US" sz="1200" b="1" i="0" u="none" strike="noStrike" dirty="0">
                <a:effectLst/>
                <a:latin typeface="Roboto" panose="02000000000000000000" pitchFamily="2" charset="0"/>
              </a:rPr>
              <a:t>One to one relationships</a:t>
            </a:r>
            <a:endParaRPr lang="en-US" sz="1200" b="0" i="0" u="none" strike="noStrike" dirty="0">
              <a:effectLst/>
              <a:latin typeface="Roboto" panose="02000000000000000000" pitchFamily="2" charset="0"/>
            </a:endParaRPr>
          </a:p>
          <a:p>
            <a:endParaRPr lang="en-US" sz="1200" dirty="0">
              <a:solidFill>
                <a:srgbClr val="6A0E0E"/>
              </a:solidFill>
              <a:latin typeface="Roboto" panose="02000000000000000000" pitchFamily="2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8519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25858</TotalTime>
  <Words>1641</Words>
  <Application>Microsoft Office PowerPoint</Application>
  <PresentationFormat>Widescreen</PresentationFormat>
  <Paragraphs>223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JINI</dc:creator>
  <cp:lastModifiedBy>Jini Byun</cp:lastModifiedBy>
  <cp:revision>197</cp:revision>
  <dcterms:created xsi:type="dcterms:W3CDTF">2020-09-09T04:09:53Z</dcterms:created>
  <dcterms:modified xsi:type="dcterms:W3CDTF">2020-11-12T02:40:44Z</dcterms:modified>
</cp:coreProperties>
</file>