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296" r:id="rId4"/>
    <p:sldId id="297" r:id="rId5"/>
    <p:sldId id="299" r:id="rId6"/>
    <p:sldId id="313" r:id="rId7"/>
    <p:sldId id="300" r:id="rId8"/>
    <p:sldId id="314" r:id="rId9"/>
    <p:sldId id="303" r:id="rId10"/>
    <p:sldId id="304" r:id="rId11"/>
    <p:sldId id="316" r:id="rId12"/>
    <p:sldId id="306" r:id="rId13"/>
    <p:sldId id="317" r:id="rId14"/>
    <p:sldId id="318" r:id="rId15"/>
    <p:sldId id="321" r:id="rId16"/>
    <p:sldId id="319" r:id="rId17"/>
  </p:sldIdLst>
  <p:sldSz cx="9144000" cy="5143500" type="screen16x9"/>
  <p:notesSz cx="6858000" cy="9144000"/>
  <p:embeddedFontLst>
    <p:embeddedFont>
      <p:font typeface="Fira Sans" panose="020B0503050000020004" pitchFamily="34" charset="0"/>
      <p:regular r:id="rId19"/>
      <p:bold r:id="rId20"/>
      <p:italic r:id="rId21"/>
      <p:boldItalic r:id="rId22"/>
    </p:embeddedFont>
    <p:embeddedFont>
      <p:font typeface="Nunito Light" panose="020F0302020204030204" pitchFamily="34" charset="0"/>
      <p:regular r:id="rId23"/>
      <p:italic r:id="rId24"/>
    </p:embeddedFont>
    <p:embeddedFont>
      <p:font typeface="Rajdhani" panose="02000000000000000000" pitchFamily="2" charset="7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6D71"/>
    <a:srgbClr val="E67672"/>
    <a:srgbClr val="496880"/>
    <a:srgbClr val="994F46"/>
    <a:srgbClr val="A1C9C3"/>
    <a:srgbClr val="E3C683"/>
    <a:srgbClr val="BAD5E1"/>
    <a:srgbClr val="4E5358"/>
    <a:srgbClr val="FF996F"/>
    <a:srgbClr val="E086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08F5C1-C4B7-4DDB-AEC2-7A8B150B99DF}">
  <a:tblStyle styleId="{2D08F5C1-C4B7-4DDB-AEC2-7A8B150B99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2C3156-0E7B-41D0-A9FA-E3016661CCD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4"/>
    <p:restoredTop sz="94694"/>
  </p:normalViewPr>
  <p:slideViewPr>
    <p:cSldViewPr snapToGrid="0">
      <p:cViewPr varScale="1">
        <p:scale>
          <a:sx n="136" d="100"/>
          <a:sy n="136" d="100"/>
        </p:scale>
        <p:origin x="2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Top 10 Countries</c:v>
          </c:tx>
          <c:spPr>
            <a:ln w="28575" cap="rnd">
              <a:noFill/>
              <a:round/>
            </a:ln>
            <a:effectLst/>
          </c:spPr>
          <c:marker>
            <c:symbol val="circle"/>
            <c:size val="5"/>
            <c:spPr>
              <a:solidFill>
                <a:schemeClr val="bg1"/>
              </a:solidFill>
              <a:ln w="9525">
                <a:solidFill>
                  <a:schemeClr val="accent1"/>
                </a:solidFill>
              </a:ln>
              <a:effectLst/>
            </c:spPr>
          </c:marker>
          <c:xVal>
            <c:numRef>
              <c:f>Sheet1!$B$2:$B$11</c:f>
              <c:numCache>
                <c:formatCode>General</c:formatCode>
                <c:ptCount val="10"/>
                <c:pt idx="0">
                  <c:v>60</c:v>
                </c:pt>
                <c:pt idx="1">
                  <c:v>53</c:v>
                </c:pt>
                <c:pt idx="2">
                  <c:v>36</c:v>
                </c:pt>
                <c:pt idx="3">
                  <c:v>31</c:v>
                </c:pt>
                <c:pt idx="4">
                  <c:v>30</c:v>
                </c:pt>
                <c:pt idx="5">
                  <c:v>28</c:v>
                </c:pt>
                <c:pt idx="6">
                  <c:v>28</c:v>
                </c:pt>
                <c:pt idx="7">
                  <c:v>20</c:v>
                </c:pt>
                <c:pt idx="8">
                  <c:v>15</c:v>
                </c:pt>
                <c:pt idx="9">
                  <c:v>14</c:v>
                </c:pt>
              </c:numCache>
            </c:numRef>
          </c:xVal>
          <c:yVal>
            <c:numRef>
              <c:f>Sheet1!$C$2:$C$11</c:f>
              <c:numCache>
                <c:formatCode>_(* #,##0.00_);_(* \(#,##0.00\);_(* "-"??_);_(@_)</c:formatCode>
                <c:ptCount val="10"/>
                <c:pt idx="0">
                  <c:v>6032.79</c:v>
                </c:pt>
                <c:pt idx="1">
                  <c:v>5247.04</c:v>
                </c:pt>
                <c:pt idx="2">
                  <c:v>3694.27</c:v>
                </c:pt>
                <c:pt idx="3">
                  <c:v>3121.52</c:v>
                </c:pt>
                <c:pt idx="4">
                  <c:v>2984.82</c:v>
                </c:pt>
                <c:pt idx="5">
                  <c:v>2919.19</c:v>
                </c:pt>
                <c:pt idx="6">
                  <c:v>2765.62</c:v>
                </c:pt>
                <c:pt idx="7">
                  <c:v>2219.6999999999998</c:v>
                </c:pt>
                <c:pt idx="8">
                  <c:v>1498.49</c:v>
                </c:pt>
                <c:pt idx="9">
                  <c:v>1352.69</c:v>
                </c:pt>
              </c:numCache>
            </c:numRef>
          </c:yVal>
          <c:smooth val="0"/>
          <c:extLst>
            <c:ext xmlns:c16="http://schemas.microsoft.com/office/drawing/2014/chart" uri="{C3380CC4-5D6E-409C-BE32-E72D297353CC}">
              <c16:uniqueId val="{00000000-5091-9149-A460-91CCAD750A6F}"/>
            </c:ext>
          </c:extLst>
        </c:ser>
        <c:ser>
          <c:idx val="1"/>
          <c:order val="1"/>
          <c:tx>
            <c:v>Other Countries</c:v>
          </c:tx>
          <c:spPr>
            <a:ln w="25400" cap="rnd">
              <a:noFill/>
              <a:round/>
            </a:ln>
            <a:effectLst/>
          </c:spPr>
          <c:marker>
            <c:symbol val="circle"/>
            <c:size val="5"/>
            <c:spPr>
              <a:solidFill>
                <a:schemeClr val="accent6">
                  <a:lumMod val="65000"/>
                </a:schemeClr>
              </a:solidFill>
              <a:ln w="9525">
                <a:noFill/>
              </a:ln>
              <a:effectLst/>
            </c:spPr>
          </c:marker>
          <c:xVal>
            <c:numRef>
              <c:f>Sheet1!$B$12:$B$109</c:f>
              <c:numCache>
                <c:formatCode>General</c:formatCode>
                <c:ptCount val="98"/>
                <c:pt idx="0">
                  <c:v>13</c:v>
                </c:pt>
                <c:pt idx="1">
                  <c:v>13</c:v>
                </c:pt>
                <c:pt idx="2">
                  <c:v>11</c:v>
                </c:pt>
                <c:pt idx="3">
                  <c:v>10</c:v>
                </c:pt>
                <c:pt idx="4">
                  <c:v>9</c:v>
                </c:pt>
                <c:pt idx="5">
                  <c:v>8</c:v>
                </c:pt>
                <c:pt idx="6">
                  <c:v>8</c:v>
                </c:pt>
                <c:pt idx="7">
                  <c:v>7</c:v>
                </c:pt>
                <c:pt idx="8">
                  <c:v>7</c:v>
                </c:pt>
                <c:pt idx="9">
                  <c:v>7</c:v>
                </c:pt>
                <c:pt idx="10">
                  <c:v>6</c:v>
                </c:pt>
                <c:pt idx="11">
                  <c:v>6</c:v>
                </c:pt>
                <c:pt idx="12">
                  <c:v>6</c:v>
                </c:pt>
                <c:pt idx="13">
                  <c:v>6</c:v>
                </c:pt>
                <c:pt idx="14">
                  <c:v>5</c:v>
                </c:pt>
                <c:pt idx="15">
                  <c:v>5</c:v>
                </c:pt>
                <c:pt idx="16">
                  <c:v>5</c:v>
                </c:pt>
                <c:pt idx="17">
                  <c:v>5</c:v>
                </c:pt>
                <c:pt idx="18">
                  <c:v>5</c:v>
                </c:pt>
                <c:pt idx="19">
                  <c:v>5</c:v>
                </c:pt>
                <c:pt idx="20">
                  <c:v>4</c:v>
                </c:pt>
                <c:pt idx="21">
                  <c:v>4</c:v>
                </c:pt>
                <c:pt idx="22">
                  <c:v>4</c:v>
                </c:pt>
                <c:pt idx="23">
                  <c:v>4</c:v>
                </c:pt>
                <c:pt idx="24">
                  <c:v>3</c:v>
                </c:pt>
                <c:pt idx="25">
                  <c:v>3</c:v>
                </c:pt>
                <c:pt idx="26">
                  <c:v>3</c:v>
                </c:pt>
                <c:pt idx="27">
                  <c:v>3</c:v>
                </c:pt>
                <c:pt idx="28">
                  <c:v>3</c:v>
                </c:pt>
                <c:pt idx="29">
                  <c:v>3</c:v>
                </c:pt>
                <c:pt idx="30">
                  <c:v>3</c:v>
                </c:pt>
                <c:pt idx="31">
                  <c:v>3</c:v>
                </c:pt>
                <c:pt idx="32">
                  <c:v>3</c:v>
                </c:pt>
                <c:pt idx="33">
                  <c:v>3</c:v>
                </c:pt>
                <c:pt idx="34">
                  <c:v>3</c:v>
                </c:pt>
                <c:pt idx="35">
                  <c:v>3</c:v>
                </c:pt>
                <c:pt idx="36">
                  <c:v>3</c:v>
                </c:pt>
                <c:pt idx="37">
                  <c:v>3</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numCache>
            </c:numRef>
          </c:xVal>
          <c:yVal>
            <c:numRef>
              <c:f>Sheet1!$C$12:$C$109</c:f>
              <c:numCache>
                <c:formatCode>_(* #,##0.00_);_(* \(#,##0.00\);_(* "-"??_);_(@_)</c:formatCode>
                <c:ptCount val="98"/>
                <c:pt idx="0">
                  <c:v>1314.92</c:v>
                </c:pt>
                <c:pt idx="1">
                  <c:v>1298.8</c:v>
                </c:pt>
                <c:pt idx="2">
                  <c:v>1069.46</c:v>
                </c:pt>
                <c:pt idx="3">
                  <c:v>1155.0999999999999</c:v>
                </c:pt>
                <c:pt idx="4">
                  <c:v>848.97</c:v>
                </c:pt>
                <c:pt idx="5">
                  <c:v>877.96</c:v>
                </c:pt>
                <c:pt idx="6">
                  <c:v>786.16</c:v>
                </c:pt>
                <c:pt idx="7">
                  <c:v>753.26</c:v>
                </c:pt>
                <c:pt idx="8">
                  <c:v>741.24</c:v>
                </c:pt>
                <c:pt idx="9">
                  <c:v>632.42999999999995</c:v>
                </c:pt>
                <c:pt idx="10">
                  <c:v>676.45</c:v>
                </c:pt>
                <c:pt idx="11">
                  <c:v>675.53</c:v>
                </c:pt>
                <c:pt idx="12">
                  <c:v>661.54</c:v>
                </c:pt>
                <c:pt idx="13">
                  <c:v>659.48</c:v>
                </c:pt>
                <c:pt idx="14">
                  <c:v>559.70000000000005</c:v>
                </c:pt>
                <c:pt idx="15">
                  <c:v>557.73</c:v>
                </c:pt>
                <c:pt idx="16">
                  <c:v>527.77</c:v>
                </c:pt>
                <c:pt idx="17">
                  <c:v>513.79999999999995</c:v>
                </c:pt>
                <c:pt idx="18">
                  <c:v>473.84</c:v>
                </c:pt>
                <c:pt idx="19">
                  <c:v>452.94</c:v>
                </c:pt>
                <c:pt idx="20">
                  <c:v>473.93</c:v>
                </c:pt>
                <c:pt idx="21">
                  <c:v>407.01</c:v>
                </c:pt>
                <c:pt idx="22">
                  <c:v>379.13</c:v>
                </c:pt>
                <c:pt idx="23">
                  <c:v>334.12</c:v>
                </c:pt>
                <c:pt idx="24">
                  <c:v>401.08</c:v>
                </c:pt>
                <c:pt idx="25">
                  <c:v>369.18</c:v>
                </c:pt>
                <c:pt idx="26">
                  <c:v>353.19</c:v>
                </c:pt>
                <c:pt idx="27">
                  <c:v>349.18</c:v>
                </c:pt>
                <c:pt idx="28">
                  <c:v>330.23</c:v>
                </c:pt>
                <c:pt idx="29">
                  <c:v>322.22000000000003</c:v>
                </c:pt>
                <c:pt idx="30">
                  <c:v>315.25</c:v>
                </c:pt>
                <c:pt idx="31">
                  <c:v>305.25</c:v>
                </c:pt>
                <c:pt idx="32">
                  <c:v>304.26</c:v>
                </c:pt>
                <c:pt idx="33">
                  <c:v>303.33999999999997</c:v>
                </c:pt>
                <c:pt idx="34">
                  <c:v>284.3</c:v>
                </c:pt>
                <c:pt idx="35">
                  <c:v>274.35000000000002</c:v>
                </c:pt>
                <c:pt idx="36">
                  <c:v>273.39999999999998</c:v>
                </c:pt>
                <c:pt idx="37">
                  <c:v>248.41</c:v>
                </c:pt>
                <c:pt idx="38">
                  <c:v>271.36</c:v>
                </c:pt>
                <c:pt idx="39">
                  <c:v>249.43</c:v>
                </c:pt>
                <c:pt idx="40">
                  <c:v>245.49</c:v>
                </c:pt>
                <c:pt idx="41">
                  <c:v>233.49</c:v>
                </c:pt>
                <c:pt idx="42">
                  <c:v>224.48</c:v>
                </c:pt>
                <c:pt idx="43">
                  <c:v>218.42</c:v>
                </c:pt>
                <c:pt idx="44">
                  <c:v>205.52</c:v>
                </c:pt>
                <c:pt idx="45">
                  <c:v>204.54</c:v>
                </c:pt>
                <c:pt idx="46">
                  <c:v>202.51</c:v>
                </c:pt>
                <c:pt idx="47">
                  <c:v>198.53</c:v>
                </c:pt>
                <c:pt idx="48">
                  <c:v>194.52</c:v>
                </c:pt>
                <c:pt idx="49">
                  <c:v>192.51</c:v>
                </c:pt>
                <c:pt idx="50">
                  <c:v>187.55</c:v>
                </c:pt>
                <c:pt idx="51">
                  <c:v>186.49</c:v>
                </c:pt>
                <c:pt idx="52">
                  <c:v>179.53</c:v>
                </c:pt>
                <c:pt idx="53">
                  <c:v>179.51</c:v>
                </c:pt>
                <c:pt idx="54">
                  <c:v>178.56</c:v>
                </c:pt>
                <c:pt idx="55">
                  <c:v>168.58</c:v>
                </c:pt>
                <c:pt idx="56">
                  <c:v>161.56</c:v>
                </c:pt>
                <c:pt idx="57">
                  <c:v>211.55</c:v>
                </c:pt>
                <c:pt idx="58">
                  <c:v>146.68</c:v>
                </c:pt>
                <c:pt idx="59">
                  <c:v>143.69999999999999</c:v>
                </c:pt>
                <c:pt idx="60">
                  <c:v>139.66999999999999</c:v>
                </c:pt>
                <c:pt idx="61">
                  <c:v>132.72</c:v>
                </c:pt>
                <c:pt idx="62">
                  <c:v>127.66</c:v>
                </c:pt>
                <c:pt idx="63">
                  <c:v>126.74</c:v>
                </c:pt>
                <c:pt idx="64">
                  <c:v>122.72</c:v>
                </c:pt>
                <c:pt idx="65">
                  <c:v>121.73</c:v>
                </c:pt>
                <c:pt idx="66">
                  <c:v>121.7</c:v>
                </c:pt>
                <c:pt idx="67">
                  <c:v>121.69</c:v>
                </c:pt>
                <c:pt idx="68">
                  <c:v>119.72</c:v>
                </c:pt>
                <c:pt idx="69">
                  <c:v>118.75</c:v>
                </c:pt>
                <c:pt idx="70">
                  <c:v>114.73</c:v>
                </c:pt>
                <c:pt idx="71">
                  <c:v>111.73</c:v>
                </c:pt>
                <c:pt idx="72">
                  <c:v>111.71</c:v>
                </c:pt>
                <c:pt idx="73">
                  <c:v>108.76</c:v>
                </c:pt>
                <c:pt idx="74">
                  <c:v>107.71</c:v>
                </c:pt>
                <c:pt idx="75">
                  <c:v>107.66</c:v>
                </c:pt>
                <c:pt idx="76">
                  <c:v>106.75</c:v>
                </c:pt>
                <c:pt idx="77">
                  <c:v>105.72</c:v>
                </c:pt>
                <c:pt idx="78">
                  <c:v>104.76</c:v>
                </c:pt>
                <c:pt idx="79">
                  <c:v>103.73</c:v>
                </c:pt>
                <c:pt idx="80">
                  <c:v>99.74</c:v>
                </c:pt>
                <c:pt idx="81">
                  <c:v>99.68</c:v>
                </c:pt>
                <c:pt idx="82">
                  <c:v>97.8</c:v>
                </c:pt>
                <c:pt idx="83">
                  <c:v>96.76</c:v>
                </c:pt>
                <c:pt idx="84">
                  <c:v>95.76</c:v>
                </c:pt>
                <c:pt idx="85">
                  <c:v>93.83</c:v>
                </c:pt>
                <c:pt idx="86">
                  <c:v>93.78</c:v>
                </c:pt>
                <c:pt idx="87">
                  <c:v>92.79</c:v>
                </c:pt>
                <c:pt idx="88">
                  <c:v>91.77</c:v>
                </c:pt>
                <c:pt idx="89">
                  <c:v>85.77</c:v>
                </c:pt>
                <c:pt idx="90">
                  <c:v>80.77</c:v>
                </c:pt>
                <c:pt idx="91">
                  <c:v>78.790000000000006</c:v>
                </c:pt>
                <c:pt idx="92">
                  <c:v>73.78</c:v>
                </c:pt>
                <c:pt idx="93">
                  <c:v>67.819999999999993</c:v>
                </c:pt>
                <c:pt idx="94">
                  <c:v>64.84</c:v>
                </c:pt>
                <c:pt idx="95">
                  <c:v>64.819999999999993</c:v>
                </c:pt>
                <c:pt idx="96">
                  <c:v>63.78</c:v>
                </c:pt>
                <c:pt idx="97">
                  <c:v>47.85</c:v>
                </c:pt>
              </c:numCache>
            </c:numRef>
          </c:yVal>
          <c:smooth val="0"/>
          <c:extLst>
            <c:ext xmlns:c16="http://schemas.microsoft.com/office/drawing/2014/chart" uri="{C3380CC4-5D6E-409C-BE32-E72D297353CC}">
              <c16:uniqueId val="{00000002-5091-9149-A460-91CCAD750A6F}"/>
            </c:ext>
          </c:extLst>
        </c:ser>
        <c:dLbls>
          <c:showLegendKey val="0"/>
          <c:showVal val="0"/>
          <c:showCatName val="0"/>
          <c:showSerName val="0"/>
          <c:showPercent val="0"/>
          <c:showBubbleSize val="0"/>
        </c:dLbls>
        <c:axId val="1701796352"/>
        <c:axId val="1701816320"/>
      </c:scatterChart>
      <c:valAx>
        <c:axId val="1701796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100" dirty="0">
                    <a:solidFill>
                      <a:schemeClr val="bg1"/>
                    </a:solidFill>
                    <a:latin typeface="Fira Sans" panose="020B0503050000020004" pitchFamily="34" charset="0"/>
                  </a:rPr>
                  <a:t>Number of Customers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701816320"/>
        <c:crosses val="autoZero"/>
        <c:crossBetween val="midCat"/>
      </c:valAx>
      <c:valAx>
        <c:axId val="170181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200" dirty="0">
                    <a:solidFill>
                      <a:schemeClr val="bg1"/>
                    </a:solidFill>
                    <a:latin typeface="Fira Sans" panose="020B0503050000020004" pitchFamily="34" charset="0"/>
                  </a:rPr>
                  <a:t>Revenue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701796352"/>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hade val="15000"/>
        </a:schemeClr>
      </a:solid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v>Revenue</c:v>
          </c:tx>
          <c:spPr>
            <a:solidFill>
              <a:schemeClr val="accent1">
                <a:alpha val="39000"/>
              </a:schemeClr>
            </a:solidFill>
            <a:ln w="0">
              <a:noFill/>
            </a:ln>
            <a:effectLst/>
          </c:spPr>
          <c:invertIfNegative val="0"/>
          <c:dLbls>
            <c:dLbl>
              <c:idx val="16"/>
              <c:layout>
                <c:manualLayout>
                  <c:x val="6.9686411149825784E-3"/>
                  <c:y val="5.02810011202350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A5FF-6547-8A16-E7D0D5AC7E33}"/>
                </c:ext>
              </c:extLst>
            </c:dLbl>
            <c:dLbl>
              <c:idx val="17"/>
              <c:layout>
                <c:manualLayout>
                  <c:x val="0"/>
                  <c:y val="-7.480013051739446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A5FF-6547-8A16-E7D0D5AC7E33}"/>
                </c:ext>
              </c:extLst>
            </c:dLbl>
            <c:dLbl>
              <c:idx val="18"/>
              <c:layout>
                <c:manualLayout>
                  <c:x val="0"/>
                  <c:y val="-7.480013051739446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A5FF-6547-8A16-E7D0D5AC7E33}"/>
                </c:ext>
              </c:extLst>
            </c:dLbl>
            <c:dLbl>
              <c:idx val="19"/>
              <c:layout>
                <c:manualLayout>
                  <c:x val="-2.3228803716610299E-3"/>
                  <c:y val="-7.480013051739446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A5FF-6547-8A16-E7D0D5AC7E33}"/>
                </c:ext>
              </c:extLst>
            </c:dLbl>
            <c:numFmt formatCode="_(&quot;$&quot;* #,##0_);_(&quot;$&quot;* \(#,##0\);_(&quot;$&quot;* &quot;-&quot;_);_(@_)" sourceLinked="0"/>
            <c:spPr>
              <a:noFill/>
              <a:ln>
                <a:noFill/>
              </a:ln>
              <a:effectLst/>
            </c:spPr>
            <c:txPr>
              <a:bodyPr rot="-5400000" spcFirstLastPara="1" vertOverflow="ellipsis" wrap="square" lIns="38100" tIns="19050" rIns="38100" bIns="19050" anchor="ctr" anchorCtr="1">
                <a:spAutoFit/>
              </a:bodyPr>
              <a:lstStyle/>
              <a:p>
                <a:pPr>
                  <a:defRPr sz="1000" b="0" i="0" u="none" strike="noStrike" kern="1200" baseline="0">
                    <a:solidFill>
                      <a:schemeClr val="accent4">
                        <a:lumMod val="10000"/>
                      </a:schemeClr>
                    </a:solidFill>
                    <a:latin typeface="Fira Sans" panose="020B05030500000200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Sports</c:v>
                </c:pt>
                <c:pt idx="1">
                  <c:v>Sci-Fi</c:v>
                </c:pt>
                <c:pt idx="2">
                  <c:v>Animation</c:v>
                </c:pt>
                <c:pt idx="3">
                  <c:v>Drama</c:v>
                </c:pt>
                <c:pt idx="4">
                  <c:v>Comedy</c:v>
                </c:pt>
                <c:pt idx="5">
                  <c:v>New</c:v>
                </c:pt>
                <c:pt idx="6">
                  <c:v>Action</c:v>
                </c:pt>
                <c:pt idx="7">
                  <c:v>Foreign</c:v>
                </c:pt>
                <c:pt idx="8">
                  <c:v>Games</c:v>
                </c:pt>
                <c:pt idx="9">
                  <c:v>Family</c:v>
                </c:pt>
                <c:pt idx="10">
                  <c:v>Documentary</c:v>
                </c:pt>
                <c:pt idx="11">
                  <c:v>Horror</c:v>
                </c:pt>
                <c:pt idx="12">
                  <c:v>Classics</c:v>
                </c:pt>
                <c:pt idx="13">
                  <c:v>Children</c:v>
                </c:pt>
                <c:pt idx="14">
                  <c:v>Travel</c:v>
                </c:pt>
                <c:pt idx="15">
                  <c:v>Music</c:v>
                </c:pt>
                <c:pt idx="16">
                  <c:v>Thriller</c:v>
                </c:pt>
                <c:pt idx="17">
                  <c:v>Romance</c:v>
                </c:pt>
                <c:pt idx="18">
                  <c:v>Crime</c:v>
                </c:pt>
                <c:pt idx="19">
                  <c:v>War</c:v>
                </c:pt>
              </c:strCache>
            </c:strRef>
          </c:cat>
          <c:val>
            <c:numRef>
              <c:f>Sheet1!$B$2:$B$21</c:f>
              <c:numCache>
                <c:formatCode>#,##0.00</c:formatCode>
                <c:ptCount val="20"/>
                <c:pt idx="0">
                  <c:v>4892.1899999999996</c:v>
                </c:pt>
                <c:pt idx="1">
                  <c:v>4336.01</c:v>
                </c:pt>
                <c:pt idx="2">
                  <c:v>4245.3100000000004</c:v>
                </c:pt>
                <c:pt idx="3">
                  <c:v>4118.46</c:v>
                </c:pt>
                <c:pt idx="4">
                  <c:v>4002.48</c:v>
                </c:pt>
                <c:pt idx="5">
                  <c:v>3966.38</c:v>
                </c:pt>
                <c:pt idx="6">
                  <c:v>3951.84</c:v>
                </c:pt>
                <c:pt idx="7">
                  <c:v>3934.47</c:v>
                </c:pt>
                <c:pt idx="8">
                  <c:v>3922.18</c:v>
                </c:pt>
                <c:pt idx="9">
                  <c:v>3782.26</c:v>
                </c:pt>
                <c:pt idx="10">
                  <c:v>3749.65</c:v>
                </c:pt>
                <c:pt idx="11">
                  <c:v>3401.27</c:v>
                </c:pt>
                <c:pt idx="12">
                  <c:v>3353.38</c:v>
                </c:pt>
                <c:pt idx="13">
                  <c:v>3309.39</c:v>
                </c:pt>
                <c:pt idx="14">
                  <c:v>3227.36</c:v>
                </c:pt>
                <c:pt idx="15">
                  <c:v>3071.52</c:v>
                </c:pt>
                <c:pt idx="16">
                  <c:v>47.89</c:v>
                </c:pt>
                <c:pt idx="17">
                  <c:v>0</c:v>
                </c:pt>
                <c:pt idx="18">
                  <c:v>0</c:v>
                </c:pt>
                <c:pt idx="19">
                  <c:v>0</c:v>
                </c:pt>
              </c:numCache>
            </c:numRef>
          </c:val>
          <c:extLst>
            <c:ext xmlns:c16="http://schemas.microsoft.com/office/drawing/2014/chart" uri="{C3380CC4-5D6E-409C-BE32-E72D297353CC}">
              <c16:uniqueId val="{00000001-A5FF-6547-8A16-E7D0D5AC7E33}"/>
            </c:ext>
          </c:extLst>
        </c:ser>
        <c:dLbls>
          <c:showLegendKey val="0"/>
          <c:showVal val="0"/>
          <c:showCatName val="0"/>
          <c:showSerName val="0"/>
          <c:showPercent val="0"/>
          <c:showBubbleSize val="0"/>
        </c:dLbls>
        <c:gapWidth val="56"/>
        <c:axId val="1702637424"/>
        <c:axId val="1702421008"/>
      </c:barChart>
      <c:lineChart>
        <c:grouping val="standard"/>
        <c:varyColors val="0"/>
        <c:ser>
          <c:idx val="0"/>
          <c:order val="0"/>
          <c:tx>
            <c:v>Rentals</c:v>
          </c:tx>
          <c:spPr>
            <a:ln w="22225" cap="rnd">
              <a:solidFill>
                <a:schemeClr val="tx1">
                  <a:lumMod val="75000"/>
                </a:schemeClr>
              </a:solidFill>
              <a:round/>
            </a:ln>
            <a:effectLst/>
          </c:spPr>
          <c:marker>
            <c:symbol val="none"/>
          </c:marker>
          <c:dLbls>
            <c:dLbl>
              <c:idx val="0"/>
              <c:layout>
                <c:manualLayout>
                  <c:x val="-2.9852570611907197E-2"/>
                  <c:y val="-1.47603277257647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5FF-6547-8A16-E7D0D5AC7E33}"/>
                </c:ext>
              </c:extLst>
            </c:dLbl>
            <c:dLbl>
              <c:idx val="1"/>
              <c:layout>
                <c:manualLayout>
                  <c:x val="-2.5872227863652869E-2"/>
                  <c:y val="3.32107373829706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5FF-6547-8A16-E7D0D5AC7E33}"/>
                </c:ext>
              </c:extLst>
            </c:dLbl>
            <c:dLbl>
              <c:idx val="2"/>
              <c:layout>
                <c:manualLayout>
                  <c:x val="-3.3832913360161469E-2"/>
                  <c:y val="-2.95206554515294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5FF-6547-8A16-E7D0D5AC7E33}"/>
                </c:ext>
              </c:extLst>
            </c:dLbl>
            <c:dLbl>
              <c:idx val="3"/>
              <c:delete val="1"/>
              <c:extLst>
                <c:ext xmlns:c15="http://schemas.microsoft.com/office/drawing/2012/chart" uri="{CE6537A1-D6FC-4f65-9D91-7224C49458BB}"/>
                <c:ext xmlns:c16="http://schemas.microsoft.com/office/drawing/2014/chart" uri="{C3380CC4-5D6E-409C-BE32-E72D297353CC}">
                  <c16:uniqueId val="{00000004-A5FF-6547-8A16-E7D0D5AC7E33}"/>
                </c:ext>
              </c:extLst>
            </c:dLbl>
            <c:dLbl>
              <c:idx val="4"/>
              <c:layout>
                <c:manualLayout>
                  <c:x val="-2.388205648952578E-2"/>
                  <c:y val="-3.69008193144118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5FF-6547-8A16-E7D0D5AC7E33}"/>
                </c:ext>
              </c:extLst>
            </c:dLbl>
            <c:dLbl>
              <c:idx val="5"/>
              <c:layout>
                <c:manualLayout>
                  <c:x val="-2.5872227863652852E-2"/>
                  <c:y val="1.84504096572059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5FF-6547-8A16-E7D0D5AC7E33}"/>
                </c:ext>
              </c:extLst>
            </c:dLbl>
            <c:dLbl>
              <c:idx val="6"/>
              <c:layout>
                <c:manualLayout>
                  <c:x val="-3.1842741986034324E-2"/>
                  <c:y val="-2.95206554515294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5FF-6547-8A16-E7D0D5AC7E33}"/>
                </c:ext>
              </c:extLst>
            </c:dLbl>
            <c:dLbl>
              <c:idx val="7"/>
              <c:delete val="1"/>
              <c:extLst>
                <c:ext xmlns:c15="http://schemas.microsoft.com/office/drawing/2012/chart" uri="{CE6537A1-D6FC-4f65-9D91-7224C49458BB}"/>
                <c:ext xmlns:c16="http://schemas.microsoft.com/office/drawing/2014/chart" uri="{C3380CC4-5D6E-409C-BE32-E72D297353CC}">
                  <c16:uniqueId val="{0000000A-A5FF-6547-8A16-E7D0D5AC7E33}"/>
                </c:ext>
              </c:extLst>
            </c:dLbl>
            <c:dLbl>
              <c:idx val="8"/>
              <c:layout>
                <c:manualLayout>
                  <c:x val="-2.587222786365289E-2"/>
                  <c:y val="2.21404915886470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5FF-6547-8A16-E7D0D5AC7E33}"/>
                </c:ext>
              </c:extLst>
            </c:dLbl>
            <c:dLbl>
              <c:idx val="9"/>
              <c:layout>
                <c:manualLayout>
                  <c:x val="-3.1842741986034255E-2"/>
                  <c:y val="-2.95206554515294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5FF-6547-8A16-E7D0D5AC7E33}"/>
                </c:ext>
              </c:extLst>
            </c:dLbl>
            <c:dLbl>
              <c:idx val="10"/>
              <c:layout>
                <c:manualLayout>
                  <c:x val="-1.5921370993017162E-2"/>
                  <c:y val="-1.845040965720593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A5FF-6547-8A16-E7D0D5AC7E33}"/>
                </c:ext>
              </c:extLst>
            </c:dLbl>
            <c:dLbl>
              <c:idx val="11"/>
              <c:layout>
                <c:manualLayout>
                  <c:x val="-2.6537719370444548E-2"/>
                  <c:y val="-4.44807516294059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A5FF-6547-8A16-E7D0D5AC7E33}"/>
                </c:ext>
              </c:extLst>
            </c:dLbl>
            <c:dLbl>
              <c:idx val="12"/>
              <c:delete val="1"/>
              <c:extLst>
                <c:ext xmlns:c15="http://schemas.microsoft.com/office/drawing/2012/chart" uri="{CE6537A1-D6FC-4f65-9D91-7224C49458BB}"/>
                <c:ext xmlns:c16="http://schemas.microsoft.com/office/drawing/2014/chart" uri="{C3380CC4-5D6E-409C-BE32-E72D297353CC}">
                  <c16:uniqueId val="{0000000F-A5FF-6547-8A16-E7D0D5AC7E33}"/>
                </c:ext>
              </c:extLst>
            </c:dLbl>
            <c:dLbl>
              <c:idx val="13"/>
              <c:layout>
                <c:manualLayout>
                  <c:x val="-4.0368949610435474E-2"/>
                  <c:y val="-2.638397232991831E-2"/>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Fira Sans" panose="020B0503050000020004" pitchFamily="34" charset="0"/>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6.5826825876796072E-2"/>
                      <c:h val="4.4268044268044267E-2"/>
                    </c:manualLayout>
                  </c15:layout>
                </c:ext>
                <c:ext xmlns:c16="http://schemas.microsoft.com/office/drawing/2014/chart" uri="{C3380CC4-5D6E-409C-BE32-E72D297353CC}">
                  <c16:uniqueId val="{00000012-A5FF-6547-8A16-E7D0D5AC7E33}"/>
                </c:ext>
              </c:extLst>
            </c:dLbl>
            <c:dLbl>
              <c:idx val="14"/>
              <c:delete val="1"/>
              <c:extLst>
                <c:ext xmlns:c15="http://schemas.microsoft.com/office/drawing/2012/chart" uri="{CE6537A1-D6FC-4f65-9D91-7224C49458BB}">
                  <c15:layout>
                    <c:manualLayout>
                      <c:w val="3.5474726390612651E-2"/>
                      <c:h val="6.1255360061923642E-2"/>
                    </c:manualLayout>
                  </c15:layout>
                </c:ext>
                <c:ext xmlns:c16="http://schemas.microsoft.com/office/drawing/2014/chart" uri="{C3380CC4-5D6E-409C-BE32-E72D297353CC}">
                  <c16:uniqueId val="{00000010-A5FF-6547-8A16-E7D0D5AC7E33}"/>
                </c:ext>
              </c:extLst>
            </c:dLbl>
            <c:dLbl>
              <c:idx val="15"/>
              <c:layout>
                <c:manualLayout>
                  <c:x val="-1.7911542367144307E-2"/>
                  <c:y val="-1.47603277257647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A5FF-6547-8A16-E7D0D5AC7E33}"/>
                </c:ext>
              </c:extLst>
            </c:dLbl>
            <c:dLbl>
              <c:idx val="16"/>
              <c:layout>
                <c:manualLayout>
                  <c:x val="-3.9488966318234613E-2"/>
                  <c:y val="-1.3713198845478812E-1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A5FF-6547-8A16-E7D0D5AC7E33}"/>
                </c:ext>
              </c:extLst>
            </c:dLbl>
            <c:dLbl>
              <c:idx val="17"/>
              <c:layout>
                <c:manualLayout>
                  <c:x val="-2.0905923344947737E-2"/>
                  <c:y val="-2.244003915521792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A5FF-6547-8A16-E7D0D5AC7E33}"/>
                </c:ext>
              </c:extLst>
            </c:dLbl>
            <c:dLbl>
              <c:idx val="18"/>
              <c:layout>
                <c:manualLayout>
                  <c:x val="-2.0905923344947737E-2"/>
                  <c:y val="-2.244003915521792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A5FF-6547-8A16-E7D0D5AC7E33}"/>
                </c:ext>
              </c:extLst>
            </c:dLbl>
            <c:dLbl>
              <c:idx val="19"/>
              <c:layout>
                <c:manualLayout>
                  <c:x val="-2.3228803716608595E-2"/>
                  <c:y val="-2.244003915521792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A5FF-6547-8A16-E7D0D5AC7E3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Fira Sans" panose="020B0503050000020004" pitchFamily="34" charset="0"/>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Sports</c:v>
                </c:pt>
                <c:pt idx="1">
                  <c:v>Sci-Fi</c:v>
                </c:pt>
                <c:pt idx="2">
                  <c:v>Animation</c:v>
                </c:pt>
                <c:pt idx="3">
                  <c:v>Drama</c:v>
                </c:pt>
                <c:pt idx="4">
                  <c:v>Comedy</c:v>
                </c:pt>
                <c:pt idx="5">
                  <c:v>New</c:v>
                </c:pt>
                <c:pt idx="6">
                  <c:v>Action</c:v>
                </c:pt>
                <c:pt idx="7">
                  <c:v>Foreign</c:v>
                </c:pt>
                <c:pt idx="8">
                  <c:v>Games</c:v>
                </c:pt>
                <c:pt idx="9">
                  <c:v>Family</c:v>
                </c:pt>
                <c:pt idx="10">
                  <c:v>Documentary</c:v>
                </c:pt>
                <c:pt idx="11">
                  <c:v>Horror</c:v>
                </c:pt>
                <c:pt idx="12">
                  <c:v>Classics</c:v>
                </c:pt>
                <c:pt idx="13">
                  <c:v>Children</c:v>
                </c:pt>
                <c:pt idx="14">
                  <c:v>Travel</c:v>
                </c:pt>
                <c:pt idx="15">
                  <c:v>Music</c:v>
                </c:pt>
                <c:pt idx="16">
                  <c:v>Thriller</c:v>
                </c:pt>
                <c:pt idx="17">
                  <c:v>Romance</c:v>
                </c:pt>
                <c:pt idx="18">
                  <c:v>Crime</c:v>
                </c:pt>
                <c:pt idx="19">
                  <c:v>War</c:v>
                </c:pt>
              </c:strCache>
            </c:strRef>
          </c:cat>
          <c:val>
            <c:numRef>
              <c:f>Sheet1!$C$2:$C$21</c:f>
              <c:numCache>
                <c:formatCode>0</c:formatCode>
                <c:ptCount val="20"/>
                <c:pt idx="0">
                  <c:v>1081</c:v>
                </c:pt>
                <c:pt idx="1">
                  <c:v>998</c:v>
                </c:pt>
                <c:pt idx="2">
                  <c:v>1065</c:v>
                </c:pt>
                <c:pt idx="3">
                  <c:v>953</c:v>
                </c:pt>
                <c:pt idx="4">
                  <c:v>851</c:v>
                </c:pt>
                <c:pt idx="5">
                  <c:v>864</c:v>
                </c:pt>
                <c:pt idx="6">
                  <c:v>1013</c:v>
                </c:pt>
                <c:pt idx="7">
                  <c:v>953</c:v>
                </c:pt>
                <c:pt idx="8">
                  <c:v>884</c:v>
                </c:pt>
                <c:pt idx="9">
                  <c:v>977</c:v>
                </c:pt>
                <c:pt idx="10">
                  <c:v>937</c:v>
                </c:pt>
                <c:pt idx="11">
                  <c:v>773</c:v>
                </c:pt>
                <c:pt idx="12">
                  <c:v>860</c:v>
                </c:pt>
                <c:pt idx="13">
                  <c:v>861</c:v>
                </c:pt>
                <c:pt idx="14">
                  <c:v>765</c:v>
                </c:pt>
                <c:pt idx="15">
                  <c:v>750</c:v>
                </c:pt>
                <c:pt idx="16">
                  <c:v>11</c:v>
                </c:pt>
                <c:pt idx="17" formatCode="General">
                  <c:v>0</c:v>
                </c:pt>
                <c:pt idx="18">
                  <c:v>0</c:v>
                </c:pt>
                <c:pt idx="19">
                  <c:v>0</c:v>
                </c:pt>
              </c:numCache>
            </c:numRef>
          </c:val>
          <c:smooth val="0"/>
          <c:extLst>
            <c:ext xmlns:c16="http://schemas.microsoft.com/office/drawing/2014/chart" uri="{C3380CC4-5D6E-409C-BE32-E72D297353CC}">
              <c16:uniqueId val="{00000000-A5FF-6547-8A16-E7D0D5AC7E33}"/>
            </c:ext>
          </c:extLst>
        </c:ser>
        <c:dLbls>
          <c:showLegendKey val="0"/>
          <c:showVal val="0"/>
          <c:showCatName val="0"/>
          <c:showSerName val="0"/>
          <c:showPercent val="0"/>
          <c:showBubbleSize val="0"/>
        </c:dLbls>
        <c:marker val="1"/>
        <c:smooth val="0"/>
        <c:axId val="356243328"/>
        <c:axId val="356451760"/>
      </c:lineChart>
      <c:catAx>
        <c:axId val="1702637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accent4">
                    <a:lumMod val="50000"/>
                  </a:schemeClr>
                </a:solidFill>
                <a:latin typeface="Fira Sans" panose="020B0503050000020004" pitchFamily="34" charset="0"/>
                <a:ea typeface="+mn-ea"/>
                <a:cs typeface="+mn-cs"/>
              </a:defRPr>
            </a:pPr>
            <a:endParaRPr lang="en-US"/>
          </a:p>
        </c:txPr>
        <c:crossAx val="1702421008"/>
        <c:crosses val="autoZero"/>
        <c:auto val="1"/>
        <c:lblAlgn val="ctr"/>
        <c:lblOffset val="100"/>
        <c:noMultiLvlLbl val="0"/>
      </c:catAx>
      <c:valAx>
        <c:axId val="170242100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accent4">
                    <a:lumMod val="50000"/>
                  </a:schemeClr>
                </a:solidFill>
                <a:latin typeface="Fira Sans" panose="020B0503050000020004" pitchFamily="34" charset="0"/>
                <a:ea typeface="+mn-ea"/>
                <a:cs typeface="+mn-cs"/>
              </a:defRPr>
            </a:pPr>
            <a:endParaRPr lang="en-US"/>
          </a:p>
        </c:txPr>
        <c:crossAx val="1702637424"/>
        <c:crosses val="autoZero"/>
        <c:crossBetween val="between"/>
      </c:valAx>
      <c:valAx>
        <c:axId val="356451760"/>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tx1">
                    <a:lumMod val="65000"/>
                    <a:lumOff val="35000"/>
                  </a:schemeClr>
                </a:solidFill>
                <a:latin typeface="+mn-lt"/>
                <a:ea typeface="+mn-ea"/>
                <a:cs typeface="+mn-cs"/>
              </a:defRPr>
            </a:pPr>
            <a:endParaRPr lang="en-US"/>
          </a:p>
        </c:txPr>
        <c:crossAx val="356243328"/>
        <c:crosses val="max"/>
        <c:crossBetween val="between"/>
      </c:valAx>
      <c:catAx>
        <c:axId val="356243328"/>
        <c:scaling>
          <c:orientation val="minMax"/>
        </c:scaling>
        <c:delete val="1"/>
        <c:axPos val="b"/>
        <c:numFmt formatCode="General" sourceLinked="1"/>
        <c:majorTickMark val="out"/>
        <c:minorTickMark val="none"/>
        <c:tickLblPos val="nextTo"/>
        <c:crossAx val="356451760"/>
        <c:crosses val="autoZero"/>
        <c:auto val="1"/>
        <c:lblAlgn val="ctr"/>
        <c:lblOffset val="100"/>
        <c:noMultiLvlLbl val="0"/>
      </c:catAx>
      <c:spPr>
        <a:noFill/>
        <a:ln>
          <a:noFill/>
        </a:ln>
        <a:effectLst/>
      </c:spPr>
    </c:plotArea>
    <c:legend>
      <c:legendPos val="t"/>
      <c:legendEntry>
        <c:idx val="0"/>
        <c:delete val="1"/>
      </c:legendEntry>
      <c:layout>
        <c:manualLayout>
          <c:xMode val="edge"/>
          <c:yMode val="edge"/>
          <c:x val="0.80989710199306952"/>
          <c:y val="4.685274955545226E-2"/>
          <c:w val="0.15610338358311077"/>
          <c:h val="6.4440550927037418E-2"/>
        </c:manualLayout>
      </c:layout>
      <c:overlay val="0"/>
      <c:spPr>
        <a:noFill/>
        <a:ln>
          <a:solidFill>
            <a:schemeClr val="tx1">
              <a:lumMod val="40000"/>
              <a:lumOff val="60000"/>
            </a:schemeClr>
          </a:solidFill>
        </a:ln>
        <a:effectLst/>
      </c:spPr>
      <c:txPr>
        <a:bodyPr rot="0" spcFirstLastPara="1" vertOverflow="ellipsis" vert="horz" wrap="square" anchor="ctr" anchorCtr="1"/>
        <a:lstStyle/>
        <a:p>
          <a:pPr>
            <a:defRPr sz="1000" b="0" i="0" u="none" strike="noStrike" kern="1200" baseline="0">
              <a:solidFill>
                <a:schemeClr val="tx1"/>
              </a:solidFill>
              <a:latin typeface="Fira Sans" panose="020B05030500000200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175">
      <a:solidFill>
        <a:schemeClr val="tx1">
          <a:lumMod val="40000"/>
          <a:lumOff val="60000"/>
        </a:schemeClr>
      </a:solidFill>
    </a:ln>
    <a:effectLst/>
  </c:spPr>
  <c:txPr>
    <a:bodyPr rot="-5400000" vert="horz"/>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v>Revenue (%)</c:v>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00" b="0" i="0" u="none" strike="noStrike" kern="1200" baseline="0">
                    <a:solidFill>
                      <a:schemeClr val="accent4">
                        <a:lumMod val="10000"/>
                      </a:schemeClr>
                    </a:solidFill>
                    <a:latin typeface="Fira Sans" panose="020B05030500000200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PG-13</c:v>
                </c:pt>
                <c:pt idx="1">
                  <c:v>NC-17</c:v>
                </c:pt>
                <c:pt idx="2">
                  <c:v>PG</c:v>
                </c:pt>
                <c:pt idx="3">
                  <c:v>R</c:v>
                </c:pt>
                <c:pt idx="4">
                  <c:v>G</c:v>
                </c:pt>
              </c:strCache>
            </c:strRef>
          </c:cat>
          <c:val>
            <c:numRef>
              <c:f>Sheet1!$D$2:$D$6</c:f>
              <c:numCache>
                <c:formatCode>0%</c:formatCode>
                <c:ptCount val="5"/>
                <c:pt idx="0">
                  <c:v>0.22598432542776264</c:v>
                </c:pt>
                <c:pt idx="1">
                  <c:v>0.20607567453309336</c:v>
                </c:pt>
                <c:pt idx="2">
                  <c:v>0.19957988675633695</c:v>
                </c:pt>
                <c:pt idx="3">
                  <c:v>0.19691124288149606</c:v>
                </c:pt>
                <c:pt idx="4">
                  <c:v>0.17144887040131107</c:v>
                </c:pt>
              </c:numCache>
            </c:numRef>
          </c:val>
          <c:extLst>
            <c:ext xmlns:c16="http://schemas.microsoft.com/office/drawing/2014/chart" uri="{C3380CC4-5D6E-409C-BE32-E72D297353CC}">
              <c16:uniqueId val="{00000005-8366-384F-9C1B-3D66C968828C}"/>
            </c:ext>
          </c:extLst>
        </c:ser>
        <c:dLbls>
          <c:showLegendKey val="0"/>
          <c:showVal val="0"/>
          <c:showCatName val="0"/>
          <c:showSerName val="0"/>
          <c:showPercent val="0"/>
          <c:showBubbleSize val="0"/>
        </c:dLbls>
        <c:gapWidth val="197"/>
        <c:axId val="1415136239"/>
        <c:axId val="1605204512"/>
      </c:barChart>
      <c:lineChart>
        <c:grouping val="standard"/>
        <c:varyColors val="0"/>
        <c:ser>
          <c:idx val="0"/>
          <c:order val="1"/>
          <c:tx>
            <c:v>Rentals</c:v>
          </c:tx>
          <c:spPr>
            <a:ln w="22225" cap="rnd">
              <a:solidFill>
                <a:schemeClr val="tx1"/>
              </a:solidFill>
              <a:round/>
            </a:ln>
            <a:effectLst/>
          </c:spPr>
          <c:marker>
            <c:symbol val="none"/>
          </c:marker>
          <c:dLbls>
            <c:numFmt formatCode="#,##0" sourceLinked="0"/>
            <c:spPr>
              <a:noFill/>
              <a:ln>
                <a:noFill/>
              </a:ln>
              <a:effectLst/>
            </c:spPr>
            <c:txPr>
              <a:bodyPr rot="0" spcFirstLastPara="1" vertOverflow="ellipsis" vert="horz" wrap="square" lIns="38100" tIns="19050" rIns="38100" bIns="19050" anchor="t" anchorCtr="0">
                <a:spAutoFit/>
              </a:bodyPr>
              <a:lstStyle/>
              <a:p>
                <a:pPr>
                  <a:defRPr sz="1100" b="0" i="0" u="none" strike="noStrike" kern="1200" baseline="0">
                    <a:solidFill>
                      <a:schemeClr val="tx1">
                        <a:lumMod val="75000"/>
                        <a:lumOff val="25000"/>
                      </a:schemeClr>
                    </a:solidFill>
                    <a:latin typeface="Fira Sans" panose="020B05030500000200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PG-13</c:v>
                </c:pt>
                <c:pt idx="1">
                  <c:v>NC-17</c:v>
                </c:pt>
                <c:pt idx="2">
                  <c:v>PG</c:v>
                </c:pt>
                <c:pt idx="3">
                  <c:v>R</c:v>
                </c:pt>
                <c:pt idx="4">
                  <c:v>G</c:v>
                </c:pt>
              </c:strCache>
            </c:strRef>
          </c:cat>
          <c:val>
            <c:numRef>
              <c:f>Sheet1!$C$2:$C$6</c:f>
              <c:numCache>
                <c:formatCode>General</c:formatCode>
                <c:ptCount val="5"/>
                <c:pt idx="0">
                  <c:v>3245</c:v>
                </c:pt>
                <c:pt idx="1">
                  <c:v>3008</c:v>
                </c:pt>
                <c:pt idx="2">
                  <c:v>2938</c:v>
                </c:pt>
                <c:pt idx="3">
                  <c:v>2897</c:v>
                </c:pt>
                <c:pt idx="4">
                  <c:v>2508</c:v>
                </c:pt>
              </c:numCache>
            </c:numRef>
          </c:val>
          <c:smooth val="0"/>
          <c:extLst>
            <c:ext xmlns:c16="http://schemas.microsoft.com/office/drawing/2014/chart" uri="{C3380CC4-5D6E-409C-BE32-E72D297353CC}">
              <c16:uniqueId val="{00000006-8366-384F-9C1B-3D66C968828C}"/>
            </c:ext>
          </c:extLst>
        </c:ser>
        <c:ser>
          <c:idx val="1"/>
          <c:order val="2"/>
          <c:tx>
            <c:v>Customers</c:v>
          </c:tx>
          <c:spPr>
            <a:ln w="28575" cap="rnd">
              <a:solidFill>
                <a:schemeClr val="accent4">
                  <a:lumMod val="50000"/>
                </a:schemeClr>
              </a:solidFill>
              <a:round/>
            </a:ln>
            <a:effectLst/>
          </c:spPr>
          <c:marker>
            <c:symbol val="none"/>
          </c:marker>
          <c:cat>
            <c:strRef>
              <c:f>Sheet1!$A$2:$A$6</c:f>
              <c:strCache>
                <c:ptCount val="5"/>
                <c:pt idx="0">
                  <c:v>PG-13</c:v>
                </c:pt>
                <c:pt idx="1">
                  <c:v>NC-17</c:v>
                </c:pt>
                <c:pt idx="2">
                  <c:v>PG</c:v>
                </c:pt>
                <c:pt idx="3">
                  <c:v>R</c:v>
                </c:pt>
                <c:pt idx="4">
                  <c:v>G</c:v>
                </c:pt>
              </c:strCache>
            </c:strRef>
          </c:cat>
          <c:val>
            <c:numRef>
              <c:f>Sheet1!$B$2:$B$6</c:f>
              <c:numCache>
                <c:formatCode>General</c:formatCode>
                <c:ptCount val="5"/>
                <c:pt idx="0">
                  <c:v>593</c:v>
                </c:pt>
                <c:pt idx="1">
                  <c:v>597</c:v>
                </c:pt>
                <c:pt idx="2">
                  <c:v>591</c:v>
                </c:pt>
                <c:pt idx="3">
                  <c:v>595</c:v>
                </c:pt>
                <c:pt idx="4">
                  <c:v>590</c:v>
                </c:pt>
              </c:numCache>
            </c:numRef>
          </c:val>
          <c:smooth val="0"/>
          <c:extLst>
            <c:ext xmlns:c16="http://schemas.microsoft.com/office/drawing/2014/chart" uri="{C3380CC4-5D6E-409C-BE32-E72D297353CC}">
              <c16:uniqueId val="{00000008-8366-384F-9C1B-3D66C968828C}"/>
            </c:ext>
          </c:extLst>
        </c:ser>
        <c:dLbls>
          <c:showLegendKey val="0"/>
          <c:showVal val="0"/>
          <c:showCatName val="0"/>
          <c:showSerName val="0"/>
          <c:showPercent val="0"/>
          <c:showBubbleSize val="0"/>
        </c:dLbls>
        <c:marker val="1"/>
        <c:smooth val="0"/>
        <c:axId val="932934704"/>
        <c:axId val="933005184"/>
      </c:lineChart>
      <c:catAx>
        <c:axId val="1415136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50000"/>
                  </a:schemeClr>
                </a:solidFill>
                <a:latin typeface="Fira Sans" panose="020B0503050000020004" pitchFamily="34" charset="0"/>
                <a:ea typeface="+mn-ea"/>
                <a:cs typeface="+mn-cs"/>
              </a:defRPr>
            </a:pPr>
            <a:endParaRPr lang="en-US"/>
          </a:p>
        </c:txPr>
        <c:crossAx val="1605204512"/>
        <c:crosses val="autoZero"/>
        <c:auto val="1"/>
        <c:lblAlgn val="ctr"/>
        <c:lblOffset val="100"/>
        <c:noMultiLvlLbl val="0"/>
      </c:catAx>
      <c:valAx>
        <c:axId val="160520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100" dirty="0">
                    <a:solidFill>
                      <a:schemeClr val="accent4">
                        <a:lumMod val="50000"/>
                      </a:schemeClr>
                    </a:solidFill>
                    <a:latin typeface="Fira Sans" panose="020B0503050000020004" pitchFamily="34" charset="0"/>
                  </a:rPr>
                  <a:t>Revenue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50000"/>
                  </a:schemeClr>
                </a:solidFill>
                <a:latin typeface="Fira Sans" panose="020B0503050000020004" pitchFamily="34" charset="0"/>
                <a:ea typeface="+mn-ea"/>
                <a:cs typeface="+mn-cs"/>
              </a:defRPr>
            </a:pPr>
            <a:endParaRPr lang="en-US"/>
          </a:p>
        </c:txPr>
        <c:crossAx val="1415136239"/>
        <c:crosses val="autoZero"/>
        <c:crossBetween val="between"/>
      </c:valAx>
      <c:valAx>
        <c:axId val="93300518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solidFill>
                  <a:schemeClr val="tx1">
                    <a:lumMod val="65000"/>
                    <a:lumOff val="35000"/>
                  </a:schemeClr>
                </a:solidFill>
                <a:latin typeface="+mn-lt"/>
                <a:ea typeface="+mn-ea"/>
                <a:cs typeface="+mn-cs"/>
              </a:defRPr>
            </a:pPr>
            <a:endParaRPr lang="en-US"/>
          </a:p>
        </c:txPr>
        <c:crossAx val="932934704"/>
        <c:crosses val="max"/>
        <c:crossBetween val="between"/>
      </c:valAx>
      <c:catAx>
        <c:axId val="932934704"/>
        <c:scaling>
          <c:orientation val="minMax"/>
        </c:scaling>
        <c:delete val="1"/>
        <c:axPos val="b"/>
        <c:numFmt formatCode="General" sourceLinked="1"/>
        <c:majorTickMark val="out"/>
        <c:minorTickMark val="none"/>
        <c:tickLblPos val="nextTo"/>
        <c:crossAx val="933005184"/>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0.2926</cdr:x>
      <cdr:y>0.38601</cdr:y>
    </cdr:from>
    <cdr:to>
      <cdr:x>0.91435</cdr:x>
      <cdr:y>0.52304</cdr:y>
    </cdr:to>
    <cdr:sp macro="" textlink="">
      <cdr:nvSpPr>
        <cdr:cNvPr id="2" name="Terminator 1">
          <a:extLst xmlns:a="http://schemas.openxmlformats.org/drawingml/2006/main">
            <a:ext uri="{FF2B5EF4-FFF2-40B4-BE49-F238E27FC236}">
              <a16:creationId xmlns:a16="http://schemas.microsoft.com/office/drawing/2014/main" id="{5C85F6FE-83C3-0A15-0F43-3D4CAD34E43A}"/>
            </a:ext>
          </a:extLst>
        </cdr:cNvPr>
        <cdr:cNvSpPr/>
      </cdr:nvSpPr>
      <cdr:spPr>
        <a:xfrm xmlns:a="http://schemas.openxmlformats.org/drawingml/2006/main" rot="20828532">
          <a:off x="2117887" y="1044412"/>
          <a:ext cx="4500363" cy="370766"/>
        </a:xfrm>
        <a:prstGeom xmlns:a="http://schemas.openxmlformats.org/drawingml/2006/main" prst="flowChartTerminator">
          <a:avLst/>
        </a:prstGeom>
        <a:solidFill xmlns:a="http://schemas.openxmlformats.org/drawingml/2006/main">
          <a:schemeClr val="accent1">
            <a:alpha val="9457"/>
          </a:schemeClr>
        </a:solidFill>
        <a:ln xmlns:a="http://schemas.openxmlformats.org/drawingml/2006/main" w="15875">
          <a:solidFill>
            <a:schemeClr val="accent1">
              <a:shade val="15000"/>
              <a:alpha val="37442"/>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20173fbd90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20173fbd90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881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20173fbd902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20173fbd902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40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20173fbd902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20173fbd902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25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960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63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91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44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82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c6b7313e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c6b7313e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93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20173fbd90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20173fbd90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35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20173fbd902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20173fbd902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52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2"/>
        <p:cNvGrpSpPr/>
        <p:nvPr/>
      </p:nvGrpSpPr>
      <p:grpSpPr>
        <a:xfrm>
          <a:off x="0" y="0"/>
          <a:ext cx="0" cy="0"/>
          <a:chOff x="0" y="0"/>
          <a:chExt cx="0" cy="0"/>
        </a:xfrm>
      </p:grpSpPr>
      <p:sp>
        <p:nvSpPr>
          <p:cNvPr id="1993" name="Google Shape;1993;g20173fbd90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4" name="Google Shape;1994;g20173fbd90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75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2"/>
        <p:cNvGrpSpPr/>
        <p:nvPr/>
      </p:nvGrpSpPr>
      <p:grpSpPr>
        <a:xfrm>
          <a:off x="0" y="0"/>
          <a:ext cx="0" cy="0"/>
          <a:chOff x="0" y="0"/>
          <a:chExt cx="0" cy="0"/>
        </a:xfrm>
      </p:grpSpPr>
      <p:sp>
        <p:nvSpPr>
          <p:cNvPr id="1993" name="Google Shape;1993;g20173fbd90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4" name="Google Shape;1994;g20173fbd90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69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20173fbd902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20173fbd902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4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4067" y="1276788"/>
            <a:ext cx="4350000" cy="189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latin typeface="Rajdhani"/>
                <a:ea typeface="Rajdhani"/>
                <a:cs typeface="Rajdhani"/>
                <a:sym typeface="Rajdhani"/>
              </a:defRPr>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79625" y="3348926"/>
            <a:ext cx="4350000" cy="450000"/>
          </a:xfrm>
          <a:prstGeom prst="rect">
            <a:avLst/>
          </a:prstGeom>
          <a:solidFill>
            <a:schemeClr val="accent5"/>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atin typeface="Fira Sans"/>
                <a:ea typeface="Fira Sans"/>
                <a:cs typeface="Fira Sans"/>
                <a:sym typeface="Fira Sans"/>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
        <p:nvSpPr>
          <p:cNvPr id="11" name="Google Shape;11;p2"/>
          <p:cNvSpPr/>
          <p:nvPr/>
        </p:nvSpPr>
        <p:spPr>
          <a:xfrm>
            <a:off x="102928" y="3347336"/>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19729" y="46613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391622">
            <a:off x="5525527" y="3372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644555">
            <a:off x="7092631" y="4388929"/>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7413790">
            <a:off x="8640067" y="1355868"/>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249"/>
        <p:cNvGrpSpPr/>
        <p:nvPr/>
      </p:nvGrpSpPr>
      <p:grpSpPr>
        <a:xfrm>
          <a:off x="0" y="0"/>
          <a:ext cx="0" cy="0"/>
          <a:chOff x="0" y="0"/>
          <a:chExt cx="0" cy="0"/>
        </a:xfrm>
      </p:grpSpPr>
      <p:sp>
        <p:nvSpPr>
          <p:cNvPr id="250" name="Google Shape;250;p22"/>
          <p:cNvSpPr/>
          <p:nvPr/>
        </p:nvSpPr>
        <p:spPr>
          <a:xfrm rot="3200375">
            <a:off x="157631" y="21685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657454" y="3654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rot="3391622">
            <a:off x="8663152" y="15470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644555">
            <a:off x="6109206" y="4573604"/>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rot="3391622">
            <a:off x="210327" y="3996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8719475" y="3259377"/>
            <a:ext cx="352095" cy="2914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2"/>
          <p:cNvGrpSpPr/>
          <p:nvPr/>
        </p:nvGrpSpPr>
        <p:grpSpPr>
          <a:xfrm flipH="1">
            <a:off x="180000" y="3672195"/>
            <a:ext cx="1400298" cy="1319728"/>
            <a:chOff x="5547025" y="1155975"/>
            <a:chExt cx="2881864" cy="2716048"/>
          </a:xfrm>
        </p:grpSpPr>
        <p:sp>
          <p:nvSpPr>
            <p:cNvPr id="259" name="Google Shape;259;p22"/>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2"/>
          <p:cNvGrpSpPr/>
          <p:nvPr/>
        </p:nvGrpSpPr>
        <p:grpSpPr>
          <a:xfrm>
            <a:off x="766835" y="287350"/>
            <a:ext cx="959783" cy="901561"/>
            <a:chOff x="220838" y="-10150"/>
            <a:chExt cx="1417700" cy="1331700"/>
          </a:xfrm>
        </p:grpSpPr>
        <p:sp>
          <p:nvSpPr>
            <p:cNvPr id="304" name="Google Shape;304;p22"/>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2"/>
          <p:cNvGrpSpPr/>
          <p:nvPr/>
        </p:nvGrpSpPr>
        <p:grpSpPr>
          <a:xfrm rot="1249007">
            <a:off x="7541814" y="292166"/>
            <a:ext cx="1312682" cy="771100"/>
            <a:chOff x="3285175" y="1554625"/>
            <a:chExt cx="1458275" cy="856625"/>
          </a:xfrm>
        </p:grpSpPr>
        <p:sp>
          <p:nvSpPr>
            <p:cNvPr id="351" name="Google Shape;351;p22"/>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2"/>
          <p:cNvGrpSpPr/>
          <p:nvPr/>
        </p:nvGrpSpPr>
        <p:grpSpPr>
          <a:xfrm>
            <a:off x="7753800" y="3907776"/>
            <a:ext cx="1111320" cy="943527"/>
            <a:chOff x="8039217" y="153473"/>
            <a:chExt cx="898762" cy="763062"/>
          </a:xfrm>
        </p:grpSpPr>
        <p:sp>
          <p:nvSpPr>
            <p:cNvPr id="367" name="Google Shape;367;p2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380"/>
        <p:cNvGrpSpPr/>
        <p:nvPr/>
      </p:nvGrpSpPr>
      <p:grpSpPr>
        <a:xfrm>
          <a:off x="0" y="0"/>
          <a:ext cx="0" cy="0"/>
          <a:chOff x="0" y="0"/>
          <a:chExt cx="0" cy="0"/>
        </a:xfrm>
      </p:grpSpPr>
      <p:sp>
        <p:nvSpPr>
          <p:cNvPr id="381" name="Google Shape;381;p2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3"/>
          <p:cNvGrpSpPr/>
          <p:nvPr/>
        </p:nvGrpSpPr>
        <p:grpSpPr>
          <a:xfrm rot="-271076">
            <a:off x="7085188" y="188411"/>
            <a:ext cx="1578524" cy="1846898"/>
            <a:chOff x="1216125" y="955275"/>
            <a:chExt cx="2763158" cy="3232940"/>
          </a:xfrm>
        </p:grpSpPr>
        <p:sp>
          <p:nvSpPr>
            <p:cNvPr id="390" name="Google Shape;390;p23"/>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3"/>
          <p:cNvGrpSpPr/>
          <p:nvPr/>
        </p:nvGrpSpPr>
        <p:grpSpPr>
          <a:xfrm>
            <a:off x="283424" y="3959014"/>
            <a:ext cx="1578583" cy="927297"/>
            <a:chOff x="3285175" y="1554625"/>
            <a:chExt cx="1458275" cy="856625"/>
          </a:xfrm>
        </p:grpSpPr>
        <p:sp>
          <p:nvSpPr>
            <p:cNvPr id="454" name="Google Shape;454;p23"/>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3"/>
          <p:cNvGrpSpPr/>
          <p:nvPr/>
        </p:nvGrpSpPr>
        <p:grpSpPr>
          <a:xfrm rot="-610932">
            <a:off x="690439" y="333461"/>
            <a:ext cx="1029443" cy="816844"/>
            <a:chOff x="1291550" y="1421925"/>
            <a:chExt cx="1399875" cy="1110775"/>
          </a:xfrm>
        </p:grpSpPr>
        <p:sp>
          <p:nvSpPr>
            <p:cNvPr id="470" name="Google Shape;470;p23"/>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23"/>
          <p:cNvGrpSpPr/>
          <p:nvPr/>
        </p:nvGrpSpPr>
        <p:grpSpPr>
          <a:xfrm rot="213527">
            <a:off x="7856348" y="4065234"/>
            <a:ext cx="933838" cy="792842"/>
            <a:chOff x="3502275" y="3218775"/>
            <a:chExt cx="1175775" cy="998250"/>
          </a:xfrm>
        </p:grpSpPr>
        <p:sp>
          <p:nvSpPr>
            <p:cNvPr id="489" name="Google Shape;489;p23"/>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subTitle" idx="1"/>
          </p:nvPr>
        </p:nvSpPr>
        <p:spPr>
          <a:xfrm>
            <a:off x="5032681" y="2962100"/>
            <a:ext cx="19611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44" name="Google Shape;44;p5"/>
          <p:cNvSpPr txBox="1">
            <a:spLocks noGrp="1"/>
          </p:cNvSpPr>
          <p:nvPr>
            <p:ph type="subTitle" idx="2"/>
          </p:nvPr>
        </p:nvSpPr>
        <p:spPr>
          <a:xfrm>
            <a:off x="5032681" y="2575625"/>
            <a:ext cx="19611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5" name="Google Shape;45;p5"/>
          <p:cNvSpPr txBox="1">
            <a:spLocks noGrp="1"/>
          </p:cNvSpPr>
          <p:nvPr>
            <p:ph type="subTitle" idx="3"/>
          </p:nvPr>
        </p:nvSpPr>
        <p:spPr>
          <a:xfrm>
            <a:off x="1921306" y="2962100"/>
            <a:ext cx="21900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46" name="Google Shape;46;p5"/>
          <p:cNvSpPr txBox="1">
            <a:spLocks noGrp="1"/>
          </p:cNvSpPr>
          <p:nvPr>
            <p:ph type="subTitle" idx="4"/>
          </p:nvPr>
        </p:nvSpPr>
        <p:spPr>
          <a:xfrm>
            <a:off x="1921306" y="2575625"/>
            <a:ext cx="21900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8" name="Google Shape;48;p5"/>
          <p:cNvSpPr/>
          <p:nvPr/>
        </p:nvSpPr>
        <p:spPr>
          <a:xfrm rot="-7022417" flipH="1">
            <a:off x="3057592" y="43230"/>
            <a:ext cx="352077" cy="4531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6430498" y="45307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6645472" flipH="1">
            <a:off x="6170406" y="200959"/>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3391622" flipH="1">
            <a:off x="8774003" y="1921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4430405" flipH="1">
            <a:off x="8519492" y="2651080"/>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7413790" flipH="1">
            <a:off x="153421" y="34382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3391622" flipH="1">
            <a:off x="346615" y="329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2542404" flipH="1">
            <a:off x="1557976" y="485117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6724432" flipH="1">
            <a:off x="3953540" y="4594536"/>
            <a:ext cx="352086" cy="45318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830623" flipH="1">
            <a:off x="380398" y="1877591"/>
            <a:ext cx="352080" cy="453178"/>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0" name="Google Shape;60;p6"/>
          <p:cNvSpPr/>
          <p:nvPr/>
        </p:nvSpPr>
        <p:spPr>
          <a:xfrm flipH="1">
            <a:off x="8520856" y="443311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flipH="1">
            <a:off x="4748660" y="47759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flipH="1">
            <a:off x="6911417" y="3072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3391622" flipH="1">
            <a:off x="1502177" y="1889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2576285" flipH="1">
            <a:off x="1944590" y="4565303"/>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7413790" flipH="1">
            <a:off x="116621" y="79428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3147102" flipH="1">
            <a:off x="258538" y="3027362"/>
            <a:ext cx="352091" cy="45319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94391" flipH="1">
            <a:off x="8680994" y="1933384"/>
            <a:ext cx="246683" cy="155427"/>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8223715">
            <a:off x="4244140" y="14978"/>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1388100" y="1098900"/>
            <a:ext cx="6367800" cy="294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82"/>
        <p:cNvGrpSpPr/>
        <p:nvPr/>
      </p:nvGrpSpPr>
      <p:grpSpPr>
        <a:xfrm>
          <a:off x="0" y="0"/>
          <a:ext cx="0" cy="0"/>
          <a:chOff x="0" y="0"/>
          <a:chExt cx="0" cy="0"/>
        </a:xfrm>
      </p:grpSpPr>
      <p:sp>
        <p:nvSpPr>
          <p:cNvPr id="83" name="Google Shape;83;p9"/>
          <p:cNvSpPr txBox="1">
            <a:spLocks noGrp="1"/>
          </p:cNvSpPr>
          <p:nvPr>
            <p:ph type="body" idx="1"/>
          </p:nvPr>
        </p:nvSpPr>
        <p:spPr>
          <a:xfrm>
            <a:off x="1116650" y="1785925"/>
            <a:ext cx="3512400" cy="207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Nunito Light"/>
              <a:buChar char="●"/>
              <a:defRPr sz="1200">
                <a:latin typeface="Fira Sans"/>
                <a:ea typeface="Fira Sans"/>
                <a:cs typeface="Fira Sans"/>
                <a:sym typeface="Fira Sans"/>
              </a:defRPr>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0"/>
              </a:spcBef>
              <a:spcAft>
                <a:spcPts val="0"/>
              </a:spcAft>
              <a:buSzPts val="1200"/>
              <a:buFont typeface="Nunito Light"/>
              <a:buChar char="●"/>
              <a:defRPr/>
            </a:lvl4pPr>
            <a:lvl5pPr marL="2286000" lvl="4" indent="-304800" rtl="0">
              <a:lnSpc>
                <a:spcPct val="115000"/>
              </a:lnSpc>
              <a:spcBef>
                <a:spcPts val="0"/>
              </a:spcBef>
              <a:spcAft>
                <a:spcPts val="0"/>
              </a:spcAft>
              <a:buSzPts val="1200"/>
              <a:buFont typeface="Nunito Light"/>
              <a:buChar char="○"/>
              <a:defRPr/>
            </a:lvl5pPr>
            <a:lvl6pPr marL="2743200" lvl="5" indent="-304800" rtl="0">
              <a:lnSpc>
                <a:spcPct val="115000"/>
              </a:lnSpc>
              <a:spcBef>
                <a:spcPts val="0"/>
              </a:spcBef>
              <a:spcAft>
                <a:spcPts val="0"/>
              </a:spcAft>
              <a:buSzPts val="1200"/>
              <a:buFont typeface="Nunito Light"/>
              <a:buChar char="■"/>
              <a:defRPr/>
            </a:lvl6pPr>
            <a:lvl7pPr marL="3200400" lvl="6" indent="-304800" rtl="0">
              <a:lnSpc>
                <a:spcPct val="115000"/>
              </a:lnSpc>
              <a:spcBef>
                <a:spcPts val="0"/>
              </a:spcBef>
              <a:spcAft>
                <a:spcPts val="0"/>
              </a:spcAft>
              <a:buSzPts val="1200"/>
              <a:buFont typeface="Nunito Light"/>
              <a:buChar char="●"/>
              <a:defRPr/>
            </a:lvl7pPr>
            <a:lvl8pPr marL="3657600" lvl="7" indent="-304800" rtl="0">
              <a:lnSpc>
                <a:spcPct val="115000"/>
              </a:lnSpc>
              <a:spcBef>
                <a:spcPts val="0"/>
              </a:spcBef>
              <a:spcAft>
                <a:spcPts val="0"/>
              </a:spcAft>
              <a:buSzPts val="12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a:endParaRPr/>
          </a:p>
        </p:txBody>
      </p:sp>
      <p:sp>
        <p:nvSpPr>
          <p:cNvPr id="84" name="Google Shape;84;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5" name="Google Shape;85;p9"/>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2555057" y="46865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4430405">
            <a:off x="6561876" y="43819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2542404">
            <a:off x="4412213" y="44683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rot="3391622">
            <a:off x="8514852" y="44894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759000" y="449150"/>
            <a:ext cx="3885000" cy="12744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2_1">
    <p:bg>
      <p:bgPr>
        <a:solidFill>
          <a:schemeClr val="dk2"/>
        </a:solidFill>
        <a:effectLst/>
      </p:bgPr>
    </p:bg>
    <p:spTree>
      <p:nvGrpSpPr>
        <p:cNvPr id="1" name="Shape 106"/>
        <p:cNvGrpSpPr/>
        <p:nvPr/>
      </p:nvGrpSpPr>
      <p:grpSpPr>
        <a:xfrm>
          <a:off x="0" y="0"/>
          <a:ext cx="0" cy="0"/>
          <a:chOff x="0" y="0"/>
          <a:chExt cx="0" cy="0"/>
        </a:xfrm>
      </p:grpSpPr>
      <p:sp>
        <p:nvSpPr>
          <p:cNvPr id="107" name="Google Shape;107;p13"/>
          <p:cNvSpPr txBox="1">
            <a:spLocks noGrp="1"/>
          </p:cNvSpPr>
          <p:nvPr>
            <p:ph type="title" hasCustomPrompt="1"/>
          </p:nvPr>
        </p:nvSpPr>
        <p:spPr>
          <a:xfrm>
            <a:off x="1713225"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8" name="Google Shape;108;p13"/>
          <p:cNvSpPr txBox="1">
            <a:spLocks noGrp="1"/>
          </p:cNvSpPr>
          <p:nvPr>
            <p:ph type="title" idx="2" hasCustomPrompt="1"/>
          </p:nvPr>
        </p:nvSpPr>
        <p:spPr>
          <a:xfrm>
            <a:off x="3934350"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9" name="Google Shape;109;p13"/>
          <p:cNvSpPr txBox="1">
            <a:spLocks noGrp="1"/>
          </p:cNvSpPr>
          <p:nvPr>
            <p:ph type="title" idx="3" hasCustomPrompt="1"/>
          </p:nvPr>
        </p:nvSpPr>
        <p:spPr>
          <a:xfrm>
            <a:off x="6155475"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381125"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1" name="Google Shape;111;p13"/>
          <p:cNvSpPr txBox="1">
            <a:spLocks noGrp="1"/>
          </p:cNvSpPr>
          <p:nvPr>
            <p:ph type="subTitle" idx="4"/>
          </p:nvPr>
        </p:nvSpPr>
        <p:spPr>
          <a:xfrm>
            <a:off x="3602250"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2" name="Google Shape;112;p13"/>
          <p:cNvSpPr txBox="1">
            <a:spLocks noGrp="1"/>
          </p:cNvSpPr>
          <p:nvPr>
            <p:ph type="subTitle" idx="5"/>
          </p:nvPr>
        </p:nvSpPr>
        <p:spPr>
          <a:xfrm>
            <a:off x="5823375"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3" name="Google Shape;113;p1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114" name="Google Shape;114;p1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txBox="1">
            <a:spLocks noGrp="1"/>
          </p:cNvSpPr>
          <p:nvPr>
            <p:ph type="title" idx="7" hasCustomPrompt="1"/>
          </p:nvPr>
        </p:nvSpPr>
        <p:spPr>
          <a:xfrm>
            <a:off x="1713225"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3" name="Google Shape;123;p13"/>
          <p:cNvSpPr txBox="1">
            <a:spLocks noGrp="1"/>
          </p:cNvSpPr>
          <p:nvPr>
            <p:ph type="title" idx="8" hasCustomPrompt="1"/>
          </p:nvPr>
        </p:nvSpPr>
        <p:spPr>
          <a:xfrm>
            <a:off x="3934350"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4" name="Google Shape;124;p13"/>
          <p:cNvSpPr txBox="1">
            <a:spLocks noGrp="1"/>
          </p:cNvSpPr>
          <p:nvPr>
            <p:ph type="title" idx="9" hasCustomPrompt="1"/>
          </p:nvPr>
        </p:nvSpPr>
        <p:spPr>
          <a:xfrm>
            <a:off x="6155475"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5" name="Google Shape;125;p13"/>
          <p:cNvSpPr txBox="1">
            <a:spLocks noGrp="1"/>
          </p:cNvSpPr>
          <p:nvPr>
            <p:ph type="subTitle" idx="13"/>
          </p:nvPr>
        </p:nvSpPr>
        <p:spPr>
          <a:xfrm>
            <a:off x="1381125"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26" name="Google Shape;126;p13"/>
          <p:cNvSpPr txBox="1">
            <a:spLocks noGrp="1"/>
          </p:cNvSpPr>
          <p:nvPr>
            <p:ph type="subTitle" idx="14"/>
          </p:nvPr>
        </p:nvSpPr>
        <p:spPr>
          <a:xfrm>
            <a:off x="3602250"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27" name="Google Shape;127;p13"/>
          <p:cNvSpPr txBox="1">
            <a:spLocks noGrp="1"/>
          </p:cNvSpPr>
          <p:nvPr>
            <p:ph type="subTitle" idx="15"/>
          </p:nvPr>
        </p:nvSpPr>
        <p:spPr>
          <a:xfrm>
            <a:off x="5823375"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3_2_1">
    <p:bg>
      <p:bgPr>
        <a:solidFill>
          <a:schemeClr val="dk2"/>
        </a:solidFill>
        <a:effectLst/>
      </p:bgPr>
    </p:bg>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30" name="Google Shape;130;p14"/>
          <p:cNvSpPr/>
          <p:nvPr/>
        </p:nvSpPr>
        <p:spPr>
          <a:xfrm flipH="1">
            <a:off x="5801949" y="47278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rot="-8861856" flipH="1">
            <a:off x="6354206" y="387388"/>
            <a:ext cx="257507" cy="137731"/>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rot="-10565451" flipH="1">
            <a:off x="274878" y="391297"/>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rot="4176861" flipH="1">
            <a:off x="2096744" y="4625853"/>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rot="3007948" flipH="1">
            <a:off x="3154154" y="76282"/>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rot="-3391622" flipH="1">
            <a:off x="8614129" y="24940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rot="-1963446" flipH="1">
            <a:off x="50830" y="3090125"/>
            <a:ext cx="352091" cy="29146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flipH="1">
            <a:off x="8614137" y="173826"/>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rot="2700000" flipH="1">
            <a:off x="8355347" y="4666723"/>
            <a:ext cx="352092" cy="29148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2pPr>
            <a:lvl3pPr lvl="2"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3pPr>
            <a:lvl4pPr lvl="3"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4pPr>
            <a:lvl5pPr lvl="4"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5pPr>
            <a:lvl6pPr lvl="5"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6pPr>
            <a:lvl7pPr lvl="6"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7pPr>
            <a:lvl8pPr lvl="7"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8pPr>
            <a:lvl9pPr lvl="8"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Char char="●"/>
              <a:defRPr sz="1200">
                <a:solidFill>
                  <a:schemeClr val="lt2"/>
                </a:solidFill>
              </a:defRPr>
            </a:lvl1pPr>
            <a:lvl2pPr marL="914400" lvl="1" indent="-304800">
              <a:lnSpc>
                <a:spcPct val="100000"/>
              </a:lnSpc>
              <a:spcBef>
                <a:spcPts val="1600"/>
              </a:spcBef>
              <a:spcAft>
                <a:spcPts val="0"/>
              </a:spcAft>
              <a:buClr>
                <a:schemeClr val="lt2"/>
              </a:buClr>
              <a:buSzPts val="1200"/>
              <a:buFont typeface="Fira Sans"/>
              <a:buChar char="○"/>
              <a:defRPr sz="1200">
                <a:solidFill>
                  <a:schemeClr val="lt2"/>
                </a:solidFill>
                <a:latin typeface="Fira Sans"/>
                <a:ea typeface="Fira Sans"/>
                <a:cs typeface="Fira Sans"/>
                <a:sym typeface="Fira Sans"/>
              </a:defRPr>
            </a:lvl2pPr>
            <a:lvl3pPr marL="1371600" lvl="2" indent="-304800">
              <a:lnSpc>
                <a:spcPct val="100000"/>
              </a:lnSpc>
              <a:spcBef>
                <a:spcPts val="1600"/>
              </a:spcBef>
              <a:spcAft>
                <a:spcPts val="0"/>
              </a:spcAft>
              <a:buClr>
                <a:schemeClr val="lt2"/>
              </a:buClr>
              <a:buSzPts val="1200"/>
              <a:buChar char="■"/>
              <a:defRPr sz="1200">
                <a:solidFill>
                  <a:schemeClr val="lt2"/>
                </a:solidFill>
              </a:defRPr>
            </a:lvl3pPr>
            <a:lvl4pPr marL="1828800" lvl="3" indent="-304800">
              <a:lnSpc>
                <a:spcPct val="100000"/>
              </a:lnSpc>
              <a:spcBef>
                <a:spcPts val="1600"/>
              </a:spcBef>
              <a:spcAft>
                <a:spcPts val="0"/>
              </a:spcAft>
              <a:buClr>
                <a:schemeClr val="lt2"/>
              </a:buClr>
              <a:buSzPts val="1200"/>
              <a:buChar char="●"/>
              <a:defRPr sz="1200">
                <a:solidFill>
                  <a:schemeClr val="lt2"/>
                </a:solidFill>
              </a:defRPr>
            </a:lvl4pPr>
            <a:lvl5pPr marL="2286000" lvl="4" indent="-304800">
              <a:lnSpc>
                <a:spcPct val="100000"/>
              </a:lnSpc>
              <a:spcBef>
                <a:spcPts val="1600"/>
              </a:spcBef>
              <a:spcAft>
                <a:spcPts val="0"/>
              </a:spcAft>
              <a:buClr>
                <a:schemeClr val="lt2"/>
              </a:buClr>
              <a:buSzPts val="1200"/>
              <a:buChar char="○"/>
              <a:defRPr sz="1200">
                <a:solidFill>
                  <a:schemeClr val="lt2"/>
                </a:solidFill>
              </a:defRPr>
            </a:lvl5pPr>
            <a:lvl6pPr marL="2743200" lvl="5" indent="-304800">
              <a:lnSpc>
                <a:spcPct val="100000"/>
              </a:lnSpc>
              <a:spcBef>
                <a:spcPts val="1600"/>
              </a:spcBef>
              <a:spcAft>
                <a:spcPts val="0"/>
              </a:spcAft>
              <a:buClr>
                <a:schemeClr val="lt2"/>
              </a:buClr>
              <a:buSzPts val="1200"/>
              <a:buChar char="■"/>
              <a:defRPr sz="1200">
                <a:solidFill>
                  <a:schemeClr val="lt2"/>
                </a:solidFill>
              </a:defRPr>
            </a:lvl6pPr>
            <a:lvl7pPr marL="3200400" lvl="6" indent="-304800">
              <a:lnSpc>
                <a:spcPct val="100000"/>
              </a:lnSpc>
              <a:spcBef>
                <a:spcPts val="1600"/>
              </a:spcBef>
              <a:spcAft>
                <a:spcPts val="0"/>
              </a:spcAft>
              <a:buClr>
                <a:schemeClr val="lt2"/>
              </a:buClr>
              <a:buSzPts val="1200"/>
              <a:buChar char="●"/>
              <a:defRPr sz="1200">
                <a:solidFill>
                  <a:schemeClr val="lt2"/>
                </a:solidFill>
              </a:defRPr>
            </a:lvl7pPr>
            <a:lvl8pPr marL="3657600" lvl="7" indent="-304800">
              <a:lnSpc>
                <a:spcPct val="100000"/>
              </a:lnSpc>
              <a:spcBef>
                <a:spcPts val="1600"/>
              </a:spcBef>
              <a:spcAft>
                <a:spcPts val="0"/>
              </a:spcAft>
              <a:buClr>
                <a:schemeClr val="lt2"/>
              </a:buClr>
              <a:buSzPts val="1200"/>
              <a:buChar char="○"/>
              <a:defRPr sz="1200">
                <a:solidFill>
                  <a:schemeClr val="lt2"/>
                </a:solidFill>
              </a:defRPr>
            </a:lvl8pPr>
            <a:lvl9pPr marL="4114800" lvl="8" indent="-304800">
              <a:lnSpc>
                <a:spcPct val="100000"/>
              </a:lnSpc>
              <a:spcBef>
                <a:spcPts val="1600"/>
              </a:spcBef>
              <a:spcAft>
                <a:spcPts val="1600"/>
              </a:spcAft>
              <a:buClr>
                <a:schemeClr val="lt2"/>
              </a:buClr>
              <a:buSzPts val="1200"/>
              <a:buChar char="■"/>
              <a:defRPr sz="1200">
                <a:solidFill>
                  <a:schemeClr val="lt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8" r:id="rId7"/>
    <p:sldLayoutId id="2147483659" r:id="rId8"/>
    <p:sldLayoutId id="2147483660"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public.tableau.com/views/RockbusterOnlineVideoRentalStoreAnalysis/MapRegionalTopGenres?:language=en-US&amp;publish=yes&amp;:display_count=n&amp;:origin=viz_share_link" TargetMode="Externa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hyperlink" Target="https://public.tableau.com/views/RockbusterOnlineVideoRentalStoreAnalysis/ScatterAvgPriceRevRentalsCorrelation?:language=en-US&amp;:display_count=n&amp;:origin=viz_share_link" TargetMode="Externa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images.careerfoundry.com/public/courses/data-immersion/A3/A3_Data_Project_Brief%20.pdf" TargetMode="External"/><Relationship Id="rId7" Type="http://schemas.openxmlformats.org/officeDocument/2006/relationships/hyperlink" Target="https://variety.com/2020/digital/news/2019-us-home-entertainment-market-25-billion-1203463878/"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s://public.tableau.com/views/RockbusterOnlineVideoRentalStoreAnalysis/MapRegionalTopGenres?:language=en-US&amp;publish=yes&amp;:display_count=n&amp;:origin=viz_share_link" TargetMode="External"/><Relationship Id="rId5" Type="http://schemas.openxmlformats.org/officeDocument/2006/relationships/hyperlink" Target="https://docs.google.com/document/d/19PQxezGx0c5bHcC6_h4S-mLKL4CsRcJGYmBUSwgFpVM/edit?usp=sharing" TargetMode="External"/><Relationship Id="rId4" Type="http://schemas.openxmlformats.org/officeDocument/2006/relationships/hyperlink" Target="https://docs.google.com/spreadsheets/d/1WRM17nP1tefFIFSki76PUyEiuGtUxtnR/edit?usp=share_link&amp;ouid=103374099414353095707&amp;rtpof=true&amp;sd=tru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svg"/><Relationship Id="rId3" Type="http://schemas.openxmlformats.org/officeDocument/2006/relationships/image" Target="../media/image25.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 Type="http://schemas.openxmlformats.org/officeDocument/2006/relationships/notesSlide" Target="../notesSlides/notesSlide5.xml"/><Relationship Id="rId16" Type="http://schemas.openxmlformats.org/officeDocument/2006/relationships/image" Target="../media/image37.svg"/><Relationship Id="rId20" Type="http://schemas.openxmlformats.org/officeDocument/2006/relationships/image" Target="../media/image41.svg"/><Relationship Id="rId1" Type="http://schemas.openxmlformats.org/officeDocument/2006/relationships/slideLayout" Target="../slideLayouts/slideLayout3.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svg"/><Relationship Id="rId19" Type="http://schemas.openxmlformats.org/officeDocument/2006/relationships/image" Target="../media/image40.png"/><Relationship Id="rId4" Type="http://schemas.microsoft.com/office/2007/relationships/hdphoto" Target="../media/hdphoto1.wdp"/><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grpSp>
        <p:nvGrpSpPr>
          <p:cNvPr id="511" name="Google Shape;511;p27"/>
          <p:cNvGrpSpPr/>
          <p:nvPr/>
        </p:nvGrpSpPr>
        <p:grpSpPr>
          <a:xfrm>
            <a:off x="1605514" y="3786367"/>
            <a:ext cx="5007948" cy="1356325"/>
            <a:chOff x="143902" y="3787300"/>
            <a:chExt cx="5007948" cy="1356325"/>
          </a:xfrm>
        </p:grpSpPr>
        <p:sp>
          <p:nvSpPr>
            <p:cNvPr id="512" name="Google Shape;512;p27"/>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27"/>
            <p:cNvGrpSpPr/>
            <p:nvPr/>
          </p:nvGrpSpPr>
          <p:grpSpPr>
            <a:xfrm>
              <a:off x="143902" y="3787300"/>
              <a:ext cx="5007948" cy="1296765"/>
              <a:chOff x="143902" y="3787300"/>
              <a:chExt cx="5007948" cy="1296765"/>
            </a:xfrm>
          </p:grpSpPr>
          <p:sp>
            <p:nvSpPr>
              <p:cNvPr id="514" name="Google Shape;514;p27"/>
              <p:cNvSpPr/>
              <p:nvPr/>
            </p:nvSpPr>
            <p:spPr>
              <a:xfrm>
                <a:off x="492250" y="3787300"/>
                <a:ext cx="4659600" cy="952225"/>
              </a:xfrm>
              <a:custGeom>
                <a:avLst/>
                <a:gdLst/>
                <a:ahLst/>
                <a:cxnLst/>
                <a:rect l="l" t="t" r="r" b="b"/>
                <a:pathLst>
                  <a:path w="186384" h="38089" extrusionOk="0">
                    <a:moveTo>
                      <a:pt x="0" y="29035"/>
                    </a:moveTo>
                    <a:lnTo>
                      <a:pt x="10927" y="0"/>
                    </a:lnTo>
                    <a:lnTo>
                      <a:pt x="186384" y="1873"/>
                    </a:lnTo>
                    <a:lnTo>
                      <a:pt x="2498" y="38089"/>
                    </a:lnTo>
                    <a:close/>
                  </a:path>
                </a:pathLst>
              </a:custGeom>
              <a:solidFill>
                <a:srgbClr val="9E855C">
                  <a:alpha val="14880"/>
                </a:srgbClr>
              </a:solidFill>
              <a:ln>
                <a:noFill/>
              </a:ln>
            </p:spPr>
          </p:sp>
          <p:grpSp>
            <p:nvGrpSpPr>
              <p:cNvPr id="515" name="Google Shape;515;p27"/>
              <p:cNvGrpSpPr/>
              <p:nvPr/>
            </p:nvGrpSpPr>
            <p:grpSpPr>
              <a:xfrm rot="-3088787">
                <a:off x="247795" y="4300754"/>
                <a:ext cx="725754" cy="615483"/>
                <a:chOff x="5417612" y="4008755"/>
                <a:chExt cx="725743" cy="615474"/>
              </a:xfrm>
            </p:grpSpPr>
            <p:sp>
              <p:nvSpPr>
                <p:cNvPr id="516" name="Google Shape;516;p27"/>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0" name="Google Shape;520;p27"/>
          <p:cNvSpPr txBox="1">
            <a:spLocks noGrp="1"/>
          </p:cNvSpPr>
          <p:nvPr>
            <p:ph type="ctrTitle"/>
          </p:nvPr>
        </p:nvSpPr>
        <p:spPr>
          <a:xfrm>
            <a:off x="1248590" y="1275855"/>
            <a:ext cx="6461497" cy="18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b="1" dirty="0" err="1"/>
              <a:t>Rockbuster</a:t>
            </a:r>
            <a:r>
              <a:rPr lang="en" sz="4800" b="1" dirty="0">
                <a:solidFill>
                  <a:schemeClr val="lt1"/>
                </a:solidFill>
              </a:rPr>
              <a:t> </a:t>
            </a:r>
            <a:br>
              <a:rPr lang="en" sz="4800" b="1" dirty="0">
                <a:solidFill>
                  <a:schemeClr val="lt1"/>
                </a:solidFill>
              </a:rPr>
            </a:br>
            <a:r>
              <a:rPr lang="en" sz="3800" dirty="0">
                <a:solidFill>
                  <a:schemeClr val="bg1"/>
                </a:solidFill>
              </a:rPr>
              <a:t>Online Store Launch Strategy</a:t>
            </a:r>
            <a:endParaRPr sz="3800" b="1" dirty="0">
              <a:solidFill>
                <a:schemeClr val="lt1"/>
              </a:solidFill>
            </a:endParaRPr>
          </a:p>
        </p:txBody>
      </p:sp>
      <p:sp>
        <p:nvSpPr>
          <p:cNvPr id="521" name="Google Shape;521;p27"/>
          <p:cNvSpPr txBox="1">
            <a:spLocks noGrp="1"/>
          </p:cNvSpPr>
          <p:nvPr>
            <p:ph type="subTitle" idx="1"/>
          </p:nvPr>
        </p:nvSpPr>
        <p:spPr>
          <a:xfrm>
            <a:off x="2241237" y="3347993"/>
            <a:ext cx="4350000" cy="4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bg1"/>
                </a:solidFill>
              </a:rPr>
              <a:t>By Jinita Patel</a:t>
            </a:r>
            <a:endParaRPr sz="1600" dirty="0">
              <a:solidFill>
                <a:schemeClr val="bg1"/>
              </a:solidFill>
            </a:endParaRPr>
          </a:p>
        </p:txBody>
      </p:sp>
      <p:grpSp>
        <p:nvGrpSpPr>
          <p:cNvPr id="522" name="Google Shape;522;p27" hidden="1"/>
          <p:cNvGrpSpPr/>
          <p:nvPr/>
        </p:nvGrpSpPr>
        <p:grpSpPr>
          <a:xfrm>
            <a:off x="5978212" y="1133587"/>
            <a:ext cx="2519821" cy="2440459"/>
            <a:chOff x="5547025" y="1155975"/>
            <a:chExt cx="2881864" cy="2716048"/>
          </a:xfrm>
        </p:grpSpPr>
        <p:sp>
          <p:nvSpPr>
            <p:cNvPr id="523" name="Google Shape;523;p27"/>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7"/>
          <p:cNvSpPr/>
          <p:nvPr/>
        </p:nvSpPr>
        <p:spPr>
          <a:xfrm>
            <a:off x="1240325" y="30100"/>
            <a:ext cx="177775" cy="115325"/>
          </a:xfrm>
          <a:custGeom>
            <a:avLst/>
            <a:gdLst/>
            <a:ahLst/>
            <a:cxnLst/>
            <a:rect l="l" t="t" r="r" b="b"/>
            <a:pathLst>
              <a:path w="7111" h="4613" extrusionOk="0">
                <a:moveTo>
                  <a:pt x="3531" y="0"/>
                </a:moveTo>
                <a:lnTo>
                  <a:pt x="0" y="1190"/>
                </a:lnTo>
                <a:lnTo>
                  <a:pt x="358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Genres in </a:t>
            </a:r>
            <a:r>
              <a:rPr lang="en" dirty="0">
                <a:solidFill>
                  <a:schemeClr val="bg1"/>
                </a:solidFill>
              </a:rPr>
              <a:t>Top 10 Countries</a:t>
            </a:r>
            <a:endParaRPr dirty="0">
              <a:solidFill>
                <a:schemeClr val="bg1"/>
              </a:solidFill>
            </a:endParaRPr>
          </a:p>
        </p:txBody>
      </p:sp>
      <p:pic>
        <p:nvPicPr>
          <p:cNvPr id="4" name="Picture 3" descr="A map of the world with different colored countries/regions&#10;&#10;Description automatically generated">
            <a:extLst>
              <a:ext uri="{FF2B5EF4-FFF2-40B4-BE49-F238E27FC236}">
                <a16:creationId xmlns:a16="http://schemas.microsoft.com/office/drawing/2014/main" id="{0AF71EBB-87FF-CB0D-4150-C3B01D6056A6}"/>
              </a:ext>
            </a:extLst>
          </p:cNvPr>
          <p:cNvPicPr>
            <a:picLocks noChangeAspect="1"/>
          </p:cNvPicPr>
          <p:nvPr/>
        </p:nvPicPr>
        <p:blipFill rotWithShape="1">
          <a:blip r:embed="rId3">
            <a:alphaModFix amt="98000"/>
            <a:extLst>
              <a:ext uri="{BEBA8EAE-BF5A-486C-A8C5-ECC9F3942E4B}">
                <a14:imgProps xmlns:a14="http://schemas.microsoft.com/office/drawing/2010/main">
                  <a14:imgLayer r:embed="rId4">
                    <a14:imgEffect>
                      <a14:colorTemperature colorTemp="7342"/>
                    </a14:imgEffect>
                    <a14:imgEffect>
                      <a14:saturation sat="66000"/>
                    </a14:imgEffect>
                    <a14:imgEffect>
                      <a14:brightnessContrast bright="-3000" contrast="-1000"/>
                    </a14:imgEffect>
                  </a14:imgLayer>
                </a14:imgProps>
              </a:ext>
            </a:extLst>
          </a:blip>
          <a:srcRect t="1736" r="764" b="1571"/>
          <a:stretch/>
        </p:blipFill>
        <p:spPr>
          <a:xfrm>
            <a:off x="1778079" y="1345096"/>
            <a:ext cx="5358217" cy="3299791"/>
          </a:xfrm>
          <a:prstGeom prst="rect">
            <a:avLst/>
          </a:prstGeom>
        </p:spPr>
      </p:pic>
      <p:sp>
        <p:nvSpPr>
          <p:cNvPr id="7" name="Rounded Rectangle 6">
            <a:extLst>
              <a:ext uri="{FF2B5EF4-FFF2-40B4-BE49-F238E27FC236}">
                <a16:creationId xmlns:a16="http://schemas.microsoft.com/office/drawing/2014/main" id="{F61A29E9-A50F-AFD2-4DAF-204B80887DB4}"/>
              </a:ext>
            </a:extLst>
          </p:cNvPr>
          <p:cNvSpPr>
            <a:spLocks noChangeAspect="1"/>
          </p:cNvSpPr>
          <p:nvPr/>
        </p:nvSpPr>
        <p:spPr>
          <a:xfrm>
            <a:off x="7377180" y="2078879"/>
            <a:ext cx="1321418" cy="699948"/>
          </a:xfrm>
          <a:prstGeom prst="roundRect">
            <a:avLst/>
          </a:prstGeom>
          <a:solidFill>
            <a:srgbClr val="FF996F"/>
          </a:solidFill>
          <a:ln w="12700">
            <a:solidFill>
              <a:schemeClr val="l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b="1"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Animation</a:t>
            </a:r>
            <a:r>
              <a:rPr lang="en-US" sz="1000"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 is preferred genre in Japan, China Philippines</a:t>
            </a:r>
          </a:p>
        </p:txBody>
      </p:sp>
      <p:sp>
        <p:nvSpPr>
          <p:cNvPr id="8" name="Rounded Rectangle 7">
            <a:extLst>
              <a:ext uri="{FF2B5EF4-FFF2-40B4-BE49-F238E27FC236}">
                <a16:creationId xmlns:a16="http://schemas.microsoft.com/office/drawing/2014/main" id="{9187ACAB-ABF4-757D-96BC-C7FA6989E2C2}"/>
              </a:ext>
            </a:extLst>
          </p:cNvPr>
          <p:cNvSpPr>
            <a:spLocks noChangeAspect="1"/>
          </p:cNvSpPr>
          <p:nvPr/>
        </p:nvSpPr>
        <p:spPr>
          <a:xfrm>
            <a:off x="454705" y="1525441"/>
            <a:ext cx="1152000" cy="692241"/>
          </a:xfrm>
          <a:prstGeom prst="roundRect">
            <a:avLst/>
          </a:prstGeom>
          <a:solidFill>
            <a:srgbClr val="4E5358">
              <a:alpha val="81000"/>
            </a:srgbClr>
          </a:solidFill>
          <a:ln w="12700">
            <a:solidFill>
              <a:schemeClr val="l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a:ln w="0"/>
                <a:solidFill>
                  <a:schemeClr val="bg2"/>
                </a:solidFill>
                <a:effectLst>
                  <a:outerShdw blurRad="38100" dist="25400" dir="5400000" algn="ctr" rotWithShape="0">
                    <a:srgbClr val="6E747A">
                      <a:alpha val="43000"/>
                    </a:srgbClr>
                  </a:outerShdw>
                </a:effectLst>
                <a:latin typeface="Fira Sans" panose="020B0503050000020004" pitchFamily="34" charset="0"/>
              </a:rPr>
              <a:t> Sports is preferred genre in U.S and Mexico</a:t>
            </a:r>
          </a:p>
        </p:txBody>
      </p:sp>
      <p:sp>
        <p:nvSpPr>
          <p:cNvPr id="12" name="Rounded Rectangle 11">
            <a:extLst>
              <a:ext uri="{FF2B5EF4-FFF2-40B4-BE49-F238E27FC236}">
                <a16:creationId xmlns:a16="http://schemas.microsoft.com/office/drawing/2014/main" id="{22BA20E6-0860-B43B-B530-BC9A4C602756}"/>
              </a:ext>
            </a:extLst>
          </p:cNvPr>
          <p:cNvSpPr>
            <a:spLocks noChangeAspect="1"/>
          </p:cNvSpPr>
          <p:nvPr/>
        </p:nvSpPr>
        <p:spPr>
          <a:xfrm>
            <a:off x="7348918" y="1285856"/>
            <a:ext cx="1312114" cy="610208"/>
          </a:xfrm>
          <a:prstGeom prst="roundRect">
            <a:avLst/>
          </a:prstGeom>
          <a:solidFill>
            <a:srgbClr val="BAD5E1"/>
          </a:solidFill>
          <a:ln w="12700">
            <a:solidFill>
              <a:schemeClr val="l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b="1"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Family</a:t>
            </a:r>
            <a:r>
              <a:rPr lang="en-US" sz="1000"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 is preferred genre Russia</a:t>
            </a:r>
          </a:p>
        </p:txBody>
      </p:sp>
      <p:sp>
        <p:nvSpPr>
          <p:cNvPr id="13" name="Rounded Rectangle 12">
            <a:extLst>
              <a:ext uri="{FF2B5EF4-FFF2-40B4-BE49-F238E27FC236}">
                <a16:creationId xmlns:a16="http://schemas.microsoft.com/office/drawing/2014/main" id="{84EA4CF7-D2EC-0664-473E-E2EACCA557DC}"/>
              </a:ext>
            </a:extLst>
          </p:cNvPr>
          <p:cNvSpPr>
            <a:spLocks noChangeAspect="1"/>
          </p:cNvSpPr>
          <p:nvPr/>
        </p:nvSpPr>
        <p:spPr>
          <a:xfrm>
            <a:off x="7377179" y="2957759"/>
            <a:ext cx="1312115" cy="610208"/>
          </a:xfrm>
          <a:prstGeom prst="roundRect">
            <a:avLst/>
          </a:prstGeom>
          <a:solidFill>
            <a:srgbClr val="E3C683"/>
          </a:solidFill>
          <a:ln w="12700">
            <a:solidFill>
              <a:schemeClr val="l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b="1"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Documentary</a:t>
            </a:r>
            <a:r>
              <a:rPr lang="en-US" sz="1000"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 is preferred genre in India</a:t>
            </a:r>
          </a:p>
        </p:txBody>
      </p:sp>
      <p:sp>
        <p:nvSpPr>
          <p:cNvPr id="14" name="Rounded Rectangle 13">
            <a:extLst>
              <a:ext uri="{FF2B5EF4-FFF2-40B4-BE49-F238E27FC236}">
                <a16:creationId xmlns:a16="http://schemas.microsoft.com/office/drawing/2014/main" id="{13CA50FD-63CE-9880-B45F-B28BBD9D6851}"/>
              </a:ext>
            </a:extLst>
          </p:cNvPr>
          <p:cNvSpPr>
            <a:spLocks noChangeAspect="1"/>
          </p:cNvSpPr>
          <p:nvPr/>
        </p:nvSpPr>
        <p:spPr>
          <a:xfrm>
            <a:off x="7377180" y="3742054"/>
            <a:ext cx="1321418" cy="610208"/>
          </a:xfrm>
          <a:prstGeom prst="roundRect">
            <a:avLst/>
          </a:prstGeom>
          <a:solidFill>
            <a:srgbClr val="A1C9C3"/>
          </a:solidFill>
          <a:ln w="12700">
            <a:solidFill>
              <a:schemeClr val="l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b="1"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Action</a:t>
            </a:r>
            <a:r>
              <a:rPr lang="en-US" sz="1000"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 is preferred genre in Indonesia</a:t>
            </a:r>
          </a:p>
        </p:txBody>
      </p:sp>
      <p:sp>
        <p:nvSpPr>
          <p:cNvPr id="15" name="Rounded Rectangle 14">
            <a:extLst>
              <a:ext uri="{FF2B5EF4-FFF2-40B4-BE49-F238E27FC236}">
                <a16:creationId xmlns:a16="http://schemas.microsoft.com/office/drawing/2014/main" id="{B93C130C-63C6-E654-08F8-138EF7EA9E91}"/>
              </a:ext>
            </a:extLst>
          </p:cNvPr>
          <p:cNvSpPr>
            <a:spLocks noChangeAspect="1"/>
          </p:cNvSpPr>
          <p:nvPr/>
        </p:nvSpPr>
        <p:spPr>
          <a:xfrm>
            <a:off x="454705" y="2338263"/>
            <a:ext cx="1152000" cy="610208"/>
          </a:xfrm>
          <a:prstGeom prst="roundRect">
            <a:avLst/>
          </a:prstGeom>
          <a:solidFill>
            <a:srgbClr val="994F46">
              <a:alpha val="81000"/>
            </a:srgbClr>
          </a:solidFill>
          <a:ln w="12700">
            <a:solidFill>
              <a:schemeClr val="l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a:ln w="0"/>
                <a:solidFill>
                  <a:schemeClr val="bg2"/>
                </a:solidFill>
                <a:effectLst>
                  <a:outerShdw blurRad="38100" dist="25400" dir="5400000" algn="ctr" rotWithShape="0">
                    <a:srgbClr val="6E747A">
                      <a:alpha val="43000"/>
                    </a:srgbClr>
                  </a:outerShdw>
                </a:effectLst>
                <a:latin typeface="Fira Sans" panose="020B0503050000020004" pitchFamily="34" charset="0"/>
              </a:rPr>
              <a:t> Sc-fi is preferred genre in Brazil</a:t>
            </a:r>
          </a:p>
        </p:txBody>
      </p:sp>
      <p:sp>
        <p:nvSpPr>
          <p:cNvPr id="16" name="Rounded Rectangle 15">
            <a:extLst>
              <a:ext uri="{FF2B5EF4-FFF2-40B4-BE49-F238E27FC236}">
                <a16:creationId xmlns:a16="http://schemas.microsoft.com/office/drawing/2014/main" id="{EA13DFE2-5AF1-C764-D27C-D71ABF5AEECE}"/>
              </a:ext>
            </a:extLst>
          </p:cNvPr>
          <p:cNvSpPr>
            <a:spLocks noChangeAspect="1"/>
          </p:cNvSpPr>
          <p:nvPr/>
        </p:nvSpPr>
        <p:spPr>
          <a:xfrm>
            <a:off x="454705" y="3184160"/>
            <a:ext cx="1152000" cy="610208"/>
          </a:xfrm>
          <a:prstGeom prst="roundRect">
            <a:avLst/>
          </a:prstGeom>
          <a:solidFill>
            <a:srgbClr val="496880">
              <a:alpha val="81000"/>
            </a:srgbClr>
          </a:solidFill>
          <a:ln w="12700">
            <a:solidFill>
              <a:schemeClr val="l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a:ln w="0"/>
                <a:solidFill>
                  <a:schemeClr val="bg2"/>
                </a:solidFill>
                <a:effectLst>
                  <a:outerShdw blurRad="38100" dist="25400" dir="5400000" algn="ctr" rotWithShape="0">
                    <a:srgbClr val="6E747A">
                      <a:alpha val="43000"/>
                    </a:srgbClr>
                  </a:outerShdw>
                </a:effectLst>
                <a:latin typeface="Fira Sans" panose="020B0503050000020004" pitchFamily="34" charset="0"/>
              </a:rPr>
              <a:t>Drama is preferred genre in Turkey</a:t>
            </a:r>
          </a:p>
        </p:txBody>
      </p:sp>
      <p:sp>
        <p:nvSpPr>
          <p:cNvPr id="18" name="TextBox 17">
            <a:extLst>
              <a:ext uri="{FF2B5EF4-FFF2-40B4-BE49-F238E27FC236}">
                <a16:creationId xmlns:a16="http://schemas.microsoft.com/office/drawing/2014/main" id="{7CD26697-C29A-EB38-DF77-58AA433238A8}"/>
              </a:ext>
            </a:extLst>
          </p:cNvPr>
          <p:cNvSpPr txBox="1"/>
          <p:nvPr/>
        </p:nvSpPr>
        <p:spPr>
          <a:xfrm>
            <a:off x="3523129" y="4398666"/>
            <a:ext cx="2097741" cy="246221"/>
          </a:xfrm>
          <a:prstGeom prst="rect">
            <a:avLst/>
          </a:prstGeom>
          <a:noFill/>
        </p:spPr>
        <p:txBody>
          <a:bodyPr wrap="square" rtlCol="0">
            <a:spAutoFit/>
          </a:bodyPr>
          <a:lstStyle/>
          <a:p>
            <a:r>
              <a:rPr lang="en-US" sz="1000" dirty="0">
                <a:solidFill>
                  <a:schemeClr val="bg1"/>
                </a:solidFill>
                <a:latin typeface="Fira Sans" panose="020B0503050000020004" pitchFamily="34" charset="0"/>
                <a:hlinkClick r:id="rId5"/>
              </a:rPr>
              <a:t>Click here to enlarge the map</a:t>
            </a:r>
            <a:endParaRPr lang="en-US" sz="1000"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30529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45"/>
          <p:cNvSpPr txBox="1">
            <a:spLocks noGrp="1"/>
          </p:cNvSpPr>
          <p:nvPr>
            <p:ph type="title"/>
          </p:nvPr>
        </p:nvSpPr>
        <p:spPr>
          <a:xfrm>
            <a:off x="719999" y="300196"/>
            <a:ext cx="7912371" cy="648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3000" dirty="0">
                <a:solidFill>
                  <a:schemeClr val="tx1"/>
                </a:solidFill>
              </a:rPr>
              <a:t>Avg. Rental Price, Rentals </a:t>
            </a:r>
            <a:r>
              <a:rPr lang="en-AU" sz="3000" dirty="0">
                <a:solidFill>
                  <a:schemeClr val="bg1"/>
                </a:solidFill>
              </a:rPr>
              <a:t>&amp; Revenue Correlation</a:t>
            </a:r>
          </a:p>
        </p:txBody>
      </p:sp>
      <p:sp>
        <p:nvSpPr>
          <p:cNvPr id="7" name="Google Shape;845;p30">
            <a:extLst>
              <a:ext uri="{FF2B5EF4-FFF2-40B4-BE49-F238E27FC236}">
                <a16:creationId xmlns:a16="http://schemas.microsoft.com/office/drawing/2014/main" id="{BB2081C4-0B24-BB24-4E71-93C60A6AD76D}"/>
              </a:ext>
            </a:extLst>
          </p:cNvPr>
          <p:cNvSpPr txBox="1">
            <a:spLocks/>
          </p:cNvSpPr>
          <p:nvPr/>
        </p:nvSpPr>
        <p:spPr>
          <a:xfrm>
            <a:off x="5659458" y="1079712"/>
            <a:ext cx="2717788" cy="3636592"/>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Arial" panose="020B0604020202020204" pitchFamily="34" charset="0"/>
              <a:buChar char="•"/>
            </a:pPr>
            <a:r>
              <a:rPr lang="en-AU" sz="1100" b="0" i="0" dirty="0">
                <a:solidFill>
                  <a:srgbClr val="374151"/>
                </a:solidFill>
                <a:effectLst/>
                <a:latin typeface="Fira Sans" panose="020B0503050000020004" pitchFamily="34" charset="0"/>
              </a:rPr>
              <a:t>A </a:t>
            </a:r>
            <a:r>
              <a:rPr lang="en-AU" sz="1100" b="1" i="0" dirty="0">
                <a:solidFill>
                  <a:schemeClr val="bg1"/>
                </a:solidFill>
                <a:effectLst/>
                <a:latin typeface="Fira Sans" panose="020B0503050000020004" pitchFamily="34" charset="0"/>
              </a:rPr>
              <a:t>strong correlation</a:t>
            </a:r>
            <a:r>
              <a:rPr lang="en-AU" sz="1100" b="1" i="0" dirty="0">
                <a:solidFill>
                  <a:schemeClr val="tx1"/>
                </a:solidFill>
                <a:effectLst/>
                <a:latin typeface="Fira Sans" panose="020B0503050000020004" pitchFamily="34" charset="0"/>
              </a:rPr>
              <a:t> </a:t>
            </a:r>
            <a:r>
              <a:rPr lang="en-AU" sz="1100" b="0" i="0" dirty="0">
                <a:solidFill>
                  <a:srgbClr val="374151"/>
                </a:solidFill>
                <a:effectLst/>
                <a:latin typeface="Fira Sans" panose="020B0503050000020004" pitchFamily="34" charset="0"/>
              </a:rPr>
              <a:t>between average rental price </a:t>
            </a:r>
            <a:r>
              <a:rPr lang="en-AU" sz="1100" dirty="0">
                <a:solidFill>
                  <a:srgbClr val="374151"/>
                </a:solidFill>
                <a:latin typeface="Fira Sans" panose="020B0503050000020004" pitchFamily="34" charset="0"/>
              </a:rPr>
              <a:t>and </a:t>
            </a:r>
            <a:r>
              <a:rPr lang="en-AU" sz="1100" b="0" i="0" dirty="0">
                <a:solidFill>
                  <a:srgbClr val="374151"/>
                </a:solidFill>
                <a:effectLst/>
                <a:latin typeface="Fira Sans" panose="020B0503050000020004" pitchFamily="34" charset="0"/>
              </a:rPr>
              <a:t>revenue. When the average price rises, revenue also climbs</a:t>
            </a:r>
          </a:p>
          <a:p>
            <a:pPr marL="285750" indent="-285750">
              <a:buClr>
                <a:schemeClr val="dk1"/>
              </a:buClr>
              <a:buSzPts val="1100"/>
              <a:buFont typeface="Arial" panose="020B0604020202020204" pitchFamily="34" charset="0"/>
              <a:buChar char="•"/>
            </a:pPr>
            <a:endParaRPr lang="en-AU" sz="1100" dirty="0">
              <a:solidFill>
                <a:schemeClr val="tx2"/>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dirty="0">
                <a:solidFill>
                  <a:schemeClr val="tx2"/>
                </a:solidFill>
                <a:latin typeface="Fira Sans" panose="020B0503050000020004" pitchFamily="34" charset="0"/>
              </a:rPr>
              <a:t>Films such as </a:t>
            </a:r>
            <a:r>
              <a:rPr lang="en-AU" sz="1100" b="1" dirty="0">
                <a:solidFill>
                  <a:schemeClr val="bg1"/>
                </a:solidFill>
                <a:latin typeface="Fira Sans" panose="020B0503050000020004" pitchFamily="34" charset="0"/>
              </a:rPr>
              <a:t>Telegraph Voyage, Zorro Arc and Wife Turn</a:t>
            </a:r>
            <a:r>
              <a:rPr lang="en-AU" sz="1100" dirty="0">
                <a:solidFill>
                  <a:schemeClr val="tx2"/>
                </a:solidFill>
                <a:latin typeface="Fira Sans" panose="020B0503050000020004" pitchFamily="34" charset="0"/>
              </a:rPr>
              <a:t> generate more revenue despite lower rental frequency compared to </a:t>
            </a:r>
            <a:r>
              <a:rPr lang="en-AU" sz="1100" b="1" dirty="0">
                <a:solidFill>
                  <a:schemeClr val="tx1"/>
                </a:solidFill>
                <a:latin typeface="Fira Sans" panose="020B0503050000020004" pitchFamily="34" charset="0"/>
              </a:rPr>
              <a:t>Shock Cabin </a:t>
            </a:r>
            <a:r>
              <a:rPr lang="en-AU" sz="1100" dirty="0">
                <a:solidFill>
                  <a:schemeClr val="tx2"/>
                </a:solidFill>
                <a:latin typeface="Fira Sans" panose="020B0503050000020004" pitchFamily="34" charset="0"/>
              </a:rPr>
              <a:t>and </a:t>
            </a:r>
            <a:r>
              <a:rPr lang="en-AU" sz="1100" b="1" dirty="0">
                <a:solidFill>
                  <a:schemeClr val="tx1"/>
                </a:solidFill>
                <a:latin typeface="Fira Sans" panose="020B0503050000020004" pitchFamily="34" charset="0"/>
              </a:rPr>
              <a:t>Juggler Hardly</a:t>
            </a:r>
          </a:p>
          <a:p>
            <a:pPr marL="285750" indent="-285750">
              <a:buClr>
                <a:schemeClr val="dk1"/>
              </a:buClr>
              <a:buSzPts val="1100"/>
              <a:buFont typeface="Arial" panose="020B0604020202020204" pitchFamily="34" charset="0"/>
              <a:buChar char="•"/>
            </a:pPr>
            <a:endParaRPr lang="en-AU" sz="1100" b="1" dirty="0">
              <a:solidFill>
                <a:schemeClr val="tx2"/>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dirty="0">
                <a:solidFill>
                  <a:schemeClr val="tx2"/>
                </a:solidFill>
                <a:latin typeface="Fira Sans" panose="020B0503050000020004" pitchFamily="34" charset="0"/>
              </a:rPr>
              <a:t>2005-2006 average rental price was </a:t>
            </a:r>
            <a:r>
              <a:rPr lang="en-AU" sz="1100" b="1" dirty="0">
                <a:solidFill>
                  <a:srgbClr val="E66D71"/>
                </a:solidFill>
                <a:latin typeface="Fira Sans" panose="020B0503050000020004" pitchFamily="34" charset="0"/>
              </a:rPr>
              <a:t>$4.04</a:t>
            </a:r>
          </a:p>
          <a:p>
            <a:pPr marL="285750" indent="-285750">
              <a:buClr>
                <a:schemeClr val="dk1"/>
              </a:buClr>
              <a:buSzPts val="1100"/>
              <a:buFont typeface="Arial" panose="020B0604020202020204" pitchFamily="34" charset="0"/>
              <a:buChar char="•"/>
            </a:pPr>
            <a:endParaRPr lang="en-AU" sz="1100" dirty="0">
              <a:solidFill>
                <a:schemeClr val="tx2"/>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b="0" i="0" dirty="0">
                <a:solidFill>
                  <a:srgbClr val="374151"/>
                </a:solidFill>
                <a:effectLst/>
                <a:latin typeface="Fira Sans" panose="020B0503050000020004" pitchFamily="34" charset="0"/>
              </a:rPr>
              <a:t>Rental frequency and revenue share a </a:t>
            </a:r>
            <a:r>
              <a:rPr lang="en-AU" sz="1100" b="1" i="0" dirty="0">
                <a:solidFill>
                  <a:schemeClr val="bg1"/>
                </a:solidFill>
                <a:effectLst/>
                <a:latin typeface="Fira Sans" panose="020B0503050000020004" pitchFamily="34" charset="0"/>
              </a:rPr>
              <a:t>moderate positive correlation</a:t>
            </a:r>
            <a:r>
              <a:rPr lang="en-AU" sz="1100" b="0" i="0" dirty="0">
                <a:solidFill>
                  <a:srgbClr val="374151"/>
                </a:solidFill>
                <a:effectLst/>
                <a:latin typeface="Fira Sans" panose="020B0503050000020004" pitchFamily="34" charset="0"/>
              </a:rPr>
              <a:t>, indicating that as a film is rented more frequently, it generates higher revenue.</a:t>
            </a:r>
          </a:p>
          <a:p>
            <a:pPr marL="285750" indent="-285750">
              <a:buClr>
                <a:schemeClr val="dk1"/>
              </a:buClr>
              <a:buSzPts val="1100"/>
              <a:buFont typeface="Arial" panose="020B0604020202020204" pitchFamily="34" charset="0"/>
              <a:buChar char="•"/>
            </a:pPr>
            <a:endParaRPr lang="en-AU" sz="1100" dirty="0">
              <a:solidFill>
                <a:srgbClr val="374151"/>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dirty="0">
                <a:solidFill>
                  <a:srgbClr val="374151"/>
                </a:solidFill>
                <a:latin typeface="Fira Sans" panose="020B0503050000020004" pitchFamily="34" charset="0"/>
              </a:rPr>
              <a:t>2005-2006 on average films were </a:t>
            </a:r>
            <a:r>
              <a:rPr lang="en-AU" sz="1100" b="1" dirty="0">
                <a:solidFill>
                  <a:schemeClr val="bg1"/>
                </a:solidFill>
                <a:latin typeface="Fira Sans" panose="020B0503050000020004" pitchFamily="34" charset="0"/>
              </a:rPr>
              <a:t>rented 15 times</a:t>
            </a:r>
          </a:p>
        </p:txBody>
      </p:sp>
      <p:pic>
        <p:nvPicPr>
          <p:cNvPr id="16" name="Picture 15" descr="A graph of a movie plot&#10;&#10;Description automatically generated with medium confidence">
            <a:extLst>
              <a:ext uri="{FF2B5EF4-FFF2-40B4-BE49-F238E27FC236}">
                <a16:creationId xmlns:a16="http://schemas.microsoft.com/office/drawing/2014/main" id="{11CD5950-74C2-E501-8BB9-AFAC917F6BB6}"/>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540"/>
                    </a14:imgEffect>
                    <a14:imgEffect>
                      <a14:saturation sat="69000"/>
                    </a14:imgEffect>
                  </a14:imgLayer>
                </a14:imgProps>
              </a:ext>
            </a:extLst>
          </a:blip>
          <a:srcRect l="915" t="515" r="915"/>
          <a:stretch/>
        </p:blipFill>
        <p:spPr>
          <a:xfrm>
            <a:off x="766754" y="1028173"/>
            <a:ext cx="4621806" cy="3888000"/>
          </a:xfrm>
          <a:prstGeom prst="rect">
            <a:avLst/>
          </a:prstGeom>
        </p:spPr>
      </p:pic>
      <p:sp>
        <p:nvSpPr>
          <p:cNvPr id="3" name="TextBox 2">
            <a:extLst>
              <a:ext uri="{FF2B5EF4-FFF2-40B4-BE49-F238E27FC236}">
                <a16:creationId xmlns:a16="http://schemas.microsoft.com/office/drawing/2014/main" id="{ED7D7F4D-70CC-AD7B-7768-293CCDD3A0C6}"/>
              </a:ext>
            </a:extLst>
          </p:cNvPr>
          <p:cNvSpPr txBox="1"/>
          <p:nvPr/>
        </p:nvSpPr>
        <p:spPr>
          <a:xfrm>
            <a:off x="680242" y="4861471"/>
            <a:ext cx="1638435" cy="215444"/>
          </a:xfrm>
          <a:prstGeom prst="rect">
            <a:avLst/>
          </a:prstGeom>
          <a:noFill/>
        </p:spPr>
        <p:txBody>
          <a:bodyPr wrap="square" rtlCol="0">
            <a:spAutoFit/>
          </a:bodyPr>
          <a:lstStyle/>
          <a:p>
            <a:r>
              <a:rPr lang="en-US" sz="800" dirty="0">
                <a:solidFill>
                  <a:schemeClr val="bg1"/>
                </a:solidFill>
                <a:latin typeface="Fira Sans" panose="020B0503050000020004" pitchFamily="34" charset="0"/>
                <a:hlinkClick r:id="rId5"/>
              </a:rPr>
              <a:t>Click here to enlarge the graph</a:t>
            </a:r>
            <a:endParaRPr lang="en-US" sz="800"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4480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grpSp>
        <p:nvGrpSpPr>
          <p:cNvPr id="5" name="Group 4">
            <a:extLst>
              <a:ext uri="{FF2B5EF4-FFF2-40B4-BE49-F238E27FC236}">
                <a16:creationId xmlns:a16="http://schemas.microsoft.com/office/drawing/2014/main" id="{CEC0F46B-51EF-52E0-F538-F65EB0CAB362}"/>
              </a:ext>
            </a:extLst>
          </p:cNvPr>
          <p:cNvGrpSpPr/>
          <p:nvPr/>
        </p:nvGrpSpPr>
        <p:grpSpPr>
          <a:xfrm>
            <a:off x="1389702" y="1446415"/>
            <a:ext cx="6241736" cy="3358621"/>
            <a:chOff x="660119" y="1251986"/>
            <a:chExt cx="6483133" cy="3441657"/>
          </a:xfrm>
        </p:grpSpPr>
        <p:graphicFrame>
          <p:nvGraphicFramePr>
            <p:cNvPr id="2" name="Chart 1">
              <a:extLst>
                <a:ext uri="{FF2B5EF4-FFF2-40B4-BE49-F238E27FC236}">
                  <a16:creationId xmlns:a16="http://schemas.microsoft.com/office/drawing/2014/main" id="{00F44678-8507-1BC3-604B-78A34245C5B8}"/>
                </a:ext>
              </a:extLst>
            </p:cNvPr>
            <p:cNvGraphicFramePr/>
            <p:nvPr>
              <p:extLst>
                <p:ext uri="{D42A27DB-BD31-4B8C-83A1-F6EECF244321}">
                  <p14:modId xmlns:p14="http://schemas.microsoft.com/office/powerpoint/2010/main" val="1628532392"/>
                </p:ext>
              </p:extLst>
            </p:nvPr>
          </p:nvGraphicFramePr>
          <p:xfrm>
            <a:off x="660119" y="1251986"/>
            <a:ext cx="6096000" cy="344165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DA8B28B-D8A1-6257-81BD-2B4BAA31BF0B}"/>
                </a:ext>
              </a:extLst>
            </p:cNvPr>
            <p:cNvSpPr txBox="1"/>
            <p:nvPr/>
          </p:nvSpPr>
          <p:spPr>
            <a:xfrm>
              <a:off x="6194975" y="3715789"/>
              <a:ext cx="948277" cy="261610"/>
            </a:xfrm>
            <a:prstGeom prst="rect">
              <a:avLst/>
            </a:prstGeom>
            <a:noFill/>
          </p:spPr>
          <p:txBody>
            <a:bodyPr wrap="square" rtlCol="0">
              <a:spAutoFit/>
            </a:bodyPr>
            <a:lstStyle/>
            <a:p>
              <a:r>
                <a:rPr lang="en-US" sz="1100" b="1" dirty="0">
                  <a:solidFill>
                    <a:schemeClr val="accent5">
                      <a:lumMod val="75000"/>
                    </a:schemeClr>
                  </a:solidFill>
                  <a:latin typeface="Fira Sans" panose="020B0503050000020004" pitchFamily="34" charset="0"/>
                </a:rPr>
                <a:t>Customers</a:t>
              </a:r>
            </a:p>
          </p:txBody>
        </p:sp>
        <p:sp>
          <p:nvSpPr>
            <p:cNvPr id="4" name="TextBox 3">
              <a:extLst>
                <a:ext uri="{FF2B5EF4-FFF2-40B4-BE49-F238E27FC236}">
                  <a16:creationId xmlns:a16="http://schemas.microsoft.com/office/drawing/2014/main" id="{A24DC60A-63EB-CB8D-859B-66D6DEB7B076}"/>
                </a:ext>
              </a:extLst>
            </p:cNvPr>
            <p:cNvSpPr txBox="1"/>
            <p:nvPr/>
          </p:nvSpPr>
          <p:spPr>
            <a:xfrm>
              <a:off x="6084536" y="2105147"/>
              <a:ext cx="948277" cy="261610"/>
            </a:xfrm>
            <a:prstGeom prst="rect">
              <a:avLst/>
            </a:prstGeom>
            <a:noFill/>
          </p:spPr>
          <p:txBody>
            <a:bodyPr wrap="square" rtlCol="0">
              <a:spAutoFit/>
            </a:bodyPr>
            <a:lstStyle/>
            <a:p>
              <a:r>
                <a:rPr lang="en-US" sz="1100" b="1" dirty="0">
                  <a:solidFill>
                    <a:schemeClr val="accent5">
                      <a:lumMod val="75000"/>
                    </a:schemeClr>
                  </a:solidFill>
                  <a:latin typeface="Fira Sans" panose="020B0503050000020004" pitchFamily="34" charset="0"/>
                </a:rPr>
                <a:t>Rentals</a:t>
              </a:r>
            </a:p>
          </p:txBody>
        </p:sp>
      </p:grpSp>
      <p:grpSp>
        <p:nvGrpSpPr>
          <p:cNvPr id="2556" name="Google Shape;2556;p45" hidden="1"/>
          <p:cNvGrpSpPr/>
          <p:nvPr/>
        </p:nvGrpSpPr>
        <p:grpSpPr>
          <a:xfrm rot="-1936633">
            <a:off x="109124" y="4288725"/>
            <a:ext cx="730938" cy="620617"/>
            <a:chOff x="8039217" y="153473"/>
            <a:chExt cx="898762" cy="763062"/>
          </a:xfrm>
        </p:grpSpPr>
        <p:sp>
          <p:nvSpPr>
            <p:cNvPr id="2557" name="Google Shape;2557;p4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5" name="Google Shape;2555;p45" hidden="1"/>
          <p:cNvSpPr txBox="1"/>
          <p:nvPr/>
        </p:nvSpPr>
        <p:spPr>
          <a:xfrm>
            <a:off x="1005900" y="4330325"/>
            <a:ext cx="7132200" cy="3387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000" dirty="0">
                <a:solidFill>
                  <a:schemeClr val="lt2"/>
                </a:solidFill>
                <a:latin typeface="Fira Sans"/>
                <a:ea typeface="Fira Sans"/>
                <a:cs typeface="Fira Sans"/>
                <a:sym typeface="Fira Sans"/>
              </a:rPr>
              <a:t>Follow the link in the graph to modify its data and then paste the new one here. </a:t>
            </a:r>
            <a:r>
              <a:rPr lang="en" sz="1000" b="1" dirty="0">
                <a:solidFill>
                  <a:schemeClr val="lt2"/>
                </a:solidFill>
                <a:uFill>
                  <a:noFill/>
                </a:u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For more info, click here</a:t>
            </a:r>
            <a:endParaRPr sz="1000" dirty="0">
              <a:solidFill>
                <a:schemeClr val="lt2"/>
              </a:solidFill>
              <a:latin typeface="Fira Sans"/>
              <a:ea typeface="Fira Sans"/>
              <a:cs typeface="Fira Sans"/>
              <a:sym typeface="Fira Sans"/>
            </a:endParaRPr>
          </a:p>
        </p:txBody>
      </p:sp>
      <p:sp>
        <p:nvSpPr>
          <p:cNvPr id="2533" name="Google Shape;2533;p45"/>
          <p:cNvSpPr txBox="1">
            <a:spLocks noGrp="1"/>
          </p:cNvSpPr>
          <p:nvPr>
            <p:ph type="title"/>
          </p:nvPr>
        </p:nvSpPr>
        <p:spPr>
          <a:xfrm>
            <a:off x="720000" y="3369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bg1"/>
                </a:solidFill>
              </a:rPr>
              <a:t>04. </a:t>
            </a:r>
            <a:r>
              <a:rPr lang="en" sz="3200" dirty="0"/>
              <a:t>Rentals &amp; Revenue </a:t>
            </a:r>
            <a:r>
              <a:rPr lang="en" sz="3200" dirty="0">
                <a:solidFill>
                  <a:schemeClr val="accent4">
                    <a:lumMod val="50000"/>
                  </a:schemeClr>
                </a:solidFill>
              </a:rPr>
              <a:t>by Film Ratings </a:t>
            </a:r>
            <a:endParaRPr sz="3200" dirty="0">
              <a:solidFill>
                <a:schemeClr val="accent4">
                  <a:lumMod val="50000"/>
                </a:schemeClr>
              </a:solidFill>
            </a:endParaRPr>
          </a:p>
        </p:txBody>
      </p:sp>
      <p:grpSp>
        <p:nvGrpSpPr>
          <p:cNvPr id="2570" name="Google Shape;2570;p45" hidden="1"/>
          <p:cNvGrpSpPr/>
          <p:nvPr/>
        </p:nvGrpSpPr>
        <p:grpSpPr>
          <a:xfrm>
            <a:off x="7272698" y="210764"/>
            <a:ext cx="1103914" cy="648465"/>
            <a:chOff x="3285175" y="1554625"/>
            <a:chExt cx="1458275" cy="856625"/>
          </a:xfrm>
        </p:grpSpPr>
        <p:sp>
          <p:nvSpPr>
            <p:cNvPr id="2571" name="Google Shape;2571;p4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F17D178-96F0-C5FC-F683-F8362E896E49}"/>
              </a:ext>
            </a:extLst>
          </p:cNvPr>
          <p:cNvSpPr txBox="1"/>
          <p:nvPr/>
        </p:nvSpPr>
        <p:spPr>
          <a:xfrm>
            <a:off x="720000" y="1055895"/>
            <a:ext cx="7042470" cy="307777"/>
          </a:xfrm>
          <a:prstGeom prst="rect">
            <a:avLst/>
          </a:prstGeom>
          <a:noFill/>
        </p:spPr>
        <p:txBody>
          <a:bodyPr wrap="square" rtlCol="0">
            <a:spAutoFit/>
          </a:bodyPr>
          <a:lstStyle/>
          <a:p>
            <a:r>
              <a:rPr lang="en-AU" sz="1400" dirty="0">
                <a:solidFill>
                  <a:srgbClr val="374151"/>
                </a:solidFill>
                <a:latin typeface="Fira Sans" panose="020B0503050000020004" pitchFamily="34" charset="0"/>
              </a:rPr>
              <a:t>P</a:t>
            </a:r>
            <a:r>
              <a:rPr lang="en-AU" dirty="0">
                <a:solidFill>
                  <a:srgbClr val="374151"/>
                </a:solidFill>
                <a:latin typeface="Fira Sans" panose="020B0503050000020004" pitchFamily="34" charset="0"/>
              </a:rPr>
              <a:t>G-13 film are most popular globally and generate the most revenue</a:t>
            </a:r>
            <a:endParaRPr lang="en-AU" sz="1400" dirty="0">
              <a:solidFill>
                <a:schemeClr val="lt2"/>
              </a:solidFill>
              <a:latin typeface="Fira Sans" panose="020B0503050000020004" pitchFamily="34" charset="0"/>
            </a:endParaRPr>
          </a:p>
        </p:txBody>
      </p:sp>
    </p:spTree>
    <p:extLst>
      <p:ext uri="{BB962C8B-B14F-4D97-AF65-F5344CB8AC3E}">
        <p14:creationId xmlns:p14="http://schemas.microsoft.com/office/powerpoint/2010/main" val="80300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30"/>
          <p:cNvSpPr txBox="1">
            <a:spLocks noGrp="1"/>
          </p:cNvSpPr>
          <p:nvPr>
            <p:ph type="title"/>
          </p:nvPr>
        </p:nvSpPr>
        <p:spPr>
          <a:xfrm>
            <a:off x="720000" y="308810"/>
            <a:ext cx="7704000" cy="6299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bg1"/>
                </a:solidFill>
              </a:rPr>
              <a:t>05. </a:t>
            </a:r>
            <a:r>
              <a:rPr lang="en" sz="3200" dirty="0"/>
              <a:t>Recommendations</a:t>
            </a:r>
            <a:endParaRPr sz="3200" dirty="0">
              <a:solidFill>
                <a:schemeClr val="lt1"/>
              </a:solidFill>
            </a:endParaRPr>
          </a:p>
        </p:txBody>
      </p:sp>
      <p:sp>
        <p:nvSpPr>
          <p:cNvPr id="845" name="Google Shape;845;p30"/>
          <p:cNvSpPr txBox="1">
            <a:spLocks noGrp="1"/>
          </p:cNvSpPr>
          <p:nvPr>
            <p:ph type="body" idx="1"/>
          </p:nvPr>
        </p:nvSpPr>
        <p:spPr>
          <a:xfrm>
            <a:off x="599881" y="964051"/>
            <a:ext cx="7760595" cy="3301231"/>
          </a:xfrm>
          <a:prstGeom prst="rect">
            <a:avLst/>
          </a:prstGeom>
        </p:spPr>
        <p:txBody>
          <a:bodyPr spcFirstLastPara="1" wrap="square" lIns="91425" tIns="91425" rIns="91425" bIns="91425" anchor="t" anchorCtr="0">
            <a:noAutofit/>
          </a:bodyPr>
          <a:lstStyle/>
          <a:p>
            <a:pPr marL="609600" lvl="1" indent="0">
              <a:buNone/>
            </a:pPr>
            <a:r>
              <a:rPr lang="en-AU" b="0" i="0" dirty="0">
                <a:solidFill>
                  <a:srgbClr val="374151"/>
                </a:solidFill>
                <a:effectLst/>
                <a:latin typeface="Fira Sans" panose="020B0503050000020004" pitchFamily="34" charset="0"/>
              </a:rPr>
              <a:t>Concentrate the online store launch on </a:t>
            </a:r>
            <a:r>
              <a:rPr lang="en-AU" b="1" i="0" dirty="0">
                <a:solidFill>
                  <a:srgbClr val="374151"/>
                </a:solidFill>
                <a:effectLst/>
                <a:latin typeface="Fira Sans" panose="020B0503050000020004" pitchFamily="34" charset="0"/>
              </a:rPr>
              <a:t>the top 10 countries </a:t>
            </a:r>
            <a:r>
              <a:rPr lang="en-AU" b="0" i="0" dirty="0">
                <a:solidFill>
                  <a:srgbClr val="374151"/>
                </a:solidFill>
                <a:effectLst/>
                <a:latin typeface="Fira Sans" panose="020B0503050000020004" pitchFamily="34" charset="0"/>
              </a:rPr>
              <a:t>with substantial customer bases and revenue generation.</a:t>
            </a:r>
          </a:p>
          <a:p>
            <a:pPr marL="609600" lvl="1" indent="0">
              <a:buNone/>
            </a:pPr>
            <a:endParaRPr lang="en-AU" b="0" i="0" dirty="0">
              <a:solidFill>
                <a:srgbClr val="374151"/>
              </a:solidFill>
              <a:effectLst/>
              <a:latin typeface="Fira Sans" panose="020B0503050000020004" pitchFamily="34" charset="0"/>
            </a:endParaRPr>
          </a:p>
          <a:p>
            <a:pPr marL="609600" lvl="1" indent="0">
              <a:buNone/>
            </a:pPr>
            <a:r>
              <a:rPr lang="en-AU" b="0" i="0" dirty="0">
                <a:solidFill>
                  <a:srgbClr val="374151"/>
                </a:solidFill>
                <a:effectLst/>
                <a:latin typeface="Fira Sans" panose="020B0503050000020004" pitchFamily="34" charset="0"/>
              </a:rPr>
              <a:t>Our analysis indicates that </a:t>
            </a:r>
            <a:r>
              <a:rPr lang="en-AU" b="1" i="0" dirty="0">
                <a:solidFill>
                  <a:srgbClr val="374151"/>
                </a:solidFill>
                <a:effectLst/>
                <a:latin typeface="Fira Sans" panose="020B0503050000020004" pitchFamily="34" charset="0"/>
              </a:rPr>
              <a:t>different regions have unique genre preferences</a:t>
            </a:r>
            <a:r>
              <a:rPr lang="en-AU" b="0" i="0" dirty="0">
                <a:solidFill>
                  <a:srgbClr val="374151"/>
                </a:solidFill>
                <a:effectLst/>
                <a:latin typeface="Fira Sans" panose="020B0503050000020004" pitchFamily="34" charset="0"/>
              </a:rPr>
              <a:t>. We recommend tailoring </a:t>
            </a:r>
            <a:r>
              <a:rPr lang="en-AU" dirty="0">
                <a:solidFill>
                  <a:srgbClr val="374151"/>
                </a:solidFill>
                <a:latin typeface="Fira Sans" panose="020B0503050000020004" pitchFamily="34" charset="0"/>
              </a:rPr>
              <a:t>the product and marketing </a:t>
            </a:r>
            <a:r>
              <a:rPr lang="en-AU" b="0" i="0" dirty="0">
                <a:solidFill>
                  <a:srgbClr val="374151"/>
                </a:solidFill>
                <a:effectLst/>
                <a:latin typeface="Fira Sans" panose="020B0503050000020004" pitchFamily="34" charset="0"/>
              </a:rPr>
              <a:t>to match these regional preferences. </a:t>
            </a:r>
            <a:r>
              <a:rPr lang="en-AU" dirty="0">
                <a:solidFill>
                  <a:srgbClr val="374151"/>
                </a:solidFill>
                <a:latin typeface="Fira Sans" panose="020B0503050000020004" pitchFamily="34" charset="0"/>
              </a:rPr>
              <a:t>P</a:t>
            </a:r>
            <a:r>
              <a:rPr lang="en-AU" b="0" i="0" dirty="0">
                <a:solidFill>
                  <a:srgbClr val="374151"/>
                </a:solidFill>
                <a:effectLst/>
                <a:latin typeface="Fira Sans" panose="020B0503050000020004" pitchFamily="34" charset="0"/>
              </a:rPr>
              <a:t>lease note that the data used for this analysis is for rentals in 2005-2006 and we recommend gathering more recent data to accurately identify region-specific genre preferences for 2020 marketing strategies.</a:t>
            </a:r>
          </a:p>
          <a:p>
            <a:pPr marL="609600" lvl="1" indent="0">
              <a:buNone/>
            </a:pPr>
            <a:endParaRPr lang="en-AU" b="0" i="0" dirty="0">
              <a:solidFill>
                <a:srgbClr val="374151"/>
              </a:solidFill>
              <a:effectLst/>
              <a:latin typeface="Fira Sans" panose="020B0503050000020004" pitchFamily="34" charset="0"/>
            </a:endParaRPr>
          </a:p>
          <a:p>
            <a:pPr marL="609600" lvl="1" indent="0">
              <a:buNone/>
            </a:pPr>
            <a:r>
              <a:rPr lang="en-AU" b="0" i="0" dirty="0">
                <a:solidFill>
                  <a:srgbClr val="374151"/>
                </a:solidFill>
                <a:effectLst/>
                <a:latin typeface="Fira Sans" panose="020B0503050000020004" pitchFamily="34" charset="0"/>
              </a:rPr>
              <a:t>The data indicates that higher rental prices, along with more frequent rentals, lead to increased revenue. We recommend testing price elasticity by </a:t>
            </a:r>
            <a:r>
              <a:rPr lang="en-AU" b="1" i="0" dirty="0">
                <a:solidFill>
                  <a:srgbClr val="374151"/>
                </a:solidFill>
                <a:effectLst/>
                <a:latin typeface="Fira Sans" panose="020B0503050000020004" pitchFamily="34" charset="0"/>
              </a:rPr>
              <a:t>raising the rental fees for movies rented over 15 times and priced under $4.04 by 10%. </a:t>
            </a:r>
            <a:r>
              <a:rPr lang="en-AU" b="0" i="0" dirty="0">
                <a:solidFill>
                  <a:srgbClr val="374151"/>
                </a:solidFill>
                <a:effectLst/>
                <a:latin typeface="Fira Sans" panose="020B0503050000020004" pitchFamily="34" charset="0"/>
              </a:rPr>
              <a:t>This will help identify optimal rental rate to maximize revenue. Additionally, to set prices tailored to specific regions, we recommend obtaining updated rental data and understanding local video rental and streaming market trends.</a:t>
            </a:r>
          </a:p>
          <a:p>
            <a:pPr marL="609600" lvl="1" indent="0">
              <a:buNone/>
            </a:pPr>
            <a:endParaRPr lang="en-AU" b="0" i="0" dirty="0">
              <a:solidFill>
                <a:srgbClr val="374151"/>
              </a:solidFill>
              <a:effectLst/>
              <a:latin typeface="Fira Sans" panose="020B0503050000020004" pitchFamily="34" charset="0"/>
            </a:endParaRPr>
          </a:p>
          <a:p>
            <a:pPr marL="609600" lvl="1" indent="0">
              <a:buNone/>
            </a:pPr>
            <a:r>
              <a:rPr lang="en-AU" b="0" i="0" dirty="0">
                <a:solidFill>
                  <a:srgbClr val="374151"/>
                </a:solidFill>
                <a:effectLst/>
                <a:latin typeface="Fira Sans" panose="020B0503050000020004" pitchFamily="34" charset="0"/>
              </a:rPr>
              <a:t>There exists a </a:t>
            </a:r>
            <a:r>
              <a:rPr lang="en-AU" b="1" i="0" dirty="0">
                <a:solidFill>
                  <a:srgbClr val="374151"/>
                </a:solidFill>
                <a:effectLst/>
                <a:latin typeface="Fira Sans" panose="020B0503050000020004" pitchFamily="34" charset="0"/>
              </a:rPr>
              <a:t>strong correlation between the number of customers and overall revenue</a:t>
            </a:r>
            <a:r>
              <a:rPr lang="en-AU" b="0" i="0" dirty="0">
                <a:solidFill>
                  <a:srgbClr val="374151"/>
                </a:solidFill>
                <a:effectLst/>
                <a:latin typeface="Fira Sans" panose="020B0503050000020004" pitchFamily="34" charset="0"/>
              </a:rPr>
              <a:t>. To boost revenue, it's advisable to direct marketing efforts towards expanding the customer base in the top 10 countries. Further region-specific market research is required.</a:t>
            </a:r>
          </a:p>
          <a:p>
            <a:pPr marL="0" lvl="0" indent="0" algn="l" rtl="0">
              <a:spcBef>
                <a:spcPts val="0"/>
              </a:spcBef>
              <a:spcAft>
                <a:spcPts val="0"/>
              </a:spcAft>
              <a:buClr>
                <a:schemeClr val="dk1"/>
              </a:buClr>
              <a:buSzPts val="1100"/>
              <a:buFont typeface="Arial"/>
              <a:buNone/>
            </a:pPr>
            <a:endParaRPr dirty="0">
              <a:solidFill>
                <a:schemeClr val="lt2"/>
              </a:solidFill>
              <a:latin typeface="Fira Sans" panose="020B0503050000020004" pitchFamily="34" charset="0"/>
            </a:endParaRPr>
          </a:p>
        </p:txBody>
      </p:sp>
      <p:grpSp>
        <p:nvGrpSpPr>
          <p:cNvPr id="847" name="Google Shape;847;p30" hidden="1"/>
          <p:cNvGrpSpPr/>
          <p:nvPr/>
        </p:nvGrpSpPr>
        <p:grpSpPr>
          <a:xfrm>
            <a:off x="5459150" y="1242100"/>
            <a:ext cx="2964844" cy="2815200"/>
            <a:chOff x="5171900" y="1164025"/>
            <a:chExt cx="2964844" cy="2815459"/>
          </a:xfrm>
        </p:grpSpPr>
        <p:sp>
          <p:nvSpPr>
            <p:cNvPr id="848" name="Google Shape;848;p30"/>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0" hidden="1"/>
          <p:cNvGrpSpPr/>
          <p:nvPr/>
        </p:nvGrpSpPr>
        <p:grpSpPr>
          <a:xfrm>
            <a:off x="257577" y="4164479"/>
            <a:ext cx="1299031" cy="763082"/>
            <a:chOff x="3285175" y="1554625"/>
            <a:chExt cx="1458275" cy="856625"/>
          </a:xfrm>
        </p:grpSpPr>
        <p:sp>
          <p:nvSpPr>
            <p:cNvPr id="894" name="Google Shape;894;p30"/>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raphic 12" descr="Film strip with solid fill">
            <a:extLst>
              <a:ext uri="{FF2B5EF4-FFF2-40B4-BE49-F238E27FC236}">
                <a16:creationId xmlns:a16="http://schemas.microsoft.com/office/drawing/2014/main" id="{B845C091-7EF9-6986-A22D-7B87DA4D08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198" y="1740305"/>
            <a:ext cx="360000" cy="360000"/>
          </a:xfrm>
          <a:prstGeom prst="rect">
            <a:avLst/>
          </a:prstGeom>
        </p:spPr>
      </p:pic>
      <p:pic>
        <p:nvPicPr>
          <p:cNvPr id="15" name="Graphic 14" descr="Coins with solid fill">
            <a:extLst>
              <a:ext uri="{FF2B5EF4-FFF2-40B4-BE49-F238E27FC236}">
                <a16:creationId xmlns:a16="http://schemas.microsoft.com/office/drawing/2014/main" id="{4149814C-85CB-29AF-F670-93E05A3EA6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2393" y="4053724"/>
            <a:ext cx="360000" cy="360000"/>
          </a:xfrm>
          <a:prstGeom prst="rect">
            <a:avLst/>
          </a:prstGeom>
        </p:spPr>
      </p:pic>
      <p:pic>
        <p:nvPicPr>
          <p:cNvPr id="17" name="Graphic 16" descr="Globe with solid fill">
            <a:extLst>
              <a:ext uri="{FF2B5EF4-FFF2-40B4-BE49-F238E27FC236}">
                <a16:creationId xmlns:a16="http://schemas.microsoft.com/office/drawing/2014/main" id="{453F3FE6-C7B0-C8D0-E548-F0FFBCCA06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9531" y="1100588"/>
            <a:ext cx="360000" cy="360000"/>
          </a:xfrm>
          <a:prstGeom prst="rect">
            <a:avLst/>
          </a:prstGeom>
        </p:spPr>
      </p:pic>
      <p:pic>
        <p:nvPicPr>
          <p:cNvPr id="3" name="Graphic 2" descr="Linear Graph with solid fill">
            <a:extLst>
              <a:ext uri="{FF2B5EF4-FFF2-40B4-BE49-F238E27FC236}">
                <a16:creationId xmlns:a16="http://schemas.microsoft.com/office/drawing/2014/main" id="{E4E16982-EC1B-ADCC-7353-B8A94161DF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8503" y="2806377"/>
            <a:ext cx="360000" cy="360000"/>
          </a:xfrm>
          <a:prstGeom prst="rect">
            <a:avLst/>
          </a:prstGeom>
        </p:spPr>
      </p:pic>
    </p:spTree>
    <p:extLst>
      <p:ext uri="{BB962C8B-B14F-4D97-AF65-F5344CB8AC3E}">
        <p14:creationId xmlns:p14="http://schemas.microsoft.com/office/powerpoint/2010/main" val="85506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body" idx="1"/>
          </p:nvPr>
        </p:nvSpPr>
        <p:spPr>
          <a:xfrm>
            <a:off x="685388" y="1191911"/>
            <a:ext cx="7424800" cy="3301231"/>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mj-lt"/>
              <a:buAutoNum type="arabicPeriod"/>
            </a:pPr>
            <a:r>
              <a:rPr lang="en-AU" sz="1300" b="0" i="0" u="none" strike="noStrike" dirty="0">
                <a:solidFill>
                  <a:schemeClr val="bg1">
                    <a:lumMod val="75000"/>
                  </a:schemeClr>
                </a:solidFill>
                <a:effectLst/>
                <a:latin typeface="Fira Sans" panose="020B0503050000020004" pitchFamily="34" charset="0"/>
              </a:rPr>
              <a:t>Gather and analyse the top 10 countries' markets to determine:</a:t>
            </a:r>
          </a:p>
          <a:p>
            <a:pPr lvl="1" fontAlgn="base">
              <a:buFont typeface="+mj-lt"/>
              <a:buAutoNum type="arabicPeriod"/>
            </a:pPr>
            <a:r>
              <a:rPr lang="en-AU" sz="1300" b="0" i="0" u="none" strike="noStrike" dirty="0">
                <a:solidFill>
                  <a:schemeClr val="bg1">
                    <a:lumMod val="75000"/>
                  </a:schemeClr>
                </a:solidFill>
                <a:effectLst/>
                <a:latin typeface="Fira Sans" panose="020B0503050000020004" pitchFamily="34" charset="0"/>
              </a:rPr>
              <a:t>Size of the home entertainment market in terms of revenue in 2019.  This includes market share held by digital rental, subscription streaming services and </a:t>
            </a:r>
            <a:r>
              <a:rPr lang="en-AU" sz="1300" dirty="0">
                <a:solidFill>
                  <a:schemeClr val="bg1">
                    <a:lumMod val="75000"/>
                  </a:schemeClr>
                </a:solidFill>
                <a:latin typeface="Fira Sans" panose="020B0503050000020004" pitchFamily="34" charset="0"/>
              </a:rPr>
              <a:t>video </a:t>
            </a:r>
            <a:r>
              <a:rPr lang="en-AU" sz="1300" b="0" i="0" u="none" strike="noStrike" dirty="0">
                <a:solidFill>
                  <a:schemeClr val="bg1">
                    <a:lumMod val="75000"/>
                  </a:schemeClr>
                </a:solidFill>
                <a:effectLst/>
                <a:latin typeface="Fira Sans" panose="020B0503050000020004" pitchFamily="34" charset="0"/>
              </a:rPr>
              <a:t>purchases</a:t>
            </a:r>
          </a:p>
          <a:p>
            <a:pPr lvl="1" fontAlgn="base">
              <a:buFont typeface="+mj-lt"/>
              <a:buAutoNum type="arabicPeriod"/>
            </a:pPr>
            <a:r>
              <a:rPr lang="en-AU" sz="1300" b="0" i="0" u="none" strike="noStrike" dirty="0">
                <a:solidFill>
                  <a:schemeClr val="bg1">
                    <a:lumMod val="75000"/>
                  </a:schemeClr>
                </a:solidFill>
                <a:effectLst/>
                <a:latin typeface="Fira Sans" panose="020B0503050000020004" pitchFamily="34" charset="0"/>
              </a:rPr>
              <a:t>Profit margin on sales in the digital rental market</a:t>
            </a:r>
          </a:p>
          <a:p>
            <a:pPr lvl="1" fontAlgn="base">
              <a:buFont typeface="+mj-lt"/>
              <a:buAutoNum type="arabicPeriod"/>
            </a:pPr>
            <a:r>
              <a:rPr lang="en-AU" sz="1300" b="0" i="0" u="none" strike="noStrike" dirty="0">
                <a:solidFill>
                  <a:schemeClr val="bg1">
                    <a:lumMod val="75000"/>
                  </a:schemeClr>
                </a:solidFill>
                <a:effectLst/>
                <a:latin typeface="Fira Sans" panose="020B0503050000020004" pitchFamily="34" charset="0"/>
              </a:rPr>
              <a:t>Share of the market Rockbuster will need to hold to become profitable</a:t>
            </a:r>
          </a:p>
          <a:p>
            <a:pPr lvl="1" fontAlgn="base">
              <a:buFont typeface="+mj-lt"/>
              <a:buAutoNum type="arabicPeriod"/>
            </a:pPr>
            <a:r>
              <a:rPr lang="en-AU" sz="1300" b="0" i="0" u="none" strike="noStrike" dirty="0">
                <a:solidFill>
                  <a:schemeClr val="bg1">
                    <a:lumMod val="75000"/>
                  </a:schemeClr>
                </a:solidFill>
                <a:effectLst/>
                <a:latin typeface="Fira Sans" panose="020B0503050000020004" pitchFamily="34" charset="0"/>
              </a:rPr>
              <a:t>Region specific customer segments using more recent data (201</a:t>
            </a:r>
            <a:r>
              <a:rPr lang="en-AU" sz="1300" dirty="0">
                <a:solidFill>
                  <a:schemeClr val="bg1">
                    <a:lumMod val="75000"/>
                  </a:schemeClr>
                </a:solidFill>
                <a:latin typeface="Fira Sans" panose="020B0503050000020004" pitchFamily="34" charset="0"/>
              </a:rPr>
              <a:t>8-2019)</a:t>
            </a:r>
            <a:endParaRPr lang="en-AU" sz="1300" b="0" i="0" u="none" strike="noStrike" dirty="0">
              <a:solidFill>
                <a:schemeClr val="bg1">
                  <a:lumMod val="75000"/>
                </a:schemeClr>
              </a:solidFill>
              <a:effectLst/>
              <a:latin typeface="Fira Sans" panose="020B0503050000020004" pitchFamily="34" charset="0"/>
            </a:endParaRPr>
          </a:p>
          <a:p>
            <a:pPr lvl="1" fontAlgn="base">
              <a:buFont typeface="+mj-lt"/>
              <a:buAutoNum type="arabicPeriod"/>
            </a:pPr>
            <a:r>
              <a:rPr lang="en-AU" sz="1300" b="0" i="0" u="none" strike="noStrike" dirty="0">
                <a:solidFill>
                  <a:schemeClr val="bg1">
                    <a:lumMod val="75000"/>
                  </a:schemeClr>
                </a:solidFill>
                <a:effectLst/>
                <a:latin typeface="Fira Sans" panose="020B0503050000020004" pitchFamily="34" charset="0"/>
              </a:rPr>
              <a:t>Barriers to enter each countr</a:t>
            </a:r>
            <a:r>
              <a:rPr lang="en-AU" sz="1300" dirty="0">
                <a:solidFill>
                  <a:schemeClr val="bg1">
                    <a:lumMod val="75000"/>
                  </a:schemeClr>
                </a:solidFill>
                <a:latin typeface="Fira Sans" panose="020B0503050000020004" pitchFamily="34" charset="0"/>
              </a:rPr>
              <a:t>y’s</a:t>
            </a:r>
            <a:r>
              <a:rPr lang="en-AU" sz="1300" b="0" i="0" u="none" strike="noStrike" dirty="0">
                <a:solidFill>
                  <a:schemeClr val="bg1">
                    <a:lumMod val="75000"/>
                  </a:schemeClr>
                </a:solidFill>
                <a:effectLst/>
                <a:latin typeface="Fira Sans" panose="020B0503050000020004" pitchFamily="34" charset="0"/>
              </a:rPr>
              <a:t> market.</a:t>
            </a:r>
          </a:p>
          <a:p>
            <a:pPr marL="457200" lvl="1" indent="0" rtl="0" fontAlgn="base">
              <a:spcBef>
                <a:spcPts val="0"/>
              </a:spcBef>
              <a:spcAft>
                <a:spcPts val="0"/>
              </a:spcAft>
              <a:buNone/>
            </a:pPr>
            <a:endParaRPr lang="en-AU" sz="1300" b="0" i="0" u="none" strike="noStrike" dirty="0">
              <a:solidFill>
                <a:schemeClr val="bg1">
                  <a:lumMod val="75000"/>
                </a:schemeClr>
              </a:solidFill>
              <a:effectLst/>
              <a:latin typeface="Fira Sans" panose="020B0503050000020004" pitchFamily="34" charset="0"/>
            </a:endParaRPr>
          </a:p>
          <a:p>
            <a:pPr rtl="0" fontAlgn="base">
              <a:spcBef>
                <a:spcPts val="0"/>
              </a:spcBef>
              <a:spcAft>
                <a:spcPts val="0"/>
              </a:spcAft>
              <a:buFont typeface="+mj-lt"/>
              <a:buAutoNum type="arabicPeriod"/>
            </a:pPr>
            <a:r>
              <a:rPr lang="en-AU" sz="1300" b="0" i="0" u="none" strike="noStrike" dirty="0">
                <a:solidFill>
                  <a:schemeClr val="bg1">
                    <a:lumMod val="75000"/>
                  </a:schemeClr>
                </a:solidFill>
                <a:effectLst/>
                <a:latin typeface="Fira Sans" panose="020B0503050000020004" pitchFamily="34" charset="0"/>
              </a:rPr>
              <a:t>Analyse Rockbuster’s resources, investment and ROI:</a:t>
            </a:r>
          </a:p>
          <a:p>
            <a:pPr lvl="1" fontAlgn="base">
              <a:buFont typeface="+mj-lt"/>
              <a:buAutoNum type="arabicPeriod"/>
            </a:pPr>
            <a:r>
              <a:rPr lang="en-AU" sz="1300" b="0" i="0" u="none" strike="noStrike" dirty="0">
                <a:solidFill>
                  <a:schemeClr val="bg1">
                    <a:lumMod val="75000"/>
                  </a:schemeClr>
                </a:solidFill>
                <a:effectLst/>
                <a:latin typeface="Fira Sans" panose="020B0503050000020004" pitchFamily="34" charset="0"/>
              </a:rPr>
              <a:t>What costs will be required to launch the online store in each country?</a:t>
            </a:r>
          </a:p>
          <a:p>
            <a:pPr lvl="1" fontAlgn="base">
              <a:buFont typeface="+mj-lt"/>
              <a:buAutoNum type="arabicPeriod"/>
            </a:pPr>
            <a:r>
              <a:rPr lang="en-AU" sz="1300" dirty="0">
                <a:solidFill>
                  <a:schemeClr val="bg1">
                    <a:lumMod val="75000"/>
                  </a:schemeClr>
                </a:solidFill>
                <a:latin typeface="Fira Sans" panose="020B0503050000020004" pitchFamily="34" charset="0"/>
              </a:rPr>
              <a:t>What type of resources will be required for the launch? Does Rockbuster have these resources?</a:t>
            </a:r>
            <a:endParaRPr lang="en-AU" sz="1300" b="0" i="0" u="none" strike="noStrike" dirty="0">
              <a:solidFill>
                <a:schemeClr val="bg1">
                  <a:lumMod val="75000"/>
                </a:schemeClr>
              </a:solidFill>
              <a:effectLst/>
              <a:latin typeface="Fira Sans" panose="020B0503050000020004" pitchFamily="34" charset="0"/>
            </a:endParaRPr>
          </a:p>
          <a:p>
            <a:pPr lvl="1" fontAlgn="base">
              <a:buFont typeface="+mj-lt"/>
              <a:buAutoNum type="arabicPeriod"/>
            </a:pPr>
            <a:r>
              <a:rPr lang="en-AU" sz="1300" b="0" i="0" u="none" strike="noStrike" dirty="0">
                <a:solidFill>
                  <a:schemeClr val="bg1">
                    <a:lumMod val="75000"/>
                  </a:schemeClr>
                </a:solidFill>
                <a:effectLst/>
                <a:latin typeface="Fira Sans" panose="020B0503050000020004" pitchFamily="34" charset="0"/>
              </a:rPr>
              <a:t>How long will it take to payback investments</a:t>
            </a:r>
          </a:p>
          <a:p>
            <a:pPr lvl="1" fontAlgn="base">
              <a:buFont typeface="+mj-lt"/>
              <a:buAutoNum type="arabicPeriod"/>
            </a:pPr>
            <a:r>
              <a:rPr lang="en-AU" sz="1300" b="0" i="0" u="none" strike="noStrike" dirty="0">
                <a:solidFill>
                  <a:schemeClr val="bg1">
                    <a:lumMod val="75000"/>
                  </a:schemeClr>
                </a:solidFill>
                <a:effectLst/>
                <a:latin typeface="Fira Sans" panose="020B0503050000020004" pitchFamily="34" charset="0"/>
              </a:rPr>
              <a:t>How long will it take to breakeven</a:t>
            </a:r>
          </a:p>
          <a:p>
            <a:pPr marL="228600" lvl="0" indent="-228600" algn="l" rtl="0">
              <a:spcBef>
                <a:spcPts val="0"/>
              </a:spcBef>
              <a:spcAft>
                <a:spcPts val="0"/>
              </a:spcAft>
              <a:buClr>
                <a:schemeClr val="dk1"/>
              </a:buClr>
              <a:buSzPts val="1100"/>
              <a:buFont typeface="+mj-lt"/>
              <a:buAutoNum type="arabicPeriod"/>
            </a:pPr>
            <a:endParaRPr dirty="0">
              <a:solidFill>
                <a:schemeClr val="lt2"/>
              </a:solidFill>
              <a:latin typeface="Fira Sans" panose="020B0503050000020004" pitchFamily="34" charset="0"/>
            </a:endParaRPr>
          </a:p>
        </p:txBody>
      </p:sp>
      <p:sp>
        <p:nvSpPr>
          <p:cNvPr id="846" name="Google Shape;846;p30"/>
          <p:cNvSpPr txBox="1">
            <a:spLocks noGrp="1"/>
          </p:cNvSpPr>
          <p:nvPr>
            <p:ph type="title"/>
          </p:nvPr>
        </p:nvSpPr>
        <p:spPr>
          <a:xfrm>
            <a:off x="720000" y="394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Next Steps</a:t>
            </a:r>
            <a:endParaRPr dirty="0">
              <a:solidFill>
                <a:schemeClr val="lt1"/>
              </a:solidFill>
            </a:endParaRPr>
          </a:p>
        </p:txBody>
      </p:sp>
      <p:grpSp>
        <p:nvGrpSpPr>
          <p:cNvPr id="847" name="Google Shape;847;p30" hidden="1"/>
          <p:cNvGrpSpPr/>
          <p:nvPr/>
        </p:nvGrpSpPr>
        <p:grpSpPr>
          <a:xfrm>
            <a:off x="5459150" y="1242100"/>
            <a:ext cx="2964844" cy="2815200"/>
            <a:chOff x="5171900" y="1164025"/>
            <a:chExt cx="2964844" cy="2815459"/>
          </a:xfrm>
        </p:grpSpPr>
        <p:sp>
          <p:nvSpPr>
            <p:cNvPr id="848" name="Google Shape;848;p30"/>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0" hidden="1"/>
          <p:cNvGrpSpPr/>
          <p:nvPr/>
        </p:nvGrpSpPr>
        <p:grpSpPr>
          <a:xfrm>
            <a:off x="257577" y="4164479"/>
            <a:ext cx="1299031" cy="763082"/>
            <a:chOff x="3285175" y="1554625"/>
            <a:chExt cx="1458275" cy="856625"/>
          </a:xfrm>
        </p:grpSpPr>
        <p:sp>
          <p:nvSpPr>
            <p:cNvPr id="894" name="Google Shape;894;p30"/>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0"/>
          <p:cNvGrpSpPr/>
          <p:nvPr/>
        </p:nvGrpSpPr>
        <p:grpSpPr>
          <a:xfrm>
            <a:off x="7893446" y="188324"/>
            <a:ext cx="926750" cy="870532"/>
            <a:chOff x="220838" y="-10150"/>
            <a:chExt cx="1417700" cy="1331700"/>
          </a:xfrm>
        </p:grpSpPr>
        <p:sp>
          <p:nvSpPr>
            <p:cNvPr id="910" name="Google Shape;910;p30"/>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69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body" idx="1"/>
          </p:nvPr>
        </p:nvSpPr>
        <p:spPr>
          <a:xfrm>
            <a:off x="685388" y="1280811"/>
            <a:ext cx="7424800" cy="3301231"/>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dk1"/>
              </a:buClr>
              <a:buSzPts val="1100"/>
              <a:buFont typeface="+mj-lt"/>
              <a:buAutoNum type="arabicPeriod"/>
            </a:pPr>
            <a:r>
              <a:rPr lang="en-AU" sz="1300" dirty="0">
                <a:solidFill>
                  <a:schemeClr val="lt2"/>
                </a:solidFill>
                <a:latin typeface="Fira Sans" panose="020B0503050000020004" pitchFamily="34" charset="0"/>
                <a:hlinkClick r:id="rId3"/>
              </a:rPr>
              <a:t>Rockbuster Stealth Data Analysis Project Brief</a:t>
            </a:r>
            <a:endParaRPr lang="en-AU" sz="1300" dirty="0">
              <a:solidFill>
                <a:schemeClr val="lt2"/>
              </a:solidFill>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endParaRPr lang="en-AU" sz="1300" dirty="0">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r>
              <a:rPr lang="en-AU" sz="1300" dirty="0">
                <a:latin typeface="Fira Sans" panose="020B0503050000020004" pitchFamily="34" charset="0"/>
                <a:hlinkClick r:id="rId4"/>
              </a:rPr>
              <a:t>Rockbuster Explorative Data Analysis</a:t>
            </a:r>
            <a:endParaRPr lang="en-AU" sz="1300" dirty="0">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endParaRPr lang="en-AU" sz="1300" dirty="0">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r>
              <a:rPr lang="en-AU" sz="1300" dirty="0">
                <a:latin typeface="Fira Sans" panose="020B0503050000020004" pitchFamily="34" charset="0"/>
                <a:hlinkClick r:id="rId5"/>
              </a:rPr>
              <a:t>Rockbuster Data Dictionary</a:t>
            </a:r>
            <a:endParaRPr lang="en-AU" sz="1300" dirty="0">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endParaRPr lang="en-AU" sz="1300" dirty="0">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r>
              <a:rPr lang="en-AU" sz="1300" dirty="0">
                <a:latin typeface="Fira Sans" panose="020B0503050000020004" pitchFamily="34" charset="0"/>
                <a:hlinkClick r:id="rId6"/>
              </a:rPr>
              <a:t>Map &amp; Scatterplot graph in the presentation</a:t>
            </a:r>
            <a:endParaRPr lang="en-AU" sz="1300" dirty="0">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endParaRPr lang="en-AU" sz="1300" dirty="0">
              <a:latin typeface="Fira Sans" panose="020B0503050000020004" pitchFamily="34" charset="0"/>
            </a:endParaRPr>
          </a:p>
          <a:p>
            <a:pPr marL="228600" indent="-228600">
              <a:buSzPts val="1100"/>
              <a:buFont typeface="+mj-lt"/>
              <a:buAutoNum type="arabicPeriod"/>
            </a:pPr>
            <a:r>
              <a:rPr lang="en-AU" sz="1300" dirty="0">
                <a:latin typeface="Fira Sans" panose="020B0503050000020004" pitchFamily="34" charset="0"/>
                <a:hlinkClick r:id="rId7"/>
              </a:rPr>
              <a:t>2019 U.S Home Entertainment Statistics</a:t>
            </a:r>
            <a:endParaRPr lang="en-AU" sz="1300" dirty="0">
              <a:latin typeface="Fira Sans" panose="020B0503050000020004" pitchFamily="34" charset="0"/>
            </a:endParaRPr>
          </a:p>
          <a:p>
            <a:pPr marL="0" indent="0">
              <a:buSzPts val="1100"/>
              <a:buNone/>
            </a:pPr>
            <a:endParaRPr lang="en-AU" sz="1300" dirty="0">
              <a:solidFill>
                <a:schemeClr val="lt2"/>
              </a:solidFill>
              <a:latin typeface="Fira Sans" panose="020B0503050000020004" pitchFamily="34" charset="0"/>
            </a:endParaRPr>
          </a:p>
          <a:p>
            <a:pPr marL="0" lvl="0" indent="0" algn="l" rtl="0">
              <a:spcBef>
                <a:spcPts val="0"/>
              </a:spcBef>
              <a:spcAft>
                <a:spcPts val="0"/>
              </a:spcAft>
              <a:buClr>
                <a:schemeClr val="dk1"/>
              </a:buClr>
              <a:buSzPts val="1100"/>
              <a:buNone/>
            </a:pPr>
            <a:endParaRPr lang="en-AU" sz="1300" dirty="0">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endParaRPr lang="en-AU" sz="1300" dirty="0">
              <a:solidFill>
                <a:schemeClr val="lt2"/>
              </a:solidFill>
              <a:latin typeface="Fira Sans" panose="020B0503050000020004" pitchFamily="34" charset="0"/>
            </a:endParaRPr>
          </a:p>
          <a:p>
            <a:pPr marL="228600" lvl="0" indent="-228600" algn="l" rtl="0">
              <a:spcBef>
                <a:spcPts val="0"/>
              </a:spcBef>
              <a:spcAft>
                <a:spcPts val="0"/>
              </a:spcAft>
              <a:buClr>
                <a:schemeClr val="dk1"/>
              </a:buClr>
              <a:buSzPts val="1100"/>
              <a:buFont typeface="+mj-lt"/>
              <a:buAutoNum type="arabicPeriod"/>
            </a:pPr>
            <a:endParaRPr sz="1300" dirty="0">
              <a:solidFill>
                <a:schemeClr val="lt2"/>
              </a:solidFill>
              <a:latin typeface="Fira Sans" panose="020B0503050000020004" pitchFamily="34" charset="0"/>
            </a:endParaRPr>
          </a:p>
        </p:txBody>
      </p:sp>
      <p:sp>
        <p:nvSpPr>
          <p:cNvPr id="846" name="Google Shape;84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lt1"/>
                </a:solidFill>
              </a:rPr>
              <a:t>0.6 </a:t>
            </a:r>
            <a:r>
              <a:rPr lang="en" sz="3200" dirty="0">
                <a:solidFill>
                  <a:schemeClr val="tx1"/>
                </a:solidFill>
              </a:rPr>
              <a:t>Appendix</a:t>
            </a:r>
            <a:endParaRPr sz="3200" dirty="0">
              <a:solidFill>
                <a:schemeClr val="tx1"/>
              </a:solidFill>
            </a:endParaRPr>
          </a:p>
        </p:txBody>
      </p:sp>
      <p:grpSp>
        <p:nvGrpSpPr>
          <p:cNvPr id="847" name="Google Shape;847;p30" hidden="1"/>
          <p:cNvGrpSpPr/>
          <p:nvPr/>
        </p:nvGrpSpPr>
        <p:grpSpPr>
          <a:xfrm>
            <a:off x="5459150" y="1242100"/>
            <a:ext cx="2964844" cy="2815200"/>
            <a:chOff x="5171900" y="1164025"/>
            <a:chExt cx="2964844" cy="2815459"/>
          </a:xfrm>
        </p:grpSpPr>
        <p:sp>
          <p:nvSpPr>
            <p:cNvPr id="848" name="Google Shape;848;p30"/>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0" hidden="1"/>
          <p:cNvGrpSpPr/>
          <p:nvPr/>
        </p:nvGrpSpPr>
        <p:grpSpPr>
          <a:xfrm>
            <a:off x="257577" y="4164479"/>
            <a:ext cx="1299031" cy="763082"/>
            <a:chOff x="3285175" y="1554625"/>
            <a:chExt cx="1458275" cy="856625"/>
          </a:xfrm>
        </p:grpSpPr>
        <p:sp>
          <p:nvSpPr>
            <p:cNvPr id="894" name="Google Shape;894;p30"/>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0"/>
          <p:cNvGrpSpPr/>
          <p:nvPr/>
        </p:nvGrpSpPr>
        <p:grpSpPr>
          <a:xfrm>
            <a:off x="7893446" y="188324"/>
            <a:ext cx="926750" cy="870532"/>
            <a:chOff x="220838" y="-10150"/>
            <a:chExt cx="1417700" cy="1331700"/>
          </a:xfrm>
        </p:grpSpPr>
        <p:sp>
          <p:nvSpPr>
            <p:cNvPr id="910" name="Google Shape;910;p30"/>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392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grpSp>
        <p:nvGrpSpPr>
          <p:cNvPr id="847" name="Google Shape;847;p30" hidden="1"/>
          <p:cNvGrpSpPr/>
          <p:nvPr/>
        </p:nvGrpSpPr>
        <p:grpSpPr>
          <a:xfrm>
            <a:off x="5459150" y="1242100"/>
            <a:ext cx="2964844" cy="2815200"/>
            <a:chOff x="5171900" y="1164025"/>
            <a:chExt cx="2964844" cy="2815459"/>
          </a:xfrm>
        </p:grpSpPr>
        <p:sp>
          <p:nvSpPr>
            <p:cNvPr id="848" name="Google Shape;848;p30"/>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0" hidden="1"/>
          <p:cNvGrpSpPr/>
          <p:nvPr/>
        </p:nvGrpSpPr>
        <p:grpSpPr>
          <a:xfrm>
            <a:off x="257577" y="4164479"/>
            <a:ext cx="1299031" cy="763082"/>
            <a:chOff x="3285175" y="1554625"/>
            <a:chExt cx="1458275" cy="856625"/>
          </a:xfrm>
        </p:grpSpPr>
        <p:sp>
          <p:nvSpPr>
            <p:cNvPr id="894" name="Google Shape;894;p30"/>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593;p46">
            <a:extLst>
              <a:ext uri="{FF2B5EF4-FFF2-40B4-BE49-F238E27FC236}">
                <a16:creationId xmlns:a16="http://schemas.microsoft.com/office/drawing/2014/main" id="{3B666886-285E-9708-D7F7-23852F3E7003}"/>
              </a:ext>
            </a:extLst>
          </p:cNvPr>
          <p:cNvSpPr txBox="1">
            <a:spLocks/>
          </p:cNvSpPr>
          <p:nvPr/>
        </p:nvSpPr>
        <p:spPr>
          <a:xfrm>
            <a:off x="2633359" y="1680751"/>
            <a:ext cx="3708300" cy="116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pPr algn="ctr"/>
            <a:r>
              <a:rPr lang="en-AU" dirty="0"/>
              <a:t>Thank </a:t>
            </a:r>
            <a:r>
              <a:rPr lang="en-AU" dirty="0">
                <a:solidFill>
                  <a:schemeClr val="bg1">
                    <a:lumMod val="75000"/>
                  </a:schemeClr>
                </a:solidFill>
              </a:rPr>
              <a:t>YOU</a:t>
            </a:r>
            <a:endParaRPr lang="en-AU" dirty="0">
              <a:solidFill>
                <a:schemeClr val="lt1"/>
              </a:solidFill>
            </a:endParaRPr>
          </a:p>
        </p:txBody>
      </p:sp>
    </p:spTree>
    <p:extLst>
      <p:ext uri="{BB962C8B-B14F-4D97-AF65-F5344CB8AC3E}">
        <p14:creationId xmlns:p14="http://schemas.microsoft.com/office/powerpoint/2010/main" val="1432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29"/>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tx1"/>
                </a:solidFill>
              </a:rPr>
              <a:t>Agenda</a:t>
            </a:r>
            <a:endParaRPr sz="3200" dirty="0">
              <a:solidFill>
                <a:schemeClr val="tx1"/>
              </a:solidFill>
            </a:endParaRPr>
          </a:p>
        </p:txBody>
      </p:sp>
      <p:grpSp>
        <p:nvGrpSpPr>
          <p:cNvPr id="729" name="Google Shape;729;p29" hidden="1"/>
          <p:cNvGrpSpPr/>
          <p:nvPr/>
        </p:nvGrpSpPr>
        <p:grpSpPr>
          <a:xfrm rot="1028086">
            <a:off x="7735261" y="3893910"/>
            <a:ext cx="1155832" cy="1085718"/>
            <a:chOff x="220838" y="-10150"/>
            <a:chExt cx="1417700" cy="1331700"/>
          </a:xfrm>
        </p:grpSpPr>
        <p:sp>
          <p:nvSpPr>
            <p:cNvPr id="730" name="Google Shape;730;p29"/>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9"/>
          <p:cNvSpPr txBox="1">
            <a:spLocks noGrp="1"/>
          </p:cNvSpPr>
          <p:nvPr>
            <p:ph type="subTitle" idx="1"/>
          </p:nvPr>
        </p:nvSpPr>
        <p:spPr>
          <a:xfrm>
            <a:off x="1083539" y="1982464"/>
            <a:ext cx="2116513"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Introduction &amp; Film Data summary</a:t>
            </a:r>
            <a:endParaRPr sz="1800" dirty="0"/>
          </a:p>
        </p:txBody>
      </p:sp>
      <p:sp>
        <p:nvSpPr>
          <p:cNvPr id="777" name="Google Shape;777;p29"/>
          <p:cNvSpPr txBox="1">
            <a:spLocks noGrp="1"/>
          </p:cNvSpPr>
          <p:nvPr>
            <p:ph type="subTitle" idx="4"/>
          </p:nvPr>
        </p:nvSpPr>
        <p:spPr>
          <a:xfrm>
            <a:off x="3377201" y="1974999"/>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Top Rental Locations</a:t>
            </a:r>
            <a:endParaRPr sz="1800" dirty="0"/>
          </a:p>
        </p:txBody>
      </p:sp>
      <p:sp>
        <p:nvSpPr>
          <p:cNvPr id="778" name="Google Shape;778;p29"/>
          <p:cNvSpPr txBox="1">
            <a:spLocks noGrp="1"/>
          </p:cNvSpPr>
          <p:nvPr>
            <p:ph type="subTitle" idx="5"/>
          </p:nvPr>
        </p:nvSpPr>
        <p:spPr>
          <a:xfrm>
            <a:off x="5598326" y="1984749"/>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Genre Preferences</a:t>
            </a:r>
            <a:endParaRPr sz="1800" dirty="0"/>
          </a:p>
        </p:txBody>
      </p:sp>
      <p:sp>
        <p:nvSpPr>
          <p:cNvPr id="779" name="Google Shape;779;p29"/>
          <p:cNvSpPr txBox="1">
            <a:spLocks noGrp="1"/>
          </p:cNvSpPr>
          <p:nvPr>
            <p:ph type="title"/>
          </p:nvPr>
        </p:nvSpPr>
        <p:spPr>
          <a:xfrm>
            <a:off x="1488176" y="1353474"/>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01</a:t>
            </a:r>
            <a:endParaRPr sz="4800" dirty="0"/>
          </a:p>
        </p:txBody>
      </p:sp>
      <p:sp>
        <p:nvSpPr>
          <p:cNvPr id="780" name="Google Shape;780;p29"/>
          <p:cNvSpPr txBox="1">
            <a:spLocks noGrp="1"/>
          </p:cNvSpPr>
          <p:nvPr>
            <p:ph type="title" idx="2"/>
          </p:nvPr>
        </p:nvSpPr>
        <p:spPr>
          <a:xfrm>
            <a:off x="3709301" y="1353474"/>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02</a:t>
            </a:r>
            <a:endParaRPr sz="4800" dirty="0"/>
          </a:p>
        </p:txBody>
      </p:sp>
      <p:sp>
        <p:nvSpPr>
          <p:cNvPr id="781" name="Google Shape;781;p29"/>
          <p:cNvSpPr txBox="1">
            <a:spLocks noGrp="1"/>
          </p:cNvSpPr>
          <p:nvPr>
            <p:ph type="title" idx="3"/>
          </p:nvPr>
        </p:nvSpPr>
        <p:spPr>
          <a:xfrm>
            <a:off x="5930426" y="1353474"/>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03</a:t>
            </a:r>
            <a:endParaRPr sz="4800" dirty="0"/>
          </a:p>
        </p:txBody>
      </p:sp>
      <p:grpSp>
        <p:nvGrpSpPr>
          <p:cNvPr id="782" name="Google Shape;782;p29" hidden="1"/>
          <p:cNvGrpSpPr/>
          <p:nvPr/>
        </p:nvGrpSpPr>
        <p:grpSpPr>
          <a:xfrm rot="-611180">
            <a:off x="203878" y="3939646"/>
            <a:ext cx="1253041" cy="994265"/>
            <a:chOff x="1291550" y="1421925"/>
            <a:chExt cx="1399875" cy="1110775"/>
          </a:xfrm>
        </p:grpSpPr>
        <p:sp>
          <p:nvSpPr>
            <p:cNvPr id="783" name="Google Shape;783;p29"/>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9" hidden="1"/>
          <p:cNvGrpSpPr/>
          <p:nvPr/>
        </p:nvGrpSpPr>
        <p:grpSpPr>
          <a:xfrm rot="411809">
            <a:off x="7130959" y="121184"/>
            <a:ext cx="1817755" cy="1541152"/>
            <a:chOff x="50279" y="3561268"/>
            <a:chExt cx="1817816" cy="1541204"/>
          </a:xfrm>
        </p:grpSpPr>
        <p:sp>
          <p:nvSpPr>
            <p:cNvPr id="802" name="Google Shape;802;p29"/>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29"/>
          <p:cNvSpPr txBox="1">
            <a:spLocks noGrp="1"/>
          </p:cNvSpPr>
          <p:nvPr>
            <p:ph type="title" idx="7"/>
          </p:nvPr>
        </p:nvSpPr>
        <p:spPr>
          <a:xfrm>
            <a:off x="1504146" y="2985373"/>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04</a:t>
            </a:r>
            <a:endParaRPr sz="4800" dirty="0"/>
          </a:p>
        </p:txBody>
      </p:sp>
      <p:sp>
        <p:nvSpPr>
          <p:cNvPr id="836" name="Google Shape;836;p29"/>
          <p:cNvSpPr txBox="1">
            <a:spLocks noGrp="1"/>
          </p:cNvSpPr>
          <p:nvPr>
            <p:ph type="title" idx="8"/>
          </p:nvPr>
        </p:nvSpPr>
        <p:spPr>
          <a:xfrm>
            <a:off x="3725271" y="2985373"/>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05</a:t>
            </a:r>
            <a:endParaRPr sz="4800" dirty="0"/>
          </a:p>
        </p:txBody>
      </p:sp>
      <p:sp>
        <p:nvSpPr>
          <p:cNvPr id="838" name="Google Shape;838;p29"/>
          <p:cNvSpPr txBox="1">
            <a:spLocks noGrp="1"/>
          </p:cNvSpPr>
          <p:nvPr>
            <p:ph type="subTitle" idx="13"/>
          </p:nvPr>
        </p:nvSpPr>
        <p:spPr>
          <a:xfrm>
            <a:off x="3453778" y="3726911"/>
            <a:ext cx="1981192" cy="449100"/>
          </a:xfrm>
          <a:prstGeom prst="rect">
            <a:avLst/>
          </a:prstGeom>
        </p:spPr>
        <p:txBody>
          <a:bodyPr spcFirstLastPara="1" wrap="square" lIns="91425" tIns="91425" rIns="91425" bIns="91425" anchor="t" anchorCtr="0">
            <a:noAutofit/>
          </a:bodyPr>
          <a:lstStyle/>
          <a:p>
            <a:pPr marL="0" indent="0"/>
            <a:r>
              <a:rPr lang="en-AU" sz="1800" dirty="0"/>
              <a:t>Recommendations &amp; Next Steps</a:t>
            </a:r>
          </a:p>
        </p:txBody>
      </p:sp>
      <p:sp>
        <p:nvSpPr>
          <p:cNvPr id="839" name="Google Shape;839;p29"/>
          <p:cNvSpPr txBox="1">
            <a:spLocks noGrp="1"/>
          </p:cNvSpPr>
          <p:nvPr>
            <p:ph type="subTitle" idx="14"/>
          </p:nvPr>
        </p:nvSpPr>
        <p:spPr>
          <a:xfrm>
            <a:off x="1182941" y="3649067"/>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sz="1800" dirty="0"/>
              <a:t>Film Ratings Preferences</a:t>
            </a:r>
            <a:endParaRPr sz="1800" dirty="0"/>
          </a:p>
        </p:txBody>
      </p:sp>
      <p:sp>
        <p:nvSpPr>
          <p:cNvPr id="4" name="Google Shape;836;p29">
            <a:extLst>
              <a:ext uri="{FF2B5EF4-FFF2-40B4-BE49-F238E27FC236}">
                <a16:creationId xmlns:a16="http://schemas.microsoft.com/office/drawing/2014/main" id="{2C13E277-C849-E62C-9F00-09CE36C4B5F6}"/>
              </a:ext>
            </a:extLst>
          </p:cNvPr>
          <p:cNvSpPr txBox="1">
            <a:spLocks/>
          </p:cNvSpPr>
          <p:nvPr/>
        </p:nvSpPr>
        <p:spPr>
          <a:xfrm>
            <a:off x="5921962" y="2985373"/>
            <a:ext cx="1275300" cy="83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jdhani"/>
              <a:buNone/>
              <a:defRPr sz="6000" b="1" i="0" u="none" strike="noStrike" cap="none">
                <a:solidFill>
                  <a:schemeClr val="lt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9pPr>
          </a:lstStyle>
          <a:p>
            <a:r>
              <a:rPr lang="en" sz="4800" dirty="0"/>
              <a:t>06</a:t>
            </a:r>
          </a:p>
        </p:txBody>
      </p:sp>
      <p:sp>
        <p:nvSpPr>
          <p:cNvPr id="5" name="Google Shape;838;p29">
            <a:extLst>
              <a:ext uri="{FF2B5EF4-FFF2-40B4-BE49-F238E27FC236}">
                <a16:creationId xmlns:a16="http://schemas.microsoft.com/office/drawing/2014/main" id="{34BE4EE7-DC7C-A4CC-D661-864E6FC38FCC}"/>
              </a:ext>
            </a:extLst>
          </p:cNvPr>
          <p:cNvSpPr txBox="1">
            <a:spLocks/>
          </p:cNvSpPr>
          <p:nvPr/>
        </p:nvSpPr>
        <p:spPr>
          <a:xfrm>
            <a:off x="5650469" y="3726911"/>
            <a:ext cx="1981192" cy="44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Arial"/>
              <a:buNone/>
              <a:defRPr sz="24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400"/>
              <a:buFont typeface="Fira Sans"/>
              <a:buNone/>
              <a:defRPr sz="2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r>
              <a:rPr lang="en-AU" sz="1800" dirty="0"/>
              <a:t>Appendix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body" idx="1"/>
          </p:nvPr>
        </p:nvSpPr>
        <p:spPr>
          <a:xfrm>
            <a:off x="720000" y="1217222"/>
            <a:ext cx="7173446" cy="7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AU" sz="1300" dirty="0">
                <a:solidFill>
                  <a:schemeClr val="tx1">
                    <a:lumMod val="50000"/>
                  </a:schemeClr>
                </a:solidFill>
              </a:rPr>
              <a:t>Rockbuster will be launching online video rental service using existing movie licenses to stay competitive with other streaming services such as Amazon Prime and Netflix.  </a:t>
            </a:r>
          </a:p>
        </p:txBody>
      </p:sp>
      <p:sp>
        <p:nvSpPr>
          <p:cNvPr id="846" name="Google Shape;846;p30"/>
          <p:cNvSpPr txBox="1">
            <a:spLocks noGrp="1"/>
          </p:cNvSpPr>
          <p:nvPr>
            <p:ph type="title"/>
          </p:nvPr>
        </p:nvSpPr>
        <p:spPr>
          <a:xfrm>
            <a:off x="720000" y="39422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bg1"/>
                </a:solidFill>
              </a:rPr>
              <a:t>01. </a:t>
            </a:r>
            <a:r>
              <a:rPr lang="en" sz="3200" dirty="0"/>
              <a:t>Launch of </a:t>
            </a:r>
            <a:r>
              <a:rPr lang="en" sz="3200" dirty="0">
                <a:solidFill>
                  <a:schemeClr val="bg1"/>
                </a:solidFill>
              </a:rPr>
              <a:t>Online Store</a:t>
            </a:r>
            <a:endParaRPr sz="3200" dirty="0">
              <a:solidFill>
                <a:schemeClr val="bg1"/>
              </a:solidFill>
            </a:endParaRPr>
          </a:p>
        </p:txBody>
      </p:sp>
      <p:sp>
        <p:nvSpPr>
          <p:cNvPr id="5" name="Google Shape;1204;p33">
            <a:extLst>
              <a:ext uri="{FF2B5EF4-FFF2-40B4-BE49-F238E27FC236}">
                <a16:creationId xmlns:a16="http://schemas.microsoft.com/office/drawing/2014/main" id="{E7AC07B6-639C-8D61-B87C-54A29B592935}"/>
              </a:ext>
            </a:extLst>
          </p:cNvPr>
          <p:cNvSpPr txBox="1">
            <a:spLocks/>
          </p:cNvSpPr>
          <p:nvPr/>
        </p:nvSpPr>
        <p:spPr>
          <a:xfrm>
            <a:off x="1683591" y="2275942"/>
            <a:ext cx="2356062" cy="10777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Fira Sans"/>
                <a:ea typeface="Fira Sans"/>
                <a:cs typeface="Fira Sans"/>
                <a:sym typeface="Fira Sans"/>
              </a:defRPr>
            </a:lvl2pPr>
            <a:lvl3pPr marL="1371600" marR="0" lvl="2"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3pPr>
            <a:lvl4pPr marL="1828800" marR="0" lvl="3"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4pPr>
            <a:lvl5pPr marL="2286000" marR="0" lvl="4"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5pPr>
            <a:lvl6pPr marL="2743200" marR="0" lvl="5"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6pPr>
            <a:lvl7pPr marL="3200400" marR="0" lvl="6"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7pPr>
            <a:lvl8pPr marL="3657600" marR="0" lvl="7"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8pPr>
            <a:lvl9pPr marL="4114800" marR="0" lvl="8"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9pPr>
          </a:lstStyle>
          <a:p>
            <a:pPr marL="0" indent="0">
              <a:buNone/>
            </a:pPr>
            <a:r>
              <a:rPr lang="en-AU" dirty="0">
                <a:solidFill>
                  <a:schemeClr val="bg1">
                    <a:lumMod val="50000"/>
                  </a:schemeClr>
                </a:solidFill>
                <a:latin typeface="Fira Sans" panose="020B0503050000020004" pitchFamily="34" charset="0"/>
              </a:rPr>
              <a:t>In 2019 subscription streaming represented </a:t>
            </a:r>
            <a:r>
              <a:rPr lang="en-AU" b="1" dirty="0">
                <a:solidFill>
                  <a:schemeClr val="bg1"/>
                </a:solidFill>
                <a:latin typeface="Fira Sans" panose="020B0503050000020004" pitchFamily="34" charset="0"/>
              </a:rPr>
              <a:t>63% </a:t>
            </a:r>
            <a:r>
              <a:rPr lang="en-AU" dirty="0">
                <a:solidFill>
                  <a:schemeClr val="bg1">
                    <a:lumMod val="50000"/>
                  </a:schemeClr>
                </a:solidFill>
                <a:latin typeface="Fira Sans" panose="020B0503050000020004" pitchFamily="34" charset="0"/>
              </a:rPr>
              <a:t>of home entertainment market share, increasing by </a:t>
            </a:r>
            <a:r>
              <a:rPr lang="en-AU" b="1" dirty="0">
                <a:solidFill>
                  <a:schemeClr val="bg1"/>
                </a:solidFill>
                <a:latin typeface="Fira Sans" panose="020B0503050000020004" pitchFamily="34" charset="0"/>
              </a:rPr>
              <a:t>23.7% </a:t>
            </a:r>
            <a:r>
              <a:rPr lang="en-AU" dirty="0">
                <a:solidFill>
                  <a:schemeClr val="bg1">
                    <a:lumMod val="50000"/>
                  </a:schemeClr>
                </a:solidFill>
                <a:latin typeface="Fira Sans" panose="020B0503050000020004" pitchFamily="34" charset="0"/>
              </a:rPr>
              <a:t>from 2018</a:t>
            </a:r>
          </a:p>
          <a:p>
            <a:pPr marL="171450" indent="-171450" algn="ctr"/>
            <a:endParaRPr lang="en-AU" dirty="0">
              <a:solidFill>
                <a:schemeClr val="bg1">
                  <a:lumMod val="50000"/>
                </a:schemeClr>
              </a:solidFill>
              <a:latin typeface="Fira Sans" panose="020B0503050000020004" pitchFamily="34" charset="0"/>
            </a:endParaRPr>
          </a:p>
          <a:p>
            <a:pPr marL="171450" indent="-171450" algn="ctr"/>
            <a:endParaRPr lang="en-AU" dirty="0">
              <a:solidFill>
                <a:schemeClr val="bg1">
                  <a:lumMod val="50000"/>
                </a:schemeClr>
              </a:solidFill>
              <a:latin typeface="Fira Sans" panose="020B0503050000020004" pitchFamily="34" charset="0"/>
            </a:endParaRPr>
          </a:p>
        </p:txBody>
      </p:sp>
      <p:sp>
        <p:nvSpPr>
          <p:cNvPr id="6" name="Google Shape;1205;p33">
            <a:extLst>
              <a:ext uri="{FF2B5EF4-FFF2-40B4-BE49-F238E27FC236}">
                <a16:creationId xmlns:a16="http://schemas.microsoft.com/office/drawing/2014/main" id="{91DCB711-9402-2A30-1CDA-A3BF1AA5CD00}"/>
              </a:ext>
            </a:extLst>
          </p:cNvPr>
          <p:cNvSpPr txBox="1">
            <a:spLocks/>
          </p:cNvSpPr>
          <p:nvPr/>
        </p:nvSpPr>
        <p:spPr>
          <a:xfrm>
            <a:off x="632008" y="3378914"/>
            <a:ext cx="2336400" cy="684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AU" dirty="0"/>
          </a:p>
        </p:txBody>
      </p:sp>
      <p:sp>
        <p:nvSpPr>
          <p:cNvPr id="7" name="Google Shape;1206;p33">
            <a:extLst>
              <a:ext uri="{FF2B5EF4-FFF2-40B4-BE49-F238E27FC236}">
                <a16:creationId xmlns:a16="http://schemas.microsoft.com/office/drawing/2014/main" id="{1DCFDC4B-F760-202C-8D4B-9550C8276FC2}"/>
              </a:ext>
            </a:extLst>
          </p:cNvPr>
          <p:cNvSpPr txBox="1">
            <a:spLocks/>
          </p:cNvSpPr>
          <p:nvPr/>
        </p:nvSpPr>
        <p:spPr>
          <a:xfrm>
            <a:off x="5773788" y="3365457"/>
            <a:ext cx="2336400" cy="684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200" dirty="0">
                <a:solidFill>
                  <a:schemeClr val="bg1">
                    <a:lumMod val="50000"/>
                  </a:schemeClr>
                </a:solidFill>
                <a:latin typeface="Fira Sans" panose="020B0503050000020004" pitchFamily="34" charset="0"/>
              </a:rPr>
              <a:t>In US, video rental spending dropped by </a:t>
            </a:r>
            <a:r>
              <a:rPr lang="en-AU" sz="1200" b="1" dirty="0">
                <a:solidFill>
                  <a:schemeClr val="bg1"/>
                </a:solidFill>
                <a:latin typeface="Fira Sans" panose="020B0503050000020004" pitchFamily="34" charset="0"/>
              </a:rPr>
              <a:t>12.3% to $3.4 billion</a:t>
            </a:r>
            <a:r>
              <a:rPr lang="en-AU" sz="1200" dirty="0">
                <a:solidFill>
                  <a:schemeClr val="bg1">
                    <a:lumMod val="50000"/>
                  </a:schemeClr>
                </a:solidFill>
                <a:latin typeface="Fira Sans" panose="020B0503050000020004" pitchFamily="34" charset="0"/>
              </a:rPr>
              <a:t> in 2019</a:t>
            </a:r>
          </a:p>
        </p:txBody>
      </p:sp>
      <p:sp>
        <p:nvSpPr>
          <p:cNvPr id="8" name="Google Shape;1207;p33">
            <a:extLst>
              <a:ext uri="{FF2B5EF4-FFF2-40B4-BE49-F238E27FC236}">
                <a16:creationId xmlns:a16="http://schemas.microsoft.com/office/drawing/2014/main" id="{B3DF6975-1277-1501-15B5-53E1C8C4EEAE}"/>
              </a:ext>
            </a:extLst>
          </p:cNvPr>
          <p:cNvSpPr txBox="1">
            <a:spLocks/>
          </p:cNvSpPr>
          <p:nvPr/>
        </p:nvSpPr>
        <p:spPr>
          <a:xfrm>
            <a:off x="5751776" y="2130494"/>
            <a:ext cx="2336400" cy="684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200" b="0" i="0" dirty="0">
                <a:solidFill>
                  <a:schemeClr val="bg1">
                    <a:lumMod val="50000"/>
                  </a:schemeClr>
                </a:solidFill>
                <a:effectLst/>
                <a:latin typeface="Fira Sans" panose="020B0503050000020004" pitchFamily="34" charset="0"/>
              </a:rPr>
              <a:t>Digital movie rentals via internet services saw a </a:t>
            </a:r>
            <a:r>
              <a:rPr lang="en-AU" sz="1200" b="1" i="0" dirty="0">
                <a:solidFill>
                  <a:schemeClr val="bg1">
                    <a:lumMod val="50000"/>
                  </a:schemeClr>
                </a:solidFill>
                <a:effectLst/>
                <a:latin typeface="Fira Sans" panose="020B0503050000020004" pitchFamily="34" charset="0"/>
              </a:rPr>
              <a:t>9% </a:t>
            </a:r>
            <a:r>
              <a:rPr lang="en-AU" sz="1200" b="0" i="0" dirty="0">
                <a:solidFill>
                  <a:schemeClr val="bg1">
                    <a:lumMod val="50000"/>
                  </a:schemeClr>
                </a:solidFill>
                <a:effectLst/>
                <a:latin typeface="Fira Sans" panose="020B0503050000020004" pitchFamily="34" charset="0"/>
              </a:rPr>
              <a:t>increase in sales in the U.S</a:t>
            </a:r>
            <a:endParaRPr lang="en-AU" sz="1200" dirty="0">
              <a:solidFill>
                <a:schemeClr val="bg1">
                  <a:lumMod val="50000"/>
                </a:schemeClr>
              </a:solidFill>
              <a:latin typeface="Fira Sans" panose="020B0503050000020004" pitchFamily="34" charset="0"/>
            </a:endParaRPr>
          </a:p>
        </p:txBody>
      </p:sp>
      <p:grpSp>
        <p:nvGrpSpPr>
          <p:cNvPr id="11" name="Google Shape;1293;p33">
            <a:extLst>
              <a:ext uri="{FF2B5EF4-FFF2-40B4-BE49-F238E27FC236}">
                <a16:creationId xmlns:a16="http://schemas.microsoft.com/office/drawing/2014/main" id="{A32AD5E0-7F81-0FC3-8958-345CFFBEB132}"/>
              </a:ext>
            </a:extLst>
          </p:cNvPr>
          <p:cNvGrpSpPr/>
          <p:nvPr/>
        </p:nvGrpSpPr>
        <p:grpSpPr>
          <a:xfrm>
            <a:off x="5115600" y="3386169"/>
            <a:ext cx="559122" cy="486333"/>
            <a:chOff x="6625609" y="2446777"/>
            <a:chExt cx="364130" cy="316726"/>
          </a:xfrm>
        </p:grpSpPr>
        <p:sp>
          <p:nvSpPr>
            <p:cNvPr id="12" name="Google Shape;1294;p33">
              <a:extLst>
                <a:ext uri="{FF2B5EF4-FFF2-40B4-BE49-F238E27FC236}">
                  <a16:creationId xmlns:a16="http://schemas.microsoft.com/office/drawing/2014/main" id="{7CCC3FE0-1323-4BE5-3664-6F167F42AA8F}"/>
                </a:ext>
              </a:extLst>
            </p:cNvPr>
            <p:cNvSpPr/>
            <p:nvPr/>
          </p:nvSpPr>
          <p:spPr>
            <a:xfrm>
              <a:off x="6657255" y="2495096"/>
              <a:ext cx="265140" cy="240497"/>
            </a:xfrm>
            <a:custGeom>
              <a:avLst/>
              <a:gdLst/>
              <a:ahLst/>
              <a:cxnLst/>
              <a:rect l="l" t="t" r="r" b="b"/>
              <a:pathLst>
                <a:path w="10146" h="9203" extrusionOk="0">
                  <a:moveTo>
                    <a:pt x="1232" y="0"/>
                  </a:moveTo>
                  <a:lnTo>
                    <a:pt x="1" y="808"/>
                  </a:lnTo>
                  <a:lnTo>
                    <a:pt x="1376" y="9203"/>
                  </a:lnTo>
                  <a:lnTo>
                    <a:pt x="10146" y="9203"/>
                  </a:lnTo>
                  <a:lnTo>
                    <a:pt x="1232" y="0"/>
                  </a:lnTo>
                  <a:close/>
                </a:path>
              </a:pathLst>
            </a:custGeom>
            <a:solidFill>
              <a:srgbClr val="C5CFD3">
                <a:alpha val="46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5;p33">
              <a:extLst>
                <a:ext uri="{FF2B5EF4-FFF2-40B4-BE49-F238E27FC236}">
                  <a16:creationId xmlns:a16="http://schemas.microsoft.com/office/drawing/2014/main" id="{F65508A6-1662-3751-F639-BDB078BA3648}"/>
                </a:ext>
              </a:extLst>
            </p:cNvPr>
            <p:cNvSpPr/>
            <p:nvPr/>
          </p:nvSpPr>
          <p:spPr>
            <a:xfrm>
              <a:off x="6693187" y="2495096"/>
              <a:ext cx="264905" cy="240497"/>
            </a:xfrm>
            <a:custGeom>
              <a:avLst/>
              <a:gdLst/>
              <a:ahLst/>
              <a:cxnLst/>
              <a:rect l="l" t="t" r="r" b="b"/>
              <a:pathLst>
                <a:path w="10137" h="9203" extrusionOk="0">
                  <a:moveTo>
                    <a:pt x="8905" y="0"/>
                  </a:moveTo>
                  <a:lnTo>
                    <a:pt x="1" y="9203"/>
                  </a:lnTo>
                  <a:lnTo>
                    <a:pt x="8771" y="9203"/>
                  </a:lnTo>
                  <a:lnTo>
                    <a:pt x="10136" y="808"/>
                  </a:lnTo>
                  <a:lnTo>
                    <a:pt x="8905" y="0"/>
                  </a:lnTo>
                  <a:close/>
                </a:path>
              </a:pathLst>
            </a:custGeom>
            <a:solidFill>
              <a:srgbClr val="C5CFD3">
                <a:alpha val="46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6;p33">
              <a:extLst>
                <a:ext uri="{FF2B5EF4-FFF2-40B4-BE49-F238E27FC236}">
                  <a16:creationId xmlns:a16="http://schemas.microsoft.com/office/drawing/2014/main" id="{C59BF62C-2160-E0E2-22D1-C55234F5159F}"/>
                </a:ext>
              </a:extLst>
            </p:cNvPr>
            <p:cNvSpPr/>
            <p:nvPr/>
          </p:nvSpPr>
          <p:spPr>
            <a:xfrm>
              <a:off x="6693187" y="2617213"/>
              <a:ext cx="229208" cy="118380"/>
            </a:xfrm>
            <a:custGeom>
              <a:avLst/>
              <a:gdLst/>
              <a:ahLst/>
              <a:cxnLst/>
              <a:rect l="l" t="t" r="r" b="b"/>
              <a:pathLst>
                <a:path w="8771" h="4530" extrusionOk="0">
                  <a:moveTo>
                    <a:pt x="4386" y="1"/>
                  </a:moveTo>
                  <a:lnTo>
                    <a:pt x="1" y="4530"/>
                  </a:lnTo>
                  <a:lnTo>
                    <a:pt x="8771" y="4530"/>
                  </a:lnTo>
                  <a:lnTo>
                    <a:pt x="4386" y="1"/>
                  </a:lnTo>
                  <a:close/>
                </a:path>
              </a:pathLst>
            </a:custGeom>
            <a:solidFill>
              <a:srgbClr val="C5CFD3">
                <a:alpha val="46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7;p33">
              <a:extLst>
                <a:ext uri="{FF2B5EF4-FFF2-40B4-BE49-F238E27FC236}">
                  <a16:creationId xmlns:a16="http://schemas.microsoft.com/office/drawing/2014/main" id="{105C45D7-0527-27C4-6C69-294E97D8D7B4}"/>
                </a:ext>
              </a:extLst>
            </p:cNvPr>
            <p:cNvSpPr/>
            <p:nvPr/>
          </p:nvSpPr>
          <p:spPr>
            <a:xfrm>
              <a:off x="6693187" y="2707945"/>
              <a:ext cx="229208" cy="55558"/>
            </a:xfrm>
            <a:custGeom>
              <a:avLst/>
              <a:gdLst/>
              <a:ahLst/>
              <a:cxnLst/>
              <a:rect l="l" t="t" r="r" b="b"/>
              <a:pathLst>
                <a:path w="8771" h="2126" extrusionOk="0">
                  <a:moveTo>
                    <a:pt x="4386" y="0"/>
                  </a:moveTo>
                  <a:cubicBezTo>
                    <a:pt x="1963" y="0"/>
                    <a:pt x="1" y="481"/>
                    <a:pt x="1" y="1058"/>
                  </a:cubicBezTo>
                  <a:cubicBezTo>
                    <a:pt x="1" y="1645"/>
                    <a:pt x="1963" y="2125"/>
                    <a:pt x="4386" y="2125"/>
                  </a:cubicBezTo>
                  <a:cubicBezTo>
                    <a:pt x="6809" y="2125"/>
                    <a:pt x="8771" y="1645"/>
                    <a:pt x="8771" y="1058"/>
                  </a:cubicBezTo>
                  <a:cubicBezTo>
                    <a:pt x="8771" y="481"/>
                    <a:pt x="6809" y="0"/>
                    <a:pt x="4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98;p33">
              <a:extLst>
                <a:ext uri="{FF2B5EF4-FFF2-40B4-BE49-F238E27FC236}">
                  <a16:creationId xmlns:a16="http://schemas.microsoft.com/office/drawing/2014/main" id="{D35D5C03-18E4-72D8-5008-344242F8F1B3}"/>
                </a:ext>
              </a:extLst>
            </p:cNvPr>
            <p:cNvSpPr/>
            <p:nvPr/>
          </p:nvSpPr>
          <p:spPr>
            <a:xfrm>
              <a:off x="6625609" y="2446777"/>
              <a:ext cx="61829" cy="67187"/>
            </a:xfrm>
            <a:custGeom>
              <a:avLst/>
              <a:gdLst/>
              <a:ahLst/>
              <a:cxnLst/>
              <a:rect l="l" t="t" r="r" b="b"/>
              <a:pathLst>
                <a:path w="2366" h="2571" extrusionOk="0">
                  <a:moveTo>
                    <a:pt x="935" y="1"/>
                  </a:moveTo>
                  <a:cubicBezTo>
                    <a:pt x="846" y="1"/>
                    <a:pt x="755" y="27"/>
                    <a:pt x="673" y="80"/>
                  </a:cubicBezTo>
                  <a:lnTo>
                    <a:pt x="279" y="340"/>
                  </a:lnTo>
                  <a:cubicBezTo>
                    <a:pt x="58" y="474"/>
                    <a:pt x="0" y="772"/>
                    <a:pt x="144" y="984"/>
                  </a:cubicBezTo>
                  <a:lnTo>
                    <a:pt x="1193" y="2571"/>
                  </a:lnTo>
                  <a:lnTo>
                    <a:pt x="2366" y="1801"/>
                  </a:lnTo>
                  <a:lnTo>
                    <a:pt x="1318" y="215"/>
                  </a:lnTo>
                  <a:cubicBezTo>
                    <a:pt x="1233" y="75"/>
                    <a:pt x="1087" y="1"/>
                    <a:pt x="9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99;p33">
              <a:extLst>
                <a:ext uri="{FF2B5EF4-FFF2-40B4-BE49-F238E27FC236}">
                  <a16:creationId xmlns:a16="http://schemas.microsoft.com/office/drawing/2014/main" id="{982E6186-7840-6D3A-2B20-45743F6F2F59}"/>
                </a:ext>
              </a:extLst>
            </p:cNvPr>
            <p:cNvSpPr/>
            <p:nvPr/>
          </p:nvSpPr>
          <p:spPr>
            <a:xfrm>
              <a:off x="6635409" y="2446777"/>
              <a:ext cx="52030" cy="56629"/>
            </a:xfrm>
            <a:custGeom>
              <a:avLst/>
              <a:gdLst/>
              <a:ahLst/>
              <a:cxnLst/>
              <a:rect l="l" t="t" r="r" b="b"/>
              <a:pathLst>
                <a:path w="1991" h="2167" extrusionOk="0">
                  <a:moveTo>
                    <a:pt x="561" y="1"/>
                  </a:moveTo>
                  <a:cubicBezTo>
                    <a:pt x="471" y="1"/>
                    <a:pt x="380" y="27"/>
                    <a:pt x="298" y="80"/>
                  </a:cubicBezTo>
                  <a:lnTo>
                    <a:pt x="0" y="272"/>
                  </a:lnTo>
                  <a:cubicBezTo>
                    <a:pt x="135" y="292"/>
                    <a:pt x="241" y="369"/>
                    <a:pt x="318" y="474"/>
                  </a:cubicBezTo>
                  <a:lnTo>
                    <a:pt x="1423" y="2167"/>
                  </a:lnTo>
                  <a:lnTo>
                    <a:pt x="1991" y="1801"/>
                  </a:lnTo>
                  <a:lnTo>
                    <a:pt x="952" y="215"/>
                  </a:lnTo>
                  <a:cubicBezTo>
                    <a:pt x="861" y="75"/>
                    <a:pt x="713"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0;p33">
              <a:extLst>
                <a:ext uri="{FF2B5EF4-FFF2-40B4-BE49-F238E27FC236}">
                  <a16:creationId xmlns:a16="http://schemas.microsoft.com/office/drawing/2014/main" id="{941CCE49-239B-2129-291B-196AD054D193}"/>
                </a:ext>
              </a:extLst>
            </p:cNvPr>
            <p:cNvSpPr/>
            <p:nvPr/>
          </p:nvSpPr>
          <p:spPr>
            <a:xfrm>
              <a:off x="6632769" y="2475862"/>
              <a:ext cx="72256" cy="50462"/>
            </a:xfrm>
            <a:custGeom>
              <a:avLst/>
              <a:gdLst/>
              <a:ahLst/>
              <a:cxnLst/>
              <a:rect l="l" t="t" r="r" b="b"/>
              <a:pathLst>
                <a:path w="2765" h="1931" extrusionOk="0">
                  <a:moveTo>
                    <a:pt x="2551" y="0"/>
                  </a:moveTo>
                  <a:cubicBezTo>
                    <a:pt x="2536" y="0"/>
                    <a:pt x="2520" y="2"/>
                    <a:pt x="2505" y="6"/>
                  </a:cubicBezTo>
                  <a:lnTo>
                    <a:pt x="1784" y="111"/>
                  </a:lnTo>
                  <a:cubicBezTo>
                    <a:pt x="1755" y="121"/>
                    <a:pt x="1726" y="131"/>
                    <a:pt x="1707" y="140"/>
                  </a:cubicBezTo>
                  <a:lnTo>
                    <a:pt x="553" y="900"/>
                  </a:lnTo>
                  <a:cubicBezTo>
                    <a:pt x="524" y="919"/>
                    <a:pt x="505" y="938"/>
                    <a:pt x="496" y="967"/>
                  </a:cubicBezTo>
                  <a:lnTo>
                    <a:pt x="101" y="1583"/>
                  </a:lnTo>
                  <a:cubicBezTo>
                    <a:pt x="0" y="1744"/>
                    <a:pt x="140" y="1901"/>
                    <a:pt x="282" y="1901"/>
                  </a:cubicBezTo>
                  <a:cubicBezTo>
                    <a:pt x="343" y="1901"/>
                    <a:pt x="404" y="1873"/>
                    <a:pt x="447" y="1804"/>
                  </a:cubicBezTo>
                  <a:lnTo>
                    <a:pt x="553" y="1640"/>
                  </a:lnTo>
                  <a:lnTo>
                    <a:pt x="611" y="1871"/>
                  </a:lnTo>
                  <a:cubicBezTo>
                    <a:pt x="618" y="1906"/>
                    <a:pt x="650" y="1931"/>
                    <a:pt x="686" y="1931"/>
                  </a:cubicBezTo>
                  <a:cubicBezTo>
                    <a:pt x="699" y="1931"/>
                    <a:pt x="713" y="1927"/>
                    <a:pt x="726" y="1919"/>
                  </a:cubicBezTo>
                  <a:lnTo>
                    <a:pt x="2573" y="708"/>
                  </a:lnTo>
                  <a:cubicBezTo>
                    <a:pt x="2611" y="679"/>
                    <a:pt x="2611" y="611"/>
                    <a:pt x="2573" y="583"/>
                  </a:cubicBezTo>
                  <a:lnTo>
                    <a:pt x="2380" y="438"/>
                  </a:lnTo>
                  <a:lnTo>
                    <a:pt x="2563" y="410"/>
                  </a:lnTo>
                  <a:cubicBezTo>
                    <a:pt x="2678" y="400"/>
                    <a:pt x="2765" y="294"/>
                    <a:pt x="2746" y="179"/>
                  </a:cubicBezTo>
                  <a:cubicBezTo>
                    <a:pt x="2737" y="79"/>
                    <a:pt x="2649" y="0"/>
                    <a:pt x="2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1;p33">
              <a:extLst>
                <a:ext uri="{FF2B5EF4-FFF2-40B4-BE49-F238E27FC236}">
                  <a16:creationId xmlns:a16="http://schemas.microsoft.com/office/drawing/2014/main" id="{BC15D161-9768-F670-25DE-30B145750026}"/>
                </a:ext>
              </a:extLst>
            </p:cNvPr>
            <p:cNvSpPr/>
            <p:nvPr/>
          </p:nvSpPr>
          <p:spPr>
            <a:xfrm>
              <a:off x="6663057" y="2475941"/>
              <a:ext cx="43667" cy="33998"/>
            </a:xfrm>
            <a:custGeom>
              <a:avLst/>
              <a:gdLst/>
              <a:ahLst/>
              <a:cxnLst/>
              <a:rect l="l" t="t" r="r" b="b"/>
              <a:pathLst>
                <a:path w="1671" h="1301" extrusionOk="0">
                  <a:moveTo>
                    <a:pt x="1392" y="0"/>
                  </a:moveTo>
                  <a:cubicBezTo>
                    <a:pt x="1380" y="0"/>
                    <a:pt x="1368" y="1"/>
                    <a:pt x="1356" y="3"/>
                  </a:cubicBezTo>
                  <a:lnTo>
                    <a:pt x="635" y="108"/>
                  </a:lnTo>
                  <a:cubicBezTo>
                    <a:pt x="606" y="118"/>
                    <a:pt x="577" y="128"/>
                    <a:pt x="548" y="137"/>
                  </a:cubicBezTo>
                  <a:lnTo>
                    <a:pt x="0" y="503"/>
                  </a:lnTo>
                  <a:lnTo>
                    <a:pt x="529" y="1301"/>
                  </a:lnTo>
                  <a:lnTo>
                    <a:pt x="1423" y="705"/>
                  </a:lnTo>
                  <a:cubicBezTo>
                    <a:pt x="1471" y="676"/>
                    <a:pt x="1471" y="608"/>
                    <a:pt x="1423" y="580"/>
                  </a:cubicBezTo>
                  <a:lnTo>
                    <a:pt x="1231" y="435"/>
                  </a:lnTo>
                  <a:lnTo>
                    <a:pt x="1414" y="407"/>
                  </a:lnTo>
                  <a:cubicBezTo>
                    <a:pt x="1670" y="361"/>
                    <a:pt x="1630" y="0"/>
                    <a:pt x="1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02;p33">
              <a:extLst>
                <a:ext uri="{FF2B5EF4-FFF2-40B4-BE49-F238E27FC236}">
                  <a16:creationId xmlns:a16="http://schemas.microsoft.com/office/drawing/2014/main" id="{8DCF7179-2EDB-133A-332F-C217DD5E0169}"/>
                </a:ext>
              </a:extLst>
            </p:cNvPr>
            <p:cNvSpPr/>
            <p:nvPr/>
          </p:nvSpPr>
          <p:spPr>
            <a:xfrm>
              <a:off x="6927910" y="2446777"/>
              <a:ext cx="61829" cy="67187"/>
            </a:xfrm>
            <a:custGeom>
              <a:avLst/>
              <a:gdLst/>
              <a:ahLst/>
              <a:cxnLst/>
              <a:rect l="l" t="t" r="r" b="b"/>
              <a:pathLst>
                <a:path w="2366" h="2571" extrusionOk="0">
                  <a:moveTo>
                    <a:pt x="1435" y="1"/>
                  </a:moveTo>
                  <a:cubicBezTo>
                    <a:pt x="1283" y="1"/>
                    <a:pt x="1133" y="75"/>
                    <a:pt x="1048" y="215"/>
                  </a:cubicBezTo>
                  <a:lnTo>
                    <a:pt x="0" y="1801"/>
                  </a:lnTo>
                  <a:lnTo>
                    <a:pt x="1183" y="2571"/>
                  </a:lnTo>
                  <a:lnTo>
                    <a:pt x="2222" y="984"/>
                  </a:lnTo>
                  <a:cubicBezTo>
                    <a:pt x="2366" y="772"/>
                    <a:pt x="2308" y="474"/>
                    <a:pt x="2087" y="340"/>
                  </a:cubicBezTo>
                  <a:lnTo>
                    <a:pt x="1693" y="80"/>
                  </a:lnTo>
                  <a:cubicBezTo>
                    <a:pt x="1614" y="27"/>
                    <a:pt x="1524" y="1"/>
                    <a:pt x="1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03;p33">
              <a:extLst>
                <a:ext uri="{FF2B5EF4-FFF2-40B4-BE49-F238E27FC236}">
                  <a16:creationId xmlns:a16="http://schemas.microsoft.com/office/drawing/2014/main" id="{5BA2FD58-E717-50BE-7BA0-6A92979698A8}"/>
                </a:ext>
              </a:extLst>
            </p:cNvPr>
            <p:cNvSpPr/>
            <p:nvPr/>
          </p:nvSpPr>
          <p:spPr>
            <a:xfrm>
              <a:off x="6927910" y="2446777"/>
              <a:ext cx="52030" cy="56629"/>
            </a:xfrm>
            <a:custGeom>
              <a:avLst/>
              <a:gdLst/>
              <a:ahLst/>
              <a:cxnLst/>
              <a:rect l="l" t="t" r="r" b="b"/>
              <a:pathLst>
                <a:path w="1991" h="2167" extrusionOk="0">
                  <a:moveTo>
                    <a:pt x="1435" y="1"/>
                  </a:moveTo>
                  <a:cubicBezTo>
                    <a:pt x="1283" y="1"/>
                    <a:pt x="1133" y="75"/>
                    <a:pt x="1048" y="215"/>
                  </a:cubicBezTo>
                  <a:lnTo>
                    <a:pt x="0" y="1801"/>
                  </a:lnTo>
                  <a:lnTo>
                    <a:pt x="568" y="2167"/>
                  </a:lnTo>
                  <a:lnTo>
                    <a:pt x="1673" y="474"/>
                  </a:lnTo>
                  <a:cubicBezTo>
                    <a:pt x="1750" y="369"/>
                    <a:pt x="1866" y="292"/>
                    <a:pt x="1991" y="272"/>
                  </a:cubicBezTo>
                  <a:lnTo>
                    <a:pt x="1693" y="80"/>
                  </a:lnTo>
                  <a:cubicBezTo>
                    <a:pt x="1614" y="27"/>
                    <a:pt x="1524" y="1"/>
                    <a:pt x="1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4;p33">
              <a:extLst>
                <a:ext uri="{FF2B5EF4-FFF2-40B4-BE49-F238E27FC236}">
                  <a16:creationId xmlns:a16="http://schemas.microsoft.com/office/drawing/2014/main" id="{953EE50F-A73C-0D4C-CE80-F4144E60667E}"/>
                </a:ext>
              </a:extLst>
            </p:cNvPr>
            <p:cNvSpPr/>
            <p:nvPr/>
          </p:nvSpPr>
          <p:spPr>
            <a:xfrm>
              <a:off x="6910322" y="2475862"/>
              <a:ext cx="72256" cy="50462"/>
            </a:xfrm>
            <a:custGeom>
              <a:avLst/>
              <a:gdLst/>
              <a:ahLst/>
              <a:cxnLst/>
              <a:rect l="l" t="t" r="r" b="b"/>
              <a:pathLst>
                <a:path w="2765" h="1931" extrusionOk="0">
                  <a:moveTo>
                    <a:pt x="215" y="0"/>
                  </a:moveTo>
                  <a:cubicBezTo>
                    <a:pt x="118" y="0"/>
                    <a:pt x="36" y="79"/>
                    <a:pt x="19" y="179"/>
                  </a:cubicBezTo>
                  <a:cubicBezTo>
                    <a:pt x="0" y="294"/>
                    <a:pt x="87" y="400"/>
                    <a:pt x="202" y="410"/>
                  </a:cubicBezTo>
                  <a:lnTo>
                    <a:pt x="385" y="438"/>
                  </a:lnTo>
                  <a:lnTo>
                    <a:pt x="202" y="583"/>
                  </a:lnTo>
                  <a:cubicBezTo>
                    <a:pt x="154" y="611"/>
                    <a:pt x="154" y="679"/>
                    <a:pt x="202" y="708"/>
                  </a:cubicBezTo>
                  <a:lnTo>
                    <a:pt x="2039" y="1919"/>
                  </a:lnTo>
                  <a:cubicBezTo>
                    <a:pt x="2052" y="1927"/>
                    <a:pt x="2066" y="1931"/>
                    <a:pt x="2079" y="1931"/>
                  </a:cubicBezTo>
                  <a:cubicBezTo>
                    <a:pt x="2115" y="1931"/>
                    <a:pt x="2147" y="1906"/>
                    <a:pt x="2154" y="1871"/>
                  </a:cubicBezTo>
                  <a:lnTo>
                    <a:pt x="2212" y="1640"/>
                  </a:lnTo>
                  <a:lnTo>
                    <a:pt x="2318" y="1804"/>
                  </a:lnTo>
                  <a:cubicBezTo>
                    <a:pt x="2361" y="1873"/>
                    <a:pt x="2422" y="1901"/>
                    <a:pt x="2483" y="1901"/>
                  </a:cubicBezTo>
                  <a:cubicBezTo>
                    <a:pt x="2625" y="1901"/>
                    <a:pt x="2765" y="1744"/>
                    <a:pt x="2664" y="1583"/>
                  </a:cubicBezTo>
                  <a:lnTo>
                    <a:pt x="2279" y="967"/>
                  </a:lnTo>
                  <a:cubicBezTo>
                    <a:pt x="2260" y="938"/>
                    <a:pt x="2241" y="919"/>
                    <a:pt x="2212" y="900"/>
                  </a:cubicBezTo>
                  <a:lnTo>
                    <a:pt x="1058" y="140"/>
                  </a:lnTo>
                  <a:cubicBezTo>
                    <a:pt x="1039" y="131"/>
                    <a:pt x="1010" y="121"/>
                    <a:pt x="981" y="111"/>
                  </a:cubicBezTo>
                  <a:lnTo>
                    <a:pt x="260" y="6"/>
                  </a:lnTo>
                  <a:cubicBezTo>
                    <a:pt x="245" y="2"/>
                    <a:pt x="230"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5;p33">
              <a:extLst>
                <a:ext uri="{FF2B5EF4-FFF2-40B4-BE49-F238E27FC236}">
                  <a16:creationId xmlns:a16="http://schemas.microsoft.com/office/drawing/2014/main" id="{D39D6C99-6FBE-E0AB-E656-C93586CD0052}"/>
                </a:ext>
              </a:extLst>
            </p:cNvPr>
            <p:cNvSpPr/>
            <p:nvPr/>
          </p:nvSpPr>
          <p:spPr>
            <a:xfrm>
              <a:off x="6908624" y="2475941"/>
              <a:ext cx="43694" cy="33998"/>
            </a:xfrm>
            <a:custGeom>
              <a:avLst/>
              <a:gdLst/>
              <a:ahLst/>
              <a:cxnLst/>
              <a:rect l="l" t="t" r="r" b="b"/>
              <a:pathLst>
                <a:path w="1672" h="1301" extrusionOk="0">
                  <a:moveTo>
                    <a:pt x="280" y="0"/>
                  </a:moveTo>
                  <a:cubicBezTo>
                    <a:pt x="50" y="0"/>
                    <a:pt x="1" y="361"/>
                    <a:pt x="258" y="407"/>
                  </a:cubicBezTo>
                  <a:lnTo>
                    <a:pt x="440" y="435"/>
                  </a:lnTo>
                  <a:lnTo>
                    <a:pt x="248" y="580"/>
                  </a:lnTo>
                  <a:cubicBezTo>
                    <a:pt x="200" y="608"/>
                    <a:pt x="200" y="676"/>
                    <a:pt x="248" y="705"/>
                  </a:cubicBezTo>
                  <a:lnTo>
                    <a:pt x="1152" y="1301"/>
                  </a:lnTo>
                  <a:lnTo>
                    <a:pt x="1671" y="503"/>
                  </a:lnTo>
                  <a:lnTo>
                    <a:pt x="1123" y="137"/>
                  </a:lnTo>
                  <a:cubicBezTo>
                    <a:pt x="1094" y="128"/>
                    <a:pt x="1075" y="118"/>
                    <a:pt x="1036" y="108"/>
                  </a:cubicBezTo>
                  <a:lnTo>
                    <a:pt x="315" y="3"/>
                  </a:lnTo>
                  <a:cubicBezTo>
                    <a:pt x="303" y="1"/>
                    <a:pt x="292"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306;p33">
            <a:extLst>
              <a:ext uri="{FF2B5EF4-FFF2-40B4-BE49-F238E27FC236}">
                <a16:creationId xmlns:a16="http://schemas.microsoft.com/office/drawing/2014/main" id="{C7717903-7681-70BB-FCF6-B2E25A14C603}"/>
              </a:ext>
            </a:extLst>
          </p:cNvPr>
          <p:cNvGrpSpPr/>
          <p:nvPr/>
        </p:nvGrpSpPr>
        <p:grpSpPr>
          <a:xfrm>
            <a:off x="917077" y="2245959"/>
            <a:ext cx="514567" cy="488162"/>
            <a:chOff x="5757644" y="2012350"/>
            <a:chExt cx="360628" cy="298825"/>
          </a:xfrm>
        </p:grpSpPr>
        <p:sp>
          <p:nvSpPr>
            <p:cNvPr id="25" name="Google Shape;1307;p33">
              <a:extLst>
                <a:ext uri="{FF2B5EF4-FFF2-40B4-BE49-F238E27FC236}">
                  <a16:creationId xmlns:a16="http://schemas.microsoft.com/office/drawing/2014/main" id="{14EC6185-C348-82DF-9A1C-1A4EC1D88D7A}"/>
                </a:ext>
              </a:extLst>
            </p:cNvPr>
            <p:cNvSpPr/>
            <p:nvPr/>
          </p:nvSpPr>
          <p:spPr>
            <a:xfrm>
              <a:off x="5768698" y="2012350"/>
              <a:ext cx="338259" cy="164164"/>
            </a:xfrm>
            <a:custGeom>
              <a:avLst/>
              <a:gdLst/>
              <a:ahLst/>
              <a:cxnLst/>
              <a:rect l="l" t="t" r="r" b="b"/>
              <a:pathLst>
                <a:path w="12944" h="6282" extrusionOk="0">
                  <a:moveTo>
                    <a:pt x="111" y="0"/>
                  </a:moveTo>
                  <a:cubicBezTo>
                    <a:pt x="50" y="0"/>
                    <a:pt x="1" y="54"/>
                    <a:pt x="1" y="116"/>
                  </a:cubicBezTo>
                  <a:lnTo>
                    <a:pt x="1" y="6165"/>
                  </a:lnTo>
                  <a:cubicBezTo>
                    <a:pt x="1" y="6235"/>
                    <a:pt x="49" y="6282"/>
                    <a:pt x="109" y="6282"/>
                  </a:cubicBezTo>
                  <a:cubicBezTo>
                    <a:pt x="114" y="6282"/>
                    <a:pt x="120" y="6281"/>
                    <a:pt x="126" y="6280"/>
                  </a:cubicBezTo>
                  <a:cubicBezTo>
                    <a:pt x="2231" y="5953"/>
                    <a:pt x="4354" y="5790"/>
                    <a:pt x="6476" y="5790"/>
                  </a:cubicBezTo>
                  <a:cubicBezTo>
                    <a:pt x="8597" y="5790"/>
                    <a:pt x="10718" y="5953"/>
                    <a:pt x="12819" y="6280"/>
                  </a:cubicBezTo>
                  <a:cubicBezTo>
                    <a:pt x="12824" y="6281"/>
                    <a:pt x="12830" y="6282"/>
                    <a:pt x="12836" y="6282"/>
                  </a:cubicBezTo>
                  <a:cubicBezTo>
                    <a:pt x="12895" y="6282"/>
                    <a:pt x="12944" y="6235"/>
                    <a:pt x="12944" y="6165"/>
                  </a:cubicBezTo>
                  <a:lnTo>
                    <a:pt x="12944" y="116"/>
                  </a:lnTo>
                  <a:cubicBezTo>
                    <a:pt x="12944" y="54"/>
                    <a:pt x="12894" y="0"/>
                    <a:pt x="12833" y="0"/>
                  </a:cubicBezTo>
                  <a:cubicBezTo>
                    <a:pt x="12829" y="0"/>
                    <a:pt x="12824" y="0"/>
                    <a:pt x="12819" y="1"/>
                  </a:cubicBezTo>
                  <a:cubicBezTo>
                    <a:pt x="10722" y="328"/>
                    <a:pt x="8597" y="491"/>
                    <a:pt x="6472" y="501"/>
                  </a:cubicBezTo>
                  <a:cubicBezTo>
                    <a:pt x="4347" y="491"/>
                    <a:pt x="2231" y="328"/>
                    <a:pt x="126" y="1"/>
                  </a:cubicBezTo>
                  <a:cubicBezTo>
                    <a:pt x="121" y="0"/>
                    <a:pt x="11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08;p33">
              <a:extLst>
                <a:ext uri="{FF2B5EF4-FFF2-40B4-BE49-F238E27FC236}">
                  <a16:creationId xmlns:a16="http://schemas.microsoft.com/office/drawing/2014/main" id="{2A16B714-CCCA-6E8F-0D02-F838B9B3D215}"/>
                </a:ext>
              </a:extLst>
            </p:cNvPr>
            <p:cNvSpPr/>
            <p:nvPr/>
          </p:nvSpPr>
          <p:spPr>
            <a:xfrm>
              <a:off x="5790571" y="2037934"/>
              <a:ext cx="294775" cy="113180"/>
            </a:xfrm>
            <a:custGeom>
              <a:avLst/>
              <a:gdLst/>
              <a:ahLst/>
              <a:cxnLst/>
              <a:rect l="l" t="t" r="r" b="b"/>
              <a:pathLst>
                <a:path w="11280" h="4331" extrusionOk="0">
                  <a:moveTo>
                    <a:pt x="182" y="0"/>
                  </a:moveTo>
                  <a:cubicBezTo>
                    <a:pt x="80" y="0"/>
                    <a:pt x="0" y="90"/>
                    <a:pt x="0" y="195"/>
                  </a:cubicBezTo>
                  <a:lnTo>
                    <a:pt x="0" y="4138"/>
                  </a:lnTo>
                  <a:cubicBezTo>
                    <a:pt x="0" y="4247"/>
                    <a:pt x="87" y="4331"/>
                    <a:pt x="194" y="4331"/>
                  </a:cubicBezTo>
                  <a:cubicBezTo>
                    <a:pt x="200" y="4331"/>
                    <a:pt x="206" y="4331"/>
                    <a:pt x="212" y="4330"/>
                  </a:cubicBezTo>
                  <a:cubicBezTo>
                    <a:pt x="2015" y="4095"/>
                    <a:pt x="3827" y="3977"/>
                    <a:pt x="5639" y="3977"/>
                  </a:cubicBezTo>
                  <a:cubicBezTo>
                    <a:pt x="7450" y="3977"/>
                    <a:pt x="9260" y="4095"/>
                    <a:pt x="11059" y="4330"/>
                  </a:cubicBezTo>
                  <a:cubicBezTo>
                    <a:pt x="11064" y="4331"/>
                    <a:pt x="11070" y="4331"/>
                    <a:pt x="11076" y="4331"/>
                  </a:cubicBezTo>
                  <a:cubicBezTo>
                    <a:pt x="11184" y="4331"/>
                    <a:pt x="11280" y="4247"/>
                    <a:pt x="11280" y="4138"/>
                  </a:cubicBezTo>
                  <a:lnTo>
                    <a:pt x="11280" y="195"/>
                  </a:lnTo>
                  <a:cubicBezTo>
                    <a:pt x="11280" y="90"/>
                    <a:pt x="11191" y="0"/>
                    <a:pt x="11088" y="0"/>
                  </a:cubicBezTo>
                  <a:cubicBezTo>
                    <a:pt x="11078" y="0"/>
                    <a:pt x="11069" y="1"/>
                    <a:pt x="11059" y="3"/>
                  </a:cubicBezTo>
                  <a:cubicBezTo>
                    <a:pt x="9260" y="234"/>
                    <a:pt x="7453" y="349"/>
                    <a:pt x="5635" y="349"/>
                  </a:cubicBezTo>
                  <a:cubicBezTo>
                    <a:pt x="3827" y="349"/>
                    <a:pt x="2010" y="234"/>
                    <a:pt x="212" y="3"/>
                  </a:cubicBezTo>
                  <a:cubicBezTo>
                    <a:pt x="202" y="1"/>
                    <a:pt x="192"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09;p33">
              <a:extLst>
                <a:ext uri="{FF2B5EF4-FFF2-40B4-BE49-F238E27FC236}">
                  <a16:creationId xmlns:a16="http://schemas.microsoft.com/office/drawing/2014/main" id="{3D1EE377-B86E-433F-DFDA-899DA6B30CA5}"/>
                </a:ext>
              </a:extLst>
            </p:cNvPr>
            <p:cNvSpPr/>
            <p:nvPr/>
          </p:nvSpPr>
          <p:spPr>
            <a:xfrm>
              <a:off x="5871738" y="2201837"/>
              <a:ext cx="66115" cy="55819"/>
            </a:xfrm>
            <a:custGeom>
              <a:avLst/>
              <a:gdLst/>
              <a:ahLst/>
              <a:cxnLst/>
              <a:rect l="l" t="t" r="r" b="b"/>
              <a:pathLst>
                <a:path w="2530" h="2136" extrusionOk="0">
                  <a:moveTo>
                    <a:pt x="692" y="1"/>
                  </a:moveTo>
                  <a:cubicBezTo>
                    <a:pt x="308" y="1"/>
                    <a:pt x="0" y="308"/>
                    <a:pt x="0" y="693"/>
                  </a:cubicBezTo>
                  <a:lnTo>
                    <a:pt x="0" y="2135"/>
                  </a:lnTo>
                  <a:lnTo>
                    <a:pt x="2529" y="2135"/>
                  </a:lnTo>
                  <a:lnTo>
                    <a:pt x="2529" y="693"/>
                  </a:lnTo>
                  <a:cubicBezTo>
                    <a:pt x="2529" y="308"/>
                    <a:pt x="2221" y="1"/>
                    <a:pt x="1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0;p33">
              <a:extLst>
                <a:ext uri="{FF2B5EF4-FFF2-40B4-BE49-F238E27FC236}">
                  <a16:creationId xmlns:a16="http://schemas.microsoft.com/office/drawing/2014/main" id="{F184A751-71F6-AAB4-692C-8A8702CCE11C}"/>
                </a:ext>
              </a:extLst>
            </p:cNvPr>
            <p:cNvSpPr/>
            <p:nvPr/>
          </p:nvSpPr>
          <p:spPr>
            <a:xfrm>
              <a:off x="5805649" y="2201837"/>
              <a:ext cx="66115" cy="55819"/>
            </a:xfrm>
            <a:custGeom>
              <a:avLst/>
              <a:gdLst/>
              <a:ahLst/>
              <a:cxnLst/>
              <a:rect l="l" t="t" r="r" b="b"/>
              <a:pathLst>
                <a:path w="2530" h="2136" extrusionOk="0">
                  <a:moveTo>
                    <a:pt x="692" y="1"/>
                  </a:moveTo>
                  <a:cubicBezTo>
                    <a:pt x="308" y="1"/>
                    <a:pt x="0" y="308"/>
                    <a:pt x="0" y="693"/>
                  </a:cubicBezTo>
                  <a:lnTo>
                    <a:pt x="0" y="2135"/>
                  </a:lnTo>
                  <a:lnTo>
                    <a:pt x="2529" y="2135"/>
                  </a:lnTo>
                  <a:lnTo>
                    <a:pt x="2529" y="693"/>
                  </a:lnTo>
                  <a:cubicBezTo>
                    <a:pt x="2529" y="308"/>
                    <a:pt x="2221" y="1"/>
                    <a:pt x="1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1;p33">
              <a:extLst>
                <a:ext uri="{FF2B5EF4-FFF2-40B4-BE49-F238E27FC236}">
                  <a16:creationId xmlns:a16="http://schemas.microsoft.com/office/drawing/2014/main" id="{3A61A920-3DF2-E7D7-1CDF-C98CB6C4AF31}"/>
                </a:ext>
              </a:extLst>
            </p:cNvPr>
            <p:cNvSpPr/>
            <p:nvPr/>
          </p:nvSpPr>
          <p:spPr>
            <a:xfrm>
              <a:off x="5937828" y="2201837"/>
              <a:ext cx="66350" cy="55819"/>
            </a:xfrm>
            <a:custGeom>
              <a:avLst/>
              <a:gdLst/>
              <a:ahLst/>
              <a:cxnLst/>
              <a:rect l="l" t="t" r="r" b="b"/>
              <a:pathLst>
                <a:path w="2539" h="2136" extrusionOk="0">
                  <a:moveTo>
                    <a:pt x="702" y="1"/>
                  </a:moveTo>
                  <a:cubicBezTo>
                    <a:pt x="317" y="1"/>
                    <a:pt x="0" y="308"/>
                    <a:pt x="10" y="693"/>
                  </a:cubicBezTo>
                  <a:lnTo>
                    <a:pt x="10" y="2135"/>
                  </a:lnTo>
                  <a:lnTo>
                    <a:pt x="2539" y="2135"/>
                  </a:lnTo>
                  <a:lnTo>
                    <a:pt x="2539" y="693"/>
                  </a:lnTo>
                  <a:cubicBezTo>
                    <a:pt x="2539" y="308"/>
                    <a:pt x="2231"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2;p33">
              <a:extLst>
                <a:ext uri="{FF2B5EF4-FFF2-40B4-BE49-F238E27FC236}">
                  <a16:creationId xmlns:a16="http://schemas.microsoft.com/office/drawing/2014/main" id="{A2202C02-30C9-AE62-D292-6CF8B18394CE}"/>
                </a:ext>
              </a:extLst>
            </p:cNvPr>
            <p:cNvSpPr/>
            <p:nvPr/>
          </p:nvSpPr>
          <p:spPr>
            <a:xfrm>
              <a:off x="6004152" y="2201837"/>
              <a:ext cx="66115" cy="55819"/>
            </a:xfrm>
            <a:custGeom>
              <a:avLst/>
              <a:gdLst/>
              <a:ahLst/>
              <a:cxnLst/>
              <a:rect l="l" t="t" r="r" b="b"/>
              <a:pathLst>
                <a:path w="2530" h="2136" extrusionOk="0">
                  <a:moveTo>
                    <a:pt x="693" y="1"/>
                  </a:moveTo>
                  <a:cubicBezTo>
                    <a:pt x="308" y="1"/>
                    <a:pt x="1" y="308"/>
                    <a:pt x="1" y="693"/>
                  </a:cubicBezTo>
                  <a:lnTo>
                    <a:pt x="1" y="2135"/>
                  </a:lnTo>
                  <a:lnTo>
                    <a:pt x="2530" y="2135"/>
                  </a:lnTo>
                  <a:lnTo>
                    <a:pt x="2530" y="693"/>
                  </a:lnTo>
                  <a:cubicBezTo>
                    <a:pt x="2530" y="308"/>
                    <a:pt x="2222" y="1"/>
                    <a:pt x="1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13;p33">
              <a:extLst>
                <a:ext uri="{FF2B5EF4-FFF2-40B4-BE49-F238E27FC236}">
                  <a16:creationId xmlns:a16="http://schemas.microsoft.com/office/drawing/2014/main" id="{C0AD5BE0-BE5F-0EEC-5423-8819C0DFA18D}"/>
                </a:ext>
              </a:extLst>
            </p:cNvPr>
            <p:cNvSpPr/>
            <p:nvPr/>
          </p:nvSpPr>
          <p:spPr>
            <a:xfrm>
              <a:off x="6020485" y="2201837"/>
              <a:ext cx="49782" cy="55558"/>
            </a:xfrm>
            <a:custGeom>
              <a:avLst/>
              <a:gdLst/>
              <a:ahLst/>
              <a:cxnLst/>
              <a:rect l="l" t="t" r="r" b="b"/>
              <a:pathLst>
                <a:path w="1905" h="2126" extrusionOk="0">
                  <a:moveTo>
                    <a:pt x="1" y="1"/>
                  </a:moveTo>
                  <a:cubicBezTo>
                    <a:pt x="357" y="39"/>
                    <a:pt x="635"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4;p33">
              <a:extLst>
                <a:ext uri="{FF2B5EF4-FFF2-40B4-BE49-F238E27FC236}">
                  <a16:creationId xmlns:a16="http://schemas.microsoft.com/office/drawing/2014/main" id="{F3BE6D93-6317-C0CE-8189-4F9DC76C6CF9}"/>
                </a:ext>
              </a:extLst>
            </p:cNvPr>
            <p:cNvSpPr/>
            <p:nvPr/>
          </p:nvSpPr>
          <p:spPr>
            <a:xfrm>
              <a:off x="5954396" y="2201837"/>
              <a:ext cx="49782" cy="55558"/>
            </a:xfrm>
            <a:custGeom>
              <a:avLst/>
              <a:gdLst/>
              <a:ahLst/>
              <a:cxnLst/>
              <a:rect l="l" t="t" r="r" b="b"/>
              <a:pathLst>
                <a:path w="1905" h="2126" extrusionOk="0">
                  <a:moveTo>
                    <a:pt x="1" y="1"/>
                  </a:moveTo>
                  <a:cubicBezTo>
                    <a:pt x="357" y="39"/>
                    <a:pt x="626"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5;p33">
              <a:extLst>
                <a:ext uri="{FF2B5EF4-FFF2-40B4-BE49-F238E27FC236}">
                  <a16:creationId xmlns:a16="http://schemas.microsoft.com/office/drawing/2014/main" id="{C4AF40A1-5E8B-E715-62A7-0EFCCE525575}"/>
                </a:ext>
              </a:extLst>
            </p:cNvPr>
            <p:cNvSpPr/>
            <p:nvPr/>
          </p:nvSpPr>
          <p:spPr>
            <a:xfrm>
              <a:off x="5888071" y="2201837"/>
              <a:ext cx="49782" cy="55558"/>
            </a:xfrm>
            <a:custGeom>
              <a:avLst/>
              <a:gdLst/>
              <a:ahLst/>
              <a:cxnLst/>
              <a:rect l="l" t="t" r="r" b="b"/>
              <a:pathLst>
                <a:path w="1905" h="2126" extrusionOk="0">
                  <a:moveTo>
                    <a:pt x="0" y="1"/>
                  </a:moveTo>
                  <a:cubicBezTo>
                    <a:pt x="356" y="39"/>
                    <a:pt x="625" y="337"/>
                    <a:pt x="625" y="693"/>
                  </a:cubicBezTo>
                  <a:lnTo>
                    <a:pt x="625" y="2126"/>
                  </a:lnTo>
                  <a:lnTo>
                    <a:pt x="1904" y="2126"/>
                  </a:lnTo>
                  <a:lnTo>
                    <a:pt x="1904" y="693"/>
                  </a:lnTo>
                  <a:cubicBezTo>
                    <a:pt x="1904" y="308"/>
                    <a:pt x="1587" y="1"/>
                    <a:pt x="1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6;p33">
              <a:extLst>
                <a:ext uri="{FF2B5EF4-FFF2-40B4-BE49-F238E27FC236}">
                  <a16:creationId xmlns:a16="http://schemas.microsoft.com/office/drawing/2014/main" id="{48B07988-CF77-16F9-9A9D-0543D20DFE49}"/>
                </a:ext>
              </a:extLst>
            </p:cNvPr>
            <p:cNvSpPr/>
            <p:nvPr/>
          </p:nvSpPr>
          <p:spPr>
            <a:xfrm>
              <a:off x="5822217" y="2201837"/>
              <a:ext cx="49782" cy="55558"/>
            </a:xfrm>
            <a:custGeom>
              <a:avLst/>
              <a:gdLst/>
              <a:ahLst/>
              <a:cxnLst/>
              <a:rect l="l" t="t" r="r" b="b"/>
              <a:pathLst>
                <a:path w="1905" h="2126" extrusionOk="0">
                  <a:moveTo>
                    <a:pt x="1" y="1"/>
                  </a:moveTo>
                  <a:cubicBezTo>
                    <a:pt x="357" y="39"/>
                    <a:pt x="626"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7;p33">
              <a:extLst>
                <a:ext uri="{FF2B5EF4-FFF2-40B4-BE49-F238E27FC236}">
                  <a16:creationId xmlns:a16="http://schemas.microsoft.com/office/drawing/2014/main" id="{D36F555D-6A1C-79D4-782C-28C988AB08A6}"/>
                </a:ext>
              </a:extLst>
            </p:cNvPr>
            <p:cNvSpPr/>
            <p:nvPr/>
          </p:nvSpPr>
          <p:spPr>
            <a:xfrm>
              <a:off x="5772461" y="2240539"/>
              <a:ext cx="66115" cy="55819"/>
            </a:xfrm>
            <a:custGeom>
              <a:avLst/>
              <a:gdLst/>
              <a:ahLst/>
              <a:cxnLst/>
              <a:rect l="l" t="t" r="r" b="b"/>
              <a:pathLst>
                <a:path w="2530" h="2136" extrusionOk="0">
                  <a:moveTo>
                    <a:pt x="693" y="0"/>
                  </a:moveTo>
                  <a:cubicBezTo>
                    <a:pt x="309" y="0"/>
                    <a:pt x="1" y="318"/>
                    <a:pt x="1" y="702"/>
                  </a:cubicBezTo>
                  <a:lnTo>
                    <a:pt x="1" y="2135"/>
                  </a:lnTo>
                  <a:lnTo>
                    <a:pt x="2530" y="2135"/>
                  </a:lnTo>
                  <a:lnTo>
                    <a:pt x="2530" y="702"/>
                  </a:lnTo>
                  <a:cubicBezTo>
                    <a:pt x="2530" y="318"/>
                    <a:pt x="2222" y="0"/>
                    <a:pt x="1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18;p33">
              <a:extLst>
                <a:ext uri="{FF2B5EF4-FFF2-40B4-BE49-F238E27FC236}">
                  <a16:creationId xmlns:a16="http://schemas.microsoft.com/office/drawing/2014/main" id="{4AEA7AE9-8EB0-7C64-0590-6F50CA12CF1B}"/>
                </a:ext>
              </a:extLst>
            </p:cNvPr>
            <p:cNvSpPr/>
            <p:nvPr/>
          </p:nvSpPr>
          <p:spPr>
            <a:xfrm>
              <a:off x="5838550" y="2240539"/>
              <a:ext cx="66377" cy="55819"/>
            </a:xfrm>
            <a:custGeom>
              <a:avLst/>
              <a:gdLst/>
              <a:ahLst/>
              <a:cxnLst/>
              <a:rect l="l" t="t" r="r" b="b"/>
              <a:pathLst>
                <a:path w="2540" h="2136" extrusionOk="0">
                  <a:moveTo>
                    <a:pt x="703" y="0"/>
                  </a:moveTo>
                  <a:cubicBezTo>
                    <a:pt x="318" y="0"/>
                    <a:pt x="1" y="318"/>
                    <a:pt x="1" y="702"/>
                  </a:cubicBezTo>
                  <a:lnTo>
                    <a:pt x="1" y="2135"/>
                  </a:lnTo>
                  <a:lnTo>
                    <a:pt x="2539" y="2135"/>
                  </a:lnTo>
                  <a:lnTo>
                    <a:pt x="2539" y="702"/>
                  </a:lnTo>
                  <a:cubicBezTo>
                    <a:pt x="2539" y="318"/>
                    <a:pt x="2232" y="0"/>
                    <a:pt x="1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19;p33">
              <a:extLst>
                <a:ext uri="{FF2B5EF4-FFF2-40B4-BE49-F238E27FC236}">
                  <a16:creationId xmlns:a16="http://schemas.microsoft.com/office/drawing/2014/main" id="{50434690-F745-09AE-4CA5-6C40EFDC9406}"/>
                </a:ext>
              </a:extLst>
            </p:cNvPr>
            <p:cNvSpPr/>
            <p:nvPr/>
          </p:nvSpPr>
          <p:spPr>
            <a:xfrm>
              <a:off x="5904901" y="2240539"/>
              <a:ext cx="66115" cy="55819"/>
            </a:xfrm>
            <a:custGeom>
              <a:avLst/>
              <a:gdLst/>
              <a:ahLst/>
              <a:cxnLst/>
              <a:rect l="l" t="t" r="r" b="b"/>
              <a:pathLst>
                <a:path w="2530" h="2136" extrusionOk="0">
                  <a:moveTo>
                    <a:pt x="693" y="0"/>
                  </a:moveTo>
                  <a:cubicBezTo>
                    <a:pt x="308" y="0"/>
                    <a:pt x="0" y="318"/>
                    <a:pt x="0" y="702"/>
                  </a:cubicBezTo>
                  <a:lnTo>
                    <a:pt x="0" y="2135"/>
                  </a:lnTo>
                  <a:lnTo>
                    <a:pt x="2529" y="2135"/>
                  </a:lnTo>
                  <a:lnTo>
                    <a:pt x="2529" y="702"/>
                  </a:lnTo>
                  <a:cubicBezTo>
                    <a:pt x="2529" y="318"/>
                    <a:pt x="2222" y="0"/>
                    <a:pt x="1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20;p33">
              <a:extLst>
                <a:ext uri="{FF2B5EF4-FFF2-40B4-BE49-F238E27FC236}">
                  <a16:creationId xmlns:a16="http://schemas.microsoft.com/office/drawing/2014/main" id="{2BA73DEA-2143-BC83-CDB2-18424FD10131}"/>
                </a:ext>
              </a:extLst>
            </p:cNvPr>
            <p:cNvSpPr/>
            <p:nvPr/>
          </p:nvSpPr>
          <p:spPr>
            <a:xfrm>
              <a:off x="5970990" y="2240539"/>
              <a:ext cx="66377" cy="55819"/>
            </a:xfrm>
            <a:custGeom>
              <a:avLst/>
              <a:gdLst/>
              <a:ahLst/>
              <a:cxnLst/>
              <a:rect l="l" t="t" r="r" b="b"/>
              <a:pathLst>
                <a:path w="2540" h="2136" extrusionOk="0">
                  <a:moveTo>
                    <a:pt x="702" y="0"/>
                  </a:moveTo>
                  <a:cubicBezTo>
                    <a:pt x="318" y="0"/>
                    <a:pt x="0" y="318"/>
                    <a:pt x="0" y="702"/>
                  </a:cubicBezTo>
                  <a:lnTo>
                    <a:pt x="0" y="2135"/>
                  </a:lnTo>
                  <a:lnTo>
                    <a:pt x="2539" y="2135"/>
                  </a:lnTo>
                  <a:lnTo>
                    <a:pt x="2539" y="702"/>
                  </a:lnTo>
                  <a:cubicBezTo>
                    <a:pt x="2539" y="318"/>
                    <a:pt x="2222" y="0"/>
                    <a:pt x="1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21;p33">
              <a:extLst>
                <a:ext uri="{FF2B5EF4-FFF2-40B4-BE49-F238E27FC236}">
                  <a16:creationId xmlns:a16="http://schemas.microsoft.com/office/drawing/2014/main" id="{AED9487B-95DC-F855-0611-F4B695A4D505}"/>
                </a:ext>
              </a:extLst>
            </p:cNvPr>
            <p:cNvSpPr/>
            <p:nvPr/>
          </p:nvSpPr>
          <p:spPr>
            <a:xfrm>
              <a:off x="6037340" y="2240539"/>
              <a:ext cx="66115" cy="55819"/>
            </a:xfrm>
            <a:custGeom>
              <a:avLst/>
              <a:gdLst/>
              <a:ahLst/>
              <a:cxnLst/>
              <a:rect l="l" t="t" r="r" b="b"/>
              <a:pathLst>
                <a:path w="2530" h="2136" extrusionOk="0">
                  <a:moveTo>
                    <a:pt x="692" y="0"/>
                  </a:moveTo>
                  <a:cubicBezTo>
                    <a:pt x="308" y="0"/>
                    <a:pt x="0" y="318"/>
                    <a:pt x="0" y="702"/>
                  </a:cubicBezTo>
                  <a:lnTo>
                    <a:pt x="0" y="2135"/>
                  </a:lnTo>
                  <a:lnTo>
                    <a:pt x="2529" y="2135"/>
                  </a:lnTo>
                  <a:lnTo>
                    <a:pt x="2529" y="702"/>
                  </a:lnTo>
                  <a:cubicBezTo>
                    <a:pt x="2529" y="318"/>
                    <a:pt x="2221" y="0"/>
                    <a:pt x="1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22;p33">
              <a:extLst>
                <a:ext uri="{FF2B5EF4-FFF2-40B4-BE49-F238E27FC236}">
                  <a16:creationId xmlns:a16="http://schemas.microsoft.com/office/drawing/2014/main" id="{BFA18FBB-73CC-7526-4E27-C49FEA992FDD}"/>
                </a:ext>
              </a:extLst>
            </p:cNvPr>
            <p:cNvSpPr/>
            <p:nvPr/>
          </p:nvSpPr>
          <p:spPr>
            <a:xfrm>
              <a:off x="6053673" y="2240539"/>
              <a:ext cx="49782" cy="55819"/>
            </a:xfrm>
            <a:custGeom>
              <a:avLst/>
              <a:gdLst/>
              <a:ahLst/>
              <a:cxnLst/>
              <a:rect l="l" t="t" r="r" b="b"/>
              <a:pathLst>
                <a:path w="1905" h="2136" extrusionOk="0">
                  <a:moveTo>
                    <a:pt x="0" y="0"/>
                  </a:moveTo>
                  <a:cubicBezTo>
                    <a:pt x="356" y="39"/>
                    <a:pt x="635" y="337"/>
                    <a:pt x="635" y="693"/>
                  </a:cubicBezTo>
                  <a:lnTo>
                    <a:pt x="635" y="2135"/>
                  </a:lnTo>
                  <a:lnTo>
                    <a:pt x="1904" y="2135"/>
                  </a:lnTo>
                  <a:lnTo>
                    <a:pt x="1904" y="702"/>
                  </a:lnTo>
                  <a:cubicBezTo>
                    <a:pt x="1904" y="318"/>
                    <a:pt x="1596" y="0"/>
                    <a:pt x="1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3;p33">
              <a:extLst>
                <a:ext uri="{FF2B5EF4-FFF2-40B4-BE49-F238E27FC236}">
                  <a16:creationId xmlns:a16="http://schemas.microsoft.com/office/drawing/2014/main" id="{EF05F425-7E70-6DBC-0AE2-FDF31937F0E7}"/>
                </a:ext>
              </a:extLst>
            </p:cNvPr>
            <p:cNvSpPr/>
            <p:nvPr/>
          </p:nvSpPr>
          <p:spPr>
            <a:xfrm>
              <a:off x="5987584" y="2240539"/>
              <a:ext cx="49782" cy="55819"/>
            </a:xfrm>
            <a:custGeom>
              <a:avLst/>
              <a:gdLst/>
              <a:ahLst/>
              <a:cxnLst/>
              <a:rect l="l" t="t" r="r" b="b"/>
              <a:pathLst>
                <a:path w="1905" h="2136" extrusionOk="0">
                  <a:moveTo>
                    <a:pt x="0" y="0"/>
                  </a:moveTo>
                  <a:cubicBezTo>
                    <a:pt x="356" y="39"/>
                    <a:pt x="625" y="337"/>
                    <a:pt x="625" y="693"/>
                  </a:cubicBezTo>
                  <a:lnTo>
                    <a:pt x="625" y="2135"/>
                  </a:lnTo>
                  <a:lnTo>
                    <a:pt x="1904" y="2135"/>
                  </a:lnTo>
                  <a:lnTo>
                    <a:pt x="1904" y="702"/>
                  </a:lnTo>
                  <a:cubicBezTo>
                    <a:pt x="1904" y="318"/>
                    <a:pt x="1587" y="0"/>
                    <a:pt x="1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4;p33">
              <a:extLst>
                <a:ext uri="{FF2B5EF4-FFF2-40B4-BE49-F238E27FC236}">
                  <a16:creationId xmlns:a16="http://schemas.microsoft.com/office/drawing/2014/main" id="{A6970368-423A-F7FA-8DBF-7CE390CC8721}"/>
                </a:ext>
              </a:extLst>
            </p:cNvPr>
            <p:cNvSpPr/>
            <p:nvPr/>
          </p:nvSpPr>
          <p:spPr>
            <a:xfrm>
              <a:off x="5921233" y="2240539"/>
              <a:ext cx="49782" cy="55819"/>
            </a:xfrm>
            <a:custGeom>
              <a:avLst/>
              <a:gdLst/>
              <a:ahLst/>
              <a:cxnLst/>
              <a:rect l="l" t="t" r="r" b="b"/>
              <a:pathLst>
                <a:path w="1905" h="2136" extrusionOk="0">
                  <a:moveTo>
                    <a:pt x="0" y="0"/>
                  </a:moveTo>
                  <a:cubicBezTo>
                    <a:pt x="356" y="39"/>
                    <a:pt x="626" y="337"/>
                    <a:pt x="626" y="693"/>
                  </a:cubicBezTo>
                  <a:lnTo>
                    <a:pt x="626" y="2135"/>
                  </a:lnTo>
                  <a:lnTo>
                    <a:pt x="1904" y="2135"/>
                  </a:lnTo>
                  <a:lnTo>
                    <a:pt x="1904" y="702"/>
                  </a:lnTo>
                  <a:cubicBezTo>
                    <a:pt x="1904" y="318"/>
                    <a:pt x="1587" y="0"/>
                    <a:pt x="1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25;p33">
              <a:extLst>
                <a:ext uri="{FF2B5EF4-FFF2-40B4-BE49-F238E27FC236}">
                  <a16:creationId xmlns:a16="http://schemas.microsoft.com/office/drawing/2014/main" id="{FD915168-A7BB-4741-53B5-FBE4C943C16A}"/>
                </a:ext>
              </a:extLst>
            </p:cNvPr>
            <p:cNvSpPr/>
            <p:nvPr/>
          </p:nvSpPr>
          <p:spPr>
            <a:xfrm>
              <a:off x="5854883" y="2240539"/>
              <a:ext cx="49782" cy="55819"/>
            </a:xfrm>
            <a:custGeom>
              <a:avLst/>
              <a:gdLst/>
              <a:ahLst/>
              <a:cxnLst/>
              <a:rect l="l" t="t" r="r" b="b"/>
              <a:pathLst>
                <a:path w="1905" h="2136" extrusionOk="0">
                  <a:moveTo>
                    <a:pt x="1" y="0"/>
                  </a:moveTo>
                  <a:cubicBezTo>
                    <a:pt x="357" y="39"/>
                    <a:pt x="636" y="337"/>
                    <a:pt x="636" y="693"/>
                  </a:cubicBezTo>
                  <a:lnTo>
                    <a:pt x="636" y="2135"/>
                  </a:lnTo>
                  <a:lnTo>
                    <a:pt x="1905" y="2135"/>
                  </a:lnTo>
                  <a:lnTo>
                    <a:pt x="1905" y="702"/>
                  </a:lnTo>
                  <a:cubicBezTo>
                    <a:pt x="1905" y="318"/>
                    <a:pt x="1597" y="0"/>
                    <a:pt x="1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6;p33">
              <a:extLst>
                <a:ext uri="{FF2B5EF4-FFF2-40B4-BE49-F238E27FC236}">
                  <a16:creationId xmlns:a16="http://schemas.microsoft.com/office/drawing/2014/main" id="{CA724CF2-F38D-B202-A5E7-D176C75153E0}"/>
                </a:ext>
              </a:extLst>
            </p:cNvPr>
            <p:cNvSpPr/>
            <p:nvPr/>
          </p:nvSpPr>
          <p:spPr>
            <a:xfrm>
              <a:off x="5788794" y="2240539"/>
              <a:ext cx="49782" cy="55819"/>
            </a:xfrm>
            <a:custGeom>
              <a:avLst/>
              <a:gdLst/>
              <a:ahLst/>
              <a:cxnLst/>
              <a:rect l="l" t="t" r="r" b="b"/>
              <a:pathLst>
                <a:path w="1905" h="2136" extrusionOk="0">
                  <a:moveTo>
                    <a:pt x="1" y="0"/>
                  </a:moveTo>
                  <a:cubicBezTo>
                    <a:pt x="357" y="39"/>
                    <a:pt x="626" y="337"/>
                    <a:pt x="626" y="693"/>
                  </a:cubicBezTo>
                  <a:lnTo>
                    <a:pt x="626" y="2135"/>
                  </a:lnTo>
                  <a:lnTo>
                    <a:pt x="1905" y="2135"/>
                  </a:lnTo>
                  <a:lnTo>
                    <a:pt x="1905" y="702"/>
                  </a:lnTo>
                  <a:cubicBezTo>
                    <a:pt x="1905" y="318"/>
                    <a:pt x="1587"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27;p33">
              <a:extLst>
                <a:ext uri="{FF2B5EF4-FFF2-40B4-BE49-F238E27FC236}">
                  <a16:creationId xmlns:a16="http://schemas.microsoft.com/office/drawing/2014/main" id="{3DD66F0C-9654-E664-DD37-AC693825E3AE}"/>
                </a:ext>
              </a:extLst>
            </p:cNvPr>
            <p:cNvSpPr/>
            <p:nvPr/>
          </p:nvSpPr>
          <p:spPr>
            <a:xfrm>
              <a:off x="5757644" y="2292308"/>
              <a:ext cx="360628" cy="18868"/>
            </a:xfrm>
            <a:custGeom>
              <a:avLst/>
              <a:gdLst/>
              <a:ahLst/>
              <a:cxnLst/>
              <a:rect l="l" t="t" r="r" b="b"/>
              <a:pathLst>
                <a:path w="13800" h="722" extrusionOk="0">
                  <a:moveTo>
                    <a:pt x="49" y="0"/>
                  </a:moveTo>
                  <a:cubicBezTo>
                    <a:pt x="20" y="0"/>
                    <a:pt x="0" y="20"/>
                    <a:pt x="0" y="48"/>
                  </a:cubicBezTo>
                  <a:lnTo>
                    <a:pt x="0" y="673"/>
                  </a:lnTo>
                  <a:cubicBezTo>
                    <a:pt x="0" y="702"/>
                    <a:pt x="20" y="722"/>
                    <a:pt x="49" y="722"/>
                  </a:cubicBezTo>
                  <a:lnTo>
                    <a:pt x="13742" y="722"/>
                  </a:lnTo>
                  <a:cubicBezTo>
                    <a:pt x="13771" y="722"/>
                    <a:pt x="13799" y="702"/>
                    <a:pt x="13799" y="673"/>
                  </a:cubicBezTo>
                  <a:lnTo>
                    <a:pt x="13799" y="48"/>
                  </a:lnTo>
                  <a:cubicBezTo>
                    <a:pt x="13799" y="20"/>
                    <a:pt x="13771" y="0"/>
                    <a:pt x="13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8;p33">
              <a:extLst>
                <a:ext uri="{FF2B5EF4-FFF2-40B4-BE49-F238E27FC236}">
                  <a16:creationId xmlns:a16="http://schemas.microsoft.com/office/drawing/2014/main" id="{F0EA1643-55D8-377E-47F7-6AB3023B85D1}"/>
                </a:ext>
              </a:extLst>
            </p:cNvPr>
            <p:cNvSpPr/>
            <p:nvPr/>
          </p:nvSpPr>
          <p:spPr>
            <a:xfrm>
              <a:off x="5757644" y="2292308"/>
              <a:ext cx="360628" cy="18868"/>
            </a:xfrm>
            <a:custGeom>
              <a:avLst/>
              <a:gdLst/>
              <a:ahLst/>
              <a:cxnLst/>
              <a:rect l="l" t="t" r="r" b="b"/>
              <a:pathLst>
                <a:path w="13800" h="722" extrusionOk="0">
                  <a:moveTo>
                    <a:pt x="12347" y="0"/>
                  </a:moveTo>
                  <a:lnTo>
                    <a:pt x="12347" y="443"/>
                  </a:lnTo>
                  <a:cubicBezTo>
                    <a:pt x="12347" y="472"/>
                    <a:pt x="12328" y="491"/>
                    <a:pt x="12299" y="491"/>
                  </a:cubicBezTo>
                  <a:lnTo>
                    <a:pt x="0" y="491"/>
                  </a:lnTo>
                  <a:lnTo>
                    <a:pt x="0" y="673"/>
                  </a:lnTo>
                  <a:cubicBezTo>
                    <a:pt x="0" y="702"/>
                    <a:pt x="20" y="722"/>
                    <a:pt x="49" y="722"/>
                  </a:cubicBezTo>
                  <a:lnTo>
                    <a:pt x="13742" y="722"/>
                  </a:lnTo>
                  <a:cubicBezTo>
                    <a:pt x="13771" y="722"/>
                    <a:pt x="13799" y="702"/>
                    <a:pt x="13799" y="673"/>
                  </a:cubicBezTo>
                  <a:lnTo>
                    <a:pt x="13799" y="48"/>
                  </a:lnTo>
                  <a:cubicBezTo>
                    <a:pt x="13799" y="20"/>
                    <a:pt x="13771" y="0"/>
                    <a:pt x="13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329;p33">
            <a:extLst>
              <a:ext uri="{FF2B5EF4-FFF2-40B4-BE49-F238E27FC236}">
                <a16:creationId xmlns:a16="http://schemas.microsoft.com/office/drawing/2014/main" id="{E20E050C-0F79-2040-6816-8342FC061637}"/>
              </a:ext>
            </a:extLst>
          </p:cNvPr>
          <p:cNvGrpSpPr/>
          <p:nvPr/>
        </p:nvGrpSpPr>
        <p:grpSpPr>
          <a:xfrm>
            <a:off x="5032959" y="2181159"/>
            <a:ext cx="558199" cy="521323"/>
            <a:chOff x="7050889" y="2913503"/>
            <a:chExt cx="363529" cy="339513"/>
          </a:xfrm>
        </p:grpSpPr>
        <p:sp>
          <p:nvSpPr>
            <p:cNvPr id="48" name="Google Shape;1330;p33">
              <a:extLst>
                <a:ext uri="{FF2B5EF4-FFF2-40B4-BE49-F238E27FC236}">
                  <a16:creationId xmlns:a16="http://schemas.microsoft.com/office/drawing/2014/main" id="{AC675320-14DE-B152-9845-0BCFFFF7C1FF}"/>
                </a:ext>
              </a:extLst>
            </p:cNvPr>
            <p:cNvSpPr/>
            <p:nvPr/>
          </p:nvSpPr>
          <p:spPr>
            <a:xfrm>
              <a:off x="7057814" y="2913503"/>
              <a:ext cx="217893" cy="268146"/>
            </a:xfrm>
            <a:custGeom>
              <a:avLst/>
              <a:gdLst/>
              <a:ahLst/>
              <a:cxnLst/>
              <a:rect l="l" t="t" r="r" b="b"/>
              <a:pathLst>
                <a:path w="8338" h="10261" extrusionOk="0">
                  <a:moveTo>
                    <a:pt x="8338" y="0"/>
                  </a:moveTo>
                  <a:lnTo>
                    <a:pt x="1818" y="1443"/>
                  </a:lnTo>
                  <a:lnTo>
                    <a:pt x="1818" y="3741"/>
                  </a:lnTo>
                  <a:lnTo>
                    <a:pt x="1818" y="8655"/>
                  </a:lnTo>
                  <a:cubicBezTo>
                    <a:pt x="1597" y="8558"/>
                    <a:pt x="1357" y="8510"/>
                    <a:pt x="1126" y="8501"/>
                  </a:cubicBezTo>
                  <a:cubicBezTo>
                    <a:pt x="501" y="8501"/>
                    <a:pt x="1" y="8895"/>
                    <a:pt x="1" y="9385"/>
                  </a:cubicBezTo>
                  <a:cubicBezTo>
                    <a:pt x="1" y="9866"/>
                    <a:pt x="501" y="10260"/>
                    <a:pt x="1126" y="10260"/>
                  </a:cubicBezTo>
                  <a:cubicBezTo>
                    <a:pt x="2251" y="10260"/>
                    <a:pt x="2578" y="9405"/>
                    <a:pt x="2578" y="9068"/>
                  </a:cubicBezTo>
                  <a:lnTo>
                    <a:pt x="2578" y="3577"/>
                  </a:lnTo>
                  <a:lnTo>
                    <a:pt x="7578" y="2462"/>
                  </a:lnTo>
                  <a:lnTo>
                    <a:pt x="7578" y="7154"/>
                  </a:lnTo>
                  <a:cubicBezTo>
                    <a:pt x="7357" y="7058"/>
                    <a:pt x="7126" y="7010"/>
                    <a:pt x="6886" y="7001"/>
                  </a:cubicBezTo>
                  <a:cubicBezTo>
                    <a:pt x="6270" y="7001"/>
                    <a:pt x="5770" y="7395"/>
                    <a:pt x="5770" y="7876"/>
                  </a:cubicBezTo>
                  <a:cubicBezTo>
                    <a:pt x="5770" y="8366"/>
                    <a:pt x="6270" y="8760"/>
                    <a:pt x="6886" y="8760"/>
                  </a:cubicBezTo>
                  <a:cubicBezTo>
                    <a:pt x="7886" y="8760"/>
                    <a:pt x="8338" y="8020"/>
                    <a:pt x="8338" y="7529"/>
                  </a:cubicBezTo>
                  <a:cubicBezTo>
                    <a:pt x="8338" y="7241"/>
                    <a:pt x="8338" y="2298"/>
                    <a:pt x="8338" y="2298"/>
                  </a:cubicBezTo>
                  <a:lnTo>
                    <a:pt x="83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1;p33">
              <a:extLst>
                <a:ext uri="{FF2B5EF4-FFF2-40B4-BE49-F238E27FC236}">
                  <a16:creationId xmlns:a16="http://schemas.microsoft.com/office/drawing/2014/main" id="{D762A8CE-0761-74B5-7213-5A8C1EF855FF}"/>
                </a:ext>
              </a:extLst>
            </p:cNvPr>
            <p:cNvSpPr/>
            <p:nvPr/>
          </p:nvSpPr>
          <p:spPr>
            <a:xfrm>
              <a:off x="7262118" y="2972223"/>
              <a:ext cx="152300" cy="280794"/>
            </a:xfrm>
            <a:custGeom>
              <a:avLst/>
              <a:gdLst/>
              <a:ahLst/>
              <a:cxnLst/>
              <a:rect l="l" t="t" r="r" b="b"/>
              <a:pathLst>
                <a:path w="5828" h="10745" extrusionOk="0">
                  <a:moveTo>
                    <a:pt x="2252" y="1"/>
                  </a:moveTo>
                  <a:cubicBezTo>
                    <a:pt x="2222" y="1"/>
                    <a:pt x="2193" y="25"/>
                    <a:pt x="2193" y="61"/>
                  </a:cubicBezTo>
                  <a:lnTo>
                    <a:pt x="2193" y="8946"/>
                  </a:lnTo>
                  <a:cubicBezTo>
                    <a:pt x="1905" y="8812"/>
                    <a:pt x="1597" y="8735"/>
                    <a:pt x="1280" y="8725"/>
                  </a:cubicBezTo>
                  <a:cubicBezTo>
                    <a:pt x="578" y="8725"/>
                    <a:pt x="1" y="9177"/>
                    <a:pt x="1" y="9735"/>
                  </a:cubicBezTo>
                  <a:cubicBezTo>
                    <a:pt x="1" y="10292"/>
                    <a:pt x="578" y="10744"/>
                    <a:pt x="1280" y="10744"/>
                  </a:cubicBezTo>
                  <a:cubicBezTo>
                    <a:pt x="2347" y="10744"/>
                    <a:pt x="2953" y="9725"/>
                    <a:pt x="2953" y="9167"/>
                  </a:cubicBezTo>
                  <a:lnTo>
                    <a:pt x="2953" y="3552"/>
                  </a:lnTo>
                  <a:cubicBezTo>
                    <a:pt x="4107" y="3994"/>
                    <a:pt x="5097" y="4802"/>
                    <a:pt x="5761" y="5859"/>
                  </a:cubicBezTo>
                  <a:cubicBezTo>
                    <a:pt x="5768" y="5871"/>
                    <a:pt x="5780" y="5876"/>
                    <a:pt x="5792" y="5876"/>
                  </a:cubicBezTo>
                  <a:cubicBezTo>
                    <a:pt x="5810" y="5876"/>
                    <a:pt x="5828" y="5864"/>
                    <a:pt x="5828" y="5840"/>
                  </a:cubicBezTo>
                  <a:cubicBezTo>
                    <a:pt x="5828" y="5282"/>
                    <a:pt x="5761" y="3167"/>
                    <a:pt x="4684" y="2715"/>
                  </a:cubicBezTo>
                  <a:cubicBezTo>
                    <a:pt x="4030" y="2446"/>
                    <a:pt x="3376" y="1676"/>
                    <a:pt x="2914" y="1003"/>
                  </a:cubicBezTo>
                  <a:cubicBezTo>
                    <a:pt x="2895" y="965"/>
                    <a:pt x="2876" y="936"/>
                    <a:pt x="2847" y="907"/>
                  </a:cubicBezTo>
                  <a:cubicBezTo>
                    <a:pt x="2607" y="551"/>
                    <a:pt x="2414" y="234"/>
                    <a:pt x="2299" y="32"/>
                  </a:cubicBezTo>
                  <a:cubicBezTo>
                    <a:pt x="2288" y="10"/>
                    <a:pt x="2270" y="1"/>
                    <a:pt x="2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32;p33">
              <a:extLst>
                <a:ext uri="{FF2B5EF4-FFF2-40B4-BE49-F238E27FC236}">
                  <a16:creationId xmlns:a16="http://schemas.microsoft.com/office/drawing/2014/main" id="{D82F3069-E190-A898-6F5A-0700782DE05F}"/>
                </a:ext>
              </a:extLst>
            </p:cNvPr>
            <p:cNvSpPr/>
            <p:nvPr/>
          </p:nvSpPr>
          <p:spPr>
            <a:xfrm>
              <a:off x="7263373" y="3037136"/>
              <a:ext cx="151046" cy="214626"/>
            </a:xfrm>
            <a:custGeom>
              <a:avLst/>
              <a:gdLst/>
              <a:ahLst/>
              <a:cxnLst/>
              <a:rect l="l" t="t" r="r" b="b"/>
              <a:pathLst>
                <a:path w="5780" h="8213" extrusionOk="0">
                  <a:moveTo>
                    <a:pt x="2491" y="0"/>
                  </a:moveTo>
                  <a:lnTo>
                    <a:pt x="2491" y="6212"/>
                  </a:lnTo>
                  <a:cubicBezTo>
                    <a:pt x="2491" y="6760"/>
                    <a:pt x="1895" y="7780"/>
                    <a:pt x="828" y="7780"/>
                  </a:cubicBezTo>
                  <a:cubicBezTo>
                    <a:pt x="539" y="7780"/>
                    <a:pt x="251" y="7703"/>
                    <a:pt x="1" y="7539"/>
                  </a:cubicBezTo>
                  <a:lnTo>
                    <a:pt x="1" y="7539"/>
                  </a:lnTo>
                  <a:lnTo>
                    <a:pt x="20" y="7578"/>
                  </a:lnTo>
                  <a:lnTo>
                    <a:pt x="30" y="7616"/>
                  </a:lnTo>
                  <a:cubicBezTo>
                    <a:pt x="58" y="7664"/>
                    <a:pt x="87" y="7712"/>
                    <a:pt x="116" y="7760"/>
                  </a:cubicBezTo>
                  <a:lnTo>
                    <a:pt x="145" y="7789"/>
                  </a:lnTo>
                  <a:lnTo>
                    <a:pt x="164" y="7818"/>
                  </a:lnTo>
                  <a:cubicBezTo>
                    <a:pt x="193" y="7847"/>
                    <a:pt x="222" y="7876"/>
                    <a:pt x="260" y="7905"/>
                  </a:cubicBezTo>
                  <a:lnTo>
                    <a:pt x="289" y="7933"/>
                  </a:lnTo>
                  <a:lnTo>
                    <a:pt x="299" y="7943"/>
                  </a:lnTo>
                  <a:lnTo>
                    <a:pt x="328" y="7962"/>
                  </a:lnTo>
                  <a:lnTo>
                    <a:pt x="337" y="7972"/>
                  </a:lnTo>
                  <a:lnTo>
                    <a:pt x="366" y="7991"/>
                  </a:lnTo>
                  <a:lnTo>
                    <a:pt x="376" y="7991"/>
                  </a:lnTo>
                  <a:lnTo>
                    <a:pt x="433" y="8030"/>
                  </a:lnTo>
                  <a:lnTo>
                    <a:pt x="443" y="8039"/>
                  </a:lnTo>
                  <a:lnTo>
                    <a:pt x="472" y="8049"/>
                  </a:lnTo>
                  <a:lnTo>
                    <a:pt x="491" y="8068"/>
                  </a:lnTo>
                  <a:lnTo>
                    <a:pt x="520" y="8078"/>
                  </a:lnTo>
                  <a:lnTo>
                    <a:pt x="539" y="8087"/>
                  </a:lnTo>
                  <a:lnTo>
                    <a:pt x="558" y="8097"/>
                  </a:lnTo>
                  <a:lnTo>
                    <a:pt x="587" y="8107"/>
                  </a:lnTo>
                  <a:lnTo>
                    <a:pt x="616" y="8126"/>
                  </a:lnTo>
                  <a:lnTo>
                    <a:pt x="655" y="8135"/>
                  </a:lnTo>
                  <a:lnTo>
                    <a:pt x="683" y="8145"/>
                  </a:lnTo>
                  <a:lnTo>
                    <a:pt x="712" y="8164"/>
                  </a:lnTo>
                  <a:lnTo>
                    <a:pt x="732" y="8164"/>
                  </a:lnTo>
                  <a:lnTo>
                    <a:pt x="770" y="8174"/>
                  </a:lnTo>
                  <a:lnTo>
                    <a:pt x="789" y="8183"/>
                  </a:lnTo>
                  <a:lnTo>
                    <a:pt x="828" y="8193"/>
                  </a:lnTo>
                  <a:lnTo>
                    <a:pt x="847" y="8193"/>
                  </a:lnTo>
                  <a:lnTo>
                    <a:pt x="885" y="8203"/>
                  </a:lnTo>
                  <a:lnTo>
                    <a:pt x="905" y="8203"/>
                  </a:lnTo>
                  <a:lnTo>
                    <a:pt x="953" y="8212"/>
                  </a:lnTo>
                  <a:lnTo>
                    <a:pt x="1222" y="8212"/>
                  </a:lnTo>
                  <a:cubicBezTo>
                    <a:pt x="2280" y="8212"/>
                    <a:pt x="2886" y="7193"/>
                    <a:pt x="2886" y="6635"/>
                  </a:cubicBezTo>
                  <a:lnTo>
                    <a:pt x="2886" y="1068"/>
                  </a:lnTo>
                  <a:cubicBezTo>
                    <a:pt x="4049" y="1510"/>
                    <a:pt x="5040" y="2318"/>
                    <a:pt x="5713" y="3375"/>
                  </a:cubicBezTo>
                  <a:cubicBezTo>
                    <a:pt x="5719" y="3382"/>
                    <a:pt x="5729" y="3385"/>
                    <a:pt x="5738" y="3385"/>
                  </a:cubicBezTo>
                  <a:cubicBezTo>
                    <a:pt x="5755" y="3385"/>
                    <a:pt x="5774" y="3375"/>
                    <a:pt x="5780" y="3356"/>
                  </a:cubicBezTo>
                  <a:cubicBezTo>
                    <a:pt x="5780" y="3260"/>
                    <a:pt x="5780" y="3116"/>
                    <a:pt x="5770" y="2933"/>
                  </a:cubicBezTo>
                  <a:cubicBezTo>
                    <a:pt x="5482" y="2029"/>
                    <a:pt x="4809" y="827"/>
                    <a:pt x="2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33;p33">
              <a:extLst>
                <a:ext uri="{FF2B5EF4-FFF2-40B4-BE49-F238E27FC236}">
                  <a16:creationId xmlns:a16="http://schemas.microsoft.com/office/drawing/2014/main" id="{E0AE0221-64B8-ECED-18C5-A891AC88C9BE}"/>
                </a:ext>
              </a:extLst>
            </p:cNvPr>
            <p:cNvSpPr/>
            <p:nvPr/>
          </p:nvSpPr>
          <p:spPr>
            <a:xfrm>
              <a:off x="7105323" y="2913739"/>
              <a:ext cx="170384" cy="97788"/>
            </a:xfrm>
            <a:custGeom>
              <a:avLst/>
              <a:gdLst/>
              <a:ahLst/>
              <a:cxnLst/>
              <a:rect l="l" t="t" r="r" b="b"/>
              <a:pathLst>
                <a:path w="6520" h="3742" extrusionOk="0">
                  <a:moveTo>
                    <a:pt x="6520" y="1"/>
                  </a:moveTo>
                  <a:lnTo>
                    <a:pt x="0" y="1443"/>
                  </a:lnTo>
                  <a:lnTo>
                    <a:pt x="0" y="3741"/>
                  </a:lnTo>
                  <a:lnTo>
                    <a:pt x="6520" y="2289"/>
                  </a:lnTo>
                  <a:lnTo>
                    <a:pt x="6520" y="1"/>
                  </a:ln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34;p33">
              <a:extLst>
                <a:ext uri="{FF2B5EF4-FFF2-40B4-BE49-F238E27FC236}">
                  <a16:creationId xmlns:a16="http://schemas.microsoft.com/office/drawing/2014/main" id="{3901536F-1CC9-E654-A6D9-E69C16C6B9DA}"/>
                </a:ext>
              </a:extLst>
            </p:cNvPr>
            <p:cNvSpPr/>
            <p:nvPr/>
          </p:nvSpPr>
          <p:spPr>
            <a:xfrm>
              <a:off x="7082196" y="2913503"/>
              <a:ext cx="193511" cy="267884"/>
            </a:xfrm>
            <a:custGeom>
              <a:avLst/>
              <a:gdLst/>
              <a:ahLst/>
              <a:cxnLst/>
              <a:rect l="l" t="t" r="r" b="b"/>
              <a:pathLst>
                <a:path w="7405" h="10251" extrusionOk="0">
                  <a:moveTo>
                    <a:pt x="7405" y="0"/>
                  </a:moveTo>
                  <a:lnTo>
                    <a:pt x="885" y="1443"/>
                  </a:lnTo>
                  <a:lnTo>
                    <a:pt x="885" y="3741"/>
                  </a:lnTo>
                  <a:lnTo>
                    <a:pt x="1231" y="3664"/>
                  </a:lnTo>
                  <a:lnTo>
                    <a:pt x="1231" y="9058"/>
                  </a:lnTo>
                  <a:cubicBezTo>
                    <a:pt x="1231" y="9376"/>
                    <a:pt x="953" y="10135"/>
                    <a:pt x="1" y="10241"/>
                  </a:cubicBezTo>
                  <a:cubicBezTo>
                    <a:pt x="68" y="10251"/>
                    <a:pt x="126" y="10251"/>
                    <a:pt x="193" y="10251"/>
                  </a:cubicBezTo>
                  <a:cubicBezTo>
                    <a:pt x="1318" y="10251"/>
                    <a:pt x="1645" y="9395"/>
                    <a:pt x="1645" y="9058"/>
                  </a:cubicBezTo>
                  <a:lnTo>
                    <a:pt x="1645" y="3577"/>
                  </a:lnTo>
                  <a:lnTo>
                    <a:pt x="6241" y="2558"/>
                  </a:lnTo>
                  <a:lnTo>
                    <a:pt x="6991" y="2395"/>
                  </a:lnTo>
                  <a:lnTo>
                    <a:pt x="6991" y="7529"/>
                  </a:lnTo>
                  <a:cubicBezTo>
                    <a:pt x="6991" y="7981"/>
                    <a:pt x="6607" y="8645"/>
                    <a:pt x="5761" y="8751"/>
                  </a:cubicBezTo>
                  <a:cubicBezTo>
                    <a:pt x="5828" y="8751"/>
                    <a:pt x="5886" y="8760"/>
                    <a:pt x="5953" y="8760"/>
                  </a:cubicBezTo>
                  <a:cubicBezTo>
                    <a:pt x="6953" y="8760"/>
                    <a:pt x="7405" y="8020"/>
                    <a:pt x="7405" y="7529"/>
                  </a:cubicBezTo>
                  <a:lnTo>
                    <a:pt x="7405" y="2298"/>
                  </a:lnTo>
                  <a:lnTo>
                    <a:pt x="7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35;p33">
              <a:extLst>
                <a:ext uri="{FF2B5EF4-FFF2-40B4-BE49-F238E27FC236}">
                  <a16:creationId xmlns:a16="http://schemas.microsoft.com/office/drawing/2014/main" id="{DC5071B4-F9F1-56D5-7E22-75460383445A}"/>
                </a:ext>
              </a:extLst>
            </p:cNvPr>
            <p:cNvSpPr/>
            <p:nvPr/>
          </p:nvSpPr>
          <p:spPr>
            <a:xfrm>
              <a:off x="7354601" y="3215961"/>
              <a:ext cx="50775" cy="17195"/>
            </a:xfrm>
            <a:custGeom>
              <a:avLst/>
              <a:gdLst/>
              <a:ahLst/>
              <a:cxnLst/>
              <a:rect l="l" t="t" r="r" b="b"/>
              <a:pathLst>
                <a:path w="1943" h="658" extrusionOk="0">
                  <a:moveTo>
                    <a:pt x="1689" y="0"/>
                  </a:moveTo>
                  <a:cubicBezTo>
                    <a:pt x="1664" y="0"/>
                    <a:pt x="1639" y="5"/>
                    <a:pt x="1616" y="13"/>
                  </a:cubicBezTo>
                  <a:cubicBezTo>
                    <a:pt x="1424" y="90"/>
                    <a:pt x="1000" y="215"/>
                    <a:pt x="202" y="254"/>
                  </a:cubicBezTo>
                  <a:cubicBezTo>
                    <a:pt x="96" y="254"/>
                    <a:pt x="0" y="340"/>
                    <a:pt x="0" y="456"/>
                  </a:cubicBezTo>
                  <a:cubicBezTo>
                    <a:pt x="0" y="571"/>
                    <a:pt x="96" y="658"/>
                    <a:pt x="202" y="658"/>
                  </a:cubicBezTo>
                  <a:lnTo>
                    <a:pt x="212" y="658"/>
                  </a:lnTo>
                  <a:cubicBezTo>
                    <a:pt x="1039" y="619"/>
                    <a:pt x="1510" y="504"/>
                    <a:pt x="1760" y="408"/>
                  </a:cubicBezTo>
                  <a:cubicBezTo>
                    <a:pt x="1904" y="350"/>
                    <a:pt x="1943" y="187"/>
                    <a:pt x="1847" y="71"/>
                  </a:cubicBezTo>
                  <a:cubicBezTo>
                    <a:pt x="1806" y="24"/>
                    <a:pt x="1747" y="0"/>
                    <a:pt x="16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36;p33">
              <a:extLst>
                <a:ext uri="{FF2B5EF4-FFF2-40B4-BE49-F238E27FC236}">
                  <a16:creationId xmlns:a16="http://schemas.microsoft.com/office/drawing/2014/main" id="{F44373A1-D202-B70F-BC13-87D17AB61606}"/>
                </a:ext>
              </a:extLst>
            </p:cNvPr>
            <p:cNvSpPr/>
            <p:nvPr/>
          </p:nvSpPr>
          <p:spPr>
            <a:xfrm>
              <a:off x="7050889" y="3195813"/>
              <a:ext cx="197431" cy="26786"/>
            </a:xfrm>
            <a:custGeom>
              <a:avLst/>
              <a:gdLst/>
              <a:ahLst/>
              <a:cxnLst/>
              <a:rect l="l" t="t" r="r" b="b"/>
              <a:pathLst>
                <a:path w="7555" h="1025" extrusionOk="0">
                  <a:moveTo>
                    <a:pt x="2504" y="0"/>
                  </a:moveTo>
                  <a:cubicBezTo>
                    <a:pt x="1357" y="0"/>
                    <a:pt x="655" y="173"/>
                    <a:pt x="227" y="371"/>
                  </a:cubicBezTo>
                  <a:cubicBezTo>
                    <a:pt x="1" y="463"/>
                    <a:pt x="111" y="767"/>
                    <a:pt x="308" y="767"/>
                  </a:cubicBezTo>
                  <a:cubicBezTo>
                    <a:pt x="337" y="767"/>
                    <a:pt x="368" y="761"/>
                    <a:pt x="400" y="746"/>
                  </a:cubicBezTo>
                  <a:cubicBezTo>
                    <a:pt x="927" y="505"/>
                    <a:pt x="1669" y="416"/>
                    <a:pt x="2477" y="416"/>
                  </a:cubicBezTo>
                  <a:cubicBezTo>
                    <a:pt x="3826" y="416"/>
                    <a:pt x="5360" y="663"/>
                    <a:pt x="6382" y="861"/>
                  </a:cubicBezTo>
                  <a:cubicBezTo>
                    <a:pt x="6670" y="919"/>
                    <a:pt x="6959" y="977"/>
                    <a:pt x="7237" y="1025"/>
                  </a:cubicBezTo>
                  <a:lnTo>
                    <a:pt x="7276" y="1025"/>
                  </a:lnTo>
                  <a:cubicBezTo>
                    <a:pt x="7526" y="1025"/>
                    <a:pt x="7555" y="669"/>
                    <a:pt x="7305" y="621"/>
                  </a:cubicBezTo>
                  <a:cubicBezTo>
                    <a:pt x="7035" y="573"/>
                    <a:pt x="6747" y="515"/>
                    <a:pt x="6459" y="458"/>
                  </a:cubicBezTo>
                  <a:cubicBezTo>
                    <a:pt x="4755" y="123"/>
                    <a:pt x="3471" y="0"/>
                    <a:pt x="2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37;p33">
              <a:extLst>
                <a:ext uri="{FF2B5EF4-FFF2-40B4-BE49-F238E27FC236}">
                  <a16:creationId xmlns:a16="http://schemas.microsoft.com/office/drawing/2014/main" id="{8EA7C644-96C1-6EEF-8EBD-CA74C56CADF0}"/>
                </a:ext>
              </a:extLst>
            </p:cNvPr>
            <p:cNvSpPr/>
            <p:nvPr/>
          </p:nvSpPr>
          <p:spPr>
            <a:xfrm>
              <a:off x="7357371" y="3166361"/>
              <a:ext cx="47509" cy="16803"/>
            </a:xfrm>
            <a:custGeom>
              <a:avLst/>
              <a:gdLst/>
              <a:ahLst/>
              <a:cxnLst/>
              <a:rect l="l" t="t" r="r" b="b"/>
              <a:pathLst>
                <a:path w="1818" h="643" extrusionOk="0">
                  <a:moveTo>
                    <a:pt x="1579" y="0"/>
                  </a:moveTo>
                  <a:cubicBezTo>
                    <a:pt x="1553" y="0"/>
                    <a:pt x="1526" y="6"/>
                    <a:pt x="1500" y="17"/>
                  </a:cubicBezTo>
                  <a:cubicBezTo>
                    <a:pt x="1096" y="152"/>
                    <a:pt x="673" y="219"/>
                    <a:pt x="250" y="238"/>
                  </a:cubicBezTo>
                  <a:cubicBezTo>
                    <a:pt x="0" y="257"/>
                    <a:pt x="10" y="633"/>
                    <a:pt x="269" y="642"/>
                  </a:cubicBezTo>
                  <a:lnTo>
                    <a:pt x="279" y="642"/>
                  </a:lnTo>
                  <a:cubicBezTo>
                    <a:pt x="741" y="623"/>
                    <a:pt x="1202" y="546"/>
                    <a:pt x="1644" y="392"/>
                  </a:cubicBezTo>
                  <a:cubicBezTo>
                    <a:pt x="1769" y="344"/>
                    <a:pt x="1818" y="190"/>
                    <a:pt x="1741" y="84"/>
                  </a:cubicBezTo>
                  <a:cubicBezTo>
                    <a:pt x="1700" y="30"/>
                    <a:pt x="1641" y="0"/>
                    <a:pt x="1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38;p33">
              <a:extLst>
                <a:ext uri="{FF2B5EF4-FFF2-40B4-BE49-F238E27FC236}">
                  <a16:creationId xmlns:a16="http://schemas.microsoft.com/office/drawing/2014/main" id="{FD336721-1D0F-8E32-6F44-D6C6AF7A71B6}"/>
                </a:ext>
              </a:extLst>
            </p:cNvPr>
            <p:cNvSpPr/>
            <p:nvPr/>
          </p:nvSpPr>
          <p:spPr>
            <a:xfrm>
              <a:off x="7145855" y="3147938"/>
              <a:ext cx="145872" cy="31464"/>
            </a:xfrm>
            <a:custGeom>
              <a:avLst/>
              <a:gdLst/>
              <a:ahLst/>
              <a:cxnLst/>
              <a:rect l="l" t="t" r="r" b="b"/>
              <a:pathLst>
                <a:path w="5582" h="1204" extrusionOk="0">
                  <a:moveTo>
                    <a:pt x="286" y="1"/>
                  </a:moveTo>
                  <a:cubicBezTo>
                    <a:pt x="35" y="1"/>
                    <a:pt x="1" y="376"/>
                    <a:pt x="257" y="414"/>
                  </a:cubicBezTo>
                  <a:cubicBezTo>
                    <a:pt x="1007" y="482"/>
                    <a:pt x="1844" y="616"/>
                    <a:pt x="2748" y="789"/>
                  </a:cubicBezTo>
                  <a:cubicBezTo>
                    <a:pt x="3652" y="962"/>
                    <a:pt x="4498" y="1107"/>
                    <a:pt x="5277" y="1203"/>
                  </a:cubicBezTo>
                  <a:lnTo>
                    <a:pt x="5296" y="1203"/>
                  </a:lnTo>
                  <a:cubicBezTo>
                    <a:pt x="5299" y="1203"/>
                    <a:pt x="5302" y="1203"/>
                    <a:pt x="5305" y="1203"/>
                  </a:cubicBezTo>
                  <a:cubicBezTo>
                    <a:pt x="5556" y="1203"/>
                    <a:pt x="5581" y="818"/>
                    <a:pt x="5325" y="799"/>
                  </a:cubicBezTo>
                  <a:cubicBezTo>
                    <a:pt x="4555" y="703"/>
                    <a:pt x="3719" y="559"/>
                    <a:pt x="2825" y="386"/>
                  </a:cubicBezTo>
                  <a:cubicBezTo>
                    <a:pt x="1911" y="203"/>
                    <a:pt x="1055" y="78"/>
                    <a:pt x="296" y="1"/>
                  </a:cubicBezTo>
                  <a:cubicBezTo>
                    <a:pt x="292" y="1"/>
                    <a:pt x="289"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357;p34">
            <a:extLst>
              <a:ext uri="{FF2B5EF4-FFF2-40B4-BE49-F238E27FC236}">
                <a16:creationId xmlns:a16="http://schemas.microsoft.com/office/drawing/2014/main" id="{7BC52973-8C41-F7CC-0F01-3C507C0BC172}"/>
              </a:ext>
            </a:extLst>
          </p:cNvPr>
          <p:cNvSpPr txBox="1">
            <a:spLocks/>
          </p:cNvSpPr>
          <p:nvPr/>
        </p:nvSpPr>
        <p:spPr>
          <a:xfrm>
            <a:off x="1683507" y="3244786"/>
            <a:ext cx="1922400" cy="692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Fira Sans"/>
                <a:ea typeface="Fira Sans"/>
                <a:cs typeface="Fira Sans"/>
                <a:sym typeface="Fira Sans"/>
              </a:defRPr>
            </a:lvl2pPr>
            <a:lvl3pPr marL="1371600" marR="0" lvl="2"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3pPr>
            <a:lvl4pPr marL="1828800" marR="0" lvl="3"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4pPr>
            <a:lvl5pPr marL="2286000" marR="0" lvl="4"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5pPr>
            <a:lvl6pPr marL="2743200" marR="0" lvl="5"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6pPr>
            <a:lvl7pPr marL="3200400" marR="0" lvl="6"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7pPr>
            <a:lvl8pPr marL="3657600" marR="0" lvl="7"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8pPr>
            <a:lvl9pPr marL="4114800" marR="0" lvl="8" indent="-304800" algn="l" rtl="0">
              <a:lnSpc>
                <a:spcPct val="115000"/>
              </a:lnSpc>
              <a:spcBef>
                <a:spcPts val="0"/>
              </a:spcBef>
              <a:spcAft>
                <a:spcPts val="0"/>
              </a:spcAft>
              <a:buClr>
                <a:schemeClr val="lt2"/>
              </a:buClr>
              <a:buSzPts val="1200"/>
              <a:buFont typeface="Nunito Light"/>
              <a:buChar char="■"/>
              <a:defRPr sz="1200" b="0" i="0" u="none" strike="noStrike" cap="none">
                <a:solidFill>
                  <a:schemeClr val="lt2"/>
                </a:solidFill>
                <a:latin typeface="Arial"/>
                <a:ea typeface="Arial"/>
                <a:cs typeface="Arial"/>
                <a:sym typeface="Arial"/>
              </a:defRPr>
            </a:lvl9pPr>
          </a:lstStyle>
          <a:p>
            <a:pPr marL="0" indent="0">
              <a:buFont typeface="Nunito Light"/>
              <a:buNone/>
            </a:pPr>
            <a:r>
              <a:rPr lang="en-AU" dirty="0">
                <a:solidFill>
                  <a:schemeClr val="bg1">
                    <a:lumMod val="50000"/>
                  </a:schemeClr>
                </a:solidFill>
              </a:rPr>
              <a:t>From 2015 to 2019, Netflix’s revenue increased from </a:t>
            </a:r>
            <a:r>
              <a:rPr lang="en-AU" b="1" dirty="0">
                <a:solidFill>
                  <a:schemeClr val="bg1"/>
                </a:solidFill>
              </a:rPr>
              <a:t>7 to 25 billion dollars</a:t>
            </a:r>
          </a:p>
        </p:txBody>
      </p:sp>
      <p:grpSp>
        <p:nvGrpSpPr>
          <p:cNvPr id="61" name="Google Shape;1449;p34">
            <a:extLst>
              <a:ext uri="{FF2B5EF4-FFF2-40B4-BE49-F238E27FC236}">
                <a16:creationId xmlns:a16="http://schemas.microsoft.com/office/drawing/2014/main" id="{A513744F-BAB4-98F1-8BF0-072C0B2A3881}"/>
              </a:ext>
            </a:extLst>
          </p:cNvPr>
          <p:cNvGrpSpPr/>
          <p:nvPr/>
        </p:nvGrpSpPr>
        <p:grpSpPr>
          <a:xfrm>
            <a:off x="932850" y="3428795"/>
            <a:ext cx="533333" cy="421637"/>
            <a:chOff x="6181827" y="2463685"/>
            <a:chExt cx="360629" cy="285102"/>
          </a:xfrm>
        </p:grpSpPr>
        <p:sp>
          <p:nvSpPr>
            <p:cNvPr id="62" name="Google Shape;1450;p34">
              <a:extLst>
                <a:ext uri="{FF2B5EF4-FFF2-40B4-BE49-F238E27FC236}">
                  <a16:creationId xmlns:a16="http://schemas.microsoft.com/office/drawing/2014/main" id="{6661A1BC-A23B-AA03-5774-23B233EF3675}"/>
                </a:ext>
              </a:extLst>
            </p:cNvPr>
            <p:cNvSpPr/>
            <p:nvPr/>
          </p:nvSpPr>
          <p:spPr>
            <a:xfrm>
              <a:off x="6274545" y="2463685"/>
              <a:ext cx="255837" cy="32430"/>
            </a:xfrm>
            <a:custGeom>
              <a:avLst/>
              <a:gdLst/>
              <a:ahLst/>
              <a:cxnLst/>
              <a:rect l="l" t="t" r="r" b="b"/>
              <a:pathLst>
                <a:path w="9790" h="1241" extrusionOk="0">
                  <a:moveTo>
                    <a:pt x="1" y="0"/>
                  </a:moveTo>
                  <a:cubicBezTo>
                    <a:pt x="645" y="0"/>
                    <a:pt x="1174" y="520"/>
                    <a:pt x="1174" y="1241"/>
                  </a:cubicBezTo>
                  <a:lnTo>
                    <a:pt x="9790" y="1241"/>
                  </a:lnTo>
                  <a:cubicBezTo>
                    <a:pt x="9780" y="520"/>
                    <a:pt x="9261" y="0"/>
                    <a:pt x="8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51;p34">
              <a:extLst>
                <a:ext uri="{FF2B5EF4-FFF2-40B4-BE49-F238E27FC236}">
                  <a16:creationId xmlns:a16="http://schemas.microsoft.com/office/drawing/2014/main" id="{8E1EEAEC-801D-2256-72A0-FA370462B452}"/>
                </a:ext>
              </a:extLst>
            </p:cNvPr>
            <p:cNvSpPr/>
            <p:nvPr/>
          </p:nvSpPr>
          <p:spPr>
            <a:xfrm>
              <a:off x="6243891" y="2463685"/>
              <a:ext cx="255837" cy="282989"/>
            </a:xfrm>
            <a:custGeom>
              <a:avLst/>
              <a:gdLst/>
              <a:ahLst/>
              <a:cxnLst/>
              <a:rect l="l" t="t" r="r" b="b"/>
              <a:pathLst>
                <a:path w="9790" h="10829" extrusionOk="0">
                  <a:moveTo>
                    <a:pt x="1174" y="0"/>
                  </a:moveTo>
                  <a:cubicBezTo>
                    <a:pt x="520" y="0"/>
                    <a:pt x="0" y="520"/>
                    <a:pt x="0" y="1174"/>
                  </a:cubicBezTo>
                  <a:lnTo>
                    <a:pt x="0" y="10828"/>
                  </a:lnTo>
                  <a:lnTo>
                    <a:pt x="7434" y="10828"/>
                  </a:lnTo>
                  <a:cubicBezTo>
                    <a:pt x="8088" y="10828"/>
                    <a:pt x="8607" y="10299"/>
                    <a:pt x="8607" y="9645"/>
                  </a:cubicBezTo>
                  <a:lnTo>
                    <a:pt x="8607" y="1174"/>
                  </a:lnTo>
                  <a:cubicBezTo>
                    <a:pt x="8607" y="520"/>
                    <a:pt x="9136" y="0"/>
                    <a:pt x="9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452;p34">
              <a:extLst>
                <a:ext uri="{FF2B5EF4-FFF2-40B4-BE49-F238E27FC236}">
                  <a16:creationId xmlns:a16="http://schemas.microsoft.com/office/drawing/2014/main" id="{617C2017-AA07-4284-CF2A-753FAC866716}"/>
                </a:ext>
              </a:extLst>
            </p:cNvPr>
            <p:cNvSpPr/>
            <p:nvPr/>
          </p:nvSpPr>
          <p:spPr>
            <a:xfrm>
              <a:off x="6400460" y="2465798"/>
              <a:ext cx="99277" cy="282989"/>
            </a:xfrm>
            <a:custGeom>
              <a:avLst/>
              <a:gdLst/>
              <a:ahLst/>
              <a:cxnLst/>
              <a:rect l="l" t="t" r="r" b="b"/>
              <a:pathLst>
                <a:path w="3799" h="10829" extrusionOk="0">
                  <a:moveTo>
                    <a:pt x="2347" y="0"/>
                  </a:moveTo>
                  <a:cubicBezTo>
                    <a:pt x="1693" y="0"/>
                    <a:pt x="1174" y="520"/>
                    <a:pt x="1174" y="1174"/>
                  </a:cubicBezTo>
                  <a:lnTo>
                    <a:pt x="1174" y="9645"/>
                  </a:lnTo>
                  <a:cubicBezTo>
                    <a:pt x="1174" y="10299"/>
                    <a:pt x="645" y="10828"/>
                    <a:pt x="1" y="10828"/>
                  </a:cubicBezTo>
                  <a:lnTo>
                    <a:pt x="1453" y="10828"/>
                  </a:lnTo>
                  <a:cubicBezTo>
                    <a:pt x="2097" y="10828"/>
                    <a:pt x="2626" y="10299"/>
                    <a:pt x="2626" y="9645"/>
                  </a:cubicBezTo>
                  <a:lnTo>
                    <a:pt x="2626" y="1174"/>
                  </a:lnTo>
                  <a:cubicBezTo>
                    <a:pt x="2626" y="520"/>
                    <a:pt x="3155" y="0"/>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453;p34">
              <a:extLst>
                <a:ext uri="{FF2B5EF4-FFF2-40B4-BE49-F238E27FC236}">
                  <a16:creationId xmlns:a16="http://schemas.microsoft.com/office/drawing/2014/main" id="{CEBCF732-D039-37CE-942E-C2C8D87493EA}"/>
                </a:ext>
              </a:extLst>
            </p:cNvPr>
            <p:cNvSpPr/>
            <p:nvPr/>
          </p:nvSpPr>
          <p:spPr>
            <a:xfrm>
              <a:off x="6181827" y="2713982"/>
              <a:ext cx="255576" cy="32692"/>
            </a:xfrm>
            <a:custGeom>
              <a:avLst/>
              <a:gdLst/>
              <a:ahLst/>
              <a:cxnLst/>
              <a:rect l="l" t="t" r="r" b="b"/>
              <a:pathLst>
                <a:path w="9780" h="1251" extrusionOk="0">
                  <a:moveTo>
                    <a:pt x="0" y="0"/>
                  </a:moveTo>
                  <a:cubicBezTo>
                    <a:pt x="0" y="721"/>
                    <a:pt x="529" y="1250"/>
                    <a:pt x="1173" y="1250"/>
                  </a:cubicBezTo>
                  <a:lnTo>
                    <a:pt x="9780" y="1250"/>
                  </a:lnTo>
                  <a:cubicBezTo>
                    <a:pt x="9136" y="1250"/>
                    <a:pt x="8616" y="731"/>
                    <a:pt x="8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454;p34">
              <a:extLst>
                <a:ext uri="{FF2B5EF4-FFF2-40B4-BE49-F238E27FC236}">
                  <a16:creationId xmlns:a16="http://schemas.microsoft.com/office/drawing/2014/main" id="{F90ACAC6-C440-4EDE-0105-0E9F0825F846}"/>
                </a:ext>
              </a:extLst>
            </p:cNvPr>
            <p:cNvSpPr/>
            <p:nvPr/>
          </p:nvSpPr>
          <p:spPr>
            <a:xfrm>
              <a:off x="6386131" y="2558598"/>
              <a:ext cx="156325" cy="97344"/>
            </a:xfrm>
            <a:custGeom>
              <a:avLst/>
              <a:gdLst/>
              <a:ahLst/>
              <a:cxnLst/>
              <a:rect l="l" t="t" r="r" b="b"/>
              <a:pathLst>
                <a:path w="5982" h="3725" extrusionOk="0">
                  <a:moveTo>
                    <a:pt x="5756" y="1"/>
                  </a:moveTo>
                  <a:cubicBezTo>
                    <a:pt x="4145" y="1"/>
                    <a:pt x="2045" y="398"/>
                    <a:pt x="971" y="1619"/>
                  </a:cubicBezTo>
                  <a:cubicBezTo>
                    <a:pt x="462" y="2205"/>
                    <a:pt x="241" y="2975"/>
                    <a:pt x="0" y="3725"/>
                  </a:cubicBezTo>
                  <a:cubicBezTo>
                    <a:pt x="673" y="3388"/>
                    <a:pt x="1116" y="3340"/>
                    <a:pt x="2058" y="3052"/>
                  </a:cubicBezTo>
                  <a:cubicBezTo>
                    <a:pt x="2664" y="2869"/>
                    <a:pt x="3923" y="2032"/>
                    <a:pt x="4510" y="1407"/>
                  </a:cubicBezTo>
                  <a:cubicBezTo>
                    <a:pt x="4962" y="907"/>
                    <a:pt x="5452" y="436"/>
                    <a:pt x="5981" y="3"/>
                  </a:cubicBezTo>
                  <a:cubicBezTo>
                    <a:pt x="5907" y="2"/>
                    <a:pt x="5832" y="1"/>
                    <a:pt x="57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455;p34">
              <a:extLst>
                <a:ext uri="{FF2B5EF4-FFF2-40B4-BE49-F238E27FC236}">
                  <a16:creationId xmlns:a16="http://schemas.microsoft.com/office/drawing/2014/main" id="{075BDAE0-1D93-EE8B-1430-567AA91702A1}"/>
                </a:ext>
              </a:extLst>
            </p:cNvPr>
            <p:cNvSpPr/>
            <p:nvPr/>
          </p:nvSpPr>
          <p:spPr>
            <a:xfrm>
              <a:off x="6386131" y="2558650"/>
              <a:ext cx="156325" cy="97291"/>
            </a:xfrm>
            <a:custGeom>
              <a:avLst/>
              <a:gdLst/>
              <a:ahLst/>
              <a:cxnLst/>
              <a:rect l="l" t="t" r="r" b="b"/>
              <a:pathLst>
                <a:path w="5982" h="3723" extrusionOk="0">
                  <a:moveTo>
                    <a:pt x="5950" y="1"/>
                  </a:moveTo>
                  <a:cubicBezTo>
                    <a:pt x="4295" y="1"/>
                    <a:pt x="239" y="2977"/>
                    <a:pt x="0" y="3723"/>
                  </a:cubicBezTo>
                  <a:cubicBezTo>
                    <a:pt x="673" y="3386"/>
                    <a:pt x="1116" y="3338"/>
                    <a:pt x="2058" y="3050"/>
                  </a:cubicBezTo>
                  <a:cubicBezTo>
                    <a:pt x="2664" y="2867"/>
                    <a:pt x="3923" y="2030"/>
                    <a:pt x="4510" y="1405"/>
                  </a:cubicBezTo>
                  <a:cubicBezTo>
                    <a:pt x="4962" y="896"/>
                    <a:pt x="5452" y="434"/>
                    <a:pt x="5981" y="1"/>
                  </a:cubicBezTo>
                  <a:cubicBezTo>
                    <a:pt x="5971" y="1"/>
                    <a:pt x="5960" y="1"/>
                    <a:pt x="5950" y="1"/>
                  </a:cubicBezTo>
                  <a:close/>
                </a:path>
              </a:pathLst>
            </a:custGeom>
            <a:solidFill>
              <a:srgbClr val="17262A">
                <a:alpha val="1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456;p34">
              <a:extLst>
                <a:ext uri="{FF2B5EF4-FFF2-40B4-BE49-F238E27FC236}">
                  <a16:creationId xmlns:a16="http://schemas.microsoft.com/office/drawing/2014/main" id="{5A79478A-285F-84CF-1212-FEA8307299A1}"/>
                </a:ext>
              </a:extLst>
            </p:cNvPr>
            <p:cNvSpPr/>
            <p:nvPr/>
          </p:nvSpPr>
          <p:spPr>
            <a:xfrm>
              <a:off x="6358718" y="2580941"/>
              <a:ext cx="122927" cy="112187"/>
            </a:xfrm>
            <a:custGeom>
              <a:avLst/>
              <a:gdLst/>
              <a:ahLst/>
              <a:cxnLst/>
              <a:rect l="l" t="t" r="r" b="b"/>
              <a:pathLst>
                <a:path w="4704" h="4293" extrusionOk="0">
                  <a:moveTo>
                    <a:pt x="4636" y="0"/>
                  </a:moveTo>
                  <a:cubicBezTo>
                    <a:pt x="4453" y="0"/>
                    <a:pt x="1729" y="1752"/>
                    <a:pt x="876" y="2774"/>
                  </a:cubicBezTo>
                  <a:cubicBezTo>
                    <a:pt x="645" y="3033"/>
                    <a:pt x="424" y="3302"/>
                    <a:pt x="232" y="3591"/>
                  </a:cubicBezTo>
                  <a:cubicBezTo>
                    <a:pt x="193" y="3649"/>
                    <a:pt x="1" y="4293"/>
                    <a:pt x="1" y="4293"/>
                  </a:cubicBezTo>
                  <a:cubicBezTo>
                    <a:pt x="1" y="4293"/>
                    <a:pt x="549" y="3870"/>
                    <a:pt x="568" y="3812"/>
                  </a:cubicBezTo>
                  <a:cubicBezTo>
                    <a:pt x="751" y="3514"/>
                    <a:pt x="943" y="3226"/>
                    <a:pt x="1165" y="2956"/>
                  </a:cubicBezTo>
                  <a:cubicBezTo>
                    <a:pt x="2001" y="1956"/>
                    <a:pt x="4703" y="110"/>
                    <a:pt x="4646" y="4"/>
                  </a:cubicBezTo>
                  <a:cubicBezTo>
                    <a:pt x="4644" y="2"/>
                    <a:pt x="4641" y="0"/>
                    <a:pt x="4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457;p34">
              <a:extLst>
                <a:ext uri="{FF2B5EF4-FFF2-40B4-BE49-F238E27FC236}">
                  <a16:creationId xmlns:a16="http://schemas.microsoft.com/office/drawing/2014/main" id="{405A598E-8872-62EA-8C98-7765952FDD1E}"/>
                </a:ext>
              </a:extLst>
            </p:cNvPr>
            <p:cNvSpPr/>
            <p:nvPr/>
          </p:nvSpPr>
          <p:spPr>
            <a:xfrm>
              <a:off x="6277576" y="2518955"/>
              <a:ext cx="168868" cy="10584"/>
            </a:xfrm>
            <a:custGeom>
              <a:avLst/>
              <a:gdLst/>
              <a:ahLst/>
              <a:cxnLst/>
              <a:rect l="l" t="t" r="r" b="b"/>
              <a:pathLst>
                <a:path w="6462" h="405" extrusionOk="0">
                  <a:moveTo>
                    <a:pt x="6202" y="1"/>
                  </a:moveTo>
                  <a:cubicBezTo>
                    <a:pt x="6199" y="1"/>
                    <a:pt x="6196" y="1"/>
                    <a:pt x="6193" y="1"/>
                  </a:cubicBezTo>
                  <a:lnTo>
                    <a:pt x="269" y="1"/>
                  </a:lnTo>
                  <a:cubicBezTo>
                    <a:pt x="0" y="1"/>
                    <a:pt x="0" y="405"/>
                    <a:pt x="269" y="405"/>
                  </a:cubicBezTo>
                  <a:lnTo>
                    <a:pt x="6193" y="405"/>
                  </a:lnTo>
                  <a:cubicBezTo>
                    <a:pt x="6459" y="395"/>
                    <a:pt x="6462" y="1"/>
                    <a:pt x="6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458;p34">
              <a:extLst>
                <a:ext uri="{FF2B5EF4-FFF2-40B4-BE49-F238E27FC236}">
                  <a16:creationId xmlns:a16="http://schemas.microsoft.com/office/drawing/2014/main" id="{F97D924D-4965-B554-0E11-7E484E4109A8}"/>
                </a:ext>
              </a:extLst>
            </p:cNvPr>
            <p:cNvSpPr/>
            <p:nvPr/>
          </p:nvSpPr>
          <p:spPr>
            <a:xfrm>
              <a:off x="6277576" y="2680794"/>
              <a:ext cx="69382" cy="10584"/>
            </a:xfrm>
            <a:custGeom>
              <a:avLst/>
              <a:gdLst/>
              <a:ahLst/>
              <a:cxnLst/>
              <a:rect l="l" t="t" r="r" b="b"/>
              <a:pathLst>
                <a:path w="2655" h="405" extrusionOk="0">
                  <a:moveTo>
                    <a:pt x="269" y="1"/>
                  </a:moveTo>
                  <a:cubicBezTo>
                    <a:pt x="0" y="1"/>
                    <a:pt x="0" y="405"/>
                    <a:pt x="269" y="405"/>
                  </a:cubicBezTo>
                  <a:lnTo>
                    <a:pt x="2385" y="405"/>
                  </a:lnTo>
                  <a:cubicBezTo>
                    <a:pt x="2654" y="405"/>
                    <a:pt x="2654" y="1"/>
                    <a:pt x="2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459;p34">
              <a:extLst>
                <a:ext uri="{FF2B5EF4-FFF2-40B4-BE49-F238E27FC236}">
                  <a16:creationId xmlns:a16="http://schemas.microsoft.com/office/drawing/2014/main" id="{40F83902-6179-1214-9CEC-2AC52178B6C0}"/>
                </a:ext>
              </a:extLst>
            </p:cNvPr>
            <p:cNvSpPr/>
            <p:nvPr/>
          </p:nvSpPr>
          <p:spPr>
            <a:xfrm>
              <a:off x="6277576" y="2626778"/>
              <a:ext cx="91490" cy="10584"/>
            </a:xfrm>
            <a:custGeom>
              <a:avLst/>
              <a:gdLst/>
              <a:ahLst/>
              <a:cxnLst/>
              <a:rect l="l" t="t" r="r" b="b"/>
              <a:pathLst>
                <a:path w="3501" h="405" extrusionOk="0">
                  <a:moveTo>
                    <a:pt x="269" y="0"/>
                  </a:moveTo>
                  <a:cubicBezTo>
                    <a:pt x="0" y="0"/>
                    <a:pt x="0" y="404"/>
                    <a:pt x="269" y="404"/>
                  </a:cubicBezTo>
                  <a:lnTo>
                    <a:pt x="3231" y="404"/>
                  </a:lnTo>
                  <a:cubicBezTo>
                    <a:pt x="3500" y="404"/>
                    <a:pt x="3500" y="0"/>
                    <a:pt x="3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460;p34">
              <a:extLst>
                <a:ext uri="{FF2B5EF4-FFF2-40B4-BE49-F238E27FC236}">
                  <a16:creationId xmlns:a16="http://schemas.microsoft.com/office/drawing/2014/main" id="{F53311E0-031A-8CAB-74D4-D073A40AF317}"/>
                </a:ext>
              </a:extLst>
            </p:cNvPr>
            <p:cNvSpPr/>
            <p:nvPr/>
          </p:nvSpPr>
          <p:spPr>
            <a:xfrm>
              <a:off x="6277576" y="2572736"/>
              <a:ext cx="129173" cy="10584"/>
            </a:xfrm>
            <a:custGeom>
              <a:avLst/>
              <a:gdLst/>
              <a:ahLst/>
              <a:cxnLst/>
              <a:rect l="l" t="t" r="r" b="b"/>
              <a:pathLst>
                <a:path w="4943" h="405" extrusionOk="0">
                  <a:moveTo>
                    <a:pt x="269" y="1"/>
                  </a:moveTo>
                  <a:cubicBezTo>
                    <a:pt x="0" y="1"/>
                    <a:pt x="0" y="405"/>
                    <a:pt x="269" y="405"/>
                  </a:cubicBezTo>
                  <a:lnTo>
                    <a:pt x="4673" y="405"/>
                  </a:lnTo>
                  <a:cubicBezTo>
                    <a:pt x="4943" y="405"/>
                    <a:pt x="4943" y="1"/>
                    <a:pt x="4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845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24" name="Rounded Rectangle 1023">
            <a:extLst>
              <a:ext uri="{FF2B5EF4-FFF2-40B4-BE49-F238E27FC236}">
                <a16:creationId xmlns:a16="http://schemas.microsoft.com/office/drawing/2014/main" id="{E7814CC4-7B54-D209-C533-922A624ED1BB}"/>
              </a:ext>
            </a:extLst>
          </p:cNvPr>
          <p:cNvSpPr/>
          <p:nvPr/>
        </p:nvSpPr>
        <p:spPr>
          <a:xfrm>
            <a:off x="6103765" y="1455200"/>
            <a:ext cx="2597062" cy="3075574"/>
          </a:xfrm>
          <a:prstGeom prst="roundRect">
            <a:avLst/>
          </a:prstGeom>
          <a:solidFill>
            <a:schemeClr val="accent5">
              <a:lumMod val="40000"/>
              <a:lumOff val="60000"/>
              <a:alpha val="47573"/>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lvl="1" rtl="0"/>
            <a:endParaRPr lang="en-US" sz="1400" dirty="0"/>
          </a:p>
          <a:p>
            <a:pPr lvl="1" rtl="0"/>
            <a:endParaRPr lang="en-US" sz="1400" dirty="0"/>
          </a:p>
        </p:txBody>
      </p:sp>
      <p:sp>
        <p:nvSpPr>
          <p:cNvPr id="1069" name="Google Shape;1069;p32"/>
          <p:cNvSpPr txBox="1">
            <a:spLocks noGrp="1"/>
          </p:cNvSpPr>
          <p:nvPr>
            <p:ph type="title"/>
          </p:nvPr>
        </p:nvSpPr>
        <p:spPr>
          <a:xfrm>
            <a:off x="703958" y="3487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Film Data</a:t>
            </a:r>
            <a:r>
              <a:rPr lang="en" sz="3200" dirty="0">
                <a:solidFill>
                  <a:schemeClr val="lt1"/>
                </a:solidFill>
              </a:rPr>
              <a:t> Summary</a:t>
            </a:r>
            <a:endParaRPr sz="3200" dirty="0">
              <a:solidFill>
                <a:schemeClr val="lt1"/>
              </a:solidFill>
            </a:endParaRPr>
          </a:p>
        </p:txBody>
      </p:sp>
      <p:grpSp>
        <p:nvGrpSpPr>
          <p:cNvPr id="1074" name="Google Shape;1074;p32" hidden="1"/>
          <p:cNvGrpSpPr/>
          <p:nvPr/>
        </p:nvGrpSpPr>
        <p:grpSpPr>
          <a:xfrm rot="452190">
            <a:off x="7523556" y="250634"/>
            <a:ext cx="1337582" cy="939934"/>
            <a:chOff x="6833425" y="231725"/>
            <a:chExt cx="1950919" cy="1463845"/>
          </a:xfrm>
        </p:grpSpPr>
        <p:sp>
          <p:nvSpPr>
            <p:cNvPr id="1075" name="Google Shape;1075;p32"/>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072;p32">
            <a:extLst>
              <a:ext uri="{FF2B5EF4-FFF2-40B4-BE49-F238E27FC236}">
                <a16:creationId xmlns:a16="http://schemas.microsoft.com/office/drawing/2014/main" id="{141A8AF9-974A-9E7D-62A5-DF3851F134F4}"/>
              </a:ext>
            </a:extLst>
          </p:cNvPr>
          <p:cNvSpPr txBox="1">
            <a:spLocks/>
          </p:cNvSpPr>
          <p:nvPr/>
        </p:nvSpPr>
        <p:spPr>
          <a:xfrm>
            <a:off x="754973" y="1027844"/>
            <a:ext cx="6294809" cy="35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lgn="l"/>
            <a:r>
              <a:rPr lang="en-AU" dirty="0"/>
              <a:t>Below is the summary of film data used to conduct the analysis.  </a:t>
            </a:r>
          </a:p>
        </p:txBody>
      </p:sp>
      <p:sp>
        <p:nvSpPr>
          <p:cNvPr id="23" name="Rounded Rectangle 22">
            <a:extLst>
              <a:ext uri="{FF2B5EF4-FFF2-40B4-BE49-F238E27FC236}">
                <a16:creationId xmlns:a16="http://schemas.microsoft.com/office/drawing/2014/main" id="{CBA64DA5-7651-E5FA-888D-C0BB8B0EC694}"/>
              </a:ext>
            </a:extLst>
          </p:cNvPr>
          <p:cNvSpPr/>
          <p:nvPr/>
        </p:nvSpPr>
        <p:spPr>
          <a:xfrm>
            <a:off x="692368" y="1440368"/>
            <a:ext cx="2597062" cy="3075574"/>
          </a:xfrm>
          <a:prstGeom prst="roundRect">
            <a:avLst/>
          </a:prstGeom>
          <a:solidFill>
            <a:schemeClr val="accent5">
              <a:lumMod val="40000"/>
              <a:lumOff val="60000"/>
              <a:alpha val="47573"/>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lvl="1" rtl="0"/>
            <a:endParaRPr lang="en-US" sz="1400" dirty="0"/>
          </a:p>
        </p:txBody>
      </p:sp>
      <p:sp>
        <p:nvSpPr>
          <p:cNvPr id="25" name="TextBox 24">
            <a:extLst>
              <a:ext uri="{FF2B5EF4-FFF2-40B4-BE49-F238E27FC236}">
                <a16:creationId xmlns:a16="http://schemas.microsoft.com/office/drawing/2014/main" id="{BD26BCB0-246C-15F3-0FE1-7898666EF689}"/>
              </a:ext>
            </a:extLst>
          </p:cNvPr>
          <p:cNvSpPr txBox="1"/>
          <p:nvPr/>
        </p:nvSpPr>
        <p:spPr>
          <a:xfrm>
            <a:off x="1194651" y="1611704"/>
            <a:ext cx="1491343" cy="338554"/>
          </a:xfrm>
          <a:prstGeom prst="rect">
            <a:avLst/>
          </a:prstGeom>
          <a:noFill/>
        </p:spPr>
        <p:txBody>
          <a:bodyPr wrap="square" rtlCol="0">
            <a:spAutoFit/>
          </a:bodyPr>
          <a:lstStyle/>
          <a:p>
            <a:pPr algn="ctr"/>
            <a:r>
              <a:rPr lang="en-US" sz="1600" dirty="0">
                <a:solidFill>
                  <a:schemeClr val="tx1">
                    <a:lumMod val="50000"/>
                  </a:schemeClr>
                </a:solidFill>
                <a:latin typeface="Fira Sans" panose="020B0503050000020004" pitchFamily="34" charset="0"/>
              </a:rPr>
              <a:t>Films</a:t>
            </a:r>
          </a:p>
        </p:txBody>
      </p:sp>
      <p:sp>
        <p:nvSpPr>
          <p:cNvPr id="27" name="TextBox 26">
            <a:extLst>
              <a:ext uri="{FF2B5EF4-FFF2-40B4-BE49-F238E27FC236}">
                <a16:creationId xmlns:a16="http://schemas.microsoft.com/office/drawing/2014/main" id="{DD94024C-CFCE-5394-6B04-57C041241A04}"/>
              </a:ext>
            </a:extLst>
          </p:cNvPr>
          <p:cNvSpPr txBox="1"/>
          <p:nvPr/>
        </p:nvSpPr>
        <p:spPr>
          <a:xfrm>
            <a:off x="6601531" y="1616797"/>
            <a:ext cx="1491343" cy="338554"/>
          </a:xfrm>
          <a:prstGeom prst="rect">
            <a:avLst/>
          </a:prstGeom>
          <a:noFill/>
        </p:spPr>
        <p:txBody>
          <a:bodyPr wrap="square" rtlCol="0">
            <a:spAutoFit/>
          </a:bodyPr>
          <a:lstStyle/>
          <a:p>
            <a:pPr algn="ctr"/>
            <a:r>
              <a:rPr lang="en-US" sz="1600" dirty="0">
                <a:solidFill>
                  <a:schemeClr val="tx1">
                    <a:lumMod val="50000"/>
                  </a:schemeClr>
                </a:solidFill>
              </a:rPr>
              <a:t>Customers</a:t>
            </a:r>
            <a:endParaRPr lang="en-US" sz="2000" dirty="0">
              <a:solidFill>
                <a:schemeClr val="tx1">
                  <a:lumMod val="50000"/>
                </a:schemeClr>
              </a:solidFill>
            </a:endParaRPr>
          </a:p>
        </p:txBody>
      </p:sp>
      <p:sp>
        <p:nvSpPr>
          <p:cNvPr id="28" name="TextBox 27">
            <a:extLst>
              <a:ext uri="{FF2B5EF4-FFF2-40B4-BE49-F238E27FC236}">
                <a16:creationId xmlns:a16="http://schemas.microsoft.com/office/drawing/2014/main" id="{E7F90481-00E0-D9AD-0FB4-00AC4635243D}"/>
              </a:ext>
            </a:extLst>
          </p:cNvPr>
          <p:cNvSpPr txBox="1"/>
          <p:nvPr/>
        </p:nvSpPr>
        <p:spPr>
          <a:xfrm>
            <a:off x="1304442" y="2001141"/>
            <a:ext cx="1781273" cy="276999"/>
          </a:xfrm>
          <a:prstGeom prst="rect">
            <a:avLst/>
          </a:prstGeom>
          <a:noFill/>
        </p:spPr>
        <p:txBody>
          <a:bodyPr wrap="square" rtlCol="0">
            <a:spAutoFit/>
          </a:bodyPr>
          <a:lstStyle/>
          <a:p>
            <a:r>
              <a:rPr lang="en-US" sz="1200" dirty="0">
                <a:solidFill>
                  <a:schemeClr val="bg1"/>
                </a:solidFill>
                <a:latin typeface="Fira Sans" panose="020B0503050000020004" pitchFamily="34" charset="0"/>
              </a:rPr>
              <a:t>1,000 Films</a:t>
            </a:r>
          </a:p>
        </p:txBody>
      </p:sp>
      <p:pic>
        <p:nvPicPr>
          <p:cNvPr id="30" name="Graphic 29" descr="Money outline">
            <a:extLst>
              <a:ext uri="{FF2B5EF4-FFF2-40B4-BE49-F238E27FC236}">
                <a16:creationId xmlns:a16="http://schemas.microsoft.com/office/drawing/2014/main" id="{044E80E1-7BB1-891E-B82A-C297C3E514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98" y="2454321"/>
            <a:ext cx="338555" cy="338555"/>
          </a:xfrm>
          <a:prstGeom prst="rect">
            <a:avLst/>
          </a:prstGeom>
        </p:spPr>
      </p:pic>
      <p:pic>
        <p:nvPicPr>
          <p:cNvPr id="20" name="Graphic 19" descr="Film strip with solid fill">
            <a:extLst>
              <a:ext uri="{FF2B5EF4-FFF2-40B4-BE49-F238E27FC236}">
                <a16:creationId xmlns:a16="http://schemas.microsoft.com/office/drawing/2014/main" id="{0C587552-D09E-DE07-7B72-8AB6D37E2B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028" y="1992135"/>
            <a:ext cx="338555" cy="338555"/>
          </a:xfrm>
          <a:prstGeom prst="rect">
            <a:avLst/>
          </a:prstGeom>
        </p:spPr>
      </p:pic>
      <p:sp>
        <p:nvSpPr>
          <p:cNvPr id="33" name="TextBox 32">
            <a:extLst>
              <a:ext uri="{FF2B5EF4-FFF2-40B4-BE49-F238E27FC236}">
                <a16:creationId xmlns:a16="http://schemas.microsoft.com/office/drawing/2014/main" id="{61632F8F-DC66-F94A-F935-1F0FB18F85CE}"/>
              </a:ext>
            </a:extLst>
          </p:cNvPr>
          <p:cNvSpPr txBox="1"/>
          <p:nvPr/>
        </p:nvSpPr>
        <p:spPr>
          <a:xfrm>
            <a:off x="1304441" y="2465295"/>
            <a:ext cx="1781273" cy="276999"/>
          </a:xfrm>
          <a:prstGeom prst="rect">
            <a:avLst/>
          </a:prstGeom>
          <a:noFill/>
        </p:spPr>
        <p:txBody>
          <a:bodyPr wrap="square" rtlCol="0">
            <a:spAutoFit/>
          </a:bodyPr>
          <a:lstStyle/>
          <a:p>
            <a:pPr lvl="1" rtl="0"/>
            <a:r>
              <a:rPr lang="en-US" sz="1200" dirty="0">
                <a:solidFill>
                  <a:schemeClr val="bg1"/>
                </a:solidFill>
                <a:latin typeface="Fira Sans" panose="020B0503050000020004" pitchFamily="34" charset="0"/>
              </a:rPr>
              <a:t>$2.98 Avg rental price</a:t>
            </a:r>
          </a:p>
        </p:txBody>
      </p:sp>
      <p:sp>
        <p:nvSpPr>
          <p:cNvPr id="34" name="TextBox 33">
            <a:extLst>
              <a:ext uri="{FF2B5EF4-FFF2-40B4-BE49-F238E27FC236}">
                <a16:creationId xmlns:a16="http://schemas.microsoft.com/office/drawing/2014/main" id="{C0D56FC1-548A-0731-FF11-29CD72A92E99}"/>
              </a:ext>
            </a:extLst>
          </p:cNvPr>
          <p:cNvSpPr txBox="1"/>
          <p:nvPr/>
        </p:nvSpPr>
        <p:spPr>
          <a:xfrm>
            <a:off x="1304441" y="2963438"/>
            <a:ext cx="2047195" cy="276999"/>
          </a:xfrm>
          <a:prstGeom prst="rect">
            <a:avLst/>
          </a:prstGeom>
          <a:noFill/>
        </p:spPr>
        <p:txBody>
          <a:bodyPr wrap="square" rtlCol="0">
            <a:spAutoFit/>
          </a:bodyPr>
          <a:lstStyle/>
          <a:p>
            <a:pPr lvl="1" rtl="0"/>
            <a:r>
              <a:rPr lang="en-US" sz="1200" dirty="0">
                <a:solidFill>
                  <a:schemeClr val="bg1"/>
                </a:solidFill>
                <a:latin typeface="Fira Sans" panose="020B0503050000020004" pitchFamily="34" charset="0"/>
              </a:rPr>
              <a:t>$0.99 common rental price</a:t>
            </a:r>
          </a:p>
        </p:txBody>
      </p:sp>
      <p:sp>
        <p:nvSpPr>
          <p:cNvPr id="35" name="TextBox 34">
            <a:extLst>
              <a:ext uri="{FF2B5EF4-FFF2-40B4-BE49-F238E27FC236}">
                <a16:creationId xmlns:a16="http://schemas.microsoft.com/office/drawing/2014/main" id="{BBCE0A9F-0399-C5F8-1443-832794F72B32}"/>
              </a:ext>
            </a:extLst>
          </p:cNvPr>
          <p:cNvSpPr txBox="1"/>
          <p:nvPr/>
        </p:nvSpPr>
        <p:spPr>
          <a:xfrm>
            <a:off x="1304439" y="3477012"/>
            <a:ext cx="1984992" cy="276999"/>
          </a:xfrm>
          <a:prstGeom prst="rect">
            <a:avLst/>
          </a:prstGeom>
          <a:noFill/>
        </p:spPr>
        <p:txBody>
          <a:bodyPr wrap="square" rtlCol="0">
            <a:spAutoFit/>
          </a:bodyPr>
          <a:lstStyle/>
          <a:p>
            <a:pPr lvl="1" rtl="0"/>
            <a:r>
              <a:rPr lang="en-US" sz="1200" dirty="0">
                <a:solidFill>
                  <a:schemeClr val="bg1"/>
                </a:solidFill>
                <a:latin typeface="Fira Sans" panose="020B0503050000020004" pitchFamily="34" charset="0"/>
              </a:rPr>
              <a:t>5 days avg rental duration</a:t>
            </a:r>
          </a:p>
        </p:txBody>
      </p:sp>
      <p:sp>
        <p:nvSpPr>
          <p:cNvPr id="36" name="TextBox 35">
            <a:extLst>
              <a:ext uri="{FF2B5EF4-FFF2-40B4-BE49-F238E27FC236}">
                <a16:creationId xmlns:a16="http://schemas.microsoft.com/office/drawing/2014/main" id="{E0FF0401-A8A1-BFCE-3969-C468447828C9}"/>
              </a:ext>
            </a:extLst>
          </p:cNvPr>
          <p:cNvSpPr txBox="1"/>
          <p:nvPr/>
        </p:nvSpPr>
        <p:spPr>
          <a:xfrm>
            <a:off x="1304438" y="3903946"/>
            <a:ext cx="1984992" cy="461665"/>
          </a:xfrm>
          <a:prstGeom prst="rect">
            <a:avLst/>
          </a:prstGeom>
          <a:noFill/>
        </p:spPr>
        <p:txBody>
          <a:bodyPr wrap="square" rtlCol="0">
            <a:spAutoFit/>
          </a:bodyPr>
          <a:lstStyle/>
          <a:p>
            <a:pPr lvl="1" rtl="0"/>
            <a:r>
              <a:rPr lang="en-US" sz="1200" dirty="0">
                <a:solidFill>
                  <a:schemeClr val="bg1"/>
                </a:solidFill>
                <a:latin typeface="Fira Sans" panose="020B0503050000020004" pitchFamily="34" charset="0"/>
              </a:rPr>
              <a:t>Movies are in English language</a:t>
            </a:r>
          </a:p>
        </p:txBody>
      </p:sp>
      <p:pic>
        <p:nvPicPr>
          <p:cNvPr id="37" name="Graphic 36" descr="Money outline">
            <a:extLst>
              <a:ext uri="{FF2B5EF4-FFF2-40B4-BE49-F238E27FC236}">
                <a16:creationId xmlns:a16="http://schemas.microsoft.com/office/drawing/2014/main" id="{799D4058-2829-3BE6-96A7-A417C80C42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568" y="2958384"/>
            <a:ext cx="338555" cy="338555"/>
          </a:xfrm>
          <a:prstGeom prst="rect">
            <a:avLst/>
          </a:prstGeom>
        </p:spPr>
      </p:pic>
      <p:pic>
        <p:nvPicPr>
          <p:cNvPr id="39" name="Graphic 38" descr="Daily calendar with solid fill">
            <a:extLst>
              <a:ext uri="{FF2B5EF4-FFF2-40B4-BE49-F238E27FC236}">
                <a16:creationId xmlns:a16="http://schemas.microsoft.com/office/drawing/2014/main" id="{B12A7B06-C590-103F-216D-320DA9B2ABE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7028" y="3394510"/>
            <a:ext cx="396094" cy="382597"/>
          </a:xfrm>
          <a:prstGeom prst="rect">
            <a:avLst/>
          </a:prstGeom>
        </p:spPr>
      </p:pic>
      <p:sp>
        <p:nvSpPr>
          <p:cNvPr id="42" name="Rounded Rectangle 41">
            <a:extLst>
              <a:ext uri="{FF2B5EF4-FFF2-40B4-BE49-F238E27FC236}">
                <a16:creationId xmlns:a16="http://schemas.microsoft.com/office/drawing/2014/main" id="{F0119A04-44DE-809C-5196-3D75FC786B59}"/>
              </a:ext>
            </a:extLst>
          </p:cNvPr>
          <p:cNvSpPr/>
          <p:nvPr/>
        </p:nvSpPr>
        <p:spPr>
          <a:xfrm>
            <a:off x="3407296" y="1498503"/>
            <a:ext cx="2597062" cy="3075574"/>
          </a:xfrm>
          <a:prstGeom prst="roundRect">
            <a:avLst/>
          </a:prstGeom>
          <a:solidFill>
            <a:schemeClr val="accent5">
              <a:lumMod val="40000"/>
              <a:lumOff val="60000"/>
              <a:alpha val="47573"/>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lvl="1" rtl="0"/>
            <a:endParaRPr lang="en-US" sz="1400" dirty="0"/>
          </a:p>
          <a:p>
            <a:pPr lvl="1" rtl="0"/>
            <a:endParaRPr lang="en-US" sz="1400" dirty="0"/>
          </a:p>
        </p:txBody>
      </p:sp>
      <p:pic>
        <p:nvPicPr>
          <p:cNvPr id="41" name="Graphic 40" descr="Chat outline">
            <a:extLst>
              <a:ext uri="{FF2B5EF4-FFF2-40B4-BE49-F238E27FC236}">
                <a16:creationId xmlns:a16="http://schemas.microsoft.com/office/drawing/2014/main" id="{31588D13-6EA7-2059-CBA5-46C4AA755B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6042" y="3938747"/>
            <a:ext cx="461665" cy="461665"/>
          </a:xfrm>
          <a:prstGeom prst="rect">
            <a:avLst/>
          </a:prstGeom>
        </p:spPr>
      </p:pic>
      <p:sp>
        <p:nvSpPr>
          <p:cNvPr id="26" name="TextBox 25">
            <a:extLst>
              <a:ext uri="{FF2B5EF4-FFF2-40B4-BE49-F238E27FC236}">
                <a16:creationId xmlns:a16="http://schemas.microsoft.com/office/drawing/2014/main" id="{1336210E-F6F6-FB2F-FD06-0F753C077F5C}"/>
              </a:ext>
            </a:extLst>
          </p:cNvPr>
          <p:cNvSpPr txBox="1"/>
          <p:nvPr/>
        </p:nvSpPr>
        <p:spPr>
          <a:xfrm>
            <a:off x="3902377" y="1619698"/>
            <a:ext cx="1720636" cy="338554"/>
          </a:xfrm>
          <a:prstGeom prst="rect">
            <a:avLst/>
          </a:prstGeom>
          <a:noFill/>
        </p:spPr>
        <p:txBody>
          <a:bodyPr wrap="square" rtlCol="0">
            <a:spAutoFit/>
          </a:bodyPr>
          <a:lstStyle/>
          <a:p>
            <a:pPr algn="ctr"/>
            <a:r>
              <a:rPr lang="en-US" sz="1600" dirty="0">
                <a:solidFill>
                  <a:schemeClr val="tx1">
                    <a:lumMod val="50000"/>
                  </a:schemeClr>
                </a:solidFill>
              </a:rPr>
              <a:t>Genres &amp; Actors</a:t>
            </a:r>
          </a:p>
        </p:txBody>
      </p:sp>
      <p:sp>
        <p:nvSpPr>
          <p:cNvPr id="43" name="TextBox 42">
            <a:extLst>
              <a:ext uri="{FF2B5EF4-FFF2-40B4-BE49-F238E27FC236}">
                <a16:creationId xmlns:a16="http://schemas.microsoft.com/office/drawing/2014/main" id="{D0A89127-4B1D-068B-5B7D-20C76F81C2B3}"/>
              </a:ext>
            </a:extLst>
          </p:cNvPr>
          <p:cNvSpPr txBox="1"/>
          <p:nvPr/>
        </p:nvSpPr>
        <p:spPr>
          <a:xfrm>
            <a:off x="3998694" y="2569415"/>
            <a:ext cx="1781273" cy="276999"/>
          </a:xfrm>
          <a:prstGeom prst="rect">
            <a:avLst/>
          </a:prstGeom>
          <a:noFill/>
        </p:spPr>
        <p:txBody>
          <a:bodyPr wrap="square" rtlCol="0">
            <a:spAutoFit/>
          </a:bodyPr>
          <a:lstStyle/>
          <a:p>
            <a:r>
              <a:rPr lang="en-US" sz="1200" dirty="0">
                <a:solidFill>
                  <a:schemeClr val="bg1"/>
                </a:solidFill>
                <a:latin typeface="Fira Sans" panose="020B0503050000020004" pitchFamily="34" charset="0"/>
              </a:rPr>
              <a:t>200 actors</a:t>
            </a:r>
          </a:p>
        </p:txBody>
      </p:sp>
      <p:pic>
        <p:nvPicPr>
          <p:cNvPr id="47" name="Graphic 46" descr="Clapper board outline">
            <a:extLst>
              <a:ext uri="{FF2B5EF4-FFF2-40B4-BE49-F238E27FC236}">
                <a16:creationId xmlns:a16="http://schemas.microsoft.com/office/drawing/2014/main" id="{D9C1CE43-3E18-08D2-109B-76FC15AE36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53284" y="2022913"/>
            <a:ext cx="369404" cy="369404"/>
          </a:xfrm>
          <a:prstGeom prst="rect">
            <a:avLst/>
          </a:prstGeom>
        </p:spPr>
      </p:pic>
      <p:sp>
        <p:nvSpPr>
          <p:cNvPr id="48" name="TextBox 47">
            <a:extLst>
              <a:ext uri="{FF2B5EF4-FFF2-40B4-BE49-F238E27FC236}">
                <a16:creationId xmlns:a16="http://schemas.microsoft.com/office/drawing/2014/main" id="{88414328-AE4C-A518-831F-71504ACB65A8}"/>
              </a:ext>
            </a:extLst>
          </p:cNvPr>
          <p:cNvSpPr txBox="1"/>
          <p:nvPr/>
        </p:nvSpPr>
        <p:spPr>
          <a:xfrm>
            <a:off x="3998694" y="2058478"/>
            <a:ext cx="1781273" cy="276999"/>
          </a:xfrm>
          <a:prstGeom prst="rect">
            <a:avLst/>
          </a:prstGeom>
          <a:noFill/>
        </p:spPr>
        <p:txBody>
          <a:bodyPr wrap="square" rtlCol="0">
            <a:spAutoFit/>
          </a:bodyPr>
          <a:lstStyle/>
          <a:p>
            <a:r>
              <a:rPr lang="en-US" sz="1200" dirty="0">
                <a:solidFill>
                  <a:schemeClr val="bg1"/>
                </a:solidFill>
                <a:latin typeface="Fira Sans" panose="020B0503050000020004" pitchFamily="34" charset="0"/>
              </a:rPr>
              <a:t>20 genres</a:t>
            </a:r>
          </a:p>
        </p:txBody>
      </p:sp>
      <p:pic>
        <p:nvPicPr>
          <p:cNvPr id="50" name="Graphic 49" descr="Drama with solid fill">
            <a:extLst>
              <a:ext uri="{FF2B5EF4-FFF2-40B4-BE49-F238E27FC236}">
                <a16:creationId xmlns:a16="http://schemas.microsoft.com/office/drawing/2014/main" id="{32487E44-05A2-AAF2-5855-F8542BA5B77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77283" y="2493938"/>
            <a:ext cx="375634" cy="375634"/>
          </a:xfrm>
          <a:prstGeom prst="rect">
            <a:avLst/>
          </a:prstGeom>
        </p:spPr>
      </p:pic>
      <p:pic>
        <p:nvPicPr>
          <p:cNvPr id="52" name="Graphic 51" descr="Users with solid fill">
            <a:extLst>
              <a:ext uri="{FF2B5EF4-FFF2-40B4-BE49-F238E27FC236}">
                <a16:creationId xmlns:a16="http://schemas.microsoft.com/office/drawing/2014/main" id="{745864BE-58A3-CEED-D41E-2D5F8F74D2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278832" y="2029225"/>
            <a:ext cx="438934" cy="438934"/>
          </a:xfrm>
          <a:prstGeom prst="rect">
            <a:avLst/>
          </a:prstGeom>
        </p:spPr>
      </p:pic>
      <p:sp>
        <p:nvSpPr>
          <p:cNvPr id="53" name="TextBox 52">
            <a:extLst>
              <a:ext uri="{FF2B5EF4-FFF2-40B4-BE49-F238E27FC236}">
                <a16:creationId xmlns:a16="http://schemas.microsoft.com/office/drawing/2014/main" id="{F4C0451D-3A23-45C3-4C4F-301ABAC836BC}"/>
              </a:ext>
            </a:extLst>
          </p:cNvPr>
          <p:cNvSpPr txBox="1"/>
          <p:nvPr/>
        </p:nvSpPr>
        <p:spPr>
          <a:xfrm>
            <a:off x="6742920" y="2092095"/>
            <a:ext cx="1781273" cy="276999"/>
          </a:xfrm>
          <a:prstGeom prst="rect">
            <a:avLst/>
          </a:prstGeom>
          <a:noFill/>
        </p:spPr>
        <p:txBody>
          <a:bodyPr wrap="square" rtlCol="0">
            <a:spAutoFit/>
          </a:bodyPr>
          <a:lstStyle/>
          <a:p>
            <a:r>
              <a:rPr lang="en-US" sz="1200" dirty="0">
                <a:solidFill>
                  <a:schemeClr val="bg1"/>
                </a:solidFill>
                <a:latin typeface="Fira Sans" panose="020B0503050000020004" pitchFamily="34" charset="0"/>
              </a:rPr>
              <a:t>599 customers</a:t>
            </a:r>
          </a:p>
        </p:txBody>
      </p:sp>
      <p:pic>
        <p:nvPicPr>
          <p:cNvPr id="55" name="Graphic 54" descr="Earth globe: Americas with solid fill">
            <a:extLst>
              <a:ext uri="{FF2B5EF4-FFF2-40B4-BE49-F238E27FC236}">
                <a16:creationId xmlns:a16="http://schemas.microsoft.com/office/drawing/2014/main" id="{5967BAA3-0D77-2911-F0C0-6A378D10455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267015" y="2463655"/>
            <a:ext cx="438934" cy="438934"/>
          </a:xfrm>
          <a:prstGeom prst="rect">
            <a:avLst/>
          </a:prstGeom>
        </p:spPr>
      </p:pic>
      <p:sp>
        <p:nvSpPr>
          <p:cNvPr id="56" name="TextBox 55">
            <a:extLst>
              <a:ext uri="{FF2B5EF4-FFF2-40B4-BE49-F238E27FC236}">
                <a16:creationId xmlns:a16="http://schemas.microsoft.com/office/drawing/2014/main" id="{79D53BD5-B512-476A-34C8-0A13299086E8}"/>
              </a:ext>
            </a:extLst>
          </p:cNvPr>
          <p:cNvSpPr txBox="1"/>
          <p:nvPr/>
        </p:nvSpPr>
        <p:spPr>
          <a:xfrm>
            <a:off x="6742920" y="2535602"/>
            <a:ext cx="1781273" cy="276999"/>
          </a:xfrm>
          <a:prstGeom prst="rect">
            <a:avLst/>
          </a:prstGeom>
          <a:noFill/>
        </p:spPr>
        <p:txBody>
          <a:bodyPr wrap="square" rtlCol="0">
            <a:spAutoFit/>
          </a:bodyPr>
          <a:lstStyle/>
          <a:p>
            <a:r>
              <a:rPr lang="en-US" sz="1200" dirty="0">
                <a:solidFill>
                  <a:schemeClr val="bg1"/>
                </a:solidFill>
                <a:latin typeface="Fira Sans" panose="020B0503050000020004" pitchFamily="34" charset="0"/>
              </a:rPr>
              <a:t>108 locations</a:t>
            </a:r>
          </a:p>
        </p:txBody>
      </p:sp>
      <p:pic>
        <p:nvPicPr>
          <p:cNvPr id="58" name="Graphic 57" descr="Customer review outline">
            <a:extLst>
              <a:ext uri="{FF2B5EF4-FFF2-40B4-BE49-F238E27FC236}">
                <a16:creationId xmlns:a16="http://schemas.microsoft.com/office/drawing/2014/main" id="{153D5194-107A-EE08-2F46-60B8D5BB697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269286" y="2990916"/>
            <a:ext cx="436663" cy="436663"/>
          </a:xfrm>
          <a:prstGeom prst="rect">
            <a:avLst/>
          </a:prstGeom>
        </p:spPr>
      </p:pic>
      <p:sp>
        <p:nvSpPr>
          <p:cNvPr id="60" name="TextBox 59">
            <a:extLst>
              <a:ext uri="{FF2B5EF4-FFF2-40B4-BE49-F238E27FC236}">
                <a16:creationId xmlns:a16="http://schemas.microsoft.com/office/drawing/2014/main" id="{16B9CA81-77D4-EBAD-447D-6568F767FAB7}"/>
              </a:ext>
            </a:extLst>
          </p:cNvPr>
          <p:cNvSpPr txBox="1"/>
          <p:nvPr/>
        </p:nvSpPr>
        <p:spPr>
          <a:xfrm>
            <a:off x="6748661" y="3067644"/>
            <a:ext cx="1781273" cy="276999"/>
          </a:xfrm>
          <a:prstGeom prst="rect">
            <a:avLst/>
          </a:prstGeom>
          <a:noFill/>
        </p:spPr>
        <p:txBody>
          <a:bodyPr wrap="square" rtlCol="0">
            <a:spAutoFit/>
          </a:bodyPr>
          <a:lstStyle/>
          <a:p>
            <a:r>
              <a:rPr lang="en-US" sz="1200" dirty="0">
                <a:solidFill>
                  <a:schemeClr val="bg1"/>
                </a:solidFill>
                <a:latin typeface="Fira Sans" panose="020B0503050000020004" pitchFamily="34" charset="0"/>
              </a:rPr>
              <a:t>584 active customers</a:t>
            </a:r>
          </a:p>
        </p:txBody>
      </p:sp>
      <p:pic>
        <p:nvPicPr>
          <p:cNvPr id="62" name="Graphic 61" descr="Optical disc with solid fill">
            <a:extLst>
              <a:ext uri="{FF2B5EF4-FFF2-40B4-BE49-F238E27FC236}">
                <a16:creationId xmlns:a16="http://schemas.microsoft.com/office/drawing/2014/main" id="{7EEAD2DD-89A5-219D-7C02-BE339EAD409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294773" y="3524197"/>
            <a:ext cx="438934" cy="438934"/>
          </a:xfrm>
          <a:prstGeom prst="rect">
            <a:avLst/>
          </a:prstGeom>
        </p:spPr>
      </p:pic>
      <p:sp>
        <p:nvSpPr>
          <p:cNvPr id="63" name="TextBox 62">
            <a:extLst>
              <a:ext uri="{FF2B5EF4-FFF2-40B4-BE49-F238E27FC236}">
                <a16:creationId xmlns:a16="http://schemas.microsoft.com/office/drawing/2014/main" id="{5A969774-921F-1A6E-01B4-5309E887566B}"/>
              </a:ext>
            </a:extLst>
          </p:cNvPr>
          <p:cNvSpPr txBox="1"/>
          <p:nvPr/>
        </p:nvSpPr>
        <p:spPr>
          <a:xfrm>
            <a:off x="6742919" y="3580427"/>
            <a:ext cx="1781273" cy="276999"/>
          </a:xfrm>
          <a:prstGeom prst="rect">
            <a:avLst/>
          </a:prstGeom>
          <a:noFill/>
        </p:spPr>
        <p:txBody>
          <a:bodyPr wrap="square" rtlCol="0">
            <a:spAutoFit/>
          </a:bodyPr>
          <a:lstStyle/>
          <a:p>
            <a:pPr lvl="1"/>
            <a:r>
              <a:rPr lang="en-AU" sz="1200" b="0" i="0" u="none" dirty="0">
                <a:solidFill>
                  <a:schemeClr val="bg1"/>
                </a:solidFill>
                <a:latin typeface="Fira Sans" panose="020B0503050000020004" pitchFamily="34" charset="0"/>
              </a:rPr>
              <a:t>16,044 total rentals</a:t>
            </a:r>
            <a:endParaRPr lang="en-US" sz="1200" dirty="0">
              <a:solidFill>
                <a:schemeClr val="bg1"/>
              </a:solidFill>
              <a:latin typeface="Fira Sans" panose="020B0503050000020004" pitchFamily="34" charset="0"/>
            </a:endParaRPr>
          </a:p>
        </p:txBody>
      </p:sp>
      <p:sp>
        <p:nvSpPr>
          <p:cNvPr id="4" name="TextBox 3">
            <a:extLst>
              <a:ext uri="{FF2B5EF4-FFF2-40B4-BE49-F238E27FC236}">
                <a16:creationId xmlns:a16="http://schemas.microsoft.com/office/drawing/2014/main" id="{6B91D62D-3E40-CD68-68B4-17217D4ED6C3}"/>
              </a:ext>
            </a:extLst>
          </p:cNvPr>
          <p:cNvSpPr txBox="1"/>
          <p:nvPr/>
        </p:nvSpPr>
        <p:spPr>
          <a:xfrm>
            <a:off x="3998693" y="3490943"/>
            <a:ext cx="1781273" cy="276999"/>
          </a:xfrm>
          <a:prstGeom prst="rect">
            <a:avLst/>
          </a:prstGeom>
          <a:noFill/>
        </p:spPr>
        <p:txBody>
          <a:bodyPr wrap="square" rtlCol="0">
            <a:spAutoFit/>
          </a:bodyPr>
          <a:lstStyle/>
          <a:p>
            <a:pPr lvl="1"/>
            <a:r>
              <a:rPr lang="en-AU" sz="1200" b="0" i="0" u="none" dirty="0">
                <a:solidFill>
                  <a:schemeClr val="bg1"/>
                </a:solidFill>
                <a:latin typeface="Fira Sans" panose="020B0503050000020004" pitchFamily="34" charset="0"/>
              </a:rPr>
              <a:t>14,596 payments</a:t>
            </a:r>
            <a:endParaRPr lang="en-US" sz="1200"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23E2BBB8-EE3C-7D38-C566-C0E6567DA1FC}"/>
              </a:ext>
            </a:extLst>
          </p:cNvPr>
          <p:cNvSpPr txBox="1"/>
          <p:nvPr/>
        </p:nvSpPr>
        <p:spPr>
          <a:xfrm>
            <a:off x="3845509" y="3064162"/>
            <a:ext cx="1720636" cy="338554"/>
          </a:xfrm>
          <a:prstGeom prst="rect">
            <a:avLst/>
          </a:prstGeom>
          <a:noFill/>
        </p:spPr>
        <p:txBody>
          <a:bodyPr wrap="square" rtlCol="0">
            <a:spAutoFit/>
          </a:bodyPr>
          <a:lstStyle/>
          <a:p>
            <a:pPr algn="ctr"/>
            <a:r>
              <a:rPr lang="en-US" sz="1600" dirty="0">
                <a:solidFill>
                  <a:schemeClr val="tx1">
                    <a:lumMod val="50000"/>
                  </a:schemeClr>
                </a:solidFill>
              </a:rPr>
              <a:t>Payments</a:t>
            </a:r>
          </a:p>
        </p:txBody>
      </p:sp>
      <p:sp>
        <p:nvSpPr>
          <p:cNvPr id="6" name="TextBox 5">
            <a:extLst>
              <a:ext uri="{FF2B5EF4-FFF2-40B4-BE49-F238E27FC236}">
                <a16:creationId xmlns:a16="http://schemas.microsoft.com/office/drawing/2014/main" id="{58C80485-11C4-060D-8E45-F7ABC9F27069}"/>
              </a:ext>
            </a:extLst>
          </p:cNvPr>
          <p:cNvSpPr txBox="1"/>
          <p:nvPr/>
        </p:nvSpPr>
        <p:spPr>
          <a:xfrm>
            <a:off x="3998693" y="3951162"/>
            <a:ext cx="1781273" cy="276999"/>
          </a:xfrm>
          <a:prstGeom prst="rect">
            <a:avLst/>
          </a:prstGeom>
          <a:noFill/>
        </p:spPr>
        <p:txBody>
          <a:bodyPr wrap="square" rtlCol="0">
            <a:spAutoFit/>
          </a:bodyPr>
          <a:lstStyle/>
          <a:p>
            <a:pPr lvl="1"/>
            <a:r>
              <a:rPr lang="en-AU" sz="1200" b="0" i="0" u="none" dirty="0">
                <a:solidFill>
                  <a:schemeClr val="bg1"/>
                </a:solidFill>
                <a:latin typeface="Fira Sans" panose="020B0503050000020004" pitchFamily="34" charset="0"/>
              </a:rPr>
              <a:t>$61,312 total revenue</a:t>
            </a:r>
            <a:endParaRPr lang="en-US" sz="1200" dirty="0">
              <a:solidFill>
                <a:schemeClr val="bg1"/>
              </a:solidFill>
              <a:latin typeface="Fira Sans" panose="020B0503050000020004" pitchFamily="34" charset="0"/>
            </a:endParaRPr>
          </a:p>
        </p:txBody>
      </p:sp>
      <p:pic>
        <p:nvPicPr>
          <p:cNvPr id="8" name="Graphic 7" descr="Dollar with solid fill">
            <a:extLst>
              <a:ext uri="{FF2B5EF4-FFF2-40B4-BE49-F238E27FC236}">
                <a16:creationId xmlns:a16="http://schemas.microsoft.com/office/drawing/2014/main" id="{37ED7991-7CD5-FCDE-F3F7-827358A277A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57692" y="3869206"/>
            <a:ext cx="360000" cy="360000"/>
          </a:xfrm>
          <a:prstGeom prst="rect">
            <a:avLst/>
          </a:prstGeom>
        </p:spPr>
      </p:pic>
      <p:pic>
        <p:nvPicPr>
          <p:cNvPr id="10" name="Graphic 9" descr="Transfer1 with solid fill">
            <a:extLst>
              <a:ext uri="{FF2B5EF4-FFF2-40B4-BE49-F238E27FC236}">
                <a16:creationId xmlns:a16="http://schemas.microsoft.com/office/drawing/2014/main" id="{8CEAB381-50EE-27C2-07AC-39FA8534F0A8}"/>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67985" y="3408446"/>
            <a:ext cx="432000" cy="432000"/>
          </a:xfrm>
          <a:prstGeom prst="rect">
            <a:avLst/>
          </a:prstGeom>
        </p:spPr>
      </p:pic>
    </p:spTree>
    <p:extLst>
      <p:ext uri="{BB962C8B-B14F-4D97-AF65-F5344CB8AC3E}">
        <p14:creationId xmlns:p14="http://schemas.microsoft.com/office/powerpoint/2010/main" val="218241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grpSp>
        <p:nvGrpSpPr>
          <p:cNvPr id="2516" name="Google Shape;2516;p44" hidden="1"/>
          <p:cNvGrpSpPr/>
          <p:nvPr/>
        </p:nvGrpSpPr>
        <p:grpSpPr>
          <a:xfrm rot="657691">
            <a:off x="8231975" y="2940557"/>
            <a:ext cx="686359" cy="582631"/>
            <a:chOff x="3502275" y="3218775"/>
            <a:chExt cx="1175775" cy="998250"/>
          </a:xfrm>
        </p:grpSpPr>
        <p:sp>
          <p:nvSpPr>
            <p:cNvPr id="2517" name="Google Shape;2517;p44"/>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4"/>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4"/>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4"/>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4"/>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4"/>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4"/>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4"/>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4"/>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4"/>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1" name="Google Shape;2431;p44"/>
          <p:cNvSpPr txBox="1">
            <a:spLocks noGrp="1"/>
          </p:cNvSpPr>
          <p:nvPr>
            <p:ph type="title"/>
          </p:nvPr>
        </p:nvSpPr>
        <p:spPr>
          <a:xfrm>
            <a:off x="718913" y="258980"/>
            <a:ext cx="7999687" cy="572700"/>
          </a:xfrm>
          <a:prstGeom prst="rect">
            <a:avLst/>
          </a:prstGeom>
        </p:spPr>
        <p:txBody>
          <a:bodyPr spcFirstLastPara="1" wrap="square" lIns="90000" tIns="91425" rIns="91425" bIns="91425" anchor="t" anchorCtr="0">
            <a:noAutofit/>
          </a:bodyPr>
          <a:lstStyle/>
          <a:p>
            <a:pPr marL="0" lvl="0" indent="0" algn="l" rtl="0">
              <a:spcBef>
                <a:spcPts val="0"/>
              </a:spcBef>
              <a:spcAft>
                <a:spcPts val="0"/>
              </a:spcAft>
              <a:buNone/>
            </a:pPr>
            <a:r>
              <a:rPr lang="en" sz="3200" dirty="0">
                <a:solidFill>
                  <a:schemeClr val="bg1"/>
                </a:solidFill>
              </a:rPr>
              <a:t>0.2</a:t>
            </a:r>
            <a:r>
              <a:rPr lang="en" sz="3200" dirty="0">
                <a:solidFill>
                  <a:schemeClr val="tx1"/>
                </a:solidFill>
              </a:rPr>
              <a:t> Top 10 Countries </a:t>
            </a:r>
            <a:r>
              <a:rPr lang="en" sz="3200" dirty="0">
                <a:solidFill>
                  <a:schemeClr val="bg1"/>
                </a:solidFill>
              </a:rPr>
              <a:t>by Revenue</a:t>
            </a:r>
            <a:endParaRPr sz="3200" dirty="0">
              <a:solidFill>
                <a:schemeClr val="bg1"/>
              </a:solidFill>
            </a:endParaRPr>
          </a:p>
        </p:txBody>
      </p:sp>
      <p:grpSp>
        <p:nvGrpSpPr>
          <p:cNvPr id="2481" name="Google Shape;2481;p44" hidden="1"/>
          <p:cNvGrpSpPr/>
          <p:nvPr/>
        </p:nvGrpSpPr>
        <p:grpSpPr>
          <a:xfrm rot="-611180">
            <a:off x="7566141" y="312696"/>
            <a:ext cx="1253041" cy="994265"/>
            <a:chOff x="1291550" y="1421925"/>
            <a:chExt cx="1399875" cy="1110775"/>
          </a:xfrm>
        </p:grpSpPr>
        <p:sp>
          <p:nvSpPr>
            <p:cNvPr id="2482" name="Google Shape;2482;p44"/>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 9" hidden="1">
            <a:extLst>
              <a:ext uri="{FF2B5EF4-FFF2-40B4-BE49-F238E27FC236}">
                <a16:creationId xmlns:a16="http://schemas.microsoft.com/office/drawing/2014/main" id="{83A9782F-D6A3-0982-67CE-29F76AC54E76}"/>
              </a:ext>
            </a:extLst>
          </p:cNvPr>
          <p:cNvGrpSpPr/>
          <p:nvPr/>
        </p:nvGrpSpPr>
        <p:grpSpPr>
          <a:xfrm>
            <a:off x="278863" y="2758328"/>
            <a:ext cx="567511" cy="471064"/>
            <a:chOff x="278863" y="2758328"/>
            <a:chExt cx="567511" cy="471064"/>
          </a:xfrm>
        </p:grpSpPr>
        <p:sp>
          <p:nvSpPr>
            <p:cNvPr id="2453" name="Google Shape;2453;p44"/>
            <p:cNvSpPr/>
            <p:nvPr/>
          </p:nvSpPr>
          <p:spPr>
            <a:xfrm rot="1405211">
              <a:off x="286152" y="2758328"/>
              <a:ext cx="554655" cy="471064"/>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rot="1405211">
              <a:off x="278863" y="2789624"/>
              <a:ext cx="545716" cy="436767"/>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rot="1405211">
              <a:off x="300670" y="2761523"/>
              <a:ext cx="545704" cy="436720"/>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rot="1405211">
              <a:off x="554694" y="2790483"/>
              <a:ext cx="114055" cy="10572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rot="1405211">
              <a:off x="416832" y="2797053"/>
              <a:ext cx="126359" cy="103526"/>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rot="1405211">
              <a:off x="369097" y="2927576"/>
              <a:ext cx="140116" cy="115111"/>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rot="1405211">
              <a:off x="498118" y="3045655"/>
              <a:ext cx="131649" cy="131964"/>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rot="1405211">
              <a:off x="637283" y="3039252"/>
              <a:ext cx="140199" cy="122209"/>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rot="1405211">
              <a:off x="658770" y="2905462"/>
              <a:ext cx="126135" cy="104778"/>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rot="1405211">
              <a:off x="545478" y="2931353"/>
              <a:ext cx="89435" cy="7645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rot="1405211">
              <a:off x="433045" y="2825472"/>
              <a:ext cx="301711" cy="302110"/>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rot="1405211">
              <a:off x="278863" y="2789624"/>
              <a:ext cx="545716" cy="436767"/>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37" name="Google Shape;2437;p44"/>
          <p:cNvSpPr txBox="1"/>
          <p:nvPr/>
        </p:nvSpPr>
        <p:spPr>
          <a:xfrm>
            <a:off x="820903" y="1328380"/>
            <a:ext cx="970285"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India </a:t>
            </a:r>
            <a:r>
              <a:rPr lang="en" sz="1600" b="1" dirty="0">
                <a:solidFill>
                  <a:schemeClr val="bg1"/>
                </a:solidFill>
                <a:latin typeface="Rajdhani"/>
                <a:ea typeface="Rajdhani"/>
                <a:cs typeface="Rajdhani"/>
                <a:sym typeface="Rajdhani"/>
              </a:rPr>
              <a:t>10%</a:t>
            </a:r>
            <a:endParaRPr sz="1600" b="1" dirty="0">
              <a:solidFill>
                <a:schemeClr val="bg1"/>
              </a:solidFill>
              <a:latin typeface="Rajdhani"/>
              <a:ea typeface="Rajdhani"/>
              <a:cs typeface="Rajdhani"/>
              <a:sym typeface="Rajdhani"/>
            </a:endParaRPr>
          </a:p>
        </p:txBody>
      </p:sp>
      <p:sp>
        <p:nvSpPr>
          <p:cNvPr id="30" name="Google Shape;2437;p44">
            <a:extLst>
              <a:ext uri="{FF2B5EF4-FFF2-40B4-BE49-F238E27FC236}">
                <a16:creationId xmlns:a16="http://schemas.microsoft.com/office/drawing/2014/main" id="{DC2FD6A5-3E1A-4B08-291E-65264A2826EC}"/>
              </a:ext>
            </a:extLst>
          </p:cNvPr>
          <p:cNvSpPr txBox="1"/>
          <p:nvPr/>
        </p:nvSpPr>
        <p:spPr>
          <a:xfrm>
            <a:off x="823270" y="2102654"/>
            <a:ext cx="970285"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China</a:t>
            </a:r>
          </a:p>
          <a:p>
            <a:pPr marL="0" lvl="0" indent="0" rtl="0">
              <a:lnSpc>
                <a:spcPct val="100000"/>
              </a:lnSpc>
              <a:spcBef>
                <a:spcPts val="0"/>
              </a:spcBef>
              <a:spcAft>
                <a:spcPts val="0"/>
              </a:spcAft>
              <a:buNone/>
            </a:pPr>
            <a:r>
              <a:rPr lang="en" sz="1600" b="1" dirty="0">
                <a:solidFill>
                  <a:schemeClr val="bg1"/>
                </a:solidFill>
                <a:latin typeface="Rajdhani"/>
                <a:ea typeface="Rajdhani"/>
                <a:cs typeface="Rajdhani"/>
                <a:sym typeface="Rajdhani"/>
              </a:rPr>
              <a:t>9%</a:t>
            </a:r>
            <a:endParaRPr sz="1600" b="1" dirty="0">
              <a:solidFill>
                <a:schemeClr val="bg1"/>
              </a:solidFill>
              <a:latin typeface="Rajdhani"/>
              <a:ea typeface="Rajdhani"/>
              <a:cs typeface="Rajdhani"/>
              <a:sym typeface="Rajdhani"/>
            </a:endParaRPr>
          </a:p>
        </p:txBody>
      </p:sp>
      <p:sp>
        <p:nvSpPr>
          <p:cNvPr id="32" name="Google Shape;2437;p44">
            <a:extLst>
              <a:ext uri="{FF2B5EF4-FFF2-40B4-BE49-F238E27FC236}">
                <a16:creationId xmlns:a16="http://schemas.microsoft.com/office/drawing/2014/main" id="{12971CBB-6959-27A4-C17C-943E9DA40EF8}"/>
              </a:ext>
            </a:extLst>
          </p:cNvPr>
          <p:cNvSpPr txBox="1"/>
          <p:nvPr/>
        </p:nvSpPr>
        <p:spPr>
          <a:xfrm>
            <a:off x="823243" y="2818083"/>
            <a:ext cx="1547058"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U.S</a:t>
            </a:r>
          </a:p>
          <a:p>
            <a:pPr marL="0" lvl="0" indent="0" rtl="0">
              <a:lnSpc>
                <a:spcPct val="100000"/>
              </a:lnSpc>
              <a:spcBef>
                <a:spcPts val="0"/>
              </a:spcBef>
              <a:spcAft>
                <a:spcPts val="0"/>
              </a:spcAft>
              <a:buNone/>
            </a:pPr>
            <a:r>
              <a:rPr lang="en" sz="1600" b="1" dirty="0">
                <a:solidFill>
                  <a:schemeClr val="bg1"/>
                </a:solidFill>
                <a:latin typeface="Rajdhani"/>
                <a:ea typeface="Rajdhani"/>
                <a:cs typeface="Rajdhani"/>
                <a:sym typeface="Rajdhani"/>
              </a:rPr>
              <a:t>6%</a:t>
            </a:r>
            <a:endParaRPr sz="1600" b="1" dirty="0">
              <a:solidFill>
                <a:schemeClr val="bg1"/>
              </a:solidFill>
              <a:latin typeface="Rajdhani"/>
              <a:ea typeface="Rajdhani"/>
              <a:cs typeface="Rajdhani"/>
              <a:sym typeface="Rajdhani"/>
            </a:endParaRPr>
          </a:p>
        </p:txBody>
      </p:sp>
      <p:sp>
        <p:nvSpPr>
          <p:cNvPr id="34" name="Google Shape;2437;p44">
            <a:extLst>
              <a:ext uri="{FF2B5EF4-FFF2-40B4-BE49-F238E27FC236}">
                <a16:creationId xmlns:a16="http://schemas.microsoft.com/office/drawing/2014/main" id="{EFCBB4C2-189B-C60B-58B6-00344EB9F86C}"/>
              </a:ext>
            </a:extLst>
          </p:cNvPr>
          <p:cNvSpPr txBox="1"/>
          <p:nvPr/>
        </p:nvSpPr>
        <p:spPr>
          <a:xfrm>
            <a:off x="816546" y="3539976"/>
            <a:ext cx="1547058"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Japan</a:t>
            </a:r>
          </a:p>
          <a:p>
            <a:pPr marL="0" lvl="0" indent="0" rtl="0">
              <a:lnSpc>
                <a:spcPct val="100000"/>
              </a:lnSpc>
              <a:spcBef>
                <a:spcPts val="0"/>
              </a:spcBef>
              <a:spcAft>
                <a:spcPts val="0"/>
              </a:spcAft>
              <a:buNone/>
            </a:pPr>
            <a:r>
              <a:rPr lang="en" sz="1600" b="1" dirty="0">
                <a:solidFill>
                  <a:schemeClr val="bg1"/>
                </a:solidFill>
                <a:latin typeface="Rajdhani"/>
                <a:ea typeface="Rajdhani"/>
                <a:cs typeface="Rajdhani"/>
                <a:sym typeface="Rajdhani"/>
              </a:rPr>
              <a:t>5.2%</a:t>
            </a:r>
            <a:endParaRPr sz="1600" b="1" dirty="0">
              <a:solidFill>
                <a:schemeClr val="bg1"/>
              </a:solidFill>
              <a:latin typeface="Rajdhani"/>
              <a:ea typeface="Rajdhani"/>
              <a:cs typeface="Rajdhani"/>
              <a:sym typeface="Rajdhani"/>
            </a:endParaRPr>
          </a:p>
        </p:txBody>
      </p:sp>
      <p:sp>
        <p:nvSpPr>
          <p:cNvPr id="35" name="Google Shape;2437;p44">
            <a:extLst>
              <a:ext uri="{FF2B5EF4-FFF2-40B4-BE49-F238E27FC236}">
                <a16:creationId xmlns:a16="http://schemas.microsoft.com/office/drawing/2014/main" id="{4CE1713E-559F-2CA1-8BF6-884D93BE0BDB}"/>
              </a:ext>
            </a:extLst>
          </p:cNvPr>
          <p:cNvSpPr txBox="1"/>
          <p:nvPr/>
        </p:nvSpPr>
        <p:spPr>
          <a:xfrm>
            <a:off x="830072" y="4255131"/>
            <a:ext cx="1547058"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Mexico</a:t>
            </a:r>
          </a:p>
          <a:p>
            <a:pPr marL="0" lvl="0" indent="0" rtl="0">
              <a:lnSpc>
                <a:spcPct val="100000"/>
              </a:lnSpc>
              <a:spcBef>
                <a:spcPts val="0"/>
              </a:spcBef>
              <a:spcAft>
                <a:spcPts val="0"/>
              </a:spcAft>
              <a:buNone/>
            </a:pPr>
            <a:r>
              <a:rPr lang="en" sz="1600" b="1" dirty="0">
                <a:solidFill>
                  <a:schemeClr val="bg1"/>
                </a:solidFill>
                <a:latin typeface="Rajdhani"/>
                <a:ea typeface="Rajdhani"/>
                <a:cs typeface="Rajdhani"/>
                <a:sym typeface="Rajdhani"/>
              </a:rPr>
              <a:t>5%</a:t>
            </a:r>
            <a:endParaRPr sz="1600" b="1" dirty="0">
              <a:solidFill>
                <a:schemeClr val="bg1"/>
              </a:solidFill>
              <a:latin typeface="Rajdhani"/>
              <a:ea typeface="Rajdhani"/>
              <a:cs typeface="Rajdhani"/>
              <a:sym typeface="Rajdhani"/>
            </a:endParaRPr>
          </a:p>
        </p:txBody>
      </p:sp>
      <p:sp>
        <p:nvSpPr>
          <p:cNvPr id="46" name="Google Shape;2437;p44">
            <a:extLst>
              <a:ext uri="{FF2B5EF4-FFF2-40B4-BE49-F238E27FC236}">
                <a16:creationId xmlns:a16="http://schemas.microsoft.com/office/drawing/2014/main" id="{13187E23-10DF-4719-E780-694AAA380F9A}"/>
              </a:ext>
            </a:extLst>
          </p:cNvPr>
          <p:cNvSpPr txBox="1"/>
          <p:nvPr/>
        </p:nvSpPr>
        <p:spPr>
          <a:xfrm>
            <a:off x="7599330" y="1226699"/>
            <a:ext cx="970285"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Brazil </a:t>
            </a:r>
            <a:r>
              <a:rPr lang="en" sz="1600" b="1" dirty="0">
                <a:solidFill>
                  <a:schemeClr val="bg1"/>
                </a:solidFill>
                <a:latin typeface="Rajdhani"/>
                <a:ea typeface="Rajdhani"/>
                <a:cs typeface="Rajdhani"/>
                <a:sym typeface="Rajdhani"/>
              </a:rPr>
              <a:t>4.7%</a:t>
            </a:r>
            <a:endParaRPr sz="1600" b="1" dirty="0">
              <a:solidFill>
                <a:schemeClr val="bg1"/>
              </a:solidFill>
              <a:latin typeface="Rajdhani"/>
              <a:ea typeface="Rajdhani"/>
              <a:cs typeface="Rajdhani"/>
              <a:sym typeface="Rajdhani"/>
            </a:endParaRPr>
          </a:p>
        </p:txBody>
      </p:sp>
      <p:sp>
        <p:nvSpPr>
          <p:cNvPr id="47" name="Google Shape;2437;p44">
            <a:extLst>
              <a:ext uri="{FF2B5EF4-FFF2-40B4-BE49-F238E27FC236}">
                <a16:creationId xmlns:a16="http://schemas.microsoft.com/office/drawing/2014/main" id="{73CE7D84-587B-5CE9-1385-D24D25496FB3}"/>
              </a:ext>
            </a:extLst>
          </p:cNvPr>
          <p:cNvSpPr txBox="1"/>
          <p:nvPr/>
        </p:nvSpPr>
        <p:spPr>
          <a:xfrm>
            <a:off x="7615962" y="2027466"/>
            <a:ext cx="970285"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Russia </a:t>
            </a:r>
            <a:r>
              <a:rPr lang="en" sz="1600" b="1" dirty="0">
                <a:solidFill>
                  <a:schemeClr val="bg1"/>
                </a:solidFill>
                <a:latin typeface="Rajdhani"/>
                <a:ea typeface="Rajdhani"/>
                <a:cs typeface="Rajdhani"/>
                <a:sym typeface="Rajdhani"/>
              </a:rPr>
              <a:t>4.7%</a:t>
            </a:r>
            <a:endParaRPr sz="1600" b="1" dirty="0">
              <a:solidFill>
                <a:schemeClr val="bg1"/>
              </a:solidFill>
              <a:latin typeface="Rajdhani"/>
              <a:ea typeface="Rajdhani"/>
              <a:cs typeface="Rajdhani"/>
              <a:sym typeface="Rajdhani"/>
            </a:endParaRPr>
          </a:p>
        </p:txBody>
      </p:sp>
      <p:sp>
        <p:nvSpPr>
          <p:cNvPr id="48" name="Google Shape;2437;p44">
            <a:extLst>
              <a:ext uri="{FF2B5EF4-FFF2-40B4-BE49-F238E27FC236}">
                <a16:creationId xmlns:a16="http://schemas.microsoft.com/office/drawing/2014/main" id="{F23A8566-50AF-927A-60DA-7A4B8034149E}"/>
              </a:ext>
            </a:extLst>
          </p:cNvPr>
          <p:cNvSpPr txBox="1"/>
          <p:nvPr/>
        </p:nvSpPr>
        <p:spPr>
          <a:xfrm>
            <a:off x="7627780" y="2798932"/>
            <a:ext cx="1118844"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Philippines </a:t>
            </a:r>
            <a:r>
              <a:rPr lang="en" sz="1600" b="1" dirty="0">
                <a:solidFill>
                  <a:schemeClr val="bg1"/>
                </a:solidFill>
                <a:latin typeface="Rajdhani"/>
                <a:ea typeface="Rajdhani"/>
                <a:cs typeface="Rajdhani"/>
                <a:sym typeface="Rajdhani"/>
              </a:rPr>
              <a:t>4.3%</a:t>
            </a:r>
            <a:endParaRPr sz="1600" b="1" dirty="0">
              <a:solidFill>
                <a:schemeClr val="bg1"/>
              </a:solidFill>
              <a:latin typeface="Rajdhani"/>
              <a:ea typeface="Rajdhani"/>
              <a:cs typeface="Rajdhani"/>
              <a:sym typeface="Rajdhani"/>
            </a:endParaRPr>
          </a:p>
        </p:txBody>
      </p:sp>
      <p:sp>
        <p:nvSpPr>
          <p:cNvPr id="49" name="Google Shape;2437;p44">
            <a:extLst>
              <a:ext uri="{FF2B5EF4-FFF2-40B4-BE49-F238E27FC236}">
                <a16:creationId xmlns:a16="http://schemas.microsoft.com/office/drawing/2014/main" id="{76AD8742-B788-1603-32CE-6B25748E7F47}"/>
              </a:ext>
            </a:extLst>
          </p:cNvPr>
          <p:cNvSpPr txBox="1"/>
          <p:nvPr/>
        </p:nvSpPr>
        <p:spPr>
          <a:xfrm>
            <a:off x="7630905" y="3539976"/>
            <a:ext cx="1118844"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Turkey </a:t>
            </a:r>
            <a:r>
              <a:rPr lang="en" sz="1600" b="1" dirty="0">
                <a:solidFill>
                  <a:schemeClr val="bg1"/>
                </a:solidFill>
                <a:latin typeface="Rajdhani"/>
                <a:ea typeface="Rajdhani"/>
                <a:cs typeface="Rajdhani"/>
                <a:sym typeface="Rajdhani"/>
              </a:rPr>
              <a:t>2.5%</a:t>
            </a:r>
            <a:endParaRPr sz="1600" b="1" dirty="0">
              <a:solidFill>
                <a:schemeClr val="bg1"/>
              </a:solidFill>
              <a:latin typeface="Rajdhani"/>
              <a:ea typeface="Rajdhani"/>
              <a:cs typeface="Rajdhani"/>
              <a:sym typeface="Rajdhani"/>
            </a:endParaRPr>
          </a:p>
        </p:txBody>
      </p:sp>
      <p:sp>
        <p:nvSpPr>
          <p:cNvPr id="50" name="Google Shape;2437;p44">
            <a:extLst>
              <a:ext uri="{FF2B5EF4-FFF2-40B4-BE49-F238E27FC236}">
                <a16:creationId xmlns:a16="http://schemas.microsoft.com/office/drawing/2014/main" id="{38390860-6CFF-DDD5-53EA-AABB827F1A2B}"/>
              </a:ext>
            </a:extLst>
          </p:cNvPr>
          <p:cNvSpPr txBox="1"/>
          <p:nvPr/>
        </p:nvSpPr>
        <p:spPr>
          <a:xfrm>
            <a:off x="7632723" y="4255131"/>
            <a:ext cx="1118844" cy="305681"/>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600" b="1" dirty="0">
                <a:solidFill>
                  <a:schemeClr val="dk1"/>
                </a:solidFill>
                <a:latin typeface="Rajdhani"/>
                <a:ea typeface="Rajdhani"/>
                <a:cs typeface="Rajdhani"/>
                <a:sym typeface="Rajdhani"/>
              </a:rPr>
              <a:t>Indonesia </a:t>
            </a:r>
            <a:r>
              <a:rPr lang="en" sz="1600" b="1" dirty="0">
                <a:solidFill>
                  <a:schemeClr val="bg1"/>
                </a:solidFill>
                <a:latin typeface="Rajdhani"/>
                <a:ea typeface="Rajdhani"/>
                <a:cs typeface="Rajdhani"/>
                <a:sym typeface="Rajdhani"/>
              </a:rPr>
              <a:t>2.3%</a:t>
            </a:r>
            <a:endParaRPr sz="1600" b="1" dirty="0">
              <a:solidFill>
                <a:schemeClr val="bg1"/>
              </a:solidFill>
              <a:latin typeface="Rajdhani"/>
              <a:ea typeface="Rajdhani"/>
              <a:cs typeface="Rajdhani"/>
              <a:sym typeface="Rajdhani"/>
            </a:endParaRPr>
          </a:p>
        </p:txBody>
      </p:sp>
      <p:sp>
        <p:nvSpPr>
          <p:cNvPr id="2378" name="Oval 2377">
            <a:extLst>
              <a:ext uri="{FF2B5EF4-FFF2-40B4-BE49-F238E27FC236}">
                <a16:creationId xmlns:a16="http://schemas.microsoft.com/office/drawing/2014/main" id="{57F3E146-FC31-59FE-2607-AEA3C2C968B1}"/>
              </a:ext>
            </a:extLst>
          </p:cNvPr>
          <p:cNvSpPr>
            <a:spLocks noChangeAspect="1"/>
          </p:cNvSpPr>
          <p:nvPr/>
        </p:nvSpPr>
        <p:spPr>
          <a:xfrm>
            <a:off x="495194" y="1272737"/>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1</a:t>
            </a:r>
          </a:p>
        </p:txBody>
      </p:sp>
      <p:grpSp>
        <p:nvGrpSpPr>
          <p:cNvPr id="2398" name="Group 2397">
            <a:extLst>
              <a:ext uri="{FF2B5EF4-FFF2-40B4-BE49-F238E27FC236}">
                <a16:creationId xmlns:a16="http://schemas.microsoft.com/office/drawing/2014/main" id="{A2030DBF-6587-DC86-5C91-DFA63E97BB10}"/>
              </a:ext>
            </a:extLst>
          </p:cNvPr>
          <p:cNvGrpSpPr/>
          <p:nvPr/>
        </p:nvGrpSpPr>
        <p:grpSpPr>
          <a:xfrm>
            <a:off x="1741958" y="1282115"/>
            <a:ext cx="5206970" cy="3290558"/>
            <a:chOff x="1995762" y="1273087"/>
            <a:chExt cx="5206970" cy="3290558"/>
          </a:xfrm>
        </p:grpSpPr>
        <p:pic>
          <p:nvPicPr>
            <p:cNvPr id="14" name="Picture 13" descr="A map of the world&#10;&#10;Description automatically generated">
              <a:extLst>
                <a:ext uri="{FF2B5EF4-FFF2-40B4-BE49-F238E27FC236}">
                  <a16:creationId xmlns:a16="http://schemas.microsoft.com/office/drawing/2014/main" id="{2EE1A428-21D9-BCB1-04E8-27777D7E8F22}"/>
                </a:ext>
              </a:extLst>
            </p:cNvPr>
            <p:cNvPicPr>
              <a:picLocks noChangeAspect="1"/>
            </p:cNvPicPr>
            <p:nvPr/>
          </p:nvPicPr>
          <p:blipFill rotWithShape="1">
            <a:blip r:embed="rId3">
              <a:alphaModFix amt="86000"/>
              <a:extLst>
                <a:ext uri="{BEBA8EAE-BF5A-486C-A8C5-ECC9F3942E4B}">
                  <a14:imgProps xmlns:a14="http://schemas.microsoft.com/office/drawing/2010/main">
                    <a14:imgLayer r:embed="rId4">
                      <a14:imgEffect>
                        <a14:colorTemperature colorTemp="7313"/>
                      </a14:imgEffect>
                      <a14:imgEffect>
                        <a14:saturation sat="55000"/>
                      </a14:imgEffect>
                      <a14:imgEffect>
                        <a14:brightnessContrast bright="-3000"/>
                      </a14:imgEffect>
                    </a14:imgLayer>
                  </a14:imgProps>
                </a:ext>
              </a:extLst>
            </a:blip>
            <a:srcRect l="2627" b="4306"/>
            <a:stretch/>
          </p:blipFill>
          <p:spPr>
            <a:xfrm>
              <a:off x="1995762" y="1273087"/>
              <a:ext cx="5206970" cy="3287725"/>
            </a:xfrm>
            <a:prstGeom prst="rect">
              <a:avLst/>
            </a:prstGeom>
          </p:spPr>
        </p:pic>
        <p:pic>
          <p:nvPicPr>
            <p:cNvPr id="53" name="Graphic 52" descr="Badge 9 with solid fill">
              <a:extLst>
                <a:ext uri="{FF2B5EF4-FFF2-40B4-BE49-F238E27FC236}">
                  <a16:creationId xmlns:a16="http://schemas.microsoft.com/office/drawing/2014/main" id="{61708DF5-8E84-1A53-6628-8FE1687D32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2463" y="2924658"/>
              <a:ext cx="234000" cy="234000"/>
            </a:xfrm>
            <a:prstGeom prst="rect">
              <a:avLst/>
            </a:prstGeom>
          </p:spPr>
        </p:pic>
        <p:pic>
          <p:nvPicPr>
            <p:cNvPr id="55" name="Graphic 54" descr="Badge 10 with solid fill">
              <a:extLst>
                <a:ext uri="{FF2B5EF4-FFF2-40B4-BE49-F238E27FC236}">
                  <a16:creationId xmlns:a16="http://schemas.microsoft.com/office/drawing/2014/main" id="{DD18ED4F-4E1E-614D-4921-12CBB3C21D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32455" y="3609499"/>
              <a:ext cx="234000" cy="234000"/>
            </a:xfrm>
            <a:prstGeom prst="rect">
              <a:avLst/>
            </a:prstGeom>
          </p:spPr>
        </p:pic>
        <p:pic>
          <p:nvPicPr>
            <p:cNvPr id="57" name="Graphic 56" descr="Badge 8 with solid fill">
              <a:extLst>
                <a:ext uri="{FF2B5EF4-FFF2-40B4-BE49-F238E27FC236}">
                  <a16:creationId xmlns:a16="http://schemas.microsoft.com/office/drawing/2014/main" id="{F417DF35-9A23-F2F2-2FFA-4B084988BF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43202" y="3324327"/>
              <a:ext cx="234000" cy="234000"/>
            </a:xfrm>
            <a:prstGeom prst="rect">
              <a:avLst/>
            </a:prstGeom>
          </p:spPr>
        </p:pic>
        <p:pic>
          <p:nvPicPr>
            <p:cNvPr id="59" name="Graphic 58" descr="Badge 6 with solid fill">
              <a:extLst>
                <a:ext uri="{FF2B5EF4-FFF2-40B4-BE49-F238E27FC236}">
                  <a16:creationId xmlns:a16="http://schemas.microsoft.com/office/drawing/2014/main" id="{1C6712E1-8705-7101-407D-DA2511C58D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21131" y="3661896"/>
              <a:ext cx="234000" cy="234000"/>
            </a:xfrm>
            <a:prstGeom prst="rect">
              <a:avLst/>
            </a:prstGeom>
          </p:spPr>
        </p:pic>
        <p:pic>
          <p:nvPicPr>
            <p:cNvPr id="61" name="Graphic 60" descr="Badge 4 with solid fill">
              <a:extLst>
                <a:ext uri="{FF2B5EF4-FFF2-40B4-BE49-F238E27FC236}">
                  <a16:creationId xmlns:a16="http://schemas.microsoft.com/office/drawing/2014/main" id="{57408D95-0DA1-F876-9914-BF701A923BE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75877" y="2995939"/>
              <a:ext cx="234000" cy="234000"/>
            </a:xfrm>
            <a:prstGeom prst="rect">
              <a:avLst/>
            </a:prstGeom>
          </p:spPr>
        </p:pic>
        <p:pic>
          <p:nvPicPr>
            <p:cNvPr id="63" name="Graphic 62" descr="Badge with solid fill">
              <a:extLst>
                <a:ext uri="{FF2B5EF4-FFF2-40B4-BE49-F238E27FC236}">
                  <a16:creationId xmlns:a16="http://schemas.microsoft.com/office/drawing/2014/main" id="{C02C0837-271F-E5B3-F065-2732E48F425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00864" y="2989750"/>
              <a:ext cx="234000" cy="234000"/>
            </a:xfrm>
            <a:prstGeom prst="rect">
              <a:avLst/>
            </a:prstGeom>
          </p:spPr>
        </p:pic>
        <p:pic>
          <p:nvPicPr>
            <p:cNvPr id="2369" name="Graphic 2368" descr="Badge 3 with solid fill">
              <a:extLst>
                <a:ext uri="{FF2B5EF4-FFF2-40B4-BE49-F238E27FC236}">
                  <a16:creationId xmlns:a16="http://schemas.microsoft.com/office/drawing/2014/main" id="{4CF25468-5FC2-1FDA-0000-32360F7524B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896550" y="2892843"/>
              <a:ext cx="234000" cy="234000"/>
            </a:xfrm>
            <a:prstGeom prst="rect">
              <a:avLst/>
            </a:prstGeom>
          </p:spPr>
        </p:pic>
        <p:pic>
          <p:nvPicPr>
            <p:cNvPr id="2371" name="Graphic 2370" descr="Badge 7 with solid fill">
              <a:extLst>
                <a:ext uri="{FF2B5EF4-FFF2-40B4-BE49-F238E27FC236}">
                  <a16:creationId xmlns:a16="http://schemas.microsoft.com/office/drawing/2014/main" id="{AAF077ED-C286-68B5-94B1-887E1EABC9E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737425" y="2367838"/>
              <a:ext cx="234000" cy="234000"/>
            </a:xfrm>
            <a:prstGeom prst="rect">
              <a:avLst/>
            </a:prstGeom>
          </p:spPr>
        </p:pic>
        <p:pic>
          <p:nvPicPr>
            <p:cNvPr id="2373" name="Graphic 2372" descr="Badge 5 with solid fill">
              <a:extLst>
                <a:ext uri="{FF2B5EF4-FFF2-40B4-BE49-F238E27FC236}">
                  <a16:creationId xmlns:a16="http://schemas.microsoft.com/office/drawing/2014/main" id="{4D6A723D-8518-07ED-E530-D5B039D9063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98693" y="3202747"/>
              <a:ext cx="234000" cy="234000"/>
            </a:xfrm>
            <a:prstGeom prst="rect">
              <a:avLst/>
            </a:prstGeom>
          </p:spPr>
        </p:pic>
        <p:sp>
          <p:nvSpPr>
            <p:cNvPr id="2375" name="TextBox 2374">
              <a:extLst>
                <a:ext uri="{FF2B5EF4-FFF2-40B4-BE49-F238E27FC236}">
                  <a16:creationId xmlns:a16="http://schemas.microsoft.com/office/drawing/2014/main" id="{2F82D980-A2EE-628B-0E6E-293C4AA08903}"/>
                </a:ext>
              </a:extLst>
            </p:cNvPr>
            <p:cNvSpPr txBox="1"/>
            <p:nvPr/>
          </p:nvSpPr>
          <p:spPr>
            <a:xfrm>
              <a:off x="5167314" y="3963481"/>
              <a:ext cx="1083726" cy="600164"/>
            </a:xfrm>
            <a:prstGeom prst="rect">
              <a:avLst/>
            </a:prstGeom>
            <a:noFill/>
            <a:effectLst/>
          </p:spPr>
          <p:txBody>
            <a:bodyPr wrap="square" rtlCol="0">
              <a:spAutoFit/>
            </a:bodyPr>
            <a:lstStyle/>
            <a:p>
              <a:r>
                <a:rPr lang="en-AU" sz="1100" i="0"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India &amp; China generate most revenue</a:t>
              </a:r>
              <a:endParaRPr lang="en-US" sz="1100" dirty="0">
                <a:ln w="0"/>
                <a:solidFill>
                  <a:schemeClr val="tx2"/>
                </a:solidFill>
                <a:effectLst>
                  <a:outerShdw blurRad="38100" dist="25400" dir="5400000" algn="ctr" rotWithShape="0">
                    <a:srgbClr val="6E747A">
                      <a:alpha val="43000"/>
                    </a:srgbClr>
                  </a:outerShdw>
                </a:effectLst>
                <a:latin typeface="Fira Sans" panose="020B0503050000020004" pitchFamily="34" charset="0"/>
              </a:endParaRPr>
            </a:p>
          </p:txBody>
        </p:sp>
        <p:cxnSp>
          <p:nvCxnSpPr>
            <p:cNvPr id="2377" name="Straight Arrow Connector 2376">
              <a:extLst>
                <a:ext uri="{FF2B5EF4-FFF2-40B4-BE49-F238E27FC236}">
                  <a16:creationId xmlns:a16="http://schemas.microsoft.com/office/drawing/2014/main" id="{9022A331-65D5-9D2A-7D66-065815D6A093}"/>
                </a:ext>
              </a:extLst>
            </p:cNvPr>
            <p:cNvCxnSpPr>
              <a:cxnSpLocks/>
              <a:stCxn id="63" idx="2"/>
              <a:endCxn id="2375" idx="0"/>
            </p:cNvCxnSpPr>
            <p:nvPr/>
          </p:nvCxnSpPr>
          <p:spPr>
            <a:xfrm flipH="1">
              <a:off x="5709177" y="3223750"/>
              <a:ext cx="108687" cy="73973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383" name="Graphic 2382" descr="Badge 1 with solid fill">
              <a:extLst>
                <a:ext uri="{FF2B5EF4-FFF2-40B4-BE49-F238E27FC236}">
                  <a16:creationId xmlns:a16="http://schemas.microsoft.com/office/drawing/2014/main" id="{B605060B-49A2-D675-A452-D0362493083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449519" y="3202624"/>
              <a:ext cx="234000" cy="234000"/>
            </a:xfrm>
            <a:prstGeom prst="rect">
              <a:avLst/>
            </a:prstGeom>
          </p:spPr>
        </p:pic>
      </p:grpSp>
      <p:sp>
        <p:nvSpPr>
          <p:cNvPr id="2388" name="Oval 2387">
            <a:extLst>
              <a:ext uri="{FF2B5EF4-FFF2-40B4-BE49-F238E27FC236}">
                <a16:creationId xmlns:a16="http://schemas.microsoft.com/office/drawing/2014/main" id="{781D9F15-3FD1-AD1B-4D61-C1953F30B64D}"/>
              </a:ext>
            </a:extLst>
          </p:cNvPr>
          <p:cNvSpPr>
            <a:spLocks noChangeAspect="1"/>
          </p:cNvSpPr>
          <p:nvPr/>
        </p:nvSpPr>
        <p:spPr>
          <a:xfrm>
            <a:off x="499920" y="1999050"/>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2</a:t>
            </a:r>
          </a:p>
        </p:txBody>
      </p:sp>
      <p:sp>
        <p:nvSpPr>
          <p:cNvPr id="2389" name="Oval 2388">
            <a:extLst>
              <a:ext uri="{FF2B5EF4-FFF2-40B4-BE49-F238E27FC236}">
                <a16:creationId xmlns:a16="http://schemas.microsoft.com/office/drawing/2014/main" id="{474CF643-A972-4535-9A1C-731748C7391F}"/>
              </a:ext>
            </a:extLst>
          </p:cNvPr>
          <p:cNvSpPr>
            <a:spLocks noChangeAspect="1"/>
          </p:cNvSpPr>
          <p:nvPr/>
        </p:nvSpPr>
        <p:spPr>
          <a:xfrm>
            <a:off x="500710" y="2705519"/>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3</a:t>
            </a:r>
          </a:p>
        </p:txBody>
      </p:sp>
      <p:sp>
        <p:nvSpPr>
          <p:cNvPr id="2390" name="Oval 2389">
            <a:extLst>
              <a:ext uri="{FF2B5EF4-FFF2-40B4-BE49-F238E27FC236}">
                <a16:creationId xmlns:a16="http://schemas.microsoft.com/office/drawing/2014/main" id="{34363F47-C83E-62D2-0D3B-59669AFAE6B5}"/>
              </a:ext>
            </a:extLst>
          </p:cNvPr>
          <p:cNvSpPr>
            <a:spLocks noChangeAspect="1"/>
          </p:cNvSpPr>
          <p:nvPr/>
        </p:nvSpPr>
        <p:spPr>
          <a:xfrm>
            <a:off x="495194" y="3480448"/>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4</a:t>
            </a:r>
          </a:p>
        </p:txBody>
      </p:sp>
      <p:sp>
        <p:nvSpPr>
          <p:cNvPr id="2391" name="Oval 2390">
            <a:extLst>
              <a:ext uri="{FF2B5EF4-FFF2-40B4-BE49-F238E27FC236}">
                <a16:creationId xmlns:a16="http://schemas.microsoft.com/office/drawing/2014/main" id="{5B7D5C1D-B9CF-3412-B162-438F5DF63E6C}"/>
              </a:ext>
            </a:extLst>
          </p:cNvPr>
          <p:cNvSpPr>
            <a:spLocks noChangeAspect="1"/>
          </p:cNvSpPr>
          <p:nvPr/>
        </p:nvSpPr>
        <p:spPr>
          <a:xfrm>
            <a:off x="504103" y="4174709"/>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5</a:t>
            </a:r>
          </a:p>
        </p:txBody>
      </p:sp>
      <p:sp>
        <p:nvSpPr>
          <p:cNvPr id="2392" name="Oval 2391">
            <a:extLst>
              <a:ext uri="{FF2B5EF4-FFF2-40B4-BE49-F238E27FC236}">
                <a16:creationId xmlns:a16="http://schemas.microsoft.com/office/drawing/2014/main" id="{09779CC8-82D3-9839-4545-DD843062BE8B}"/>
              </a:ext>
            </a:extLst>
          </p:cNvPr>
          <p:cNvSpPr>
            <a:spLocks noChangeAspect="1"/>
          </p:cNvSpPr>
          <p:nvPr/>
        </p:nvSpPr>
        <p:spPr>
          <a:xfrm>
            <a:off x="7291868" y="1216446"/>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6</a:t>
            </a:r>
          </a:p>
        </p:txBody>
      </p:sp>
      <p:sp>
        <p:nvSpPr>
          <p:cNvPr id="2393" name="Oval 2392">
            <a:extLst>
              <a:ext uri="{FF2B5EF4-FFF2-40B4-BE49-F238E27FC236}">
                <a16:creationId xmlns:a16="http://schemas.microsoft.com/office/drawing/2014/main" id="{55818743-8120-F5CA-3E57-3BD48FB8B098}"/>
              </a:ext>
            </a:extLst>
          </p:cNvPr>
          <p:cNvSpPr>
            <a:spLocks noChangeAspect="1"/>
          </p:cNvSpPr>
          <p:nvPr/>
        </p:nvSpPr>
        <p:spPr>
          <a:xfrm>
            <a:off x="7291868" y="1943634"/>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7</a:t>
            </a:r>
          </a:p>
        </p:txBody>
      </p:sp>
      <p:sp>
        <p:nvSpPr>
          <p:cNvPr id="2394" name="Oval 2393">
            <a:extLst>
              <a:ext uri="{FF2B5EF4-FFF2-40B4-BE49-F238E27FC236}">
                <a16:creationId xmlns:a16="http://schemas.microsoft.com/office/drawing/2014/main" id="{55CAFB23-8AB4-3B5F-7F83-B4C13C6B746C}"/>
              </a:ext>
            </a:extLst>
          </p:cNvPr>
          <p:cNvSpPr>
            <a:spLocks noChangeAspect="1"/>
          </p:cNvSpPr>
          <p:nvPr/>
        </p:nvSpPr>
        <p:spPr>
          <a:xfrm>
            <a:off x="7293053" y="2697342"/>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8</a:t>
            </a:r>
          </a:p>
        </p:txBody>
      </p:sp>
      <p:sp>
        <p:nvSpPr>
          <p:cNvPr id="2395" name="Oval 2394">
            <a:extLst>
              <a:ext uri="{FF2B5EF4-FFF2-40B4-BE49-F238E27FC236}">
                <a16:creationId xmlns:a16="http://schemas.microsoft.com/office/drawing/2014/main" id="{4006FA39-4BEA-387F-D0C4-D9E81581FBB8}"/>
              </a:ext>
            </a:extLst>
          </p:cNvPr>
          <p:cNvSpPr>
            <a:spLocks noChangeAspect="1"/>
          </p:cNvSpPr>
          <p:nvPr/>
        </p:nvSpPr>
        <p:spPr>
          <a:xfrm>
            <a:off x="7299188" y="3442059"/>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9</a:t>
            </a:r>
          </a:p>
        </p:txBody>
      </p:sp>
      <p:sp>
        <p:nvSpPr>
          <p:cNvPr id="2396" name="Oval 2395">
            <a:extLst>
              <a:ext uri="{FF2B5EF4-FFF2-40B4-BE49-F238E27FC236}">
                <a16:creationId xmlns:a16="http://schemas.microsoft.com/office/drawing/2014/main" id="{C54E3231-56BE-874A-1804-3B94D923A5CB}"/>
              </a:ext>
            </a:extLst>
          </p:cNvPr>
          <p:cNvSpPr>
            <a:spLocks noChangeAspect="1"/>
          </p:cNvSpPr>
          <p:nvPr/>
        </p:nvSpPr>
        <p:spPr>
          <a:xfrm>
            <a:off x="7295464" y="4131585"/>
            <a:ext cx="316800" cy="306000"/>
          </a:xfrm>
          <a:prstGeom prst="ellipse">
            <a:avLst/>
          </a:prstGeom>
          <a:solidFill>
            <a:srgbClr val="C6B9A3"/>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dirty="0">
                <a:ln w="0"/>
                <a:solidFill>
                  <a:schemeClr val="accent1"/>
                </a:solidFill>
                <a:effectLst>
                  <a:outerShdw blurRad="38100" dist="25400" dir="5400000" algn="ctr" rotWithShape="0">
                    <a:srgbClr val="6E747A">
                      <a:alpha val="43000"/>
                    </a:srgbClr>
                  </a:outerShdw>
                </a:effectLst>
                <a:latin typeface="Fira Sans" panose="020B0503050000020004" pitchFamily="34" charset="0"/>
              </a:rPr>
              <a:t>10</a:t>
            </a:r>
          </a:p>
        </p:txBody>
      </p:sp>
      <p:cxnSp>
        <p:nvCxnSpPr>
          <p:cNvPr id="2401" name="Straight Arrow Connector 2400">
            <a:extLst>
              <a:ext uri="{FF2B5EF4-FFF2-40B4-BE49-F238E27FC236}">
                <a16:creationId xmlns:a16="http://schemas.microsoft.com/office/drawing/2014/main" id="{F1C4DA42-EE60-6743-C5E5-9853FE82B412}"/>
              </a:ext>
            </a:extLst>
          </p:cNvPr>
          <p:cNvCxnSpPr>
            <a:cxnSpLocks/>
            <a:stCxn id="2383" idx="2"/>
            <a:endCxn id="2375" idx="0"/>
          </p:cNvCxnSpPr>
          <p:nvPr/>
        </p:nvCxnSpPr>
        <p:spPr>
          <a:xfrm>
            <a:off x="5312715" y="3445652"/>
            <a:ext cx="142658" cy="526857"/>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405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45"/>
          <p:cNvSpPr txBox="1">
            <a:spLocks noGrp="1"/>
          </p:cNvSpPr>
          <p:nvPr>
            <p:ph type="title"/>
          </p:nvPr>
        </p:nvSpPr>
        <p:spPr>
          <a:xfrm>
            <a:off x="720000" y="379708"/>
            <a:ext cx="7704000" cy="648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Revenue &amp; Customer </a:t>
            </a:r>
            <a:r>
              <a:rPr lang="en" sz="3200" dirty="0">
                <a:solidFill>
                  <a:schemeClr val="tx1"/>
                </a:solidFill>
              </a:rPr>
              <a:t>Distribution</a:t>
            </a:r>
            <a:r>
              <a:rPr lang="en" sz="3200" dirty="0">
                <a:solidFill>
                  <a:schemeClr val="bg1"/>
                </a:solidFill>
              </a:rPr>
              <a:t> by Country</a:t>
            </a:r>
            <a:endParaRPr sz="3200" dirty="0">
              <a:solidFill>
                <a:schemeClr val="bg1"/>
              </a:solidFill>
            </a:endParaRPr>
          </a:p>
        </p:txBody>
      </p:sp>
      <p:graphicFrame>
        <p:nvGraphicFramePr>
          <p:cNvPr id="6" name="Chart 5">
            <a:extLst>
              <a:ext uri="{FF2B5EF4-FFF2-40B4-BE49-F238E27FC236}">
                <a16:creationId xmlns:a16="http://schemas.microsoft.com/office/drawing/2014/main" id="{F28E377E-ADFE-3267-005A-7014B011A09D}"/>
              </a:ext>
            </a:extLst>
          </p:cNvPr>
          <p:cNvGraphicFramePr/>
          <p:nvPr>
            <p:extLst>
              <p:ext uri="{D42A27DB-BD31-4B8C-83A1-F6EECF244321}">
                <p14:modId xmlns:p14="http://schemas.microsoft.com/office/powerpoint/2010/main" val="4170689086"/>
              </p:ext>
            </p:extLst>
          </p:nvPr>
        </p:nvGraphicFramePr>
        <p:xfrm>
          <a:off x="723994" y="1859325"/>
          <a:ext cx="7238177" cy="270568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842A3E43-0CEA-07CF-6900-452F56CADE73}"/>
              </a:ext>
            </a:extLst>
          </p:cNvPr>
          <p:cNvSpPr txBox="1"/>
          <p:nvPr/>
        </p:nvSpPr>
        <p:spPr>
          <a:xfrm>
            <a:off x="795244" y="1183425"/>
            <a:ext cx="7042470" cy="523220"/>
          </a:xfrm>
          <a:prstGeom prst="rect">
            <a:avLst/>
          </a:prstGeom>
          <a:noFill/>
        </p:spPr>
        <p:txBody>
          <a:bodyPr wrap="square" rtlCol="0">
            <a:spAutoFit/>
          </a:bodyPr>
          <a:lstStyle/>
          <a:p>
            <a:r>
              <a:rPr lang="en-AU" b="0" i="0" dirty="0">
                <a:solidFill>
                  <a:srgbClr val="374151"/>
                </a:solidFill>
                <a:effectLst/>
                <a:latin typeface="Fira Sans" panose="020B0503050000020004" pitchFamily="34" charset="0"/>
              </a:rPr>
              <a:t>A </a:t>
            </a:r>
            <a:r>
              <a:rPr lang="en-AU" b="1" i="0" dirty="0">
                <a:solidFill>
                  <a:srgbClr val="374151"/>
                </a:solidFill>
                <a:effectLst/>
                <a:latin typeface="Fira Sans" panose="020B0503050000020004" pitchFamily="34" charset="0"/>
              </a:rPr>
              <a:t>strong relationship </a:t>
            </a:r>
            <a:r>
              <a:rPr lang="en-AU" b="0" i="0" dirty="0">
                <a:solidFill>
                  <a:srgbClr val="374151"/>
                </a:solidFill>
                <a:effectLst/>
                <a:latin typeface="Fira Sans" panose="020B0503050000020004" pitchFamily="34" charset="0"/>
              </a:rPr>
              <a:t>exists between customer count and revenue. As the customer base grows in a country, so does the revenue.</a:t>
            </a:r>
            <a:endParaRPr lang="en-AU" sz="1400" dirty="0">
              <a:solidFill>
                <a:schemeClr val="lt2"/>
              </a:solidFill>
              <a:latin typeface="Fira Sans" panose="020B0503050000020004" pitchFamily="34" charset="0"/>
            </a:endParaRPr>
          </a:p>
        </p:txBody>
      </p:sp>
      <p:sp>
        <p:nvSpPr>
          <p:cNvPr id="12" name="Rectangular Callout 11">
            <a:extLst>
              <a:ext uri="{FF2B5EF4-FFF2-40B4-BE49-F238E27FC236}">
                <a16:creationId xmlns:a16="http://schemas.microsoft.com/office/drawing/2014/main" id="{2C71E01C-6653-7AC8-0A02-35C13E326D67}"/>
              </a:ext>
            </a:extLst>
          </p:cNvPr>
          <p:cNvSpPr/>
          <p:nvPr/>
        </p:nvSpPr>
        <p:spPr>
          <a:xfrm>
            <a:off x="6727607" y="2137558"/>
            <a:ext cx="599469" cy="308758"/>
          </a:xfrm>
          <a:prstGeom prst="wedgeRectCallout">
            <a:avLst/>
          </a:prstGeom>
          <a:solidFill>
            <a:schemeClr val="accent5">
              <a:alpha val="30000"/>
            </a:schemeClr>
          </a:solidFill>
          <a:ln w="12700">
            <a:solidFill>
              <a:schemeClr val="accent5">
                <a:shade val="1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latin typeface="Fira Sans" panose="020B0503050000020004" pitchFamily="34" charset="0"/>
              </a:rPr>
              <a:t>India</a:t>
            </a:r>
          </a:p>
        </p:txBody>
      </p:sp>
      <p:sp>
        <p:nvSpPr>
          <p:cNvPr id="13" name="Rectangular Callout 12">
            <a:extLst>
              <a:ext uri="{FF2B5EF4-FFF2-40B4-BE49-F238E27FC236}">
                <a16:creationId xmlns:a16="http://schemas.microsoft.com/office/drawing/2014/main" id="{71E5CB09-DE72-F862-B5FB-151F26DEF442}"/>
              </a:ext>
            </a:extLst>
          </p:cNvPr>
          <p:cNvSpPr/>
          <p:nvPr/>
        </p:nvSpPr>
        <p:spPr>
          <a:xfrm>
            <a:off x="6098214" y="2314731"/>
            <a:ext cx="599469" cy="308758"/>
          </a:xfrm>
          <a:prstGeom prst="wedgeRectCallout">
            <a:avLst/>
          </a:prstGeom>
          <a:solidFill>
            <a:schemeClr val="accent5">
              <a:alpha val="30000"/>
            </a:schemeClr>
          </a:solidFill>
          <a:ln w="12700">
            <a:solidFill>
              <a:schemeClr val="accent5">
                <a:shade val="1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latin typeface="Fira Sans" panose="020B0503050000020004" pitchFamily="34" charset="0"/>
              </a:rPr>
              <a:t>China</a:t>
            </a:r>
          </a:p>
        </p:txBody>
      </p:sp>
      <p:sp>
        <p:nvSpPr>
          <p:cNvPr id="14" name="Rectangular Callout 13">
            <a:extLst>
              <a:ext uri="{FF2B5EF4-FFF2-40B4-BE49-F238E27FC236}">
                <a16:creationId xmlns:a16="http://schemas.microsoft.com/office/drawing/2014/main" id="{32C55D71-9A40-902E-EF6E-CFEAFFFF5074}"/>
              </a:ext>
            </a:extLst>
          </p:cNvPr>
          <p:cNvSpPr/>
          <p:nvPr/>
        </p:nvSpPr>
        <p:spPr>
          <a:xfrm>
            <a:off x="4659321" y="2679928"/>
            <a:ext cx="599469" cy="308758"/>
          </a:xfrm>
          <a:prstGeom prst="wedgeRectCallout">
            <a:avLst/>
          </a:prstGeom>
          <a:solidFill>
            <a:schemeClr val="accent5">
              <a:alpha val="30000"/>
            </a:schemeClr>
          </a:solidFill>
          <a:ln w="12700">
            <a:solidFill>
              <a:schemeClr val="accent5">
                <a:shade val="1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latin typeface="Fira Sans" panose="020B0503050000020004" pitchFamily="34" charset="0"/>
              </a:rPr>
              <a:t>U.S</a:t>
            </a:r>
          </a:p>
        </p:txBody>
      </p:sp>
      <p:sp>
        <p:nvSpPr>
          <p:cNvPr id="3" name="TextBox 2">
            <a:extLst>
              <a:ext uri="{FF2B5EF4-FFF2-40B4-BE49-F238E27FC236}">
                <a16:creationId xmlns:a16="http://schemas.microsoft.com/office/drawing/2014/main" id="{4C42C044-93DB-ABEA-18A9-AD2CAF91C1FC}"/>
              </a:ext>
            </a:extLst>
          </p:cNvPr>
          <p:cNvSpPr txBox="1"/>
          <p:nvPr/>
        </p:nvSpPr>
        <p:spPr>
          <a:xfrm>
            <a:off x="5556350" y="3140070"/>
            <a:ext cx="1770725" cy="430887"/>
          </a:xfrm>
          <a:prstGeom prst="rect">
            <a:avLst/>
          </a:prstGeom>
          <a:noFill/>
          <a:effectLst/>
        </p:spPr>
        <p:txBody>
          <a:bodyPr wrap="square" rtlCol="0">
            <a:spAutoFit/>
          </a:bodyPr>
          <a:lstStyle/>
          <a:p>
            <a:r>
              <a:rPr lang="en-AU" sz="1100" i="0" dirty="0">
                <a:ln w="0"/>
                <a:solidFill>
                  <a:schemeClr val="tx2"/>
                </a:solidFill>
                <a:effectLst>
                  <a:outerShdw blurRad="38100" dist="25400" dir="5400000" algn="ctr" rotWithShape="0">
                    <a:srgbClr val="6E747A">
                      <a:alpha val="43000"/>
                    </a:srgbClr>
                  </a:outerShdw>
                </a:effectLst>
                <a:latin typeface="Fira Sans" panose="020B0503050000020004" pitchFamily="34" charset="0"/>
              </a:rPr>
              <a:t>Top 10 generate 53% of the total revenue</a:t>
            </a:r>
            <a:endParaRPr lang="en-US" sz="1100" dirty="0">
              <a:ln w="0"/>
              <a:solidFill>
                <a:schemeClr val="tx2"/>
              </a:solidFill>
              <a:effectLst>
                <a:outerShdw blurRad="38100" dist="25400" dir="5400000" algn="ctr" rotWithShape="0">
                  <a:srgbClr val="6E747A">
                    <a:alpha val="43000"/>
                  </a:srgbClr>
                </a:outerShdw>
              </a:effectLst>
              <a:latin typeface="Fira Sans" panose="020B0503050000020004" pitchFamily="34" charset="0"/>
            </a:endParaRPr>
          </a:p>
        </p:txBody>
      </p:sp>
    </p:spTree>
    <p:extLst>
      <p:ext uri="{BB962C8B-B14F-4D97-AF65-F5344CB8AC3E}">
        <p14:creationId xmlns:p14="http://schemas.microsoft.com/office/powerpoint/2010/main" val="6765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39"/>
          <p:cNvSpPr txBox="1">
            <a:spLocks noGrp="1"/>
          </p:cNvSpPr>
          <p:nvPr>
            <p:ph type="title"/>
          </p:nvPr>
        </p:nvSpPr>
        <p:spPr>
          <a:xfrm>
            <a:off x="687879" y="376835"/>
            <a:ext cx="7704000" cy="572700"/>
          </a:xfrm>
          <a:prstGeom prst="rect">
            <a:avLst/>
          </a:prstGeom>
        </p:spPr>
        <p:txBody>
          <a:bodyPr spcFirstLastPara="1" wrap="square" lIns="90000" tIns="91425" rIns="91425" bIns="91425" anchor="t" anchorCtr="0">
            <a:noAutofit/>
          </a:bodyPr>
          <a:lstStyle/>
          <a:p>
            <a:pPr marL="0" lvl="0" indent="0" algn="l" rtl="0">
              <a:spcBef>
                <a:spcPts val="0"/>
              </a:spcBef>
              <a:spcAft>
                <a:spcPts val="0"/>
              </a:spcAft>
              <a:buNone/>
            </a:pPr>
            <a:r>
              <a:rPr lang="en" sz="3200" dirty="0">
                <a:solidFill>
                  <a:schemeClr val="tx1"/>
                </a:solidFill>
              </a:rPr>
              <a:t>Top 10 Cities </a:t>
            </a:r>
            <a:r>
              <a:rPr lang="en" sz="3200" dirty="0">
                <a:solidFill>
                  <a:schemeClr val="lt1"/>
                </a:solidFill>
              </a:rPr>
              <a:t>in Top 10 Countries</a:t>
            </a:r>
            <a:endParaRPr sz="3200" dirty="0">
              <a:solidFill>
                <a:schemeClr val="lt1"/>
              </a:solidFill>
            </a:endParaRPr>
          </a:p>
        </p:txBody>
      </p:sp>
      <p:graphicFrame>
        <p:nvGraphicFramePr>
          <p:cNvPr id="1997" name="Google Shape;1997;p39"/>
          <p:cNvGraphicFramePr/>
          <p:nvPr>
            <p:extLst>
              <p:ext uri="{D42A27DB-BD31-4B8C-83A1-F6EECF244321}">
                <p14:modId xmlns:p14="http://schemas.microsoft.com/office/powerpoint/2010/main" val="3766065572"/>
              </p:ext>
            </p:extLst>
          </p:nvPr>
        </p:nvGraphicFramePr>
        <p:xfrm>
          <a:off x="752121" y="1194931"/>
          <a:ext cx="5154599" cy="3563410"/>
        </p:xfrm>
        <a:graphic>
          <a:graphicData uri="http://schemas.openxmlformats.org/drawingml/2006/table">
            <a:tbl>
              <a:tblPr>
                <a:tableStyleId>{2D08F5C1-C4B7-4DDB-AEC2-7A8B150B99DF}</a:tableStyleId>
              </a:tblPr>
              <a:tblGrid>
                <a:gridCol w="1299848">
                  <a:extLst>
                    <a:ext uri="{9D8B030D-6E8A-4147-A177-3AD203B41FA5}">
                      <a16:colId xmlns:a16="http://schemas.microsoft.com/office/drawing/2014/main" val="20000"/>
                    </a:ext>
                  </a:extLst>
                </a:gridCol>
                <a:gridCol w="1609685">
                  <a:extLst>
                    <a:ext uri="{9D8B030D-6E8A-4147-A177-3AD203B41FA5}">
                      <a16:colId xmlns:a16="http://schemas.microsoft.com/office/drawing/2014/main" val="20001"/>
                    </a:ext>
                  </a:extLst>
                </a:gridCol>
                <a:gridCol w="1190904">
                  <a:extLst>
                    <a:ext uri="{9D8B030D-6E8A-4147-A177-3AD203B41FA5}">
                      <a16:colId xmlns:a16="http://schemas.microsoft.com/office/drawing/2014/main" val="20002"/>
                    </a:ext>
                  </a:extLst>
                </a:gridCol>
                <a:gridCol w="1054162">
                  <a:extLst>
                    <a:ext uri="{9D8B030D-6E8A-4147-A177-3AD203B41FA5}">
                      <a16:colId xmlns:a16="http://schemas.microsoft.com/office/drawing/2014/main" val="20003"/>
                    </a:ext>
                  </a:extLst>
                </a:gridCol>
              </a:tblGrid>
              <a:tr h="421141">
                <a:tc>
                  <a:txBody>
                    <a:bodyPr/>
                    <a:lstStyle/>
                    <a:p>
                      <a:pPr marL="0" lvl="0" indent="0" algn="ctr" rtl="0">
                        <a:lnSpc>
                          <a:spcPct val="115000"/>
                        </a:lnSpc>
                        <a:spcBef>
                          <a:spcPts val="0"/>
                        </a:spcBef>
                        <a:spcAft>
                          <a:spcPts val="0"/>
                        </a:spcAft>
                        <a:buNone/>
                      </a:pPr>
                      <a:r>
                        <a:rPr lang="en" sz="1600" b="1" dirty="0">
                          <a:solidFill>
                            <a:schemeClr val="dk1"/>
                          </a:solidFill>
                          <a:latin typeface="Fira Sans" panose="020B0503050000020004" pitchFamily="34" charset="0"/>
                          <a:sym typeface="Rajdhani"/>
                        </a:rPr>
                        <a:t>Country</a:t>
                      </a:r>
                      <a:endParaRPr sz="1600" b="1" dirty="0">
                        <a:solidFill>
                          <a:schemeClr val="dk1"/>
                        </a:solidFill>
                        <a:latin typeface="Fira Sans" panose="020B0503050000020004" pitchFamily="34" charset="0"/>
                        <a:ea typeface="Rajdhani"/>
                        <a:cs typeface="Rajdhani"/>
                        <a:sym typeface="Rajdhani"/>
                      </a:endParaRPr>
                    </a:p>
                  </a:txBody>
                  <a:tcPr marL="91425" marR="91425" marT="91425" marB="91425"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sz="1600" b="1" dirty="0">
                          <a:solidFill>
                            <a:schemeClr val="dk1"/>
                          </a:solidFill>
                          <a:latin typeface="Fira Sans" panose="020B0503050000020004" pitchFamily="34" charset="0"/>
                          <a:sym typeface="Rajdhani"/>
                        </a:rPr>
                        <a:t>City</a:t>
                      </a:r>
                      <a:endParaRPr sz="1600" b="1" dirty="0">
                        <a:solidFill>
                          <a:schemeClr val="dk1"/>
                        </a:solidFill>
                        <a:latin typeface="Fira Sans" panose="020B0503050000020004" pitchFamily="34" charset="0"/>
                        <a:ea typeface="Rajdhani"/>
                        <a:cs typeface="Rajdhani"/>
                        <a:sym typeface="Rajdhani"/>
                      </a:endParaRPr>
                    </a:p>
                  </a:txBody>
                  <a:tcPr marL="91425" marR="91425" marT="91425" marB="91425"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sz="1600" b="1" dirty="0">
                          <a:solidFill>
                            <a:schemeClr val="dk1"/>
                          </a:solidFill>
                          <a:latin typeface="Fira Sans" panose="020B0503050000020004" pitchFamily="34" charset="0"/>
                          <a:sym typeface="Rajdhani"/>
                        </a:rPr>
                        <a:t>Customers</a:t>
                      </a:r>
                      <a:endParaRPr sz="1600" b="1" dirty="0">
                        <a:solidFill>
                          <a:schemeClr val="dk1"/>
                        </a:solidFill>
                        <a:latin typeface="Fira Sans" panose="020B0503050000020004" pitchFamily="34" charset="0"/>
                        <a:ea typeface="Rajdhani"/>
                        <a:cs typeface="Rajdhani"/>
                        <a:sym typeface="Rajdhani"/>
                      </a:endParaRPr>
                    </a:p>
                  </a:txBody>
                  <a:tcPr marL="91425" marR="91425" marT="91425" marB="91425"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sz="1600" b="1" dirty="0">
                          <a:solidFill>
                            <a:schemeClr val="dk1"/>
                          </a:solidFill>
                          <a:latin typeface="Fira Sans" panose="020B0503050000020004" pitchFamily="34" charset="0"/>
                          <a:sym typeface="Rajdhani"/>
                        </a:rPr>
                        <a:t>Revenue</a:t>
                      </a:r>
                      <a:endParaRPr sz="1600" b="1" dirty="0">
                        <a:solidFill>
                          <a:schemeClr val="dk1"/>
                        </a:solidFill>
                        <a:latin typeface="Fira Sans" panose="020B0503050000020004" pitchFamily="34" charset="0"/>
                        <a:ea typeface="Rajdhani"/>
                        <a:cs typeface="Rajdhani"/>
                        <a:sym typeface="Rajdhani"/>
                      </a:endParaRPr>
                    </a:p>
                  </a:txBody>
                  <a:tcPr marL="91425" marR="91425" marT="91425" marB="91425"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United States</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solidFill>
                      <a:schemeClr val="tx1">
                        <a:lumMod val="20000"/>
                        <a:lumOff val="80000"/>
                      </a:schemeClr>
                    </a:solidFill>
                  </a:tcPr>
                </a:tc>
                <a:tc>
                  <a:txBody>
                    <a:bodyPr/>
                    <a:lstStyle/>
                    <a:p>
                      <a:pPr algn="l" fontAlgn="b"/>
                      <a:r>
                        <a:rPr lang="en-AU" sz="1100" b="0" u="none" strike="noStrike" dirty="0">
                          <a:solidFill>
                            <a:schemeClr val="bg1">
                              <a:lumMod val="75000"/>
                            </a:schemeClr>
                          </a:solidFill>
                          <a:effectLst/>
                          <a:latin typeface="Fira Sans" panose="020B0503050000020004" pitchFamily="34" charset="0"/>
                        </a:rPr>
                        <a:t>Aurora</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solidFill>
                      <a:schemeClr val="tx1">
                        <a:lumMod val="20000"/>
                        <a:lumOff val="80000"/>
                      </a:schemeClr>
                    </a:solidFill>
                  </a:tcPr>
                </a:tc>
                <a:tc>
                  <a:txBody>
                    <a:bodyPr/>
                    <a:lstStyle/>
                    <a:p>
                      <a:pPr algn="ctr" fontAlgn="b"/>
                      <a:r>
                        <a:rPr lang="en-AU" sz="1100" b="1" u="none" strike="noStrike" dirty="0">
                          <a:solidFill>
                            <a:schemeClr val="bg1">
                              <a:lumMod val="75000"/>
                            </a:schemeClr>
                          </a:solidFill>
                          <a:effectLst/>
                          <a:latin typeface="Fira Sans" panose="020B0503050000020004" pitchFamily="34" charset="0"/>
                        </a:rPr>
                        <a:t>2</a:t>
                      </a:r>
                      <a:endParaRPr lang="en-AU" sz="1100" b="1"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solidFill>
                      <a:schemeClr val="tx1">
                        <a:lumMod val="60000"/>
                        <a:lumOff val="40000"/>
                      </a:schemeClr>
                    </a:solidFill>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$159.58</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1"/>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United States</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solidFill>
                      <a:schemeClr val="bg1">
                        <a:lumMod val="20000"/>
                        <a:lumOff val="80000"/>
                      </a:schemeClr>
                    </a:solidFill>
                  </a:tcPr>
                </a:tc>
                <a:tc>
                  <a:txBody>
                    <a:bodyPr/>
                    <a:lstStyle/>
                    <a:p>
                      <a:pPr algn="l" fontAlgn="b"/>
                      <a:r>
                        <a:rPr lang="en-AU" sz="1100" b="0" u="none" strike="noStrike" dirty="0">
                          <a:solidFill>
                            <a:schemeClr val="bg1">
                              <a:lumMod val="75000"/>
                            </a:schemeClr>
                          </a:solidFill>
                          <a:effectLst/>
                          <a:latin typeface="Fira Sans" panose="020B0503050000020004" pitchFamily="34" charset="0"/>
                        </a:rPr>
                        <a:t>Cape Coral</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solidFill>
                      <a:schemeClr val="bg1">
                        <a:lumMod val="20000"/>
                        <a:lumOff val="80000"/>
                      </a:schemeClr>
                    </a:solidFill>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solidFill>
                      <a:schemeClr val="bg1">
                        <a:lumMod val="20000"/>
                        <a:lumOff val="80000"/>
                      </a:schemeClr>
                    </a:solidFill>
                  </a:tcPr>
                </a:tc>
                <a:tc>
                  <a:txBody>
                    <a:bodyPr/>
                    <a:lstStyle/>
                    <a:p>
                      <a:pPr algn="ctr" fontAlgn="b"/>
                      <a:r>
                        <a:rPr lang="en-AU" sz="1100" b="1" u="none" strike="noStrike" dirty="0">
                          <a:solidFill>
                            <a:schemeClr val="bg1">
                              <a:lumMod val="75000"/>
                            </a:schemeClr>
                          </a:solidFill>
                          <a:effectLst/>
                          <a:latin typeface="Fira Sans" panose="020B0503050000020004" pitchFamily="34" charset="0"/>
                        </a:rPr>
                        <a:t>$208.58</a:t>
                      </a:r>
                      <a:endParaRPr lang="en-AU" sz="1100" b="1"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solidFill>
                      <a:schemeClr val="bg1">
                        <a:lumMod val="40000"/>
                        <a:lumOff val="60000"/>
                      </a:schemeClr>
                    </a:solidFill>
                  </a:tcPr>
                </a:tc>
                <a:extLst>
                  <a:ext uri="{0D108BD9-81ED-4DB2-BD59-A6C34878D82A}">
                    <a16:rowId xmlns:a16="http://schemas.microsoft.com/office/drawing/2014/main" val="10002"/>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Brazil</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l" fontAlgn="b"/>
                      <a:r>
                        <a:rPr lang="en-AU" sz="1100" b="0" u="none" strike="noStrike" dirty="0">
                          <a:solidFill>
                            <a:schemeClr val="bg1">
                              <a:lumMod val="75000"/>
                            </a:schemeClr>
                          </a:solidFill>
                          <a:effectLst/>
                          <a:latin typeface="Fira Sans" panose="020B0503050000020004" pitchFamily="34" charset="0"/>
                        </a:rPr>
                        <a:t>Santa </a:t>
                      </a:r>
                      <a:r>
                        <a:rPr lang="en-AU" sz="1100" b="0" u="none" strike="noStrike" dirty="0" err="1">
                          <a:solidFill>
                            <a:schemeClr val="bg1">
                              <a:lumMod val="75000"/>
                            </a:schemeClr>
                          </a:solidFill>
                          <a:effectLst/>
                          <a:latin typeface="Fira Sans" panose="020B0503050000020004" pitchFamily="34" charset="0"/>
                        </a:rPr>
                        <a:t>Brbara</a:t>
                      </a:r>
                      <a:r>
                        <a:rPr lang="en-AU" sz="1100" b="0" u="none" strike="noStrike" dirty="0">
                          <a:solidFill>
                            <a:schemeClr val="bg1">
                              <a:lumMod val="75000"/>
                            </a:schemeClr>
                          </a:solidFill>
                          <a:effectLst/>
                          <a:latin typeface="Fira Sans" panose="020B0503050000020004" pitchFamily="34" charset="0"/>
                        </a:rPr>
                        <a:t> </a:t>
                      </a:r>
                      <a:r>
                        <a:rPr lang="en-AU" sz="1100" b="0" u="none" strike="noStrike" dirty="0" err="1">
                          <a:solidFill>
                            <a:schemeClr val="bg1">
                              <a:lumMod val="75000"/>
                            </a:schemeClr>
                          </a:solidFill>
                          <a:effectLst/>
                          <a:latin typeface="Fira Sans" panose="020B0503050000020004" pitchFamily="34" charset="0"/>
                        </a:rPr>
                        <a:t>dOeste</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$194.61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3500465095"/>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United States</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l" fontAlgn="b"/>
                      <a:r>
                        <a:rPr lang="en-AU" sz="1100" b="0" u="none" strike="noStrike" dirty="0">
                          <a:solidFill>
                            <a:schemeClr val="bg1">
                              <a:lumMod val="75000"/>
                            </a:schemeClr>
                          </a:solidFill>
                          <a:effectLst/>
                          <a:latin typeface="Fira Sans" panose="020B0503050000020004" pitchFamily="34" charset="0"/>
                        </a:rPr>
                        <a:t>Memphis</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$167.67</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1234532111"/>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Philippines</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l" fontAlgn="b"/>
                      <a:r>
                        <a:rPr lang="en-AU" sz="1100" b="0" u="none" strike="noStrike" dirty="0" err="1">
                          <a:solidFill>
                            <a:schemeClr val="bg1">
                              <a:lumMod val="75000"/>
                            </a:schemeClr>
                          </a:solidFill>
                          <a:effectLst/>
                          <a:latin typeface="Fira Sans" panose="020B0503050000020004" pitchFamily="34" charset="0"/>
                        </a:rPr>
                        <a:t>Tanza</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$166.61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2880013042"/>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India</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l" fontAlgn="b"/>
                      <a:r>
                        <a:rPr lang="en-AU" sz="1100" b="0" u="none" strike="noStrike" dirty="0" err="1">
                          <a:solidFill>
                            <a:schemeClr val="bg1">
                              <a:lumMod val="75000"/>
                            </a:schemeClr>
                          </a:solidFill>
                          <a:effectLst/>
                          <a:latin typeface="Fira Sans" panose="020B0503050000020004" pitchFamily="34" charset="0"/>
                        </a:rPr>
                        <a:t>Valparai</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$162.67</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2440132044"/>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Philippines</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l" fontAlgn="b"/>
                      <a:r>
                        <a:rPr lang="en-AU" sz="1100" b="0" u="none" strike="noStrike" dirty="0">
                          <a:solidFill>
                            <a:schemeClr val="bg1">
                              <a:lumMod val="75000"/>
                            </a:schemeClr>
                          </a:solidFill>
                          <a:effectLst/>
                          <a:latin typeface="Fira Sans" panose="020B0503050000020004" pitchFamily="34" charset="0"/>
                        </a:rPr>
                        <a:t>Santa Rosa</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$161.68</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Philippines</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l" fontAlgn="b"/>
                      <a:r>
                        <a:rPr lang="en-AU" sz="1100" b="0" u="none" strike="noStrike" dirty="0">
                          <a:solidFill>
                            <a:schemeClr val="bg1">
                              <a:lumMod val="75000"/>
                            </a:schemeClr>
                          </a:solidFill>
                          <a:effectLst/>
                          <a:latin typeface="Fira Sans" panose="020B0503050000020004" pitchFamily="34" charset="0"/>
                        </a:rPr>
                        <a:t>Tanauan</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$156.66</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1245764442"/>
                  </a:ext>
                </a:extLst>
              </a:tr>
              <a:tr h="293605">
                <a:tc>
                  <a:txBody>
                    <a:bodyPr/>
                    <a:lstStyle/>
                    <a:p>
                      <a:pPr algn="l" fontAlgn="b"/>
                      <a:r>
                        <a:rPr lang="en-AU" sz="1100" b="0" u="none" strike="noStrike">
                          <a:solidFill>
                            <a:schemeClr val="bg1">
                              <a:lumMod val="75000"/>
                            </a:schemeClr>
                          </a:solidFill>
                          <a:effectLst/>
                          <a:latin typeface="Fira Sans" panose="020B0503050000020004" pitchFamily="34" charset="0"/>
                        </a:rPr>
                        <a:t>India</a:t>
                      </a:r>
                      <a:endParaRPr lang="en-AU" sz="1100" b="0" i="0" u="none" strike="noStrike">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l" fontAlgn="b"/>
                      <a:r>
                        <a:rPr lang="en-AU" sz="1100" b="0" u="none" strike="noStrike" dirty="0" err="1">
                          <a:solidFill>
                            <a:schemeClr val="bg1">
                              <a:lumMod val="75000"/>
                            </a:schemeClr>
                          </a:solidFill>
                          <a:effectLst/>
                          <a:latin typeface="Fira Sans" panose="020B0503050000020004" pitchFamily="34" charset="0"/>
                        </a:rPr>
                        <a:t>Halisahar</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$154.70</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467620157"/>
                  </a:ext>
                </a:extLst>
              </a:tr>
              <a:tr h="293605">
                <a:tc>
                  <a:txBody>
                    <a:bodyPr/>
                    <a:lstStyle/>
                    <a:p>
                      <a:pPr algn="l" fontAlgn="b"/>
                      <a:r>
                        <a:rPr lang="en-AU" sz="1100" b="0" u="none" strike="noStrike" dirty="0">
                          <a:solidFill>
                            <a:schemeClr val="bg1">
                              <a:lumMod val="75000"/>
                            </a:schemeClr>
                          </a:solidFill>
                          <a:effectLst/>
                          <a:latin typeface="Fira Sans" panose="020B0503050000020004" pitchFamily="34" charset="0"/>
                        </a:rPr>
                        <a:t>India</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l" fontAlgn="b"/>
                      <a:r>
                        <a:rPr lang="en-AU" sz="1100" b="0" u="none" strike="noStrike" dirty="0">
                          <a:solidFill>
                            <a:schemeClr val="bg1">
                              <a:lumMod val="75000"/>
                            </a:schemeClr>
                          </a:solidFill>
                          <a:effectLst/>
                          <a:latin typeface="Fira Sans" panose="020B0503050000020004" pitchFamily="34" charset="0"/>
                        </a:rPr>
                        <a:t>Bijapur</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algn="ctr" fontAlgn="b"/>
                      <a:r>
                        <a:rPr lang="en-AU" sz="1100" b="0" u="none" strike="noStrike" dirty="0">
                          <a:solidFill>
                            <a:schemeClr val="bg1">
                              <a:lumMod val="75000"/>
                            </a:schemeClr>
                          </a:solidFill>
                          <a:effectLst/>
                          <a:latin typeface="Fira Sans" panose="020B0503050000020004" pitchFamily="34" charset="0"/>
                        </a:rPr>
                        <a:t>$154.66</a:t>
                      </a:r>
                      <a:endParaRPr lang="en-AU" sz="1100" b="0" i="0" u="none" strike="noStrike" dirty="0">
                        <a:solidFill>
                          <a:schemeClr val="bg1">
                            <a:lumMod val="75000"/>
                          </a:schemeClr>
                        </a:solidFill>
                        <a:effectLst/>
                        <a:latin typeface="Fira Sans" panose="020B0503050000020004" pitchFamily="34" charset="0"/>
                      </a:endParaRPr>
                    </a:p>
                  </a:txBody>
                  <a:tcPr marL="0" marR="0" marT="72000" marB="72000" anchor="ctr" anchorCtr="1">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2663926790"/>
                  </a:ext>
                </a:extLst>
              </a:tr>
            </a:tbl>
          </a:graphicData>
        </a:graphic>
      </p:graphicFrame>
      <p:sp>
        <p:nvSpPr>
          <p:cNvPr id="2" name="Google Shape;845;p30">
            <a:extLst>
              <a:ext uri="{FF2B5EF4-FFF2-40B4-BE49-F238E27FC236}">
                <a16:creationId xmlns:a16="http://schemas.microsoft.com/office/drawing/2014/main" id="{8CCB21A5-6261-840F-FCB1-E46C5901B964}"/>
              </a:ext>
            </a:extLst>
          </p:cNvPr>
          <p:cNvSpPr txBox="1">
            <a:spLocks/>
          </p:cNvSpPr>
          <p:nvPr/>
        </p:nvSpPr>
        <p:spPr>
          <a:xfrm>
            <a:off x="5995889" y="1194931"/>
            <a:ext cx="2233711" cy="1687417"/>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Arial" panose="020B0604020202020204" pitchFamily="34" charset="0"/>
              <a:buChar char="•"/>
            </a:pPr>
            <a:r>
              <a:rPr lang="en-AU" sz="1200" b="1" dirty="0">
                <a:solidFill>
                  <a:schemeClr val="bg1"/>
                </a:solidFill>
                <a:latin typeface="Fira Sans" panose="020B0503050000020004" pitchFamily="34" charset="0"/>
              </a:rPr>
              <a:t>Aurora</a:t>
            </a:r>
            <a:r>
              <a:rPr lang="en-AU" sz="1200" b="1" dirty="0">
                <a:solidFill>
                  <a:schemeClr val="lt2"/>
                </a:solidFill>
                <a:latin typeface="Fira Sans" panose="020B0503050000020004" pitchFamily="34" charset="0"/>
              </a:rPr>
              <a:t> </a:t>
            </a:r>
            <a:r>
              <a:rPr lang="en-AU" sz="1200" dirty="0">
                <a:solidFill>
                  <a:schemeClr val="lt2"/>
                </a:solidFill>
                <a:latin typeface="Fira Sans" panose="020B0503050000020004" pitchFamily="34" charset="0"/>
              </a:rPr>
              <a:t>is the only city with more than 1 customer</a:t>
            </a:r>
          </a:p>
          <a:p>
            <a:pPr>
              <a:buClr>
                <a:schemeClr val="dk1"/>
              </a:buClr>
              <a:buSzPts val="1100"/>
            </a:pPr>
            <a:endParaRPr lang="en-AU" sz="1200" dirty="0">
              <a:solidFill>
                <a:schemeClr val="lt2"/>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200" b="1" dirty="0">
                <a:solidFill>
                  <a:schemeClr val="bg1"/>
                </a:solidFill>
                <a:latin typeface="Fira Sans" panose="020B0503050000020004" pitchFamily="34" charset="0"/>
              </a:rPr>
              <a:t>Cape Coral </a:t>
            </a:r>
            <a:r>
              <a:rPr lang="en-AU" sz="1200" dirty="0">
                <a:solidFill>
                  <a:schemeClr val="lt2"/>
                </a:solidFill>
                <a:latin typeface="Fira Sans" panose="020B0503050000020004" pitchFamily="34" charset="0"/>
              </a:rPr>
              <a:t>city generates the most revenue</a:t>
            </a:r>
          </a:p>
          <a:p>
            <a:pPr marL="285750" indent="-285750">
              <a:buClr>
                <a:schemeClr val="dk1"/>
              </a:buClr>
              <a:buSzPts val="1100"/>
              <a:buFont typeface="Arial" panose="020B0604020202020204" pitchFamily="34" charset="0"/>
              <a:buChar char="•"/>
            </a:pPr>
            <a:endParaRPr lang="en-AU" sz="1200" b="1" dirty="0">
              <a:solidFill>
                <a:schemeClr val="lt2"/>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200" b="1" dirty="0">
                <a:solidFill>
                  <a:schemeClr val="bg1"/>
                </a:solidFill>
                <a:latin typeface="Fira Sans" panose="020B0503050000020004" pitchFamily="34" charset="0"/>
              </a:rPr>
              <a:t>United States</a:t>
            </a:r>
            <a:r>
              <a:rPr lang="en-AU" sz="1200" dirty="0">
                <a:solidFill>
                  <a:schemeClr val="lt2"/>
                </a:solidFill>
                <a:latin typeface="Fira Sans" panose="020B0503050000020004" pitchFamily="34" charset="0"/>
              </a:rPr>
              <a:t>, </a:t>
            </a:r>
            <a:r>
              <a:rPr lang="en-AU" sz="1200" b="1" dirty="0">
                <a:solidFill>
                  <a:schemeClr val="bg1"/>
                </a:solidFill>
                <a:latin typeface="Fira Sans" panose="020B0503050000020004" pitchFamily="34" charset="0"/>
              </a:rPr>
              <a:t>Philippines</a:t>
            </a:r>
            <a:r>
              <a:rPr lang="en-AU" sz="1200" dirty="0">
                <a:solidFill>
                  <a:schemeClr val="lt2"/>
                </a:solidFill>
                <a:latin typeface="Fira Sans" panose="020B0503050000020004" pitchFamily="34" charset="0"/>
              </a:rPr>
              <a:t> and </a:t>
            </a:r>
            <a:r>
              <a:rPr lang="en-AU" sz="1200" b="1" dirty="0">
                <a:solidFill>
                  <a:schemeClr val="bg1"/>
                </a:solidFill>
                <a:latin typeface="Fira Sans" panose="020B0503050000020004" pitchFamily="34" charset="0"/>
              </a:rPr>
              <a:t>India</a:t>
            </a:r>
            <a:r>
              <a:rPr lang="en-AU" sz="1200" dirty="0">
                <a:solidFill>
                  <a:schemeClr val="lt2"/>
                </a:solidFill>
                <a:latin typeface="Fira Sans" panose="020B0503050000020004" pitchFamily="34" charset="0"/>
              </a:rPr>
              <a:t> each hold 3 of the top 10 cities that generate the most revenue</a:t>
            </a:r>
          </a:p>
          <a:p>
            <a:pPr marL="285750" indent="-285750">
              <a:buClr>
                <a:schemeClr val="dk1"/>
              </a:buClr>
              <a:buSzPts val="1100"/>
              <a:buFont typeface="Arial" panose="020B0604020202020204" pitchFamily="34" charset="0"/>
              <a:buChar char="•"/>
            </a:pPr>
            <a:endParaRPr lang="en-AU" sz="1200" dirty="0">
              <a:solidFill>
                <a:schemeClr val="lt2"/>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200" b="0" i="0" dirty="0">
                <a:solidFill>
                  <a:schemeClr val="tx2"/>
                </a:solidFill>
                <a:effectLst/>
                <a:latin typeface="Fira Sans" panose="020B0503050000020004" pitchFamily="34" charset="0"/>
              </a:rPr>
              <a:t>Top 10 cities in the top 10 countries contribute </a:t>
            </a:r>
            <a:r>
              <a:rPr lang="en-AU" sz="1200" b="1" i="0" dirty="0">
                <a:solidFill>
                  <a:schemeClr val="bg1"/>
                </a:solidFill>
                <a:effectLst/>
                <a:latin typeface="Fira Sans" panose="020B0503050000020004" pitchFamily="34" charset="0"/>
              </a:rPr>
              <a:t>2.75% </a:t>
            </a:r>
            <a:r>
              <a:rPr lang="en-AU" sz="1200" i="0" dirty="0">
                <a:solidFill>
                  <a:schemeClr val="tx2"/>
                </a:solidFill>
                <a:effectLst/>
                <a:latin typeface="Fira Sans" panose="020B0503050000020004" pitchFamily="34" charset="0"/>
              </a:rPr>
              <a:t>of the overall </a:t>
            </a:r>
            <a:r>
              <a:rPr lang="en-AU" sz="1200" b="1" i="0" dirty="0">
                <a:solidFill>
                  <a:schemeClr val="bg1"/>
                </a:solidFill>
                <a:effectLst/>
                <a:latin typeface="Fira Sans" panose="020B0503050000020004" pitchFamily="34" charset="0"/>
              </a:rPr>
              <a:t>revenue</a:t>
            </a:r>
            <a:endParaRPr lang="en-AU" sz="12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55103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39"/>
          <p:cNvSpPr txBox="1">
            <a:spLocks noGrp="1"/>
          </p:cNvSpPr>
          <p:nvPr>
            <p:ph type="title"/>
          </p:nvPr>
        </p:nvSpPr>
        <p:spPr>
          <a:xfrm>
            <a:off x="687879" y="376835"/>
            <a:ext cx="7704000" cy="572700"/>
          </a:xfrm>
          <a:prstGeom prst="rect">
            <a:avLst/>
          </a:prstGeom>
        </p:spPr>
        <p:txBody>
          <a:bodyPr spcFirstLastPara="1" wrap="square" lIns="90000" tIns="91425" rIns="91425" bIns="91425" anchor="t" anchorCtr="0">
            <a:noAutofit/>
          </a:bodyPr>
          <a:lstStyle/>
          <a:p>
            <a:pPr marL="0" lvl="0" indent="0" algn="l" rtl="0">
              <a:spcBef>
                <a:spcPts val="0"/>
              </a:spcBef>
              <a:spcAft>
                <a:spcPts val="0"/>
              </a:spcAft>
              <a:buNone/>
            </a:pPr>
            <a:r>
              <a:rPr lang="en" sz="3200" dirty="0">
                <a:solidFill>
                  <a:schemeClr val="tx1"/>
                </a:solidFill>
              </a:rPr>
              <a:t>Top 5 High Value </a:t>
            </a:r>
            <a:r>
              <a:rPr lang="en" sz="3200" dirty="0">
                <a:solidFill>
                  <a:schemeClr val="bg1"/>
                </a:solidFill>
              </a:rPr>
              <a:t>Customers</a:t>
            </a:r>
            <a:endParaRPr sz="3200" dirty="0">
              <a:solidFill>
                <a:schemeClr val="bg1"/>
              </a:solidFill>
            </a:endParaRPr>
          </a:p>
        </p:txBody>
      </p:sp>
      <p:graphicFrame>
        <p:nvGraphicFramePr>
          <p:cNvPr id="1997" name="Google Shape;1997;p39"/>
          <p:cNvGraphicFramePr/>
          <p:nvPr>
            <p:extLst>
              <p:ext uri="{D42A27DB-BD31-4B8C-83A1-F6EECF244321}">
                <p14:modId xmlns:p14="http://schemas.microsoft.com/office/powerpoint/2010/main" val="2846707134"/>
              </p:ext>
            </p:extLst>
          </p:nvPr>
        </p:nvGraphicFramePr>
        <p:xfrm>
          <a:off x="789479" y="1791606"/>
          <a:ext cx="6127406" cy="2252662"/>
        </p:xfrm>
        <a:graphic>
          <a:graphicData uri="http://schemas.openxmlformats.org/drawingml/2006/table">
            <a:tbl>
              <a:tblPr>
                <a:tableStyleId>{2D08F5C1-C4B7-4DDB-AEC2-7A8B150B99DF}</a:tableStyleId>
              </a:tblPr>
              <a:tblGrid>
                <a:gridCol w="1177829">
                  <a:extLst>
                    <a:ext uri="{9D8B030D-6E8A-4147-A177-3AD203B41FA5}">
                      <a16:colId xmlns:a16="http://schemas.microsoft.com/office/drawing/2014/main" val="20000"/>
                    </a:ext>
                  </a:extLst>
                </a:gridCol>
                <a:gridCol w="1458582">
                  <a:extLst>
                    <a:ext uri="{9D8B030D-6E8A-4147-A177-3AD203B41FA5}">
                      <a16:colId xmlns:a16="http://schemas.microsoft.com/office/drawing/2014/main" val="20001"/>
                    </a:ext>
                  </a:extLst>
                </a:gridCol>
                <a:gridCol w="1330995">
                  <a:extLst>
                    <a:ext uri="{9D8B030D-6E8A-4147-A177-3AD203B41FA5}">
                      <a16:colId xmlns:a16="http://schemas.microsoft.com/office/drawing/2014/main" val="20002"/>
                    </a:ext>
                  </a:extLst>
                </a:gridCol>
                <a:gridCol w="1116000">
                  <a:extLst>
                    <a:ext uri="{9D8B030D-6E8A-4147-A177-3AD203B41FA5}">
                      <a16:colId xmlns:a16="http://schemas.microsoft.com/office/drawing/2014/main" val="20003"/>
                    </a:ext>
                  </a:extLst>
                </a:gridCol>
                <a:gridCol w="1044000">
                  <a:extLst>
                    <a:ext uri="{9D8B030D-6E8A-4147-A177-3AD203B41FA5}">
                      <a16:colId xmlns:a16="http://schemas.microsoft.com/office/drawing/2014/main" val="3380957610"/>
                    </a:ext>
                  </a:extLst>
                </a:gridCol>
              </a:tblGrid>
              <a:tr h="385942">
                <a:tc>
                  <a:txBody>
                    <a:bodyPr/>
                    <a:lstStyle/>
                    <a:p>
                      <a:pPr marL="0" marR="0" lvl="0" indent="0" algn="ctr" rtl="0" fontAlgn="b">
                        <a:lnSpc>
                          <a:spcPct val="115000"/>
                        </a:lnSpc>
                        <a:spcBef>
                          <a:spcPts val="0"/>
                        </a:spcBef>
                        <a:spcAft>
                          <a:spcPts val="0"/>
                        </a:spcAft>
                        <a:buClr>
                          <a:srgbClr val="000000"/>
                        </a:buClr>
                        <a:buFont typeface="Arial"/>
                        <a:buNone/>
                      </a:pPr>
                      <a:r>
                        <a:rPr lang="en-AU" sz="1600" b="1" i="0" u="none" strike="noStrike" cap="none" dirty="0">
                          <a:solidFill>
                            <a:schemeClr val="dk1"/>
                          </a:solidFill>
                          <a:latin typeface="Fira Sans" panose="020B0503050000020004" pitchFamily="34" charset="0"/>
                          <a:cs typeface="Arial"/>
                          <a:sym typeface="Arial"/>
                        </a:rPr>
                        <a:t>First Name</a:t>
                      </a:r>
                    </a:p>
                  </a:txBody>
                  <a:tcPr marL="9525" marR="9525" marT="9525" marB="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L="0" marR="0" lvl="0" indent="0" algn="ctr" rtl="0" fontAlgn="b">
                        <a:lnSpc>
                          <a:spcPct val="115000"/>
                        </a:lnSpc>
                        <a:spcBef>
                          <a:spcPts val="0"/>
                        </a:spcBef>
                        <a:spcAft>
                          <a:spcPts val="0"/>
                        </a:spcAft>
                        <a:buClr>
                          <a:srgbClr val="000000"/>
                        </a:buClr>
                        <a:buFont typeface="Arial"/>
                        <a:buNone/>
                      </a:pPr>
                      <a:r>
                        <a:rPr lang="en-AU" sz="1600" b="1" i="0" u="none" strike="noStrike" cap="none" dirty="0">
                          <a:solidFill>
                            <a:schemeClr val="dk1"/>
                          </a:solidFill>
                          <a:latin typeface="Fira Sans" panose="020B0503050000020004" pitchFamily="34" charset="0"/>
                          <a:cs typeface="Arial"/>
                          <a:sym typeface="Arial"/>
                        </a:rPr>
                        <a:t>Last Name</a:t>
                      </a:r>
                    </a:p>
                  </a:txBody>
                  <a:tcPr marL="9525" marR="9525" marT="9525" marB="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L="0" marR="0" lvl="0" indent="0" algn="ctr" rtl="0" fontAlgn="b">
                        <a:lnSpc>
                          <a:spcPct val="115000"/>
                        </a:lnSpc>
                        <a:spcBef>
                          <a:spcPts val="0"/>
                        </a:spcBef>
                        <a:spcAft>
                          <a:spcPts val="0"/>
                        </a:spcAft>
                        <a:buClr>
                          <a:srgbClr val="000000"/>
                        </a:buClr>
                        <a:buFont typeface="Arial"/>
                        <a:buNone/>
                      </a:pPr>
                      <a:r>
                        <a:rPr lang="en-AU" sz="1600" b="1" i="0" u="none" strike="noStrike" cap="none" dirty="0">
                          <a:solidFill>
                            <a:schemeClr val="dk1"/>
                          </a:solidFill>
                          <a:latin typeface="Fira Sans" panose="020B0503050000020004" pitchFamily="34" charset="0"/>
                          <a:cs typeface="Arial"/>
                          <a:sym typeface="Arial"/>
                        </a:rPr>
                        <a:t>City</a:t>
                      </a:r>
                    </a:p>
                  </a:txBody>
                  <a:tcPr marL="9525" marR="9525" marT="9525" marB="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L="0" marR="0" lvl="0" indent="0" algn="ctr" rtl="0" fontAlgn="b">
                        <a:lnSpc>
                          <a:spcPct val="115000"/>
                        </a:lnSpc>
                        <a:spcBef>
                          <a:spcPts val="0"/>
                        </a:spcBef>
                        <a:spcAft>
                          <a:spcPts val="0"/>
                        </a:spcAft>
                        <a:buClr>
                          <a:srgbClr val="000000"/>
                        </a:buClr>
                        <a:buFont typeface="Arial"/>
                        <a:buNone/>
                      </a:pPr>
                      <a:r>
                        <a:rPr lang="en-AU" sz="1600" b="1" i="0" u="none" strike="noStrike" cap="none" dirty="0">
                          <a:solidFill>
                            <a:schemeClr val="dk1"/>
                          </a:solidFill>
                          <a:latin typeface="Fira Sans" panose="020B0503050000020004" pitchFamily="34" charset="0"/>
                          <a:cs typeface="Arial"/>
                          <a:sym typeface="Arial"/>
                        </a:rPr>
                        <a:t>Country</a:t>
                      </a:r>
                    </a:p>
                  </a:txBody>
                  <a:tcPr marL="9525" marR="9525" marT="9525" marB="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L="0" marR="0" lvl="0" indent="0" algn="ctr" rtl="0" fontAlgn="b">
                        <a:lnSpc>
                          <a:spcPct val="115000"/>
                        </a:lnSpc>
                        <a:spcBef>
                          <a:spcPts val="0"/>
                        </a:spcBef>
                        <a:spcAft>
                          <a:spcPts val="0"/>
                        </a:spcAft>
                        <a:buClr>
                          <a:srgbClr val="000000"/>
                        </a:buClr>
                        <a:buFont typeface="Arial"/>
                        <a:buNone/>
                      </a:pPr>
                      <a:r>
                        <a:rPr lang="en-AU" sz="1600" b="1" i="0" u="none" strike="noStrike" cap="none" dirty="0">
                          <a:solidFill>
                            <a:schemeClr val="dk1"/>
                          </a:solidFill>
                          <a:latin typeface="Fira Sans" panose="020B0503050000020004" pitchFamily="34" charset="0"/>
                          <a:cs typeface="Arial"/>
                          <a:sym typeface="Arial"/>
                        </a:rPr>
                        <a:t>Revenue</a:t>
                      </a:r>
                    </a:p>
                  </a:txBody>
                  <a:tcPr marL="9525" marR="9525" marT="9525" marB="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Karl</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Seal</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a:solidFill>
                            <a:schemeClr val="bg1">
                              <a:lumMod val="75000"/>
                            </a:schemeClr>
                          </a:solidFill>
                          <a:effectLst/>
                          <a:latin typeface="Fira Sans" panose="020B0503050000020004" pitchFamily="34" charset="0"/>
                          <a:cs typeface="Arial"/>
                          <a:sym typeface="Arial"/>
                        </a:rPr>
                        <a:t>Cape Coral</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United States</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$208.58 </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360000">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Marion</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Snyder</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Santa </a:t>
                      </a:r>
                      <a:r>
                        <a:rPr lang="en-AU" sz="1100" b="0" i="0" u="none" strike="noStrike" cap="none" dirty="0" err="1">
                          <a:solidFill>
                            <a:schemeClr val="bg1">
                              <a:lumMod val="75000"/>
                            </a:schemeClr>
                          </a:solidFill>
                          <a:effectLst/>
                          <a:latin typeface="Fira Sans" panose="020B0503050000020004" pitchFamily="34" charset="0"/>
                          <a:cs typeface="Arial"/>
                          <a:sym typeface="Arial"/>
                        </a:rPr>
                        <a:t>Brbara</a:t>
                      </a:r>
                      <a:r>
                        <a:rPr lang="en-AU" sz="1100" b="0" i="0" u="none" strike="noStrike" cap="none" dirty="0">
                          <a:solidFill>
                            <a:schemeClr val="bg1">
                              <a:lumMod val="75000"/>
                            </a:schemeClr>
                          </a:solidFill>
                          <a:effectLst/>
                          <a:latin typeface="Fira Sans" panose="020B0503050000020004" pitchFamily="34" charset="0"/>
                          <a:cs typeface="Arial"/>
                          <a:sym typeface="Arial"/>
                        </a:rPr>
                        <a:t> </a:t>
                      </a:r>
                      <a:r>
                        <a:rPr lang="en-AU" sz="1100" b="0" i="0" u="none" strike="noStrike" cap="none" dirty="0" err="1">
                          <a:solidFill>
                            <a:schemeClr val="bg1">
                              <a:lumMod val="75000"/>
                            </a:schemeClr>
                          </a:solidFill>
                          <a:effectLst/>
                          <a:latin typeface="Fira Sans" panose="020B0503050000020004" pitchFamily="34" charset="0"/>
                          <a:cs typeface="Arial"/>
                          <a:sym typeface="Arial"/>
                        </a:rPr>
                        <a:t>dOeste</a:t>
                      </a:r>
                      <a:endParaRPr lang="en-AU" sz="1100" b="0" i="0" u="none" strike="noStrike" cap="none" dirty="0">
                        <a:solidFill>
                          <a:schemeClr val="bg1">
                            <a:lumMod val="75000"/>
                          </a:schemeClr>
                        </a:solidFill>
                        <a:effectLst/>
                        <a:latin typeface="Fira Sans" panose="020B0503050000020004" pitchFamily="34" charset="0"/>
                        <a:cs typeface="Arial"/>
                        <a:sym typeface="Arial"/>
                      </a:endParaRP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Brazil</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$194.61 </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360000">
                <a:tc>
                  <a:txBody>
                    <a:bodyPr/>
                    <a:lstStyle/>
                    <a:p>
                      <a:pPr marR="0" algn="ctr" rtl="0" fontAlgn="b">
                        <a:lnSpc>
                          <a:spcPct val="100000"/>
                        </a:lnSpc>
                        <a:spcBef>
                          <a:spcPts val="0"/>
                        </a:spcBef>
                        <a:spcAft>
                          <a:spcPts val="0"/>
                        </a:spcAft>
                        <a:buClr>
                          <a:srgbClr val="000000"/>
                        </a:buClr>
                        <a:buFont typeface="Arial"/>
                      </a:pPr>
                      <a:r>
                        <a:rPr lang="en-AU" sz="1100" b="0" i="0" u="none" strike="noStrike" cap="none">
                          <a:solidFill>
                            <a:schemeClr val="bg1">
                              <a:lumMod val="75000"/>
                            </a:schemeClr>
                          </a:solidFill>
                          <a:effectLst/>
                          <a:latin typeface="Fira Sans" panose="020B0503050000020004" pitchFamily="34" charset="0"/>
                          <a:cs typeface="Arial"/>
                          <a:sym typeface="Arial"/>
                        </a:rPr>
                        <a:t>Ana</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Bradley</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Memphis</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United States</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$167.67 </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3500465095"/>
                  </a:ext>
                </a:extLst>
              </a:tr>
              <a:tr h="360000">
                <a:tc>
                  <a:txBody>
                    <a:bodyPr/>
                    <a:lstStyle/>
                    <a:p>
                      <a:pPr marR="0" algn="ctr" rtl="0" fontAlgn="b">
                        <a:lnSpc>
                          <a:spcPct val="100000"/>
                        </a:lnSpc>
                        <a:spcBef>
                          <a:spcPts val="0"/>
                        </a:spcBef>
                        <a:spcAft>
                          <a:spcPts val="0"/>
                        </a:spcAft>
                        <a:buClr>
                          <a:srgbClr val="000000"/>
                        </a:buClr>
                        <a:buFont typeface="Arial"/>
                      </a:pPr>
                      <a:r>
                        <a:rPr lang="en-AU" sz="1100" b="0" i="0" u="none" strike="noStrike" cap="none">
                          <a:solidFill>
                            <a:schemeClr val="bg1">
                              <a:lumMod val="75000"/>
                            </a:schemeClr>
                          </a:solidFill>
                          <a:effectLst/>
                          <a:latin typeface="Fira Sans" panose="020B0503050000020004" pitchFamily="34" charset="0"/>
                          <a:cs typeface="Arial"/>
                          <a:sym typeface="Arial"/>
                        </a:rPr>
                        <a:t>Marcia</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a:solidFill>
                            <a:schemeClr val="bg1">
                              <a:lumMod val="75000"/>
                            </a:schemeClr>
                          </a:solidFill>
                          <a:effectLst/>
                          <a:latin typeface="Fira Sans" panose="020B0503050000020004" pitchFamily="34" charset="0"/>
                          <a:cs typeface="Arial"/>
                          <a:sym typeface="Arial"/>
                        </a:rPr>
                        <a:t>Dean</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err="1">
                          <a:solidFill>
                            <a:schemeClr val="bg1">
                              <a:lumMod val="75000"/>
                            </a:schemeClr>
                          </a:solidFill>
                          <a:effectLst/>
                          <a:latin typeface="Fira Sans" panose="020B0503050000020004" pitchFamily="34" charset="0"/>
                          <a:cs typeface="Arial"/>
                          <a:sym typeface="Arial"/>
                        </a:rPr>
                        <a:t>Tanza</a:t>
                      </a:r>
                      <a:endParaRPr lang="en-AU" sz="1100" b="0" i="0" u="none" strike="noStrike" cap="none" dirty="0">
                        <a:solidFill>
                          <a:schemeClr val="bg1">
                            <a:lumMod val="75000"/>
                          </a:schemeClr>
                        </a:solidFill>
                        <a:effectLst/>
                        <a:latin typeface="Fira Sans" panose="020B0503050000020004" pitchFamily="34" charset="0"/>
                        <a:cs typeface="Arial"/>
                        <a:sym typeface="Arial"/>
                      </a:endParaRP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Philippines</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$166.61 </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1234532111"/>
                  </a:ext>
                </a:extLst>
              </a:tr>
              <a:tr h="360000">
                <a:tc>
                  <a:txBody>
                    <a:bodyPr/>
                    <a:lstStyle/>
                    <a:p>
                      <a:pPr marR="0" algn="ctr" rtl="0" fontAlgn="b">
                        <a:lnSpc>
                          <a:spcPct val="100000"/>
                        </a:lnSpc>
                        <a:spcBef>
                          <a:spcPts val="0"/>
                        </a:spcBef>
                        <a:spcAft>
                          <a:spcPts val="0"/>
                        </a:spcAft>
                        <a:buClr>
                          <a:srgbClr val="000000"/>
                        </a:buClr>
                        <a:buFont typeface="Arial"/>
                      </a:pPr>
                      <a:r>
                        <a:rPr lang="en-AU" sz="1100" b="0" i="0" u="none" strike="noStrike" cap="none">
                          <a:solidFill>
                            <a:schemeClr val="bg1">
                              <a:lumMod val="75000"/>
                            </a:schemeClr>
                          </a:solidFill>
                          <a:effectLst/>
                          <a:latin typeface="Fira Sans" panose="020B0503050000020004" pitchFamily="34" charset="0"/>
                          <a:cs typeface="Arial"/>
                          <a:sym typeface="Arial"/>
                        </a:rPr>
                        <a:t>Mike</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a:solidFill>
                            <a:schemeClr val="bg1">
                              <a:lumMod val="75000"/>
                            </a:schemeClr>
                          </a:solidFill>
                          <a:effectLst/>
                          <a:latin typeface="Fira Sans" panose="020B0503050000020004" pitchFamily="34" charset="0"/>
                          <a:cs typeface="Arial"/>
                          <a:sym typeface="Arial"/>
                        </a:rPr>
                        <a:t>Way</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err="1">
                          <a:solidFill>
                            <a:schemeClr val="bg1">
                              <a:lumMod val="75000"/>
                            </a:schemeClr>
                          </a:solidFill>
                          <a:effectLst/>
                          <a:latin typeface="Fira Sans" panose="020B0503050000020004" pitchFamily="34" charset="0"/>
                          <a:cs typeface="Arial"/>
                          <a:sym typeface="Arial"/>
                        </a:rPr>
                        <a:t>Valparai</a:t>
                      </a:r>
                      <a:endParaRPr lang="en-AU" sz="1100" b="0" i="0" u="none" strike="noStrike" cap="none" dirty="0">
                        <a:solidFill>
                          <a:schemeClr val="bg1">
                            <a:lumMod val="75000"/>
                          </a:schemeClr>
                        </a:solidFill>
                        <a:effectLst/>
                        <a:latin typeface="Fira Sans" panose="020B0503050000020004" pitchFamily="34" charset="0"/>
                        <a:cs typeface="Arial"/>
                        <a:sym typeface="Arial"/>
                      </a:endParaRP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India</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AU" sz="1100" b="0" i="0" u="none" strike="noStrike" cap="none" dirty="0">
                          <a:solidFill>
                            <a:schemeClr val="bg1">
                              <a:lumMod val="75000"/>
                            </a:schemeClr>
                          </a:solidFill>
                          <a:effectLst/>
                          <a:latin typeface="Fira Sans" panose="020B0503050000020004" pitchFamily="34" charset="0"/>
                          <a:cs typeface="Arial"/>
                          <a:sym typeface="Arial"/>
                        </a:rPr>
                        <a:t>$162.67 </a:t>
                      </a:r>
                    </a:p>
                  </a:txBody>
                  <a:tcPr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tcPr>
                </a:tc>
                <a:extLst>
                  <a:ext uri="{0D108BD9-81ED-4DB2-BD59-A6C34878D82A}">
                    <a16:rowId xmlns:a16="http://schemas.microsoft.com/office/drawing/2014/main" val="2880013042"/>
                  </a:ext>
                </a:extLst>
              </a:tr>
            </a:tbl>
          </a:graphicData>
        </a:graphic>
      </p:graphicFrame>
      <p:sp>
        <p:nvSpPr>
          <p:cNvPr id="2" name="TextBox 1">
            <a:extLst>
              <a:ext uri="{FF2B5EF4-FFF2-40B4-BE49-F238E27FC236}">
                <a16:creationId xmlns:a16="http://schemas.microsoft.com/office/drawing/2014/main" id="{030FCACF-F0FF-ABA1-69CA-387A1B9B70B5}"/>
              </a:ext>
            </a:extLst>
          </p:cNvPr>
          <p:cNvSpPr txBox="1"/>
          <p:nvPr/>
        </p:nvSpPr>
        <p:spPr>
          <a:xfrm>
            <a:off x="789479" y="1207157"/>
            <a:ext cx="7042470" cy="307777"/>
          </a:xfrm>
          <a:prstGeom prst="rect">
            <a:avLst/>
          </a:prstGeom>
          <a:noFill/>
        </p:spPr>
        <p:txBody>
          <a:bodyPr wrap="square" rtlCol="0">
            <a:spAutoFit/>
          </a:bodyPr>
          <a:lstStyle/>
          <a:p>
            <a:r>
              <a:rPr lang="en-AU" sz="1400" dirty="0">
                <a:solidFill>
                  <a:srgbClr val="374151"/>
                </a:solidFill>
                <a:latin typeface="Fira Sans" panose="020B0503050000020004" pitchFamily="34" charset="0"/>
              </a:rPr>
              <a:t>Below high value </a:t>
            </a:r>
            <a:r>
              <a:rPr lang="en-AU" dirty="0">
                <a:solidFill>
                  <a:srgbClr val="374151"/>
                </a:solidFill>
                <a:latin typeface="Fira Sans" panose="020B0503050000020004" pitchFamily="34" charset="0"/>
              </a:rPr>
              <a:t>customers contributed </a:t>
            </a:r>
            <a:r>
              <a:rPr lang="en-AU" b="1" dirty="0">
                <a:solidFill>
                  <a:srgbClr val="374151"/>
                </a:solidFill>
                <a:latin typeface="Fira Sans" panose="020B0503050000020004" pitchFamily="34" charset="0"/>
              </a:rPr>
              <a:t>1.5% to total revenue</a:t>
            </a:r>
            <a:endParaRPr lang="en-AU" sz="1400" b="1" dirty="0">
              <a:solidFill>
                <a:schemeClr val="lt2"/>
              </a:solidFill>
              <a:latin typeface="Fira Sans" panose="020B0503050000020004" pitchFamily="34" charset="0"/>
            </a:endParaRPr>
          </a:p>
        </p:txBody>
      </p:sp>
    </p:spTree>
    <p:extLst>
      <p:ext uri="{BB962C8B-B14F-4D97-AF65-F5344CB8AC3E}">
        <p14:creationId xmlns:p14="http://schemas.microsoft.com/office/powerpoint/2010/main" val="420212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55" name="Google Shape;2555;p45" hidden="1"/>
          <p:cNvSpPr txBox="1"/>
          <p:nvPr/>
        </p:nvSpPr>
        <p:spPr>
          <a:xfrm>
            <a:off x="1005900" y="4330325"/>
            <a:ext cx="7132200" cy="3387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000" dirty="0">
                <a:solidFill>
                  <a:schemeClr val="lt2"/>
                </a:solidFill>
                <a:latin typeface="Fira Sans"/>
                <a:ea typeface="Fira Sans"/>
                <a:cs typeface="Fira Sans"/>
                <a:sym typeface="Fira Sans"/>
              </a:rPr>
              <a:t>Follow the link in the graph to modify its data and then paste the new one here. </a:t>
            </a:r>
            <a:r>
              <a:rPr lang="en" sz="1000" b="1" dirty="0">
                <a:solidFill>
                  <a:schemeClr val="lt2"/>
                </a:solidFill>
                <a:uFill>
                  <a:noFill/>
                </a:u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For more info, click here</a:t>
            </a:r>
            <a:endParaRPr sz="1000" dirty="0">
              <a:solidFill>
                <a:schemeClr val="lt2"/>
              </a:solidFill>
              <a:latin typeface="Fira Sans"/>
              <a:ea typeface="Fira Sans"/>
              <a:cs typeface="Fira Sans"/>
              <a:sym typeface="Fira Sans"/>
            </a:endParaRPr>
          </a:p>
        </p:txBody>
      </p:sp>
      <p:grpSp>
        <p:nvGrpSpPr>
          <p:cNvPr id="2556" name="Google Shape;2556;p45" hidden="1"/>
          <p:cNvGrpSpPr/>
          <p:nvPr/>
        </p:nvGrpSpPr>
        <p:grpSpPr>
          <a:xfrm rot="-1936633">
            <a:off x="109124" y="4288725"/>
            <a:ext cx="730938" cy="620617"/>
            <a:chOff x="8039217" y="153473"/>
            <a:chExt cx="898762" cy="763062"/>
          </a:xfrm>
        </p:grpSpPr>
        <p:sp>
          <p:nvSpPr>
            <p:cNvPr id="2557" name="Google Shape;2557;p4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Chart 1">
            <a:extLst>
              <a:ext uri="{FF2B5EF4-FFF2-40B4-BE49-F238E27FC236}">
                <a16:creationId xmlns:a16="http://schemas.microsoft.com/office/drawing/2014/main" id="{3EECF5A3-B3DE-711F-8579-DE11EC7749A2}"/>
              </a:ext>
            </a:extLst>
          </p:cNvPr>
          <p:cNvGraphicFramePr/>
          <p:nvPr>
            <p:extLst>
              <p:ext uri="{D42A27DB-BD31-4B8C-83A1-F6EECF244321}">
                <p14:modId xmlns:p14="http://schemas.microsoft.com/office/powerpoint/2010/main" val="4125048016"/>
              </p:ext>
            </p:extLst>
          </p:nvPr>
        </p:nvGraphicFramePr>
        <p:xfrm>
          <a:off x="2968250" y="1090110"/>
          <a:ext cx="5663375" cy="3523806"/>
        </p:xfrm>
        <a:graphic>
          <a:graphicData uri="http://schemas.openxmlformats.org/drawingml/2006/chart">
            <c:chart xmlns:c="http://schemas.openxmlformats.org/drawingml/2006/chart" xmlns:r="http://schemas.openxmlformats.org/officeDocument/2006/relationships" r:id="rId4"/>
          </a:graphicData>
        </a:graphic>
      </p:graphicFrame>
      <p:sp>
        <p:nvSpPr>
          <p:cNvPr id="2533" name="Google Shape;2533;p45"/>
          <p:cNvSpPr txBox="1">
            <a:spLocks noGrp="1"/>
          </p:cNvSpPr>
          <p:nvPr>
            <p:ph type="title"/>
          </p:nvPr>
        </p:nvSpPr>
        <p:spPr>
          <a:xfrm>
            <a:off x="642843" y="37844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bg1"/>
                </a:solidFill>
              </a:rPr>
              <a:t>03.</a:t>
            </a:r>
            <a:r>
              <a:rPr lang="en" sz="3200" dirty="0"/>
              <a:t> Rentals &amp; Revenue </a:t>
            </a:r>
            <a:r>
              <a:rPr lang="en" sz="3200" dirty="0">
                <a:solidFill>
                  <a:schemeClr val="bg1"/>
                </a:solidFill>
              </a:rPr>
              <a:t>by</a:t>
            </a:r>
            <a:r>
              <a:rPr lang="en" sz="3200" dirty="0"/>
              <a:t> </a:t>
            </a:r>
            <a:r>
              <a:rPr lang="en" sz="3200" dirty="0">
                <a:solidFill>
                  <a:schemeClr val="bg1"/>
                </a:solidFill>
              </a:rPr>
              <a:t>Genre</a:t>
            </a:r>
            <a:r>
              <a:rPr lang="en" sz="3200" dirty="0"/>
              <a:t> </a:t>
            </a:r>
            <a:endParaRPr sz="3200" dirty="0">
              <a:solidFill>
                <a:schemeClr val="lt1"/>
              </a:solidFill>
            </a:endParaRPr>
          </a:p>
        </p:txBody>
      </p:sp>
      <p:sp>
        <p:nvSpPr>
          <p:cNvPr id="3" name="Google Shape;845;p30">
            <a:extLst>
              <a:ext uri="{FF2B5EF4-FFF2-40B4-BE49-F238E27FC236}">
                <a16:creationId xmlns:a16="http://schemas.microsoft.com/office/drawing/2014/main" id="{AAD0CDDF-44B1-5901-53CE-8FF5E395CB2E}"/>
              </a:ext>
            </a:extLst>
          </p:cNvPr>
          <p:cNvSpPr txBox="1">
            <a:spLocks/>
          </p:cNvSpPr>
          <p:nvPr/>
        </p:nvSpPr>
        <p:spPr>
          <a:xfrm>
            <a:off x="592818" y="1174100"/>
            <a:ext cx="2324918" cy="3303386"/>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Arial" panose="020B0604020202020204" pitchFamily="34" charset="0"/>
              <a:buChar char="•"/>
            </a:pPr>
            <a:r>
              <a:rPr lang="en-AU" sz="1100" b="1" dirty="0">
                <a:solidFill>
                  <a:schemeClr val="bg1"/>
                </a:solidFill>
                <a:latin typeface="Fira Sans" panose="020B0503050000020004" pitchFamily="34" charset="0"/>
              </a:rPr>
              <a:t>Sports</a:t>
            </a:r>
            <a:r>
              <a:rPr lang="en-AU" sz="1100" dirty="0">
                <a:solidFill>
                  <a:schemeClr val="tx2"/>
                </a:solidFill>
                <a:latin typeface="Fira Sans" panose="020B0503050000020004" pitchFamily="34" charset="0"/>
              </a:rPr>
              <a:t> films led in rentals and revenue</a:t>
            </a:r>
          </a:p>
          <a:p>
            <a:pPr>
              <a:buClr>
                <a:schemeClr val="dk1"/>
              </a:buClr>
              <a:buSzPts val="1100"/>
            </a:pPr>
            <a:endParaRPr lang="en-AU" sz="1100" b="1" dirty="0">
              <a:solidFill>
                <a:schemeClr val="bg1"/>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dirty="0">
                <a:solidFill>
                  <a:schemeClr val="bg1">
                    <a:lumMod val="50000"/>
                  </a:schemeClr>
                </a:solidFill>
                <a:latin typeface="Fira Sans" panose="020B0503050000020004" pitchFamily="34" charset="0"/>
              </a:rPr>
              <a:t>Top Revenue Generators</a:t>
            </a:r>
            <a:r>
              <a:rPr lang="en-AU" sz="1100" b="1" dirty="0">
                <a:solidFill>
                  <a:schemeClr val="bg1">
                    <a:lumMod val="50000"/>
                  </a:schemeClr>
                </a:solidFill>
                <a:latin typeface="Fira Sans" panose="020B0503050000020004" pitchFamily="34" charset="0"/>
              </a:rPr>
              <a:t>:</a:t>
            </a:r>
            <a:r>
              <a:rPr lang="en-AU" sz="1100" b="1" dirty="0">
                <a:solidFill>
                  <a:schemeClr val="bg1"/>
                </a:solidFill>
                <a:latin typeface="Fira Sans" panose="020B0503050000020004" pitchFamily="34" charset="0"/>
              </a:rPr>
              <a:t> Sports, Sci-fi, Animation </a:t>
            </a:r>
            <a:r>
              <a:rPr lang="en-AU" sz="1100" dirty="0">
                <a:solidFill>
                  <a:schemeClr val="bg1">
                    <a:lumMod val="50000"/>
                  </a:schemeClr>
                </a:solidFill>
                <a:latin typeface="Fira Sans" panose="020B0503050000020004" pitchFamily="34" charset="0"/>
              </a:rPr>
              <a:t>films</a:t>
            </a:r>
          </a:p>
          <a:p>
            <a:pPr marL="285750" indent="-285750">
              <a:buClr>
                <a:schemeClr val="dk1"/>
              </a:buClr>
              <a:buSzPts val="1100"/>
              <a:buFont typeface="Arial" panose="020B0604020202020204" pitchFamily="34" charset="0"/>
              <a:buChar char="•"/>
            </a:pPr>
            <a:endParaRPr lang="en-AU" sz="1100" dirty="0">
              <a:solidFill>
                <a:schemeClr val="lt2"/>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dirty="0">
                <a:solidFill>
                  <a:schemeClr val="bg1">
                    <a:lumMod val="50000"/>
                  </a:schemeClr>
                </a:solidFill>
                <a:latin typeface="Fira Sans" panose="020B0503050000020004" pitchFamily="34" charset="0"/>
              </a:rPr>
              <a:t>Popular Rentals: </a:t>
            </a:r>
            <a:r>
              <a:rPr lang="en-AU" sz="1100" b="1" dirty="0">
                <a:solidFill>
                  <a:schemeClr val="bg1"/>
                </a:solidFill>
                <a:latin typeface="Fira Sans" panose="020B0503050000020004" pitchFamily="34" charset="0"/>
              </a:rPr>
              <a:t>Sports, Animation, Action </a:t>
            </a:r>
            <a:r>
              <a:rPr lang="en-AU" sz="1100" dirty="0">
                <a:solidFill>
                  <a:schemeClr val="bg1">
                    <a:lumMod val="50000"/>
                  </a:schemeClr>
                </a:solidFill>
                <a:latin typeface="Fira Sans" panose="020B0503050000020004" pitchFamily="34" charset="0"/>
              </a:rPr>
              <a:t>films</a:t>
            </a:r>
          </a:p>
          <a:p>
            <a:pPr>
              <a:buClr>
                <a:schemeClr val="dk1"/>
              </a:buClr>
              <a:buSzPts val="1100"/>
            </a:pPr>
            <a:endParaRPr lang="en-AU" sz="1100" dirty="0">
              <a:solidFill>
                <a:schemeClr val="lt2"/>
              </a:solidFill>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b="1" i="0" dirty="0">
                <a:solidFill>
                  <a:schemeClr val="bg1"/>
                </a:solidFill>
                <a:effectLst/>
                <a:latin typeface="Fira Sans" panose="020B0503050000020004" pitchFamily="34" charset="0"/>
              </a:rPr>
              <a:t>Sci-fi </a:t>
            </a:r>
            <a:r>
              <a:rPr lang="en-AU" sz="1100" b="0" i="0" dirty="0">
                <a:solidFill>
                  <a:schemeClr val="tx2"/>
                </a:solidFill>
                <a:effectLst/>
                <a:latin typeface="Fira Sans" panose="020B0503050000020004" pitchFamily="34" charset="0"/>
              </a:rPr>
              <a:t>outperforms Animation and Action in revenue due to its higher average rental rate</a:t>
            </a:r>
          </a:p>
          <a:p>
            <a:pPr>
              <a:buClr>
                <a:schemeClr val="dk1"/>
              </a:buClr>
              <a:buSzPts val="1100"/>
            </a:pPr>
            <a:endParaRPr lang="en-AU" sz="1100" b="1" i="0" dirty="0">
              <a:solidFill>
                <a:schemeClr val="tx2"/>
              </a:solidFill>
              <a:effectLst/>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b="1" i="0" dirty="0">
                <a:solidFill>
                  <a:schemeClr val="bg1"/>
                </a:solidFill>
                <a:effectLst/>
                <a:latin typeface="Fira Sans" panose="020B0503050000020004" pitchFamily="34" charset="0"/>
              </a:rPr>
              <a:t>Action</a:t>
            </a:r>
            <a:r>
              <a:rPr lang="en-AU" sz="1100" b="0" i="0" dirty="0">
                <a:solidFill>
                  <a:schemeClr val="tx2"/>
                </a:solidFill>
                <a:effectLst/>
                <a:latin typeface="Fira Sans" panose="020B0503050000020004" pitchFamily="34" charset="0"/>
              </a:rPr>
              <a:t> ranks top 3 in rentals but 7th in revenue, due to its lower rental rate</a:t>
            </a:r>
            <a:endParaRPr lang="en-AU" sz="1100" dirty="0">
              <a:solidFill>
                <a:schemeClr val="tx2"/>
              </a:solidFill>
              <a:latin typeface="Fira Sans" panose="020B0503050000020004" pitchFamily="34" charset="0"/>
            </a:endParaRPr>
          </a:p>
          <a:p>
            <a:pPr marL="285750" indent="-285750">
              <a:buClr>
                <a:schemeClr val="dk1"/>
              </a:buClr>
              <a:buSzPts val="1100"/>
              <a:buFont typeface="Arial" panose="020B0604020202020204" pitchFamily="34" charset="0"/>
              <a:buChar char="•"/>
            </a:pPr>
            <a:endParaRPr lang="en-AU" sz="1100" b="0" i="0" dirty="0">
              <a:solidFill>
                <a:schemeClr val="tx2"/>
              </a:solidFill>
              <a:effectLst/>
              <a:latin typeface="Fira Sans" panose="020B0503050000020004" pitchFamily="34" charset="0"/>
            </a:endParaRPr>
          </a:p>
          <a:p>
            <a:pPr marL="285750" indent="-285750">
              <a:buClr>
                <a:schemeClr val="dk1"/>
              </a:buClr>
              <a:buSzPts val="1100"/>
              <a:buFont typeface="Arial" panose="020B0604020202020204" pitchFamily="34" charset="0"/>
              <a:buChar char="•"/>
            </a:pPr>
            <a:r>
              <a:rPr lang="en-AU" sz="1100" dirty="0">
                <a:solidFill>
                  <a:schemeClr val="tx2"/>
                </a:solidFill>
                <a:latin typeface="Fira Sans" panose="020B0503050000020004" pitchFamily="34" charset="0"/>
              </a:rPr>
              <a:t>Low Popularity and Revenue Generators: </a:t>
            </a:r>
            <a:r>
              <a:rPr lang="en-AU" sz="1100" b="1" dirty="0">
                <a:solidFill>
                  <a:schemeClr val="bg1"/>
                </a:solidFill>
                <a:latin typeface="Fira Sans" panose="020B0503050000020004" pitchFamily="34" charset="0"/>
              </a:rPr>
              <a:t>Thriller, Romance, Crime </a:t>
            </a:r>
            <a:r>
              <a:rPr lang="en-AU" sz="1100" dirty="0">
                <a:solidFill>
                  <a:schemeClr val="bg1">
                    <a:lumMod val="50000"/>
                  </a:schemeClr>
                </a:solidFill>
                <a:latin typeface="Fira Sans" panose="020B0503050000020004" pitchFamily="34" charset="0"/>
              </a:rPr>
              <a:t>and</a:t>
            </a:r>
            <a:r>
              <a:rPr lang="en-AU" sz="1100" b="1" dirty="0">
                <a:solidFill>
                  <a:schemeClr val="bg1"/>
                </a:solidFill>
                <a:latin typeface="Fira Sans" panose="020B0503050000020004" pitchFamily="34" charset="0"/>
              </a:rPr>
              <a:t> War</a:t>
            </a:r>
            <a:endParaRPr lang="en-AU" sz="1100" b="1" i="0" dirty="0">
              <a:solidFill>
                <a:schemeClr val="bg1"/>
              </a:solidFill>
              <a:effectLst/>
              <a:latin typeface="Fira Sans" panose="020B0503050000020004" pitchFamily="34" charset="0"/>
            </a:endParaRPr>
          </a:p>
        </p:txBody>
      </p:sp>
    </p:spTree>
    <p:extLst>
      <p:ext uri="{BB962C8B-B14F-4D97-AF65-F5344CB8AC3E}">
        <p14:creationId xmlns:p14="http://schemas.microsoft.com/office/powerpoint/2010/main" val="3826010352"/>
      </p:ext>
    </p:extLst>
  </p:cSld>
  <p:clrMapOvr>
    <a:masterClrMapping/>
  </p:clrMapOvr>
</p:sld>
</file>

<file path=ppt/theme/theme1.xml><?xml version="1.0" encoding="utf-8"?>
<a:theme xmlns:a="http://schemas.openxmlformats.org/drawingml/2006/main" name="Film Script Project Proposal by Slidesgo">
  <a:themeElements>
    <a:clrScheme name="Simple Light">
      <a:dk1>
        <a:srgbClr val="9E855C"/>
      </a:dk1>
      <a:lt1>
        <a:srgbClr val="385963"/>
      </a:lt1>
      <a:dk2>
        <a:srgbClr val="F7F9F5"/>
      </a:dk2>
      <a:lt2>
        <a:srgbClr val="17262A"/>
      </a:lt2>
      <a:accent1>
        <a:srgbClr val="46656F"/>
      </a:accent1>
      <a:accent2>
        <a:srgbClr val="6A8A95"/>
      </a:accent2>
      <a:accent3>
        <a:srgbClr val="A5B7BD"/>
      </a:accent3>
      <a:accent4>
        <a:srgbClr val="C5CFD3"/>
      </a:accent4>
      <a:accent5>
        <a:srgbClr val="C6B9A3"/>
      </a:accent5>
      <a:accent6>
        <a:srgbClr val="FFFFFF"/>
      </a:accent6>
      <a:hlink>
        <a:srgbClr val="1726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5250</TotalTime>
  <Words>1149</Words>
  <Application>Microsoft Macintosh PowerPoint</Application>
  <PresentationFormat>On-screen Show (16:9)</PresentationFormat>
  <Paragraphs>231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Rajdhani</vt:lpstr>
      <vt:lpstr>Fira Sans</vt:lpstr>
      <vt:lpstr>Nunito Light</vt:lpstr>
      <vt:lpstr>Film Script Project Proposal by Slidesgo</vt:lpstr>
      <vt:lpstr>Rockbuster  Online Store Launch Strategy</vt:lpstr>
      <vt:lpstr>Agenda</vt:lpstr>
      <vt:lpstr>01. Launch of Online Store</vt:lpstr>
      <vt:lpstr>Film Data Summary</vt:lpstr>
      <vt:lpstr>0.2 Top 10 Countries by Revenue</vt:lpstr>
      <vt:lpstr>Revenue &amp; Customer Distribution by Country</vt:lpstr>
      <vt:lpstr>Top 10 Cities in Top 10 Countries</vt:lpstr>
      <vt:lpstr>Top 5 High Value Customers</vt:lpstr>
      <vt:lpstr>03. Rentals &amp; Revenue by Genre </vt:lpstr>
      <vt:lpstr>Top Genres in Top 10 Countries</vt:lpstr>
      <vt:lpstr>Avg. Rental Price, Rentals &amp; Revenue Correlation</vt:lpstr>
      <vt:lpstr>04. Rentals &amp; Revenue by Film Ratings </vt:lpstr>
      <vt:lpstr>05. Recommendations</vt:lpstr>
      <vt:lpstr>Next Steps</vt:lpstr>
      <vt:lpstr>0.6 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Script Project Proposal</dc:title>
  <cp:lastModifiedBy>Jinita Patel</cp:lastModifiedBy>
  <cp:revision>15</cp:revision>
  <dcterms:modified xsi:type="dcterms:W3CDTF">2023-10-22T22:48:42Z</dcterms:modified>
</cp:coreProperties>
</file>