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1.png" ContentType="image/png"/>
  <Override PartName="/ppt/media/image36.png" ContentType="image/png"/>
  <Override PartName="/ppt/media/image39.png" ContentType="image/png"/>
  <Override PartName="/ppt/media/image35.png" ContentType="image/png"/>
  <Override PartName="/ppt/media/image32.png" ContentType="image/png"/>
  <Override PartName="/ppt/media/image30.png" ContentType="image/png"/>
  <Override PartName="/ppt/media/image4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5.jpeg" ContentType="image/jpeg"/>
  <Override PartName="/ppt/media/image23.png" ContentType="image/png"/>
  <Override PartName="/ppt/media/image13.png" ContentType="image/png"/>
  <Override PartName="/ppt/media/image11.png" ContentType="image/png"/>
  <Override PartName="/ppt/media/image9.png" ContentType="image/png"/>
  <Override PartName="/ppt/media/image37.png" ContentType="image/png"/>
  <Override PartName="/ppt/media/image8.jpeg" ContentType="image/jpeg"/>
  <Override PartName="/ppt/media/image22.png" ContentType="image/png"/>
  <Override PartName="/ppt/media/image31.png" ContentType="image/png"/>
  <Override PartName="/ppt/media/image19.png" ContentType="image/png"/>
  <Override PartName="/ppt/media/image5.jpeg" ContentType="image/jpeg"/>
  <Override PartName="/ppt/media/image12.jpeg" ContentType="image/jpe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34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2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789E58F-1A5A-4282-987C-857DAF7CE85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9B49CF90-2B3E-498E-A64C-376F53D111CE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E0A84384-1FF8-4E3B-9624-36DE6A9CA161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2842C7B3-2643-438D-9731-E4DB0261EF4A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17151C7B-8C58-46C1-B722-B51084C89B5D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3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B668716B-674B-4C9F-AFC8-58BAA23B4249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D3E8DC50-F2C5-4D3B-B88B-F2844512BB92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39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AF4B83E8-28BE-42D4-B34C-919D3F833D8C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41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8E360DAE-EFDA-4F76-A2B0-3138D75C4AE2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883909AD-EF45-4154-ABA9-A1D90BB8007C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n is the number of sections being drawn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i-variable is in the longtitudinal direction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J-variable is in the latitudinal direction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5D3402CB-0F18-4D46-9036-5B7EE0D69681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5724D110-7391-4E97-9497-125660072AB9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0CC178DC-19D0-457F-8BEB-3F3142C88D8A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n is the number of sections being drawn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i-variable is in the longtitudinal direction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J-variable is in the latitudinal direction</a:t>
            </a:r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1E1C406C-FAC1-4978-B7BC-1DADBFE17E40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n is the number of sections being drawn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i-variable is in the longtitudinal direction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J-variable is in the latitudinal direction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323395BB-4B2F-4521-AC3F-7CE9BE203C0D}" type="slidenum">
              <a:rPr lang="en-US" sz="1300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8F1550D9-949B-40EE-B798-C6E2D79CA5D5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327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fld id="{A00D6F52-88E6-4264-A08F-71F06DB16A85}" type="slidenum">
              <a:rPr lang="en-US" sz="1300">
                <a:latin typeface="+mn-lt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48104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04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48104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48104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48104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0040" y="5945040"/>
            <a:ext cx="4939920" cy="9205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85640" y="5938920"/>
            <a:ext cx="369072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687680" y="4952880"/>
            <a:ext cx="7455960" cy="4870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36360" y="5237280"/>
            <a:ext cx="9107280" cy="78876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720" y="5001120"/>
            <a:ext cx="9142920" cy="18630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8" name="Line 9"/>
          <p:cNvSpPr/>
          <p:nvPr/>
        </p:nvSpPr>
        <p:spPr>
          <a:xfrm>
            <a:off x="-2880" y="4997520"/>
            <a:ext cx="9146880" cy="78984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Lucida Sans Unicode"/>
              </a:rPr>
              <a:t>3/16/16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79760" y="6408720"/>
            <a:ext cx="235080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FDF586F-3CFD-47C0-8FCF-527D1462FA03}" type="slidenum">
              <a:rPr lang="en-US" sz="1000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00"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0040" y="5945040"/>
            <a:ext cx="4939920" cy="9205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485640" y="5938920"/>
            <a:ext cx="369072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Lucida Sans Unicode"/>
              </a:rPr>
              <a:t>3/16/16</a:t>
            </a:r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ftr"/>
          </p:nvPr>
        </p:nvSpPr>
        <p:spPr>
          <a:xfrm>
            <a:off x="4379760" y="6408720"/>
            <a:ext cx="235080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56" name="PlaceHolder 9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4FC5F6D-62A1-4327-A4EE-A5F37C6D041C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0040" y="5945040"/>
            <a:ext cx="4939920" cy="9205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92" name="CustomShape 2"/>
          <p:cNvSpPr/>
          <p:nvPr/>
        </p:nvSpPr>
        <p:spPr>
          <a:xfrm>
            <a:off x="485640" y="5938920"/>
            <a:ext cx="369072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9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9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Lucida Sans Unicode"/>
              </a:rPr>
              <a:t>3/16/16</a:t>
            </a:r>
            <a:endParaRPr/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4379760" y="6408720"/>
            <a:ext cx="235080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4EDD961-B30C-4F3A-8490-CAC63C03E7A8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9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1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00"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0040" y="5945040"/>
            <a:ext cx="4939920" cy="9205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135" name="CustomShape 2"/>
          <p:cNvSpPr/>
          <p:nvPr/>
        </p:nvSpPr>
        <p:spPr>
          <a:xfrm>
            <a:off x="485640" y="5938920"/>
            <a:ext cx="369072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136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137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38" name="PlaceHolder 5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57200" y="5410080"/>
            <a:ext cx="4039920" cy="761760"/>
          </a:xfrm>
          <a:prstGeom prst="rect">
            <a:avLst/>
          </a:prstGeom>
        </p:spPr>
        <p:txBody>
          <a:bodyPr lIns="182880"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Seventh Outline LevelClick to edit Master text styles</a:t>
            </a:r>
            <a:endParaRPr/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4645080" y="5410080"/>
            <a:ext cx="4041360" cy="761760"/>
          </a:xfrm>
          <a:prstGeom prst="rect">
            <a:avLst/>
          </a:prstGeom>
        </p:spPr>
        <p:txBody>
          <a:bodyPr lIns="18288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Seventh Outline LevelClick to edit Master text styles</a:t>
            </a:r>
            <a:endParaRPr/>
          </a:p>
        </p:txBody>
      </p:sp>
      <p:sp>
        <p:nvSpPr>
          <p:cNvPr id="141" name="PlaceHolder 8"/>
          <p:cNvSpPr>
            <a:spLocks noGrp="1"/>
          </p:cNvSpPr>
          <p:nvPr>
            <p:ph type="body"/>
          </p:nvPr>
        </p:nvSpPr>
        <p:spPr>
          <a:xfrm>
            <a:off x="457200" y="1444320"/>
            <a:ext cx="4039920" cy="39412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142" name="PlaceHolder 9"/>
          <p:cNvSpPr>
            <a:spLocks noGrp="1"/>
          </p:cNvSpPr>
          <p:nvPr>
            <p:ph type="body"/>
          </p:nvPr>
        </p:nvSpPr>
        <p:spPr>
          <a:xfrm>
            <a:off x="4645080" y="1444320"/>
            <a:ext cx="4041360" cy="39412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143" name="PlaceHolder 10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Lucida Sans Unicode"/>
              </a:rPr>
              <a:t>3/16/16</a:t>
            </a:r>
            <a:endParaRPr/>
          </a:p>
        </p:txBody>
      </p:sp>
      <p:sp>
        <p:nvSpPr>
          <p:cNvPr id="144" name="PlaceHolder 11"/>
          <p:cNvSpPr>
            <a:spLocks noGrp="1"/>
          </p:cNvSpPr>
          <p:nvPr>
            <p:ph type="ftr"/>
          </p:nvPr>
        </p:nvSpPr>
        <p:spPr>
          <a:xfrm>
            <a:off x="4379760" y="6408720"/>
            <a:ext cx="235080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45" name="PlaceHolder 12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37C74F7-75D1-4022-A0DE-B535524FDD7D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0040" y="5945040"/>
            <a:ext cx="4939920" cy="9205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181" name="CustomShape 2"/>
          <p:cNvSpPr/>
          <p:nvPr/>
        </p:nvSpPr>
        <p:spPr>
          <a:xfrm>
            <a:off x="485640" y="5938920"/>
            <a:ext cx="369072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18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18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84" name="CustomShape 5"/>
          <p:cNvSpPr/>
          <p:nvPr/>
        </p:nvSpPr>
        <p:spPr>
          <a:xfrm>
            <a:off x="3637080" y="3005280"/>
            <a:ext cx="182160" cy="22824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68aa7"/>
              </a:gs>
              <a:gs pos="100000">
                <a:srgbClr val="51b7d9"/>
              </a:gs>
            </a:gsLst>
            <a:lin ang="16200000"/>
          </a:gradFill>
          <a:ln w="3240">
            <a:solidFill>
              <a:srgbClr val="21778d"/>
            </a:solidFill>
            <a:round/>
          </a:ln>
        </p:spPr>
      </p:sp>
      <p:sp>
        <p:nvSpPr>
          <p:cNvPr id="185" name="CustomShape 6"/>
          <p:cNvSpPr/>
          <p:nvPr/>
        </p:nvSpPr>
        <p:spPr>
          <a:xfrm>
            <a:off x="3449520" y="3005280"/>
            <a:ext cx="183960" cy="22824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68aa7"/>
              </a:gs>
              <a:gs pos="100000">
                <a:srgbClr val="51b7d9"/>
              </a:gs>
            </a:gsLst>
            <a:lin ang="16200000"/>
          </a:gradFill>
          <a:ln w="3240">
            <a:solidFill>
              <a:srgbClr val="21778d"/>
            </a:solidFill>
            <a:round/>
          </a:ln>
        </p:spPr>
      </p:sp>
      <p:sp>
        <p:nvSpPr>
          <p:cNvPr id="186" name="PlaceHolder 7"/>
          <p:cNvSpPr>
            <a:spLocks noGrp="1"/>
          </p:cNvSpPr>
          <p:nvPr>
            <p:ph type="title"/>
          </p:nvPr>
        </p:nvSpPr>
        <p:spPr>
          <a:xfrm>
            <a:off x="722520" y="1059840"/>
            <a:ext cx="7772040" cy="182844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>
                <a:solidFill>
                  <a:srgbClr val="def5fa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187" name="PlaceHolder 8"/>
          <p:cNvSpPr>
            <a:spLocks noGrp="1"/>
          </p:cNvSpPr>
          <p:nvPr>
            <p:ph type="body"/>
          </p:nvPr>
        </p:nvSpPr>
        <p:spPr>
          <a:xfrm>
            <a:off x="3922560" y="2931840"/>
            <a:ext cx="4571640" cy="14544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300">
                <a:solidFill>
                  <a:srgbClr val="ffffff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300">
                <a:solidFill>
                  <a:srgbClr val="ffffff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300">
                <a:solidFill>
                  <a:srgbClr val="ffffff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300">
                <a:solidFill>
                  <a:srgbClr val="ffffff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300">
                <a:solidFill>
                  <a:srgbClr val="ffffff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300">
                <a:solidFill>
                  <a:srgbClr val="ffffff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Lucida Sans Unicode"/>
              </a:rPr>
              <a:t>Seventh Outline LevelClick to edit Master text styles</a:t>
            </a:r>
            <a:endParaRPr/>
          </a:p>
        </p:txBody>
      </p:sp>
      <p:sp>
        <p:nvSpPr>
          <p:cNvPr id="188" name="PlaceHolder 9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Lucida Sans Unicode"/>
              </a:rPr>
              <a:t>3/16/16</a:t>
            </a:r>
            <a:endParaRPr/>
          </a:p>
        </p:txBody>
      </p:sp>
      <p:sp>
        <p:nvSpPr>
          <p:cNvPr id="189" name="PlaceHolder 10"/>
          <p:cNvSpPr>
            <a:spLocks noGrp="1"/>
          </p:cNvSpPr>
          <p:nvPr>
            <p:ph type="ftr"/>
          </p:nvPr>
        </p:nvSpPr>
        <p:spPr>
          <a:xfrm>
            <a:off x="4379760" y="6408720"/>
            <a:ext cx="235080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90" name="PlaceHolder 11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18B2408-FCDE-41C8-9330-724AA297EE40}" type="slidenum">
              <a:rPr lang="en-US" sz="1000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464646"/>
                </a:solidFill>
                <a:latin typeface="Lucida Sans Unicode"/>
              </a:rPr>
              <a:t>CS3241 : Let There Be Light!!!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685800" y="3611520"/>
            <a:ext cx="7772040" cy="119988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Lab #3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722520" y="1059840"/>
            <a:ext cx="777204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def5fa"/>
                </a:solidFill>
                <a:latin typeface="Lucida Sans Unicode"/>
              </a:rPr>
              <a:t>Changing Lighting and Material Properties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3922560" y="2932200"/>
            <a:ext cx="4571640" cy="14536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80880" y="1219320"/>
            <a:ext cx="8229240" cy="56383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SzPct val="68000"/>
              <a:buFont typeface="Wingdings 3" charset="2"/>
              <a:buChar char="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In the function “setupLighting”, basic lights and materials have already been set up for you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glShadeModel(GL_SMOOTH);</a:t>
            </a:r>
            <a:endParaRPr/>
          </a:p>
          <a:p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// Lights, material properties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GLfloat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ambientProperties[]  = {0.7f, 0.7f, 0.7f, 1.0f};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GLfloat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diffuseProperties[]  = {0.8f, 0.8f, 0.8f, 1.0f};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GLfloat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specularProperties[] = {1.0f, 1.0f, 1.0f, 1.0f};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GLfloat     lightPosition[] = {-100.0f,100.0f,100.0f,1.0f};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endParaRPr/>
          </a:p>
          <a:p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glLightfv( GL_LIGHT0, GL_POSITION, lightPosition);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glLightfv( GL_LIGHT0, GL_AMBIENT, ambientProperties);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glLightfv( GL_LIGHT0, GL_DIFFUSE, diffuseProperties);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glLightfv( GL_LIGHT0, GL_SPECULAR, specularProperties);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glLightModelf(GL_LIGHT_MODEL_TWO_SIDE, 0.0);</a:t>
            </a:r>
            <a:endParaRPr/>
          </a:p>
          <a:p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// Default : lighting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glEnable(GL_LIGHT0);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glEnable(GL_LIGHTING);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Lighting</a:t>
            </a: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5105520" y="2666880"/>
            <a:ext cx="3200040" cy="761760"/>
          </a:xfrm>
          <a:prstGeom prst="rect">
            <a:avLst/>
          </a:prstGeom>
          <a:noFill/>
          <a:ln w="55080">
            <a:solidFill>
              <a:srgbClr val="ff0000"/>
            </a:solidFill>
            <a:round/>
          </a:ln>
        </p:spPr>
      </p:sp>
      <p:sp>
        <p:nvSpPr>
          <p:cNvPr id="280" name="CustomShape 4"/>
          <p:cNvSpPr/>
          <p:nvPr/>
        </p:nvSpPr>
        <p:spPr>
          <a:xfrm>
            <a:off x="5791320" y="1752480"/>
            <a:ext cx="3200040" cy="95004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k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a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, k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d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, k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s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>
                <a:solidFill>
                  <a:srgbClr val="000000"/>
                </a:solidFill>
                <a:latin typeface="Lucida Sans Unicode"/>
              </a:rPr>
              <a:t>in the lecture notes (the last entry is “alpha” for transparency)</a:t>
            </a:r>
            <a:endParaRPr/>
          </a:p>
        </p:txBody>
      </p:sp>
      <p:sp>
        <p:nvSpPr>
          <p:cNvPr id="281" name="CustomShape 5"/>
          <p:cNvSpPr/>
          <p:nvPr/>
        </p:nvSpPr>
        <p:spPr>
          <a:xfrm flipH="1" flipV="1">
            <a:off x="7620120" y="3657600"/>
            <a:ext cx="304560" cy="609120"/>
          </a:xfrm>
          <a:prstGeom prst="straightConnector1">
            <a:avLst/>
          </a:prstGeom>
          <a:noFill/>
          <a:ln w="9360">
            <a:solidFill>
              <a:srgbClr val="2da2bf"/>
            </a:solidFill>
            <a:round/>
            <a:tailEnd len="med" type="arrow" w="med"/>
          </a:ln>
        </p:spPr>
      </p:sp>
      <p:sp>
        <p:nvSpPr>
          <p:cNvPr id="282" name="CustomShape 6"/>
          <p:cNvSpPr/>
          <p:nvPr/>
        </p:nvSpPr>
        <p:spPr>
          <a:xfrm>
            <a:off x="7924680" y="3886200"/>
            <a:ext cx="990360" cy="913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1.0 for NOT at infinity</a:t>
            </a:r>
            <a:endParaRPr/>
          </a:p>
        </p:txBody>
      </p:sp>
      <p:sp>
        <p:nvSpPr>
          <p:cNvPr id="283" name="CustomShape 7"/>
          <p:cNvSpPr/>
          <p:nvPr/>
        </p:nvSpPr>
        <p:spPr>
          <a:xfrm flipH="1" flipV="1">
            <a:off x="3276720" y="5180760"/>
            <a:ext cx="1980720" cy="704520"/>
          </a:xfrm>
          <a:prstGeom prst="straightConnector1">
            <a:avLst/>
          </a:prstGeom>
          <a:noFill/>
          <a:ln w="9360">
            <a:solidFill>
              <a:srgbClr val="2da2bf"/>
            </a:solidFill>
            <a:round/>
            <a:tailEnd len="med" type="arrow" w="med"/>
          </a:ln>
        </p:spPr>
      </p:sp>
      <p:sp>
        <p:nvSpPr>
          <p:cNvPr id="284" name="CustomShape 8"/>
          <p:cNvSpPr/>
          <p:nvPr/>
        </p:nvSpPr>
        <p:spPr>
          <a:xfrm>
            <a:off x="5257800" y="5562720"/>
            <a:ext cx="2895120" cy="63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You can set more then 1 light</a:t>
            </a:r>
            <a:endParaRPr/>
          </a:p>
        </p:txBody>
      </p:sp>
      <p:sp>
        <p:nvSpPr>
          <p:cNvPr id="285" name="CustomShape 9"/>
          <p:cNvSpPr/>
          <p:nvPr/>
        </p:nvSpPr>
        <p:spPr>
          <a:xfrm flipH="1" flipV="1">
            <a:off x="3581280" y="6323760"/>
            <a:ext cx="1066320" cy="209160"/>
          </a:xfrm>
          <a:prstGeom prst="straightConnector1">
            <a:avLst/>
          </a:prstGeom>
          <a:noFill/>
          <a:ln w="9360">
            <a:solidFill>
              <a:srgbClr val="2da2bf"/>
            </a:solidFill>
            <a:round/>
            <a:tailEnd len="med" type="arrow" w="med"/>
          </a:ln>
        </p:spPr>
      </p:sp>
      <p:sp>
        <p:nvSpPr>
          <p:cNvPr id="286" name="CustomShape 10"/>
          <p:cNvSpPr/>
          <p:nvPr/>
        </p:nvSpPr>
        <p:spPr>
          <a:xfrm>
            <a:off x="4648320" y="6211800"/>
            <a:ext cx="3428640" cy="63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Lighting not in effect if you don’t enable it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Changing Material Properties for </a:t>
            </a:r>
            <a:r>
              <a:rPr b="1" lang="en-US" sz="4100" u="sng">
                <a:solidFill>
                  <a:srgbClr val="ff0000"/>
                </a:solidFill>
                <a:latin typeface="Lucida Sans Unicode"/>
              </a:rPr>
              <a:t>EACH OBJECT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6705720" y="3581280"/>
            <a:ext cx="2165040" cy="1461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Set up the colors for different properties (ambient, diffuse, specular)</a:t>
            </a:r>
            <a:endParaRPr/>
          </a:p>
        </p:txBody>
      </p:sp>
      <p:sp>
        <p:nvSpPr>
          <p:cNvPr id="289" name="CustomShape 3"/>
          <p:cNvSpPr/>
          <p:nvPr/>
        </p:nvSpPr>
        <p:spPr>
          <a:xfrm flipH="1" flipV="1">
            <a:off x="4648320" y="3276720"/>
            <a:ext cx="2057040" cy="1042560"/>
          </a:xfrm>
          <a:prstGeom prst="straightConnector1">
            <a:avLst/>
          </a:prstGeom>
          <a:noFill/>
          <a:ln w="9360">
            <a:solidFill>
              <a:srgbClr val="2da2bf"/>
            </a:solidFill>
            <a:round/>
            <a:tailEnd len="med" type="arrow" w="med"/>
          </a:ln>
        </p:spPr>
      </p:sp>
      <p:sp>
        <p:nvSpPr>
          <p:cNvPr id="290" name="TextShape 4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Try looking into the function drawSphere again</a:t>
            </a:r>
            <a:endParaRPr/>
          </a:p>
        </p:txBody>
      </p:sp>
      <p:sp>
        <p:nvSpPr>
          <p:cNvPr id="291" name="CustomShape 5"/>
          <p:cNvSpPr/>
          <p:nvPr/>
        </p:nvSpPr>
        <p:spPr>
          <a:xfrm>
            <a:off x="609480" y="2514600"/>
            <a:ext cx="8229240" cy="3733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float mat_ambient[] = {0.8f, 0.8f, 0.2f, 1.0f};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float mat_diffuse[] = {0.1f, 0.5f, 0.8f, 1.0f};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glMaterialfv(GL_FRONT, GL_AMBIENT, mat_ambient);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glMaterialfv(GL_FRONT, GL_DIFFUSE, mat_diffuse);</a:t>
            </a:r>
            <a:endParaRPr/>
          </a:p>
        </p:txBody>
      </p:sp>
      <p:sp>
        <p:nvSpPr>
          <p:cNvPr id="292" name="CustomShape 6"/>
          <p:cNvSpPr/>
          <p:nvPr/>
        </p:nvSpPr>
        <p:spPr>
          <a:xfrm>
            <a:off x="1219320" y="5029200"/>
            <a:ext cx="2514240" cy="913320"/>
          </a:xfrm>
          <a:prstGeom prst="rect">
            <a:avLst/>
          </a:prstGeom>
          <a:gradFill>
            <a:gsLst>
              <a:gs pos="0">
                <a:srgbClr val="ff9193"/>
              </a:gs>
              <a:gs pos="100000">
                <a:srgbClr val="ffcbcd"/>
              </a:gs>
            </a:gsLst>
            <a:lin ang="16200000"/>
          </a:gradFill>
          <a:ln w="9360">
            <a:solidFill>
              <a:srgbClr val="da1f28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Let’s try to change the ball into red color?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Draw more fun shapes! Torus, Hearts, cylinders, cones, etc.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Your shape must have some curved surface!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Do not use pre-defined functions eg. drawSolidSphere() provided by GLUT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Step 4 : Create another shape</a:t>
            </a:r>
            <a:endParaRPr/>
          </a:p>
        </p:txBody>
      </p:sp>
      <p:pic>
        <p:nvPicPr>
          <p:cNvPr id="29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3676680"/>
            <a:ext cx="2552400" cy="1933200"/>
          </a:xfrm>
          <a:prstGeom prst="rect">
            <a:avLst/>
          </a:prstGeom>
          <a:ln w="9360">
            <a:noFill/>
          </a:ln>
        </p:spPr>
      </p:pic>
      <p:pic>
        <p:nvPicPr>
          <p:cNvPr id="296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676680"/>
            <a:ext cx="3495240" cy="24951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8088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Compose your primitive objects to form unique shapes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Step 5 : Composite Objects</a:t>
            </a:r>
            <a:endParaRPr/>
          </a:p>
        </p:txBody>
      </p:sp>
      <p:pic>
        <p:nvPicPr>
          <p:cNvPr id="29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971800"/>
            <a:ext cx="2241360" cy="1980720"/>
          </a:xfrm>
          <a:prstGeom prst="rect">
            <a:avLst/>
          </a:prstGeom>
          <a:ln w="9360">
            <a:noFill/>
          </a:ln>
        </p:spPr>
      </p:pic>
      <p:pic>
        <p:nvPicPr>
          <p:cNvPr id="300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120" y="3048120"/>
            <a:ext cx="2568240" cy="2285640"/>
          </a:xfrm>
          <a:prstGeom prst="rect">
            <a:avLst/>
          </a:prstGeom>
          <a:ln w="9360">
            <a:noFill/>
          </a:ln>
        </p:spPr>
      </p:pic>
      <p:pic>
        <p:nvPicPr>
          <p:cNvPr id="301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0" y="3429000"/>
            <a:ext cx="2023560" cy="1980720"/>
          </a:xfrm>
          <a:prstGeom prst="rect">
            <a:avLst/>
          </a:prstGeom>
          <a:ln w="9360">
            <a:noFill/>
          </a:ln>
        </p:spPr>
      </p:pic>
      <p:pic>
        <p:nvPicPr>
          <p:cNvPr id="302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324480" y="3809880"/>
            <a:ext cx="1809360" cy="18936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" descr=""/>
          <p:cNvPicPr/>
          <p:nvPr/>
        </p:nvPicPr>
        <p:blipFill>
          <a:blip r:embed="rId1"/>
          <a:srcRect l="856845" t="887047" r="894642" b="670285"/>
          <a:stretch>
            <a:fillRect/>
          </a:stretch>
        </p:blipFill>
        <p:spPr>
          <a:xfrm>
            <a:off x="5334120" y="4114800"/>
            <a:ext cx="3352320" cy="2549160"/>
          </a:xfrm>
          <a:prstGeom prst="rect">
            <a:avLst/>
          </a:prstGeom>
          <a:ln w="9360">
            <a:noFill/>
          </a:ln>
        </p:spPr>
      </p:pic>
      <p:sp>
        <p:nvSpPr>
          <p:cNvPr id="304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If your program runs slow, try to eliminate square roots or power functions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These functions are really expensive and will slow down your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If you cannot figure out the normals, draw them out to visually confirm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
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that they are correct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Some small tips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57200" y="5486400"/>
            <a:ext cx="8229240" cy="63936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SzPct val="68000"/>
              <a:buFont typeface="Wingdings 3" charset="2"/>
              <a:buChar char="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This is normally caused by normals that are calculated wrongly or point inwards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Examples of bad/half-lit shading</a:t>
            </a:r>
            <a:endParaRPr/>
          </a:p>
        </p:txBody>
      </p:sp>
      <p:pic>
        <p:nvPicPr>
          <p:cNvPr id="3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600200"/>
            <a:ext cx="4028760" cy="3657240"/>
          </a:xfrm>
          <a:prstGeom prst="rect">
            <a:avLst/>
          </a:prstGeom>
          <a:ln w="9360">
            <a:noFill/>
          </a:ln>
        </p:spPr>
      </p:pic>
      <p:pic>
        <p:nvPicPr>
          <p:cNvPr id="30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920" y="1600200"/>
            <a:ext cx="3719160" cy="3428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Better understanding of flat and smooth shading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Making fun shapes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Understanding how light interacts with surfaces via calculations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Goals</a:t>
            </a:r>
            <a:endParaRPr/>
          </a:p>
        </p:txBody>
      </p:sp>
      <p:pic>
        <p:nvPicPr>
          <p:cNvPr id="23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4114800"/>
            <a:ext cx="3914280" cy="2199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Decompose a sphere into small polygons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And each polygon has a few vertices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coordinates of each vertex can be expressed by angle “theta” and “phi”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Step 1: Draw your sphere</a:t>
            </a:r>
            <a:endParaRPr/>
          </a:p>
        </p:txBody>
      </p:sp>
      <p:pic>
        <p:nvPicPr>
          <p:cNvPr id="237" name="Picture 2" descr=""/>
          <p:cNvPicPr/>
          <p:nvPr/>
        </p:nvPicPr>
        <p:blipFill>
          <a:blip r:embed="rId1"/>
          <a:srcRect l="0" t="0" r="0" b="5987"/>
          <a:stretch>
            <a:fillRect/>
          </a:stretch>
        </p:blipFill>
        <p:spPr>
          <a:xfrm>
            <a:off x="4724280" y="3276720"/>
            <a:ext cx="3809520" cy="3580920"/>
          </a:xfrm>
          <a:prstGeom prst="rect">
            <a:avLst/>
          </a:prstGeom>
          <a:ln w="9360">
            <a:noFill/>
          </a:ln>
        </p:spPr>
      </p:pic>
      <p:pic>
        <p:nvPicPr>
          <p:cNvPr id="23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320" y="3962520"/>
            <a:ext cx="2666520" cy="2666520"/>
          </a:xfrm>
          <a:prstGeom prst="rect">
            <a:avLst/>
          </a:prstGeom>
          <a:ln w="9360"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2705040" y="4854600"/>
            <a:ext cx="263160" cy="329760"/>
          </a:xfrm>
          <a:prstGeom prst="rect">
            <a:avLst/>
          </a:prstGeom>
          <a:solidFill>
            <a:srgbClr val="ffff00"/>
          </a:solidFill>
          <a:ln w="57240">
            <a:solidFill>
              <a:srgbClr val="ff0000"/>
            </a:solidFill>
            <a:round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Go to the function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void drawSphere(double r)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Look into the for-loop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Step 1: Draw your sphere</a:t>
            </a:r>
            <a:endParaRPr/>
          </a:p>
        </p:txBody>
      </p:sp>
      <p:pic>
        <p:nvPicPr>
          <p:cNvPr id="242" name="Picture 4" descr=""/>
          <p:cNvPicPr/>
          <p:nvPr/>
        </p:nvPicPr>
        <p:blipFill>
          <a:blip r:embed="rId1">
            <a:lum bright="-12000"/>
          </a:blip>
          <a:stretch>
            <a:fillRect/>
          </a:stretch>
        </p:blipFill>
        <p:spPr>
          <a:xfrm>
            <a:off x="533520" y="3581280"/>
            <a:ext cx="8102160" cy="1698120"/>
          </a:xfrm>
          <a:prstGeom prst="rect">
            <a:avLst/>
          </a:prstGeom>
          <a:ln w="9360"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4929480" y="5300640"/>
            <a:ext cx="3817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Tahoma"/>
              </a:rPr>
              <a:t>Source</a:t>
            </a:r>
            <a:r>
              <a:rPr i="1" lang="en-US">
                <a:solidFill>
                  <a:srgbClr val="000000"/>
                </a:solidFill>
                <a:latin typeface="Tahoma"/>
              </a:rPr>
              <a:t>: “Sphere” on Wikipedia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1219320"/>
            <a:ext cx="8229240" cy="5376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1700">
                <a:solidFill>
                  <a:srgbClr val="000000"/>
                </a:solidFill>
                <a:latin typeface="Lucida Sans Unicode"/>
              </a:rPr>
              <a:t>Variable i is the movement along the latitude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1700">
                <a:solidFill>
                  <a:srgbClr val="000000"/>
                </a:solidFill>
                <a:latin typeface="Lucida Sans Unicode"/>
              </a:rPr>
              <a:t>Variable j is the movement along the longtitude</a:t>
            </a:r>
            <a:r>
              <a:rPr lang="en-US" sz="1700">
                <a:solidFill>
                  <a:srgbClr val="000000"/>
                </a:solidFill>
                <a:latin typeface="Lucida Sans Unicode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glVertex3d(r*sin(i*M_PI/n)*cos(j*M_PI/n),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>
                <a:solidFill>
                  <a:srgbClr val="000000"/>
                </a:solidFill>
                <a:latin typeface="Courier New"/>
              </a:rPr>
              <a:t>r*cos(i*M_PI/n)*cos(j*M_PI/n),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>
                <a:solidFill>
                  <a:srgbClr val="000000"/>
                </a:solidFill>
                <a:latin typeface="Courier New"/>
              </a:rPr>
              <a:t>r*sin(j*M_PI/n));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glVertex3d(r*sin((i+</a:t>
            </a:r>
            <a:r>
              <a:rPr lang="en-US">
                <a:solidFill>
                  <a:srgbClr val="ff0000"/>
                </a:solidFill>
                <a:latin typeface="Courier New"/>
              </a:rPr>
              <a:t>1</a:t>
            </a:r>
            <a:r>
              <a:rPr lang="en-US">
                <a:solidFill>
                  <a:srgbClr val="000000"/>
                </a:solidFill>
                <a:latin typeface="Courier New"/>
              </a:rPr>
              <a:t>)*M_PI/n)*cos(j*M_PI/n),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>
                <a:solidFill>
                  <a:srgbClr val="000000"/>
                </a:solidFill>
                <a:latin typeface="Courier New"/>
              </a:rPr>
              <a:t>r*cos((i+</a:t>
            </a:r>
            <a:r>
              <a:rPr lang="en-US">
                <a:solidFill>
                  <a:srgbClr val="ff0000"/>
                </a:solidFill>
                <a:latin typeface="Courier New"/>
              </a:rPr>
              <a:t>1</a:t>
            </a:r>
            <a:r>
              <a:rPr lang="en-US">
                <a:solidFill>
                  <a:srgbClr val="000000"/>
                </a:solidFill>
                <a:latin typeface="Courier New"/>
              </a:rPr>
              <a:t>)*M_PI/n)*cos(j*M_PI/n),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>
                <a:solidFill>
                  <a:srgbClr val="000000"/>
                </a:solidFill>
                <a:latin typeface="Courier New"/>
              </a:rPr>
              <a:t>r*sin(j*M_PI/n));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glVertex3d(r*sin((i+</a:t>
            </a:r>
            <a:r>
              <a:rPr lang="en-US">
                <a:solidFill>
                  <a:srgbClr val="ff0000"/>
                </a:solidFill>
                <a:latin typeface="Courier New"/>
              </a:rPr>
              <a:t>1</a:t>
            </a:r>
            <a:r>
              <a:rPr lang="en-US">
                <a:solidFill>
                  <a:srgbClr val="000000"/>
                </a:solidFill>
                <a:latin typeface="Courier New"/>
              </a:rPr>
              <a:t>)*M_PI/n)*cos((j+</a:t>
            </a:r>
            <a:r>
              <a:rPr lang="en-US">
                <a:solidFill>
                  <a:srgbClr val="ff0000"/>
                </a:solidFill>
                <a:latin typeface="Courier New"/>
              </a:rPr>
              <a:t>1</a:t>
            </a:r>
            <a:r>
              <a:rPr lang="en-US">
                <a:solidFill>
                  <a:srgbClr val="000000"/>
                </a:solidFill>
                <a:latin typeface="Courier New"/>
              </a:rPr>
              <a:t>)*M_PI/n),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>
                <a:solidFill>
                  <a:srgbClr val="000000"/>
                </a:solidFill>
                <a:latin typeface="Courier New"/>
              </a:rPr>
              <a:t>r*cos((i+</a:t>
            </a:r>
            <a:r>
              <a:rPr lang="en-US">
                <a:solidFill>
                  <a:srgbClr val="ff0000"/>
                </a:solidFill>
                <a:latin typeface="Courier New"/>
              </a:rPr>
              <a:t>1</a:t>
            </a:r>
            <a:r>
              <a:rPr lang="en-US">
                <a:solidFill>
                  <a:srgbClr val="000000"/>
                </a:solidFill>
                <a:latin typeface="Courier New"/>
              </a:rPr>
              <a:t>)*M_PI/n)*cos((j+</a:t>
            </a:r>
            <a:r>
              <a:rPr lang="en-US">
                <a:solidFill>
                  <a:srgbClr val="ff0000"/>
                </a:solidFill>
                <a:latin typeface="Courier New"/>
              </a:rPr>
              <a:t>1</a:t>
            </a:r>
            <a:r>
              <a:rPr lang="en-US">
                <a:solidFill>
                  <a:srgbClr val="000000"/>
                </a:solidFill>
                <a:latin typeface="Courier New"/>
              </a:rPr>
              <a:t>)*M_PI/n),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>
                <a:solidFill>
                  <a:srgbClr val="000000"/>
                </a:solidFill>
                <a:latin typeface="Courier New"/>
              </a:rPr>
              <a:t>r*sin((j+</a:t>
            </a:r>
            <a:r>
              <a:rPr lang="en-US">
                <a:solidFill>
                  <a:srgbClr val="ff0000"/>
                </a:solidFill>
                <a:latin typeface="Courier New"/>
              </a:rPr>
              <a:t>1</a:t>
            </a:r>
            <a:r>
              <a:rPr lang="en-US">
                <a:solidFill>
                  <a:srgbClr val="000000"/>
                </a:solidFill>
                <a:latin typeface="Courier New"/>
              </a:rPr>
              <a:t>)*M_PI/n));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glVertex3d(r*sin(i*M_PI/n)*cos((j+</a:t>
            </a:r>
            <a:r>
              <a:rPr lang="en-US">
                <a:solidFill>
                  <a:srgbClr val="ff0000"/>
                </a:solidFill>
                <a:latin typeface="Courier New"/>
              </a:rPr>
              <a:t>1</a:t>
            </a:r>
            <a:r>
              <a:rPr lang="en-US">
                <a:solidFill>
                  <a:srgbClr val="000000"/>
                </a:solidFill>
                <a:latin typeface="Courier New"/>
              </a:rPr>
              <a:t>)*M_PI/n),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>
                <a:solidFill>
                  <a:srgbClr val="000000"/>
                </a:solidFill>
                <a:latin typeface="Courier New"/>
              </a:rPr>
              <a:t>r*cos(i*M_PI/n)*cos((j+</a:t>
            </a:r>
            <a:r>
              <a:rPr lang="en-US">
                <a:solidFill>
                  <a:srgbClr val="ff0000"/>
                </a:solidFill>
                <a:latin typeface="Courier New"/>
              </a:rPr>
              <a:t>1</a:t>
            </a:r>
            <a:r>
              <a:rPr lang="en-US">
                <a:solidFill>
                  <a:srgbClr val="000000"/>
                </a:solidFill>
                <a:latin typeface="Courier New"/>
              </a:rPr>
              <a:t>)*M_PI/n),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>
                <a:solidFill>
                  <a:srgbClr val="000000"/>
                </a:solidFill>
                <a:latin typeface="Courier New"/>
              </a:rPr>
              <a:t>r*sin((j+</a:t>
            </a:r>
            <a:r>
              <a:rPr lang="en-US">
                <a:solidFill>
                  <a:srgbClr val="ff0000"/>
                </a:solidFill>
                <a:latin typeface="Courier New"/>
              </a:rPr>
              <a:t>1</a:t>
            </a:r>
            <a:r>
              <a:rPr lang="en-US">
                <a:solidFill>
                  <a:srgbClr val="000000"/>
                </a:solidFill>
                <a:latin typeface="Courier New"/>
              </a:rPr>
              <a:t>)*M_PI/n));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5" name="Picture 5" descr=""/>
          <p:cNvPicPr/>
          <p:nvPr/>
        </p:nvPicPr>
        <p:blipFill>
          <a:blip r:embed="rId1"/>
          <a:srcRect l="533687" t="147727" r="531949" b="148636"/>
          <a:stretch>
            <a:fillRect/>
          </a:stretch>
        </p:blipFill>
        <p:spPr>
          <a:xfrm>
            <a:off x="6629400" y="4475160"/>
            <a:ext cx="2514240" cy="2382480"/>
          </a:xfrm>
          <a:prstGeom prst="rect">
            <a:avLst/>
          </a:prstGeom>
          <a:ln w="9360">
            <a:noFill/>
          </a:ln>
        </p:spPr>
      </p:pic>
      <p:sp>
        <p:nvSpPr>
          <p:cNvPr id="24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Step 1: Draw your sphere</a:t>
            </a:r>
            <a:endParaRPr/>
          </a:p>
        </p:txBody>
      </p:sp>
      <p:pic>
        <p:nvPicPr>
          <p:cNvPr id="24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880" y="762120"/>
            <a:ext cx="2819160" cy="28191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Usually we can follow the lecture slides, computing the vertex normal by the polygons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However, the sphere is a special case - We can compute the normals in an easier manner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
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The normal vector of a point on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
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a sphere is the unit vector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
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of the point itself</a:t>
            </a:r>
            <a:endParaRPr/>
          </a:p>
        </p:txBody>
      </p:sp>
      <p:pic>
        <p:nvPicPr>
          <p:cNvPr id="249" name="Title 1" descr=""/>
          <p:cNvPicPr/>
          <p:nvPr/>
        </p:nvPicPr>
        <p:blipFill>
          <a:blip r:embed="rId1"/>
          <a:srcRect l="0" t="0" r="39750" b="0"/>
          <a:stretch>
            <a:fillRect/>
          </a:stretch>
        </p:blipFill>
        <p:spPr>
          <a:xfrm>
            <a:off x="228600" y="289080"/>
            <a:ext cx="5119200" cy="1158480"/>
          </a:xfrm>
          <a:prstGeom prst="rect">
            <a:avLst/>
          </a:prstGeom>
          <a:ln>
            <a:noFill/>
          </a:ln>
        </p:spPr>
      </p:pic>
      <p:pic>
        <p:nvPicPr>
          <p:cNvPr id="25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480" y="2971800"/>
            <a:ext cx="3504960" cy="3504960"/>
          </a:xfrm>
          <a:prstGeom prst="rect">
            <a:avLst/>
          </a:prstGeom>
          <a:ln w="9360">
            <a:noFill/>
          </a:ln>
        </p:spPr>
      </p:pic>
      <p:sp>
        <p:nvSpPr>
          <p:cNvPr id="251" name="CustomShape 2"/>
          <p:cNvSpPr/>
          <p:nvPr/>
        </p:nvSpPr>
        <p:spPr>
          <a:xfrm flipV="1">
            <a:off x="7467480" y="3656880"/>
            <a:ext cx="980640" cy="696600"/>
          </a:xfrm>
          <a:prstGeom prst="straightConnector1">
            <a:avLst/>
          </a:prstGeom>
          <a:noFill/>
          <a:ln w="63360">
            <a:solidFill>
              <a:srgbClr val="ff0000"/>
            </a:solidFill>
            <a:round/>
            <a:tailEnd len="med" type="arrow" w="med"/>
          </a:ln>
        </p:spPr>
      </p:sp>
      <p:pic>
        <p:nvPicPr>
          <p:cNvPr id="252" name="Title 1" descr=""/>
          <p:cNvPicPr/>
          <p:nvPr/>
        </p:nvPicPr>
        <p:blipFill>
          <a:blip r:embed="rId3"/>
          <a:srcRect l="63642" t="0" r="0" b="0"/>
          <a:stretch>
            <a:fillRect/>
          </a:stretch>
        </p:blipFill>
        <p:spPr>
          <a:xfrm>
            <a:off x="5369040" y="289080"/>
            <a:ext cx="3088800" cy="11584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Title 1" descr=""/>
          <p:cNvPicPr/>
          <p:nvPr/>
        </p:nvPicPr>
        <p:blipFill>
          <a:blip r:embed="rId1"/>
          <a:srcRect l="0" t="0" r="39750" b="0"/>
          <a:stretch>
            <a:fillRect/>
          </a:stretch>
        </p:blipFill>
        <p:spPr>
          <a:xfrm>
            <a:off x="228600" y="289080"/>
            <a:ext cx="5119200" cy="1158480"/>
          </a:xfrm>
          <a:prstGeom prst="rect">
            <a:avLst/>
          </a:prstGeom>
          <a:ln>
            <a:noFill/>
          </a:ln>
        </p:spPr>
      </p:pic>
      <p:pic>
        <p:nvPicPr>
          <p:cNvPr id="254" name="Title 1" descr=""/>
          <p:cNvPicPr/>
          <p:nvPr/>
        </p:nvPicPr>
        <p:blipFill>
          <a:blip r:embed="rId2"/>
          <a:srcRect l="63642" t="0" r="0" b="0"/>
          <a:stretch>
            <a:fillRect/>
          </a:stretch>
        </p:blipFill>
        <p:spPr>
          <a:xfrm>
            <a:off x="5369040" y="289080"/>
            <a:ext cx="3088800" cy="1158480"/>
          </a:xfrm>
          <a:prstGeom prst="rect">
            <a:avLst/>
          </a:prstGeom>
          <a:ln w="9360">
            <a:noFill/>
          </a:ln>
        </p:spPr>
      </p:pic>
      <p:pic>
        <p:nvPicPr>
          <p:cNvPr id="255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447920"/>
            <a:ext cx="4647960" cy="3276360"/>
          </a:xfrm>
          <a:prstGeom prst="rect">
            <a:avLst/>
          </a:prstGeom>
          <a:ln w="9360"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3551400" y="1644480"/>
            <a:ext cx="1452960" cy="1155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Tahoma"/>
              </a:rPr>
              <a:t>The equation gives us a point on the surface</a:t>
            </a:r>
            <a:endParaRPr/>
          </a:p>
        </p:txBody>
      </p:sp>
      <p:pic>
        <p:nvPicPr>
          <p:cNvPr id="257" name="Picture 11" descr=""/>
          <p:cNvPicPr/>
          <p:nvPr/>
        </p:nvPicPr>
        <p:blipFill>
          <a:blip r:embed="rId4"/>
          <a:srcRect l="0" t="0" r="15994" b="0"/>
          <a:stretch>
            <a:fillRect/>
          </a:stretch>
        </p:blipFill>
        <p:spPr>
          <a:xfrm>
            <a:off x="4038480" y="3129120"/>
            <a:ext cx="4379400" cy="3119040"/>
          </a:xfrm>
          <a:prstGeom prst="rect">
            <a:avLst/>
          </a:prstGeom>
          <a:ln w="9360"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7070040" y="3319920"/>
            <a:ext cx="1299240" cy="1368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Tahoma"/>
              </a:rPr>
              <a:t>Vector from origin to point </a:t>
            </a:r>
            <a:r>
              <a:rPr b="1" i="1" lang="en-US" sz="1400">
                <a:solidFill>
                  <a:srgbClr val="000000"/>
                </a:solidFill>
                <a:latin typeface="Tahoma"/>
              </a:rPr>
              <a:t>is</a:t>
            </a:r>
            <a:r>
              <a:rPr b="1" lang="en-US" sz="1400">
                <a:solidFill>
                  <a:srgbClr val="000000"/>
                </a:solidFill>
                <a:latin typeface="Tahoma"/>
              </a:rPr>
              <a:t> the normal!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1447920"/>
            <a:ext cx="8229240" cy="54097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SzPct val="68000"/>
              <a:buFont typeface="Wingdings 3" charset="2"/>
              <a:buChar char="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The normal of the whole polygon is the coordinate of the center of the polygon for a sphere</a:t>
            </a:r>
            <a:endParaRPr/>
          </a:p>
          <a:p>
            <a:pPr>
              <a:lnSpc>
                <a:spcPct val="80000"/>
              </a:lnSpc>
              <a:buSzPct val="68000"/>
              <a:buFont typeface="Wingdings 3" charset="2"/>
              <a:buChar char="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Use the center of polygon to be the normal</a:t>
            </a:r>
            <a:endParaRPr/>
          </a:p>
          <a:p>
            <a:r>
              <a:rPr lang="en-US" sz="1300">
                <a:solidFill>
                  <a:srgbClr val="ff0000"/>
                </a:solidFill>
                <a:latin typeface="Courier New"/>
              </a:rPr>
              <a:t>glNormal3d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(sin(</a:t>
            </a:r>
            <a:r>
              <a:rPr lang="en-US" sz="1300">
                <a:solidFill>
                  <a:srgbClr val="ff0000"/>
                </a:solidFill>
                <a:latin typeface="Courier New"/>
              </a:rPr>
              <a:t>(i+0.5)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*M_PI/n)*cos(</a:t>
            </a:r>
            <a:r>
              <a:rPr lang="en-US" sz="1300">
                <a:solidFill>
                  <a:srgbClr val="ff0000"/>
                </a:solidFill>
                <a:latin typeface="Courier New"/>
              </a:rPr>
              <a:t>(j+0.5)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*M_PI/n),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cos(</a:t>
            </a:r>
            <a:r>
              <a:rPr lang="en-US" sz="1300">
                <a:solidFill>
                  <a:srgbClr val="ff0000"/>
                </a:solidFill>
                <a:latin typeface="Courier New"/>
              </a:rPr>
              <a:t>(i+0.5)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*M_PI/n)*cos(</a:t>
            </a:r>
            <a:r>
              <a:rPr lang="en-US" sz="1300">
                <a:solidFill>
                  <a:srgbClr val="ff0000"/>
                </a:solidFill>
                <a:latin typeface="Courier New"/>
              </a:rPr>
              <a:t>(j+0.5)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*M_PI/n),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sin(</a:t>
            </a:r>
            <a:r>
              <a:rPr lang="en-US" sz="1300">
                <a:solidFill>
                  <a:srgbClr val="ff0000"/>
                </a:solidFill>
                <a:latin typeface="Courier New"/>
              </a:rPr>
              <a:t>(j+0.5)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*M_PI/n));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glVertex3d(r*sin(i*M_PI/n)*cos(j*M_PI/n),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r*cos(i*M_PI/n)*cos(j*M_PI/n),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r*sin(j*M_PI/n));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glVertex3d(r*sin((i+1)*M_PI/n)*cos(j*M_PI/n),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r*cos((i+1)*M_PI/n)*cos(j*M_PI/n),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r*sin(j*M_PI/n));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glVertex3d(r*sin((i+1)*M_PI/n)*cos((j+1)*M_PI/n),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r*cos((i+1)*M_PI/n)*cos((j+1)*M_PI/n),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r*sin((j+1)*M_PI/n));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glVertex3d(r*sin(i*M_PI/n)*cos((j+1)*M_PI/n),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r*cos(i*M_PI/n)*cos((j+1)*M_PI/n),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300">
                <a:solidFill>
                  <a:srgbClr val="000000"/>
                </a:solidFill>
                <a:latin typeface="Courier New"/>
              </a:rPr>
              <a:t>r*sin((j+1)*M_PI/n));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Step 2: </a:t>
            </a:r>
            <a:r>
              <a:rPr b="1" lang="en-US" sz="4100" u="sng">
                <a:solidFill>
                  <a:srgbClr val="ff0000"/>
                </a:solidFill>
                <a:latin typeface="Lucida Sans Unicode"/>
              </a:rPr>
              <a:t>Flat</a:t>
            </a:r>
            <a:r>
              <a:rPr b="1" lang="en-US" sz="4100">
                <a:solidFill>
                  <a:srgbClr val="464646"/>
                </a:solidFill>
                <a:latin typeface="Lucida Sans Unicode"/>
              </a:rPr>
              <a:t> shading</a:t>
            </a:r>
            <a:endParaRPr/>
          </a:p>
        </p:txBody>
      </p:sp>
      <p:pic>
        <p:nvPicPr>
          <p:cNvPr id="26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67280" y="3581280"/>
            <a:ext cx="2666520" cy="2666520"/>
          </a:xfrm>
          <a:prstGeom prst="rect">
            <a:avLst/>
          </a:prstGeom>
          <a:ln w="9360">
            <a:noFill/>
          </a:ln>
        </p:spPr>
      </p:pic>
      <p:sp>
        <p:nvSpPr>
          <p:cNvPr id="262" name="CustomShape 3"/>
          <p:cNvSpPr/>
          <p:nvPr/>
        </p:nvSpPr>
        <p:spPr>
          <a:xfrm>
            <a:off x="7353360" y="4473720"/>
            <a:ext cx="263160" cy="329760"/>
          </a:xfrm>
          <a:prstGeom prst="rect">
            <a:avLst/>
          </a:prstGeom>
          <a:solidFill>
            <a:srgbClr val="ffff00"/>
          </a:solidFill>
          <a:ln w="57240">
            <a:solidFill>
              <a:srgbClr val="ff0000"/>
            </a:solidFill>
            <a:round/>
          </a:ln>
        </p:spPr>
      </p:sp>
      <p:sp>
        <p:nvSpPr>
          <p:cNvPr id="263" name="CustomShape 4"/>
          <p:cNvSpPr/>
          <p:nvPr/>
        </p:nvSpPr>
        <p:spPr>
          <a:xfrm flipV="1">
            <a:off x="7467480" y="3886200"/>
            <a:ext cx="1066320" cy="761760"/>
          </a:xfrm>
          <a:prstGeom prst="straightConnector1">
            <a:avLst/>
          </a:prstGeom>
          <a:noFill/>
          <a:ln w="63360">
            <a:solidFill>
              <a:srgbClr val="ff0000"/>
            </a:solidFill>
            <a:round/>
            <a:tailEnd len="med" type="arrow" w="med"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2728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Step 3: </a:t>
            </a:r>
            <a:r>
              <a:rPr b="1" lang="en-US" sz="4100" u="sng">
                <a:solidFill>
                  <a:srgbClr val="ff0000"/>
                </a:solidFill>
                <a:latin typeface="Lucida Sans Unicode"/>
              </a:rPr>
              <a:t>Smooth</a:t>
            </a:r>
            <a:r>
              <a:rPr b="1" lang="en-US" sz="4100">
                <a:solidFill>
                  <a:srgbClr val="464646"/>
                </a:solidFill>
                <a:latin typeface="Lucida Sans Unicode"/>
              </a:rPr>
              <a:t> Shading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380880" y="2209680"/>
            <a:ext cx="4571640" cy="44985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100">
                <a:solidFill>
                  <a:srgbClr val="ff0000"/>
                </a:solidFill>
                <a:latin typeface="Courier New"/>
              </a:rPr>
              <a:t>glNormal3d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(sin(i*M_PI/n)*cos(j*M_PI/n),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cos(i*M_PI/n)*cos(j*M_PI/n),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sin(j*M_PI/n));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glVertex3d(r*sin(i*M_PI/n)*cos(j*M_PI/n),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r*cos(i*M_PI/n)*cos(j*M_PI/n),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r*sin(j*M_PI/n));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0000"/>
                </a:solidFill>
                <a:latin typeface="Courier New"/>
              </a:rPr>
              <a:t>glNormal3d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(sin((i+1)*M_PI/n)*cos(j*M_PI/n),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cos((i+1)*M_PI/n)*cos(j*M_PI/n),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sin(j*M_PI/n));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glVertex3d(r*sin((i+1)*M_PI/n)*cos(j*M_PI/n),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r*cos((i+1)*M_PI/n)*cos(j*M_PI/n),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r*sin(j*M_PI/n));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sp>
        <p:nvSpPr>
          <p:cNvPr id="266" name="TextShape 3"/>
          <p:cNvSpPr txBox="1"/>
          <p:nvPr/>
        </p:nvSpPr>
        <p:spPr>
          <a:xfrm>
            <a:off x="4572000" y="1676520"/>
            <a:ext cx="4800240" cy="39412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100">
                <a:solidFill>
                  <a:srgbClr val="ff0000"/>
                </a:solidFill>
                <a:latin typeface="Courier New"/>
              </a:rPr>
              <a:t>glNormal3d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(sin((i+1)*M_PI/n)*cos((j+1)*M_PI/n),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cos((i+1)*M_PI/n)*cos((j+1)*M_PI/n),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sin((j+1)*M_PI/n));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glVertex3d(r*sin((i+1)*M_PI/n)*cos((j+1)*M_PI/n),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r*cos((i+1)*M_PI/n)*cos((j+1)*M_PI/n),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r*sin((j+1)*M_PI/n));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0000"/>
                </a:solidFill>
                <a:latin typeface="Courier New"/>
              </a:rPr>
              <a:t>glNormal3d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(sin(i*M_PI/n)*cos((j+1)*M_PI/n),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cos(i*M_PI/n)*cos((j+1)*M_PI/n),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sin((j+1)*M_PI/n));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glVertex3d(r*sin(i*M_PI/n)*cos((j+1)*M_PI/n),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r*cos(i*M_PI/n)*cos((j+1)*M_PI/n),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r*sin((j+1)*M_PI/n));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67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67280" y="4191120"/>
            <a:ext cx="2666520" cy="2666520"/>
          </a:xfrm>
          <a:prstGeom prst="rect">
            <a:avLst/>
          </a:prstGeom>
          <a:ln w="9360">
            <a:noFill/>
          </a:ln>
        </p:spPr>
      </p:pic>
      <p:sp>
        <p:nvSpPr>
          <p:cNvPr id="268" name="CustomShape 4"/>
          <p:cNvSpPr/>
          <p:nvPr/>
        </p:nvSpPr>
        <p:spPr>
          <a:xfrm>
            <a:off x="7353360" y="5083200"/>
            <a:ext cx="263160" cy="329760"/>
          </a:xfrm>
          <a:prstGeom prst="rect">
            <a:avLst/>
          </a:prstGeom>
          <a:solidFill>
            <a:srgbClr val="ffff00"/>
          </a:solidFill>
          <a:ln w="57240">
            <a:solidFill>
              <a:srgbClr val="ff0000"/>
            </a:solidFill>
            <a:round/>
          </a:ln>
        </p:spPr>
      </p:sp>
      <p:sp>
        <p:nvSpPr>
          <p:cNvPr id="269" name="CustomShape 5"/>
          <p:cNvSpPr/>
          <p:nvPr/>
        </p:nvSpPr>
        <p:spPr>
          <a:xfrm flipV="1">
            <a:off x="7543800" y="4343400"/>
            <a:ext cx="1066320" cy="761760"/>
          </a:xfrm>
          <a:prstGeom prst="straightConnector1">
            <a:avLst/>
          </a:prstGeom>
          <a:noFill/>
          <a:ln w="63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270" name="CustomShape 6"/>
          <p:cNvSpPr/>
          <p:nvPr/>
        </p:nvSpPr>
        <p:spPr>
          <a:xfrm flipV="1">
            <a:off x="7620120" y="5333040"/>
            <a:ext cx="1294920" cy="75960"/>
          </a:xfrm>
          <a:prstGeom prst="straightConnector1">
            <a:avLst/>
          </a:prstGeom>
          <a:noFill/>
          <a:ln w="63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271" name="CustomShape 7"/>
          <p:cNvSpPr/>
          <p:nvPr/>
        </p:nvSpPr>
        <p:spPr>
          <a:xfrm flipV="1">
            <a:off x="7315200" y="4114080"/>
            <a:ext cx="761760" cy="990360"/>
          </a:xfrm>
          <a:prstGeom prst="straightConnector1">
            <a:avLst/>
          </a:prstGeom>
          <a:noFill/>
          <a:ln w="63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272" name="CustomShape 8"/>
          <p:cNvSpPr/>
          <p:nvPr/>
        </p:nvSpPr>
        <p:spPr>
          <a:xfrm flipV="1">
            <a:off x="7391520" y="4800600"/>
            <a:ext cx="1142640" cy="609120"/>
          </a:xfrm>
          <a:prstGeom prst="straightConnector1">
            <a:avLst/>
          </a:prstGeom>
          <a:noFill/>
          <a:ln w="63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273" name="CustomShape 9"/>
          <p:cNvSpPr/>
          <p:nvPr/>
        </p:nvSpPr>
        <p:spPr>
          <a:xfrm>
            <a:off x="609480" y="1295280"/>
            <a:ext cx="3352320" cy="91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Set different normal vectors for different vertices</a:t>
            </a:r>
            <a:endParaRPr/>
          </a:p>
        </p:txBody>
      </p:sp>
      <p:sp>
        <p:nvSpPr>
          <p:cNvPr id="274" name="CustomShape 10"/>
          <p:cNvSpPr/>
          <p:nvPr/>
        </p:nvSpPr>
        <p:spPr>
          <a:xfrm>
            <a:off x="686160" y="2927160"/>
            <a:ext cx="2514240" cy="639000"/>
          </a:xfrm>
          <a:prstGeom prst="rect">
            <a:avLst/>
          </a:prstGeom>
          <a:gradFill>
            <a:gsLst>
              <a:gs pos="0">
                <a:srgbClr val="ff9193"/>
              </a:gs>
              <a:gs pos="100000">
                <a:srgbClr val="ffcbcd"/>
              </a:gs>
            </a:gsLst>
            <a:lin ang="16200000"/>
          </a:gradFill>
          <a:ln w="9360">
            <a:solidFill>
              <a:srgbClr val="da1f28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Let’s try it all together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