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9144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233781" y="1323689"/>
            <a:ext cx="6390300" cy="3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233775" y="5038444"/>
            <a:ext cx="63903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233775" y="1966444"/>
            <a:ext cx="6390300" cy="3490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233775" y="5603956"/>
            <a:ext cx="63903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233775" y="3823733"/>
            <a:ext cx="63903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233775" y="791156"/>
            <a:ext cx="63903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233775" y="2048844"/>
            <a:ext cx="63903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233775" y="791156"/>
            <a:ext cx="63903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233775" y="2048844"/>
            <a:ext cx="30000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3624300" y="2048844"/>
            <a:ext cx="30000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233775" y="791156"/>
            <a:ext cx="63903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233775" y="987733"/>
            <a:ext cx="21060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233775" y="2470400"/>
            <a:ext cx="2106000" cy="5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67688" y="800267"/>
            <a:ext cx="4775700" cy="72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429000" y="-222"/>
            <a:ext cx="34290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199125" y="2192311"/>
            <a:ext cx="3033900" cy="2635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199125" y="4983244"/>
            <a:ext cx="3033900" cy="2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3704625" y="1287244"/>
            <a:ext cx="2877600" cy="6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233775" y="7521022"/>
            <a:ext cx="4499100" cy="1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33775" y="791156"/>
            <a:ext cx="63903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33775" y="2048844"/>
            <a:ext cx="63903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hyperlink" Target="#slide=id.g328717a5e8_0_110" TargetMode="External"/><Relationship Id="rId10" Type="http://schemas.openxmlformats.org/officeDocument/2006/relationships/hyperlink" Target="#slide=id.g328717a5e8_0_98" TargetMode="External"/><Relationship Id="rId13" Type="http://schemas.openxmlformats.org/officeDocument/2006/relationships/hyperlink" Target="#slide=id.g328717a5e8_0_134" TargetMode="External"/><Relationship Id="rId12" Type="http://schemas.openxmlformats.org/officeDocument/2006/relationships/hyperlink" Target="#slide=id.g328717a5e8_0_122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#slide=id.g2f31a91685_0_8" TargetMode="External"/><Relationship Id="rId4" Type="http://schemas.openxmlformats.org/officeDocument/2006/relationships/hyperlink" Target="#slide=id.g328717a5e8_0_18" TargetMode="External"/><Relationship Id="rId9" Type="http://schemas.openxmlformats.org/officeDocument/2006/relationships/hyperlink" Target="#slide=id.g328717a5e8_0_86" TargetMode="External"/><Relationship Id="rId15" Type="http://schemas.openxmlformats.org/officeDocument/2006/relationships/hyperlink" Target="#slide=id.g328717a5e8_0_158" TargetMode="External"/><Relationship Id="rId14" Type="http://schemas.openxmlformats.org/officeDocument/2006/relationships/hyperlink" Target="#slide=id.g328717a5e8_0_146" TargetMode="External"/><Relationship Id="rId16" Type="http://schemas.openxmlformats.org/officeDocument/2006/relationships/hyperlink" Target="#slide=id.g328717a5e8_0_170" TargetMode="External"/><Relationship Id="rId5" Type="http://schemas.openxmlformats.org/officeDocument/2006/relationships/hyperlink" Target="#slide=id.g328717a5e8_0_30" TargetMode="External"/><Relationship Id="rId6" Type="http://schemas.openxmlformats.org/officeDocument/2006/relationships/hyperlink" Target="#slide=id.g328717a5e8_0_50" TargetMode="External"/><Relationship Id="rId7" Type="http://schemas.openxmlformats.org/officeDocument/2006/relationships/hyperlink" Target="#slide=id.g328717a5e8_0_62" TargetMode="External"/><Relationship Id="rId8" Type="http://schemas.openxmlformats.org/officeDocument/2006/relationships/hyperlink" Target="#slide=id.g328717a5e8_0_74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0" y="265600"/>
            <a:ext cx="8012100" cy="101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Chatty</a:t>
            </a:r>
            <a:endParaRPr b="1" sz="48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</a:endParaRPr>
          </a:p>
        </p:txBody>
      </p:sp>
      <p:sp>
        <p:nvSpPr>
          <p:cNvPr id="55" name="Shape 55">
            <a:hlinkClick r:id="rId3"/>
          </p:cNvPr>
          <p:cNvSpPr/>
          <p:nvPr/>
        </p:nvSpPr>
        <p:spPr>
          <a:xfrm>
            <a:off x="399500" y="1398225"/>
            <a:ext cx="1735200" cy="770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Prompt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56" name="Shape 56">
            <a:hlinkClick r:id="rId4"/>
          </p:cNvPr>
          <p:cNvSpPr/>
          <p:nvPr/>
        </p:nvSpPr>
        <p:spPr>
          <a:xfrm>
            <a:off x="2581288" y="1398225"/>
            <a:ext cx="2901900" cy="770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Understanding tone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57" name="Shape 57">
            <a:hlinkClick r:id="rId5"/>
          </p:cNvPr>
          <p:cNvSpPr/>
          <p:nvPr/>
        </p:nvSpPr>
        <p:spPr>
          <a:xfrm>
            <a:off x="399500" y="2495625"/>
            <a:ext cx="2463600" cy="770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Follow up ticket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58" name="Shape 58">
            <a:hlinkClick r:id="rId6"/>
          </p:cNvPr>
          <p:cNvSpPr/>
          <p:nvPr/>
        </p:nvSpPr>
        <p:spPr>
          <a:xfrm>
            <a:off x="3164660" y="2495600"/>
            <a:ext cx="3082800" cy="770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Agent callback 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59" name="Shape 59">
            <a:hlinkClick r:id="rId7"/>
          </p:cNvPr>
          <p:cNvSpPr/>
          <p:nvPr/>
        </p:nvSpPr>
        <p:spPr>
          <a:xfrm>
            <a:off x="399500" y="3593007"/>
            <a:ext cx="1735200" cy="7704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Waiting time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60" name="Shape 60">
            <a:hlinkClick r:id="rId8"/>
          </p:cNvPr>
          <p:cNvSpPr/>
          <p:nvPr/>
        </p:nvSpPr>
        <p:spPr>
          <a:xfrm>
            <a:off x="2581288" y="3593007"/>
            <a:ext cx="3595800" cy="770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Personality bot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61" name="Shape 61">
            <a:hlinkClick r:id="rId9"/>
          </p:cNvPr>
          <p:cNvSpPr/>
          <p:nvPr/>
        </p:nvSpPr>
        <p:spPr>
          <a:xfrm>
            <a:off x="399500" y="4690398"/>
            <a:ext cx="3082800" cy="770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“Do you mean”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62" name="Shape 62">
            <a:hlinkClick r:id="rId10"/>
          </p:cNvPr>
          <p:cNvSpPr/>
          <p:nvPr/>
        </p:nvSpPr>
        <p:spPr>
          <a:xfrm>
            <a:off x="3928724" y="4690398"/>
            <a:ext cx="2248200" cy="770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Language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63" name="Shape 63">
            <a:hlinkClick r:id="rId11"/>
          </p:cNvPr>
          <p:cNvSpPr/>
          <p:nvPr/>
        </p:nvSpPr>
        <p:spPr>
          <a:xfrm>
            <a:off x="399500" y="5787800"/>
            <a:ext cx="3082800" cy="770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Auto-complete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64" name="Shape 64">
            <a:hlinkClick r:id="rId12"/>
          </p:cNvPr>
          <p:cNvSpPr/>
          <p:nvPr/>
        </p:nvSpPr>
        <p:spPr>
          <a:xfrm>
            <a:off x="3926729" y="5787775"/>
            <a:ext cx="1735200" cy="7704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Emoji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65" name="Shape 65">
            <a:hlinkClick r:id="rId13"/>
          </p:cNvPr>
          <p:cNvSpPr/>
          <p:nvPr/>
        </p:nvSpPr>
        <p:spPr>
          <a:xfrm>
            <a:off x="399500" y="6885181"/>
            <a:ext cx="2776500" cy="770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Keep track of previous case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66" name="Shape 66">
            <a:hlinkClick r:id="rId14"/>
          </p:cNvPr>
          <p:cNvSpPr/>
          <p:nvPr/>
        </p:nvSpPr>
        <p:spPr>
          <a:xfrm>
            <a:off x="3482285" y="6885181"/>
            <a:ext cx="2776500" cy="770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Predict &amp; suggest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67" name="Shape 67">
            <a:hlinkClick r:id="rId15"/>
          </p:cNvPr>
          <p:cNvSpPr/>
          <p:nvPr/>
        </p:nvSpPr>
        <p:spPr>
          <a:xfrm>
            <a:off x="399500" y="7982575"/>
            <a:ext cx="3351300" cy="770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Better recommendation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68" name="Shape 68">
            <a:hlinkClick r:id="rId16"/>
          </p:cNvPr>
          <p:cNvSpPr/>
          <p:nvPr/>
        </p:nvSpPr>
        <p:spPr>
          <a:xfrm>
            <a:off x="4211727" y="7982550"/>
            <a:ext cx="2046900" cy="7704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Proactive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0" y="-8400"/>
            <a:ext cx="6858000" cy="9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6103400" y="-8400"/>
            <a:ext cx="621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x</a:t>
            </a:r>
            <a:endParaRPr sz="4800"/>
          </a:p>
        </p:txBody>
      </p:sp>
      <p:sp>
        <p:nvSpPr>
          <p:cNvPr id="143" name="Shape 143"/>
          <p:cNvSpPr txBox="1"/>
          <p:nvPr/>
        </p:nvSpPr>
        <p:spPr>
          <a:xfrm>
            <a:off x="1319100" y="81600"/>
            <a:ext cx="4219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B1E6E"/>
                </a:solidFill>
              </a:rPr>
              <a:t>Chatty</a:t>
            </a:r>
            <a:endParaRPr sz="3600">
              <a:solidFill>
                <a:srgbClr val="CB1E6E"/>
              </a:solidFill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4616675" y="1331650"/>
            <a:ext cx="1864200" cy="644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Hi, John</a:t>
            </a:r>
            <a:endParaRPr sz="3000"/>
          </a:p>
        </p:txBody>
      </p:sp>
      <p:sp>
        <p:nvSpPr>
          <p:cNvPr id="145" name="Shape 145"/>
          <p:cNvSpPr txBox="1"/>
          <p:nvPr/>
        </p:nvSpPr>
        <p:spPr>
          <a:xfrm>
            <a:off x="308050" y="4208250"/>
            <a:ext cx="3265200" cy="836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</a:t>
            </a:r>
            <a:endParaRPr sz="3000"/>
          </a:p>
        </p:txBody>
      </p:sp>
      <p:sp>
        <p:nvSpPr>
          <p:cNvPr id="146" name="Shape 146"/>
          <p:cNvSpPr txBox="1"/>
          <p:nvPr/>
        </p:nvSpPr>
        <p:spPr>
          <a:xfrm>
            <a:off x="754600" y="2398450"/>
            <a:ext cx="5726400" cy="13968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 have fixed the billing issue. You will be refunded next month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0" y="2997575"/>
            <a:ext cx="8012100" cy="101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Display agent waiting</a:t>
            </a:r>
            <a:endParaRPr b="1" sz="48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time</a:t>
            </a:r>
            <a:endParaRPr b="1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0" y="-8400"/>
            <a:ext cx="6858000" cy="9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6103400" y="-8400"/>
            <a:ext cx="621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x</a:t>
            </a:r>
            <a:endParaRPr sz="4800"/>
          </a:p>
        </p:txBody>
      </p:sp>
      <p:sp>
        <p:nvSpPr>
          <p:cNvPr id="158" name="Shape 158"/>
          <p:cNvSpPr txBox="1"/>
          <p:nvPr/>
        </p:nvSpPr>
        <p:spPr>
          <a:xfrm>
            <a:off x="1319100" y="81600"/>
            <a:ext cx="4219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B1E6E"/>
                </a:solidFill>
              </a:rPr>
              <a:t>Chatty</a:t>
            </a:r>
            <a:endParaRPr sz="3600">
              <a:solidFill>
                <a:srgbClr val="CB1E6E"/>
              </a:solidFill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4616675" y="1331650"/>
            <a:ext cx="1864200" cy="644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Hi, John</a:t>
            </a:r>
            <a:endParaRPr sz="3000"/>
          </a:p>
        </p:txBody>
      </p:sp>
      <p:sp>
        <p:nvSpPr>
          <p:cNvPr id="160" name="Shape 160"/>
          <p:cNvSpPr txBox="1"/>
          <p:nvPr/>
        </p:nvSpPr>
        <p:spPr>
          <a:xfrm>
            <a:off x="308050" y="2280550"/>
            <a:ext cx="3265200" cy="1184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Can I talk to a live agent ? </a:t>
            </a:r>
            <a:endParaRPr sz="3000"/>
          </a:p>
        </p:txBody>
      </p:sp>
      <p:sp>
        <p:nvSpPr>
          <p:cNvPr id="161" name="Shape 161"/>
          <p:cNvSpPr txBox="1"/>
          <p:nvPr/>
        </p:nvSpPr>
        <p:spPr>
          <a:xfrm>
            <a:off x="2041875" y="3846250"/>
            <a:ext cx="4439100" cy="17340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Yes. Please wait while we route you to our agents</a:t>
            </a:r>
            <a:endParaRPr sz="3000"/>
          </a:p>
        </p:txBody>
      </p:sp>
      <p:sp>
        <p:nvSpPr>
          <p:cNvPr id="162" name="Shape 162"/>
          <p:cNvSpPr txBox="1"/>
          <p:nvPr/>
        </p:nvSpPr>
        <p:spPr>
          <a:xfrm>
            <a:off x="2041875" y="6111525"/>
            <a:ext cx="4439100" cy="118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Estimated wait time 1 min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0" y="2997575"/>
            <a:ext cx="8012100" cy="101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Personality bot</a:t>
            </a:r>
            <a:endParaRPr b="1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0" y="-8400"/>
            <a:ext cx="6858000" cy="9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6103400" y="-8400"/>
            <a:ext cx="621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x</a:t>
            </a:r>
            <a:endParaRPr sz="4800"/>
          </a:p>
        </p:txBody>
      </p:sp>
      <p:sp>
        <p:nvSpPr>
          <p:cNvPr id="174" name="Shape 174"/>
          <p:cNvSpPr txBox="1"/>
          <p:nvPr/>
        </p:nvSpPr>
        <p:spPr>
          <a:xfrm>
            <a:off x="1319100" y="81600"/>
            <a:ext cx="4219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B1E6E"/>
                </a:solidFill>
              </a:rPr>
              <a:t>Chatty</a:t>
            </a:r>
            <a:endParaRPr sz="3600">
              <a:solidFill>
                <a:srgbClr val="CB1E6E"/>
              </a:solidFill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4616675" y="1331650"/>
            <a:ext cx="1864200" cy="644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Hi, John</a:t>
            </a:r>
            <a:endParaRPr sz="3000"/>
          </a:p>
        </p:txBody>
      </p:sp>
      <p:sp>
        <p:nvSpPr>
          <p:cNvPr id="176" name="Shape 176"/>
          <p:cNvSpPr txBox="1"/>
          <p:nvPr/>
        </p:nvSpPr>
        <p:spPr>
          <a:xfrm>
            <a:off x="219275" y="3463500"/>
            <a:ext cx="3265200" cy="1184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much do I owe ?</a:t>
            </a:r>
            <a:endParaRPr sz="3000"/>
          </a:p>
        </p:txBody>
      </p:sp>
      <p:sp>
        <p:nvSpPr>
          <p:cNvPr id="177" name="Shape 177"/>
          <p:cNvSpPr txBox="1"/>
          <p:nvPr/>
        </p:nvSpPr>
        <p:spPr>
          <a:xfrm>
            <a:off x="3215775" y="2276900"/>
            <a:ext cx="3265200" cy="644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How’s your day ? </a:t>
            </a:r>
            <a:endParaRPr sz="3000"/>
          </a:p>
        </p:txBody>
      </p:sp>
      <p:sp>
        <p:nvSpPr>
          <p:cNvPr id="178" name="Shape 178"/>
          <p:cNvSpPr txBox="1"/>
          <p:nvPr/>
        </p:nvSpPr>
        <p:spPr>
          <a:xfrm>
            <a:off x="2041875" y="5020100"/>
            <a:ext cx="4515300" cy="644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Let me get that for you</a:t>
            </a:r>
            <a:endParaRPr sz="3000"/>
          </a:p>
        </p:txBody>
      </p:sp>
      <p:sp>
        <p:nvSpPr>
          <p:cNvPr id="179" name="Shape 179"/>
          <p:cNvSpPr txBox="1"/>
          <p:nvPr/>
        </p:nvSpPr>
        <p:spPr>
          <a:xfrm>
            <a:off x="2041875" y="6010700"/>
            <a:ext cx="4515300" cy="118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It will be great if you can give me you acc no </a:t>
            </a:r>
            <a:endParaRPr sz="3000"/>
          </a:p>
        </p:txBody>
      </p:sp>
      <p:sp>
        <p:nvSpPr>
          <p:cNvPr id="180" name="Shape 180"/>
          <p:cNvSpPr txBox="1"/>
          <p:nvPr/>
        </p:nvSpPr>
        <p:spPr>
          <a:xfrm>
            <a:off x="295475" y="7578300"/>
            <a:ext cx="3265200" cy="8556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8000033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0" y="2997575"/>
            <a:ext cx="8012100" cy="101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“Do you mean”</a:t>
            </a:r>
            <a:endParaRPr b="1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0" y="-8400"/>
            <a:ext cx="6858000" cy="9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6103400" y="-8400"/>
            <a:ext cx="621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x</a:t>
            </a:r>
            <a:endParaRPr sz="4800"/>
          </a:p>
        </p:txBody>
      </p:sp>
      <p:sp>
        <p:nvSpPr>
          <p:cNvPr id="192" name="Shape 192"/>
          <p:cNvSpPr txBox="1"/>
          <p:nvPr/>
        </p:nvSpPr>
        <p:spPr>
          <a:xfrm>
            <a:off x="1319100" y="81600"/>
            <a:ext cx="4219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B1E6E"/>
                </a:solidFill>
              </a:rPr>
              <a:t>Chatty</a:t>
            </a:r>
            <a:endParaRPr sz="3600">
              <a:solidFill>
                <a:srgbClr val="CB1E6E"/>
              </a:solidFill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4616675" y="1331650"/>
            <a:ext cx="1864200" cy="644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Hi, John</a:t>
            </a:r>
            <a:endParaRPr sz="3000"/>
          </a:p>
        </p:txBody>
      </p:sp>
      <p:sp>
        <p:nvSpPr>
          <p:cNvPr id="194" name="Shape 194"/>
          <p:cNvSpPr txBox="1"/>
          <p:nvPr/>
        </p:nvSpPr>
        <p:spPr>
          <a:xfrm>
            <a:off x="219275" y="2320500"/>
            <a:ext cx="3265200" cy="1184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Can you get my circle point ?</a:t>
            </a:r>
            <a:endParaRPr sz="3000"/>
          </a:p>
        </p:txBody>
      </p:sp>
      <p:sp>
        <p:nvSpPr>
          <p:cNvPr id="195" name="Shape 195"/>
          <p:cNvSpPr txBox="1"/>
          <p:nvPr/>
        </p:nvSpPr>
        <p:spPr>
          <a:xfrm>
            <a:off x="2041875" y="4101275"/>
            <a:ext cx="4515300" cy="2468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Are you talking about 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96" name="Shape 196"/>
          <p:cNvSpPr txBox="1"/>
          <p:nvPr/>
        </p:nvSpPr>
        <p:spPr>
          <a:xfrm>
            <a:off x="2226900" y="4765825"/>
            <a:ext cx="2744700" cy="6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Astro Circle</a:t>
            </a:r>
            <a:endParaRPr sz="3000"/>
          </a:p>
        </p:txBody>
      </p:sp>
      <p:sp>
        <p:nvSpPr>
          <p:cNvPr id="197" name="Shape 197"/>
          <p:cNvSpPr txBox="1"/>
          <p:nvPr/>
        </p:nvSpPr>
        <p:spPr>
          <a:xfrm>
            <a:off x="2226900" y="5604025"/>
            <a:ext cx="3312000" cy="6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PVR circle button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0" y="-8400"/>
            <a:ext cx="6858000" cy="9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6103400" y="-8400"/>
            <a:ext cx="621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x</a:t>
            </a:r>
            <a:endParaRPr sz="4800"/>
          </a:p>
        </p:txBody>
      </p:sp>
      <p:sp>
        <p:nvSpPr>
          <p:cNvPr id="204" name="Shape 204"/>
          <p:cNvSpPr txBox="1"/>
          <p:nvPr/>
        </p:nvSpPr>
        <p:spPr>
          <a:xfrm>
            <a:off x="1319100" y="81600"/>
            <a:ext cx="4219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B1E6E"/>
                </a:solidFill>
              </a:rPr>
              <a:t>Chatty</a:t>
            </a:r>
            <a:endParaRPr sz="3600">
              <a:solidFill>
                <a:srgbClr val="CB1E6E"/>
              </a:solidFill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4616675" y="1331650"/>
            <a:ext cx="1864200" cy="644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Hi, John</a:t>
            </a:r>
            <a:endParaRPr sz="3000"/>
          </a:p>
        </p:txBody>
      </p:sp>
      <p:sp>
        <p:nvSpPr>
          <p:cNvPr id="206" name="Shape 206"/>
          <p:cNvSpPr txBox="1"/>
          <p:nvPr/>
        </p:nvSpPr>
        <p:spPr>
          <a:xfrm>
            <a:off x="219275" y="2320500"/>
            <a:ext cx="3265200" cy="1184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Can you get my circle point ?</a:t>
            </a:r>
            <a:endParaRPr sz="3000"/>
          </a:p>
        </p:txBody>
      </p:sp>
      <p:sp>
        <p:nvSpPr>
          <p:cNvPr id="207" name="Shape 207"/>
          <p:cNvSpPr txBox="1"/>
          <p:nvPr/>
        </p:nvSpPr>
        <p:spPr>
          <a:xfrm>
            <a:off x="2041875" y="4101275"/>
            <a:ext cx="4515300" cy="2468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Are you talking about 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08" name="Shape 208"/>
          <p:cNvSpPr txBox="1"/>
          <p:nvPr/>
        </p:nvSpPr>
        <p:spPr>
          <a:xfrm>
            <a:off x="2226900" y="4765825"/>
            <a:ext cx="2744700" cy="644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Astro Circle</a:t>
            </a:r>
            <a:endParaRPr sz="3000"/>
          </a:p>
        </p:txBody>
      </p:sp>
      <p:sp>
        <p:nvSpPr>
          <p:cNvPr id="209" name="Shape 209"/>
          <p:cNvSpPr txBox="1"/>
          <p:nvPr/>
        </p:nvSpPr>
        <p:spPr>
          <a:xfrm>
            <a:off x="2226900" y="5604025"/>
            <a:ext cx="3312000" cy="64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PVR circle button</a:t>
            </a:r>
            <a:endParaRPr sz="3000"/>
          </a:p>
        </p:txBody>
      </p:sp>
      <p:sp>
        <p:nvSpPr>
          <p:cNvPr id="210" name="Shape 210"/>
          <p:cNvSpPr txBox="1"/>
          <p:nvPr/>
        </p:nvSpPr>
        <p:spPr>
          <a:xfrm>
            <a:off x="295475" y="6892500"/>
            <a:ext cx="3265200" cy="6441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Astro Circle</a:t>
            </a:r>
            <a:endParaRPr sz="3000"/>
          </a:p>
        </p:txBody>
      </p:sp>
      <p:sp>
        <p:nvSpPr>
          <p:cNvPr id="211" name="Shape 211"/>
          <p:cNvSpPr txBox="1"/>
          <p:nvPr/>
        </p:nvSpPr>
        <p:spPr>
          <a:xfrm>
            <a:off x="4616675" y="7732450"/>
            <a:ext cx="1864200" cy="644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1000 pts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0" y="2997575"/>
            <a:ext cx="8012100" cy="101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Preferred language</a:t>
            </a:r>
            <a:endParaRPr b="1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0" y="-8400"/>
            <a:ext cx="6858000" cy="9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/>
        </p:nvSpPr>
        <p:spPr>
          <a:xfrm>
            <a:off x="6103400" y="-8400"/>
            <a:ext cx="621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x</a:t>
            </a:r>
            <a:endParaRPr sz="4800"/>
          </a:p>
        </p:txBody>
      </p:sp>
      <p:sp>
        <p:nvSpPr>
          <p:cNvPr id="223" name="Shape 223"/>
          <p:cNvSpPr txBox="1"/>
          <p:nvPr/>
        </p:nvSpPr>
        <p:spPr>
          <a:xfrm>
            <a:off x="1319100" y="81600"/>
            <a:ext cx="4219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B1E6E"/>
                </a:solidFill>
              </a:rPr>
              <a:t>Chatty</a:t>
            </a:r>
            <a:endParaRPr sz="3600">
              <a:solidFill>
                <a:srgbClr val="CB1E6E"/>
              </a:solidFill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4616675" y="1331650"/>
            <a:ext cx="1864200" cy="644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Hi, John</a:t>
            </a:r>
            <a:endParaRPr sz="3000"/>
          </a:p>
        </p:txBody>
      </p:sp>
      <p:sp>
        <p:nvSpPr>
          <p:cNvPr id="225" name="Shape 225"/>
          <p:cNvSpPr txBox="1"/>
          <p:nvPr/>
        </p:nvSpPr>
        <p:spPr>
          <a:xfrm>
            <a:off x="308050" y="2432950"/>
            <a:ext cx="3265200" cy="1184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Nak bayar bil saya</a:t>
            </a:r>
            <a:endParaRPr sz="3000"/>
          </a:p>
        </p:txBody>
      </p:sp>
      <p:sp>
        <p:nvSpPr>
          <p:cNvPr id="226" name="Shape 226"/>
          <p:cNvSpPr txBox="1"/>
          <p:nvPr/>
        </p:nvSpPr>
        <p:spPr>
          <a:xfrm>
            <a:off x="2261075" y="3922450"/>
            <a:ext cx="4219800" cy="22254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Can you provide your acc no ?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155CC"/>
                </a:solidFill>
              </a:rPr>
              <a:t>Boleh bagi nombor akaun ?</a:t>
            </a:r>
            <a:endParaRPr b="1" sz="3000">
              <a:solidFill>
                <a:srgbClr val="1155CC"/>
              </a:solidFill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365025" y="6452650"/>
            <a:ext cx="3265200" cy="6441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8000033</a:t>
            </a:r>
            <a:endParaRPr sz="3000"/>
          </a:p>
        </p:txBody>
      </p:sp>
      <p:sp>
        <p:nvSpPr>
          <p:cNvPr id="228" name="Shape 228"/>
          <p:cNvSpPr txBox="1"/>
          <p:nvPr/>
        </p:nvSpPr>
        <p:spPr>
          <a:xfrm>
            <a:off x="2261075" y="7501625"/>
            <a:ext cx="4219800" cy="13065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155CC"/>
                </a:solidFill>
              </a:rPr>
              <a:t>Terima kasih. Nak bayar sekarang ?</a:t>
            </a:r>
            <a:endParaRPr b="1" sz="30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0" y="2997575"/>
            <a:ext cx="8012100" cy="101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Multiple prompts to narrow down user </a:t>
            </a:r>
            <a:endParaRPr b="1" sz="48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problem</a:t>
            </a:r>
            <a:endParaRPr b="1" sz="4800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0" y="2997575"/>
            <a:ext cx="8012100" cy="101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Auto-complete support</a:t>
            </a:r>
            <a:endParaRPr b="1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0" y="-8400"/>
            <a:ext cx="6858000" cy="9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6103400" y="-8400"/>
            <a:ext cx="621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x</a:t>
            </a:r>
            <a:endParaRPr sz="4800"/>
          </a:p>
        </p:txBody>
      </p:sp>
      <p:sp>
        <p:nvSpPr>
          <p:cNvPr id="240" name="Shape 240"/>
          <p:cNvSpPr txBox="1"/>
          <p:nvPr/>
        </p:nvSpPr>
        <p:spPr>
          <a:xfrm>
            <a:off x="1319100" y="81600"/>
            <a:ext cx="4219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B1E6E"/>
                </a:solidFill>
              </a:rPr>
              <a:t>Chatty</a:t>
            </a:r>
            <a:endParaRPr sz="3600">
              <a:solidFill>
                <a:srgbClr val="CB1E6E"/>
              </a:solidFill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4616675" y="1331650"/>
            <a:ext cx="1864200" cy="644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Hi, John</a:t>
            </a:r>
            <a:endParaRPr sz="3000"/>
          </a:p>
        </p:txBody>
      </p:sp>
      <p:sp>
        <p:nvSpPr>
          <p:cNvPr id="242" name="Shape 242"/>
          <p:cNvSpPr txBox="1"/>
          <p:nvPr/>
        </p:nvSpPr>
        <p:spPr>
          <a:xfrm>
            <a:off x="308050" y="2432950"/>
            <a:ext cx="3265200" cy="1184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do I fix b</a:t>
            </a:r>
            <a:endParaRPr sz="3000"/>
          </a:p>
        </p:txBody>
      </p:sp>
      <p:sp>
        <p:nvSpPr>
          <p:cNvPr id="243" name="Shape 243"/>
          <p:cNvSpPr txBox="1"/>
          <p:nvPr/>
        </p:nvSpPr>
        <p:spPr>
          <a:xfrm>
            <a:off x="859950" y="3140200"/>
            <a:ext cx="5620800" cy="1184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broken channel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bill problem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/>
        </p:nvSpPr>
        <p:spPr>
          <a:xfrm>
            <a:off x="0" y="-8400"/>
            <a:ext cx="6858000" cy="9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6103400" y="-8400"/>
            <a:ext cx="621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x</a:t>
            </a:r>
            <a:endParaRPr sz="4800"/>
          </a:p>
        </p:txBody>
      </p:sp>
      <p:sp>
        <p:nvSpPr>
          <p:cNvPr id="250" name="Shape 250"/>
          <p:cNvSpPr txBox="1"/>
          <p:nvPr/>
        </p:nvSpPr>
        <p:spPr>
          <a:xfrm>
            <a:off x="1319100" y="81600"/>
            <a:ext cx="4219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B1E6E"/>
                </a:solidFill>
              </a:rPr>
              <a:t>Chatty</a:t>
            </a:r>
            <a:endParaRPr sz="3600">
              <a:solidFill>
                <a:srgbClr val="CB1E6E"/>
              </a:solidFill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4616675" y="1331650"/>
            <a:ext cx="1864200" cy="644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Hi, John</a:t>
            </a:r>
            <a:endParaRPr sz="3000"/>
          </a:p>
        </p:txBody>
      </p:sp>
      <p:sp>
        <p:nvSpPr>
          <p:cNvPr id="252" name="Shape 252"/>
          <p:cNvSpPr txBox="1"/>
          <p:nvPr/>
        </p:nvSpPr>
        <p:spPr>
          <a:xfrm>
            <a:off x="308050" y="2432950"/>
            <a:ext cx="3265200" cy="1184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do I fix b</a:t>
            </a:r>
            <a:endParaRPr sz="3000"/>
          </a:p>
        </p:txBody>
      </p:sp>
      <p:sp>
        <p:nvSpPr>
          <p:cNvPr id="253" name="Shape 253"/>
          <p:cNvSpPr txBox="1"/>
          <p:nvPr/>
        </p:nvSpPr>
        <p:spPr>
          <a:xfrm>
            <a:off x="859950" y="3140200"/>
            <a:ext cx="5620800" cy="1184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broken channel</a:t>
            </a:r>
            <a:endParaRPr b="1" sz="3000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bill problem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0" y="-8400"/>
            <a:ext cx="6858000" cy="9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6103400" y="-8400"/>
            <a:ext cx="621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x</a:t>
            </a:r>
            <a:endParaRPr sz="4800"/>
          </a:p>
        </p:txBody>
      </p:sp>
      <p:sp>
        <p:nvSpPr>
          <p:cNvPr id="260" name="Shape 260"/>
          <p:cNvSpPr txBox="1"/>
          <p:nvPr/>
        </p:nvSpPr>
        <p:spPr>
          <a:xfrm>
            <a:off x="1319100" y="81600"/>
            <a:ext cx="4219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B1E6E"/>
                </a:solidFill>
              </a:rPr>
              <a:t>Chatty</a:t>
            </a:r>
            <a:endParaRPr sz="3600">
              <a:solidFill>
                <a:srgbClr val="CB1E6E"/>
              </a:solidFill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4616675" y="1331650"/>
            <a:ext cx="1864200" cy="644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Hi, John</a:t>
            </a:r>
            <a:endParaRPr sz="3000"/>
          </a:p>
        </p:txBody>
      </p:sp>
      <p:sp>
        <p:nvSpPr>
          <p:cNvPr id="262" name="Shape 262"/>
          <p:cNvSpPr txBox="1"/>
          <p:nvPr/>
        </p:nvSpPr>
        <p:spPr>
          <a:xfrm>
            <a:off x="308050" y="2432950"/>
            <a:ext cx="3487200" cy="1184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do I fix broken channel ?</a:t>
            </a:r>
            <a:endParaRPr sz="3000"/>
          </a:p>
        </p:txBody>
      </p:sp>
      <p:sp>
        <p:nvSpPr>
          <p:cNvPr id="263" name="Shape 263"/>
          <p:cNvSpPr txBox="1"/>
          <p:nvPr/>
        </p:nvSpPr>
        <p:spPr>
          <a:xfrm>
            <a:off x="2261075" y="3903200"/>
            <a:ext cx="4219800" cy="118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May I know which channel is that ?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0" y="2997575"/>
            <a:ext cx="8012100" cy="101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Emoji support</a:t>
            </a:r>
            <a:endParaRPr b="1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0" y="-8400"/>
            <a:ext cx="6858000" cy="9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/>
        </p:nvSpPr>
        <p:spPr>
          <a:xfrm>
            <a:off x="6103400" y="-8400"/>
            <a:ext cx="621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x</a:t>
            </a:r>
            <a:endParaRPr sz="4800"/>
          </a:p>
        </p:txBody>
      </p:sp>
      <p:sp>
        <p:nvSpPr>
          <p:cNvPr id="275" name="Shape 275"/>
          <p:cNvSpPr txBox="1"/>
          <p:nvPr/>
        </p:nvSpPr>
        <p:spPr>
          <a:xfrm>
            <a:off x="1319100" y="81600"/>
            <a:ext cx="4219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B1E6E"/>
                </a:solidFill>
              </a:rPr>
              <a:t>Chatty</a:t>
            </a:r>
            <a:endParaRPr sz="3600">
              <a:solidFill>
                <a:srgbClr val="CB1E6E"/>
              </a:solidFill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4616675" y="1331650"/>
            <a:ext cx="1864200" cy="644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Hi, John</a:t>
            </a:r>
            <a:endParaRPr sz="3000"/>
          </a:p>
        </p:txBody>
      </p:sp>
      <p:sp>
        <p:nvSpPr>
          <p:cNvPr id="277" name="Shape 277"/>
          <p:cNvSpPr txBox="1"/>
          <p:nvPr/>
        </p:nvSpPr>
        <p:spPr>
          <a:xfrm>
            <a:off x="308050" y="2432950"/>
            <a:ext cx="3265200" cy="1184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to pay my bill ?</a:t>
            </a:r>
            <a:endParaRPr sz="3000"/>
          </a:p>
        </p:txBody>
      </p:sp>
      <p:sp>
        <p:nvSpPr>
          <p:cNvPr id="278" name="Shape 278"/>
          <p:cNvSpPr txBox="1"/>
          <p:nvPr/>
        </p:nvSpPr>
        <p:spPr>
          <a:xfrm>
            <a:off x="2729875" y="3947625"/>
            <a:ext cx="3728700" cy="1184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Sorry I dont understand that</a:t>
            </a:r>
            <a:endParaRPr sz="3000"/>
          </a:p>
        </p:txBody>
      </p:sp>
      <p:sp>
        <p:nvSpPr>
          <p:cNvPr id="279" name="Shape 279"/>
          <p:cNvSpPr txBox="1"/>
          <p:nvPr/>
        </p:nvSpPr>
        <p:spPr>
          <a:xfrm>
            <a:off x="308050" y="5614700"/>
            <a:ext cx="1644900" cy="1184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25" y="5839363"/>
            <a:ext cx="735375" cy="7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8894" y="4172287"/>
            <a:ext cx="832108" cy="7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0" y="2997575"/>
            <a:ext cx="8012100" cy="101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Keep track of previous interaction</a:t>
            </a:r>
            <a:endParaRPr b="1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0" y="-8400"/>
            <a:ext cx="6858000" cy="9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 txBox="1"/>
          <p:nvPr/>
        </p:nvSpPr>
        <p:spPr>
          <a:xfrm>
            <a:off x="6103400" y="-8400"/>
            <a:ext cx="621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x</a:t>
            </a:r>
            <a:endParaRPr sz="4800"/>
          </a:p>
        </p:txBody>
      </p:sp>
      <p:sp>
        <p:nvSpPr>
          <p:cNvPr id="293" name="Shape 293"/>
          <p:cNvSpPr txBox="1"/>
          <p:nvPr/>
        </p:nvSpPr>
        <p:spPr>
          <a:xfrm>
            <a:off x="1319100" y="81600"/>
            <a:ext cx="4219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B1E6E"/>
                </a:solidFill>
              </a:rPr>
              <a:t>Chatty</a:t>
            </a:r>
            <a:endParaRPr sz="3600">
              <a:solidFill>
                <a:srgbClr val="CB1E6E"/>
              </a:solidFill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4616675" y="1331650"/>
            <a:ext cx="1864200" cy="644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Hi, John</a:t>
            </a:r>
            <a:endParaRPr sz="3000"/>
          </a:p>
        </p:txBody>
      </p:sp>
      <p:sp>
        <p:nvSpPr>
          <p:cNvPr id="295" name="Shape 295"/>
          <p:cNvSpPr txBox="1"/>
          <p:nvPr/>
        </p:nvSpPr>
        <p:spPr>
          <a:xfrm>
            <a:off x="308050" y="2432950"/>
            <a:ext cx="3265200" cy="16731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Any progress on my package change ?</a:t>
            </a:r>
            <a:endParaRPr sz="3000"/>
          </a:p>
        </p:txBody>
      </p:sp>
      <p:sp>
        <p:nvSpPr>
          <p:cNvPr id="296" name="Shape 296"/>
          <p:cNvSpPr txBox="1"/>
          <p:nvPr/>
        </p:nvSpPr>
        <p:spPr>
          <a:xfrm>
            <a:off x="2261075" y="4379650"/>
            <a:ext cx="4219800" cy="1673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John you are refering to Super Pack upgrade right ?</a:t>
            </a:r>
            <a:endParaRPr sz="3000"/>
          </a:p>
        </p:txBody>
      </p:sp>
      <p:sp>
        <p:nvSpPr>
          <p:cNvPr id="297" name="Shape 297"/>
          <p:cNvSpPr txBox="1"/>
          <p:nvPr/>
        </p:nvSpPr>
        <p:spPr>
          <a:xfrm>
            <a:off x="460450" y="6319150"/>
            <a:ext cx="1293000" cy="783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Yes</a:t>
            </a:r>
            <a:endParaRPr sz="3000"/>
          </a:p>
        </p:txBody>
      </p:sp>
      <p:sp>
        <p:nvSpPr>
          <p:cNvPr id="298" name="Shape 298"/>
          <p:cNvSpPr txBox="1"/>
          <p:nvPr/>
        </p:nvSpPr>
        <p:spPr>
          <a:xfrm>
            <a:off x="2261075" y="7199050"/>
            <a:ext cx="4219800" cy="11904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It will be completed in 2 days time</a:t>
            </a:r>
            <a:endParaRPr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0" y="2997575"/>
            <a:ext cx="8012100" cy="101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Predict &amp; suggest</a:t>
            </a:r>
            <a:endParaRPr b="1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0" y="-8400"/>
            <a:ext cx="6858000" cy="9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 txBox="1"/>
          <p:nvPr/>
        </p:nvSpPr>
        <p:spPr>
          <a:xfrm>
            <a:off x="6103400" y="-8400"/>
            <a:ext cx="621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x</a:t>
            </a:r>
            <a:endParaRPr sz="4800"/>
          </a:p>
        </p:txBody>
      </p:sp>
      <p:sp>
        <p:nvSpPr>
          <p:cNvPr id="310" name="Shape 310"/>
          <p:cNvSpPr txBox="1"/>
          <p:nvPr/>
        </p:nvSpPr>
        <p:spPr>
          <a:xfrm>
            <a:off x="1319100" y="81600"/>
            <a:ext cx="4219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B1E6E"/>
                </a:solidFill>
              </a:rPr>
              <a:t>Chatty</a:t>
            </a:r>
            <a:endParaRPr sz="3600">
              <a:solidFill>
                <a:srgbClr val="CB1E6E"/>
              </a:solidFill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4616675" y="1331650"/>
            <a:ext cx="1864200" cy="644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Hi, John</a:t>
            </a:r>
            <a:endParaRPr sz="3000"/>
          </a:p>
        </p:txBody>
      </p:sp>
      <p:sp>
        <p:nvSpPr>
          <p:cNvPr id="312" name="Shape 312"/>
          <p:cNvSpPr txBox="1"/>
          <p:nvPr/>
        </p:nvSpPr>
        <p:spPr>
          <a:xfrm>
            <a:off x="285850" y="4376425"/>
            <a:ext cx="3265200" cy="750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Bill</a:t>
            </a:r>
            <a:endParaRPr sz="3000"/>
          </a:p>
        </p:txBody>
      </p:sp>
      <p:sp>
        <p:nvSpPr>
          <p:cNvPr id="313" name="Shape 313"/>
          <p:cNvSpPr txBox="1"/>
          <p:nvPr/>
        </p:nvSpPr>
        <p:spPr>
          <a:xfrm>
            <a:off x="1065325" y="2339300"/>
            <a:ext cx="5415600" cy="16557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 see you have a delivery, Primada Cooker that will be arriving in 3 days time</a:t>
            </a:r>
            <a:endParaRPr sz="3000"/>
          </a:p>
        </p:txBody>
      </p:sp>
      <p:sp>
        <p:nvSpPr>
          <p:cNvPr id="314" name="Shape 314"/>
          <p:cNvSpPr txBox="1"/>
          <p:nvPr/>
        </p:nvSpPr>
        <p:spPr>
          <a:xfrm>
            <a:off x="1065325" y="5615900"/>
            <a:ext cx="5415600" cy="13530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You have outstanding RM88.00 bill due on 1/2/2018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-8400"/>
            <a:ext cx="6858000" cy="9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6103400" y="-8400"/>
            <a:ext cx="621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x</a:t>
            </a:r>
            <a:endParaRPr sz="4800"/>
          </a:p>
        </p:txBody>
      </p:sp>
      <p:sp>
        <p:nvSpPr>
          <p:cNvPr id="80" name="Shape 80"/>
          <p:cNvSpPr txBox="1"/>
          <p:nvPr/>
        </p:nvSpPr>
        <p:spPr>
          <a:xfrm>
            <a:off x="1319100" y="81600"/>
            <a:ext cx="4219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B1E6E"/>
                </a:solidFill>
              </a:rPr>
              <a:t>Chatty</a:t>
            </a:r>
            <a:endParaRPr sz="3600">
              <a:solidFill>
                <a:srgbClr val="CB1E6E"/>
              </a:solidFill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4616675" y="1331650"/>
            <a:ext cx="1864200" cy="644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Hi, John</a:t>
            </a:r>
            <a:endParaRPr sz="3000"/>
          </a:p>
        </p:txBody>
      </p:sp>
      <p:sp>
        <p:nvSpPr>
          <p:cNvPr id="82" name="Shape 82"/>
          <p:cNvSpPr txBox="1"/>
          <p:nvPr/>
        </p:nvSpPr>
        <p:spPr>
          <a:xfrm>
            <a:off x="308050" y="2432950"/>
            <a:ext cx="3997500" cy="1184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Can I get free shipping where I live ? </a:t>
            </a:r>
            <a:endParaRPr sz="3000"/>
          </a:p>
        </p:txBody>
      </p:sp>
      <p:sp>
        <p:nvSpPr>
          <p:cNvPr id="83" name="Shape 83"/>
          <p:cNvSpPr txBox="1"/>
          <p:nvPr/>
        </p:nvSpPr>
        <p:spPr>
          <a:xfrm>
            <a:off x="1131900" y="3922450"/>
            <a:ext cx="5501400" cy="12933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May I know this is referring to which product ?</a:t>
            </a:r>
            <a:endParaRPr sz="3000"/>
          </a:p>
        </p:txBody>
      </p:sp>
      <p:sp>
        <p:nvSpPr>
          <p:cNvPr id="84" name="Shape 84"/>
          <p:cNvSpPr txBox="1"/>
          <p:nvPr/>
        </p:nvSpPr>
        <p:spPr>
          <a:xfrm>
            <a:off x="384250" y="5557150"/>
            <a:ext cx="3997500" cy="1184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 Shop Primada Cooker</a:t>
            </a:r>
            <a:endParaRPr sz="3000"/>
          </a:p>
        </p:txBody>
      </p:sp>
      <p:sp>
        <p:nvSpPr>
          <p:cNvPr id="85" name="Shape 85"/>
          <p:cNvSpPr txBox="1"/>
          <p:nvPr/>
        </p:nvSpPr>
        <p:spPr>
          <a:xfrm>
            <a:off x="1131900" y="7046650"/>
            <a:ext cx="5501400" cy="12933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 see. May I know where is the shipping address ? </a:t>
            </a:r>
            <a:endParaRPr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0" y="2997575"/>
            <a:ext cx="8012100" cy="101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Better recommendation</a:t>
            </a:r>
            <a:endParaRPr b="1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/>
        </p:nvSpPr>
        <p:spPr>
          <a:xfrm>
            <a:off x="0" y="-8400"/>
            <a:ext cx="6858000" cy="9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 txBox="1"/>
          <p:nvPr/>
        </p:nvSpPr>
        <p:spPr>
          <a:xfrm>
            <a:off x="6103400" y="-8400"/>
            <a:ext cx="621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x</a:t>
            </a:r>
            <a:endParaRPr sz="4800"/>
          </a:p>
        </p:txBody>
      </p:sp>
      <p:sp>
        <p:nvSpPr>
          <p:cNvPr id="326" name="Shape 326"/>
          <p:cNvSpPr txBox="1"/>
          <p:nvPr/>
        </p:nvSpPr>
        <p:spPr>
          <a:xfrm>
            <a:off x="1319100" y="81600"/>
            <a:ext cx="4219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B1E6E"/>
                </a:solidFill>
              </a:rPr>
              <a:t>Chatty</a:t>
            </a:r>
            <a:endParaRPr sz="3600">
              <a:solidFill>
                <a:srgbClr val="CB1E6E"/>
              </a:solidFill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4616675" y="1331650"/>
            <a:ext cx="1864200" cy="644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Hi, John</a:t>
            </a:r>
            <a:endParaRPr sz="3000"/>
          </a:p>
        </p:txBody>
      </p:sp>
      <p:sp>
        <p:nvSpPr>
          <p:cNvPr id="328" name="Shape 328"/>
          <p:cNvSpPr txBox="1"/>
          <p:nvPr/>
        </p:nvSpPr>
        <p:spPr>
          <a:xfrm>
            <a:off x="308050" y="2432950"/>
            <a:ext cx="3265200" cy="1606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 am bored. Any shows on right now ? </a:t>
            </a:r>
            <a:endParaRPr sz="3000"/>
          </a:p>
        </p:txBody>
      </p:sp>
      <p:sp>
        <p:nvSpPr>
          <p:cNvPr id="329" name="Shape 329"/>
          <p:cNvSpPr txBox="1"/>
          <p:nvPr/>
        </p:nvSpPr>
        <p:spPr>
          <a:xfrm>
            <a:off x="1131900" y="4524650"/>
            <a:ext cx="5349000" cy="28215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You might like these shows:</a:t>
            </a:r>
            <a:endParaRPr sz="3000"/>
          </a:p>
        </p:txBody>
      </p:sp>
      <p:pic>
        <p:nvPicPr>
          <p:cNvPr id="330" name="Shape 3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100" y="5326600"/>
            <a:ext cx="2142007" cy="16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Shape 3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9273" y="5329750"/>
            <a:ext cx="23141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0" y="2997575"/>
            <a:ext cx="8012100" cy="101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Proactiveness</a:t>
            </a:r>
            <a:endParaRPr b="1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0" y="-8400"/>
            <a:ext cx="6858000" cy="9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 txBox="1"/>
          <p:nvPr/>
        </p:nvSpPr>
        <p:spPr>
          <a:xfrm>
            <a:off x="6103400" y="-8400"/>
            <a:ext cx="621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x</a:t>
            </a:r>
            <a:endParaRPr sz="4800"/>
          </a:p>
        </p:txBody>
      </p:sp>
      <p:sp>
        <p:nvSpPr>
          <p:cNvPr id="343" name="Shape 343"/>
          <p:cNvSpPr txBox="1"/>
          <p:nvPr/>
        </p:nvSpPr>
        <p:spPr>
          <a:xfrm>
            <a:off x="1319100" y="81600"/>
            <a:ext cx="4219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B1E6E"/>
                </a:solidFill>
              </a:rPr>
              <a:t>Chatty</a:t>
            </a:r>
            <a:endParaRPr sz="3600">
              <a:solidFill>
                <a:srgbClr val="CB1E6E"/>
              </a:solidFill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4616675" y="1331650"/>
            <a:ext cx="1864200" cy="644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Hi, John</a:t>
            </a:r>
            <a:endParaRPr sz="3000"/>
          </a:p>
        </p:txBody>
      </p:sp>
      <p:sp>
        <p:nvSpPr>
          <p:cNvPr id="345" name="Shape 345"/>
          <p:cNvSpPr txBox="1"/>
          <p:nvPr/>
        </p:nvSpPr>
        <p:spPr>
          <a:xfrm>
            <a:off x="308050" y="2432950"/>
            <a:ext cx="3265200" cy="1184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to register Astro ID ? </a:t>
            </a:r>
            <a:endParaRPr sz="3000"/>
          </a:p>
        </p:txBody>
      </p:sp>
      <p:sp>
        <p:nvSpPr>
          <p:cNvPr id="346" name="Shape 346"/>
          <p:cNvSpPr txBox="1"/>
          <p:nvPr/>
        </p:nvSpPr>
        <p:spPr>
          <a:xfrm>
            <a:off x="1975275" y="3922450"/>
            <a:ext cx="4581900" cy="17148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https://login.astro.com.my/ssowebnx/login.aspx?pid=acm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47" name="Shape 347"/>
          <p:cNvSpPr txBox="1"/>
          <p:nvPr/>
        </p:nvSpPr>
        <p:spPr>
          <a:xfrm>
            <a:off x="3373775" y="5789650"/>
            <a:ext cx="31071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5 minutes ago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1975275" y="6782525"/>
            <a:ext cx="4581900" cy="17148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John, did you managed to create your Astro ID ?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0" y="2997575"/>
            <a:ext cx="8012100" cy="101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Empathizing tone</a:t>
            </a:r>
            <a:endParaRPr b="1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-8400"/>
            <a:ext cx="6858000" cy="9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6103400" y="-8400"/>
            <a:ext cx="621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x</a:t>
            </a:r>
            <a:endParaRPr sz="4800"/>
          </a:p>
        </p:txBody>
      </p:sp>
      <p:sp>
        <p:nvSpPr>
          <p:cNvPr id="97" name="Shape 97"/>
          <p:cNvSpPr txBox="1"/>
          <p:nvPr/>
        </p:nvSpPr>
        <p:spPr>
          <a:xfrm>
            <a:off x="1319100" y="81600"/>
            <a:ext cx="4219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B1E6E"/>
                </a:solidFill>
              </a:rPr>
              <a:t>Chatty</a:t>
            </a:r>
            <a:endParaRPr sz="3600">
              <a:solidFill>
                <a:srgbClr val="CB1E6E"/>
              </a:solidFill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4616675" y="1331650"/>
            <a:ext cx="1864200" cy="644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Hi, John</a:t>
            </a:r>
            <a:endParaRPr sz="3000"/>
          </a:p>
        </p:txBody>
      </p:sp>
      <p:sp>
        <p:nvSpPr>
          <p:cNvPr id="99" name="Shape 99"/>
          <p:cNvSpPr txBox="1"/>
          <p:nvPr/>
        </p:nvSpPr>
        <p:spPr>
          <a:xfrm>
            <a:off x="308050" y="2280550"/>
            <a:ext cx="3265200" cy="1184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happened AEC is down </a:t>
            </a:r>
            <a:endParaRPr sz="3000"/>
          </a:p>
        </p:txBody>
      </p:sp>
      <p:sp>
        <p:nvSpPr>
          <p:cNvPr id="100" name="Shape 100"/>
          <p:cNvSpPr txBox="1"/>
          <p:nvPr/>
        </p:nvSpPr>
        <p:spPr>
          <a:xfrm>
            <a:off x="2041875" y="3846250"/>
            <a:ext cx="4439100" cy="17340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Sorry John, we are currently experiencing some difficulty</a:t>
            </a:r>
            <a:endParaRPr sz="3000"/>
          </a:p>
        </p:txBody>
      </p:sp>
      <p:sp>
        <p:nvSpPr>
          <p:cNvPr id="101" name="Shape 101"/>
          <p:cNvSpPr txBox="1"/>
          <p:nvPr/>
        </p:nvSpPr>
        <p:spPr>
          <a:xfrm>
            <a:off x="384250" y="5861950"/>
            <a:ext cx="3265200" cy="1184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 paid for this. Such bad service</a:t>
            </a:r>
            <a:endParaRPr sz="3000"/>
          </a:p>
        </p:txBody>
      </p:sp>
      <p:sp>
        <p:nvSpPr>
          <p:cNvPr id="102" name="Shape 102"/>
          <p:cNvSpPr txBox="1"/>
          <p:nvPr/>
        </p:nvSpPr>
        <p:spPr>
          <a:xfrm>
            <a:off x="2041875" y="7199050"/>
            <a:ext cx="4439100" cy="17340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 truly understand that. We are trying our hardest to fix the issue.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0" y="2997575"/>
            <a:ext cx="8012100" cy="101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Follow-up ticket </a:t>
            </a:r>
            <a:endParaRPr b="1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0" y="-8400"/>
            <a:ext cx="6858000" cy="9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6103400" y="-8400"/>
            <a:ext cx="621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x</a:t>
            </a:r>
            <a:endParaRPr sz="4800"/>
          </a:p>
        </p:txBody>
      </p:sp>
      <p:sp>
        <p:nvSpPr>
          <p:cNvPr id="114" name="Shape 114"/>
          <p:cNvSpPr txBox="1"/>
          <p:nvPr/>
        </p:nvSpPr>
        <p:spPr>
          <a:xfrm>
            <a:off x="1319100" y="81600"/>
            <a:ext cx="4219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B1E6E"/>
                </a:solidFill>
              </a:rPr>
              <a:t>Chatty</a:t>
            </a:r>
            <a:endParaRPr sz="3600">
              <a:solidFill>
                <a:srgbClr val="CB1E6E"/>
              </a:solidFill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4616675" y="1331650"/>
            <a:ext cx="1864200" cy="644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Hi, John</a:t>
            </a:r>
            <a:endParaRPr sz="3000"/>
          </a:p>
        </p:txBody>
      </p:sp>
      <p:sp>
        <p:nvSpPr>
          <p:cNvPr id="116" name="Shape 116"/>
          <p:cNvSpPr txBox="1"/>
          <p:nvPr/>
        </p:nvSpPr>
        <p:spPr>
          <a:xfrm>
            <a:off x="308050" y="2280550"/>
            <a:ext cx="3265200" cy="1184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happened AEC is down </a:t>
            </a:r>
            <a:endParaRPr sz="3000"/>
          </a:p>
        </p:txBody>
      </p:sp>
      <p:sp>
        <p:nvSpPr>
          <p:cNvPr id="117" name="Shape 117"/>
          <p:cNvSpPr txBox="1"/>
          <p:nvPr/>
        </p:nvSpPr>
        <p:spPr>
          <a:xfrm>
            <a:off x="2041875" y="3846250"/>
            <a:ext cx="4439100" cy="17340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Sorry we can’t fix that right now. Here is your ticket number 8000011</a:t>
            </a:r>
            <a:endParaRPr sz="3000"/>
          </a:p>
        </p:txBody>
      </p:sp>
      <p:sp>
        <p:nvSpPr>
          <p:cNvPr id="118" name="Shape 118"/>
          <p:cNvSpPr txBox="1"/>
          <p:nvPr/>
        </p:nvSpPr>
        <p:spPr>
          <a:xfrm>
            <a:off x="2041875" y="6056050"/>
            <a:ext cx="4439100" cy="17340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John, you can keep track of the progress using the ticket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0" y="2997575"/>
            <a:ext cx="8012100" cy="101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Agent callback</a:t>
            </a:r>
            <a:endParaRPr b="1"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0" y="-8400"/>
            <a:ext cx="6858000" cy="9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6103400" y="-8400"/>
            <a:ext cx="621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x</a:t>
            </a:r>
            <a:endParaRPr sz="4800"/>
          </a:p>
        </p:txBody>
      </p:sp>
      <p:sp>
        <p:nvSpPr>
          <p:cNvPr id="130" name="Shape 130"/>
          <p:cNvSpPr txBox="1"/>
          <p:nvPr/>
        </p:nvSpPr>
        <p:spPr>
          <a:xfrm>
            <a:off x="1319100" y="81600"/>
            <a:ext cx="4219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B1E6E"/>
                </a:solidFill>
              </a:rPr>
              <a:t>Chatty</a:t>
            </a:r>
            <a:endParaRPr sz="3600">
              <a:solidFill>
                <a:srgbClr val="CB1E6E"/>
              </a:solidFill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4616675" y="1331650"/>
            <a:ext cx="1864200" cy="644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Hi, John</a:t>
            </a:r>
            <a:endParaRPr sz="3000"/>
          </a:p>
        </p:txBody>
      </p:sp>
      <p:sp>
        <p:nvSpPr>
          <p:cNvPr id="132" name="Shape 132"/>
          <p:cNvSpPr txBox="1"/>
          <p:nvPr/>
        </p:nvSpPr>
        <p:spPr>
          <a:xfrm>
            <a:off x="308050" y="2432950"/>
            <a:ext cx="3997500" cy="1184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Can I talk to a live agent ? </a:t>
            </a:r>
            <a:endParaRPr sz="3000"/>
          </a:p>
        </p:txBody>
      </p:sp>
      <p:sp>
        <p:nvSpPr>
          <p:cNvPr id="133" name="Shape 133"/>
          <p:cNvSpPr txBox="1"/>
          <p:nvPr/>
        </p:nvSpPr>
        <p:spPr>
          <a:xfrm>
            <a:off x="1131900" y="3922450"/>
            <a:ext cx="5501400" cy="16704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All our agents are busy at the moment. Do you want us to call you back ?</a:t>
            </a:r>
            <a:endParaRPr sz="3000"/>
          </a:p>
        </p:txBody>
      </p:sp>
      <p:sp>
        <p:nvSpPr>
          <p:cNvPr id="134" name="Shape 134"/>
          <p:cNvSpPr txBox="1"/>
          <p:nvPr/>
        </p:nvSpPr>
        <p:spPr>
          <a:xfrm>
            <a:off x="3750825" y="5897650"/>
            <a:ext cx="2882700" cy="8493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5" name="Shape 135"/>
          <p:cNvSpPr txBox="1"/>
          <p:nvPr/>
        </p:nvSpPr>
        <p:spPr>
          <a:xfrm>
            <a:off x="3875100" y="6050050"/>
            <a:ext cx="1134900" cy="5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YES</a:t>
            </a:r>
            <a:endParaRPr sz="3000"/>
          </a:p>
        </p:txBody>
      </p:sp>
      <p:sp>
        <p:nvSpPr>
          <p:cNvPr id="136" name="Shape 136"/>
          <p:cNvSpPr txBox="1"/>
          <p:nvPr/>
        </p:nvSpPr>
        <p:spPr>
          <a:xfrm>
            <a:off x="5391700" y="6051550"/>
            <a:ext cx="1134900" cy="5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