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  <p:sldMasterId id="2147483665" r:id="rId2"/>
  </p:sldMasterIdLst>
  <p:handoutMasterIdLst>
    <p:handoutMasterId r:id="rId21"/>
  </p:handoutMasterIdLst>
  <p:sldIdLst>
    <p:sldId id="256" r:id="rId3"/>
    <p:sldId id="259" r:id="rId4"/>
    <p:sldId id="257" r:id="rId5"/>
    <p:sldId id="270" r:id="rId6"/>
    <p:sldId id="271" r:id="rId7"/>
    <p:sldId id="258" r:id="rId8"/>
    <p:sldId id="261" r:id="rId9"/>
    <p:sldId id="262" r:id="rId10"/>
    <p:sldId id="263" r:id="rId11"/>
    <p:sldId id="260" r:id="rId12"/>
    <p:sldId id="264" r:id="rId13"/>
    <p:sldId id="265" r:id="rId14"/>
    <p:sldId id="266" r:id="rId15"/>
    <p:sldId id="268" r:id="rId16"/>
    <p:sldId id="267" r:id="rId17"/>
    <p:sldId id="273" r:id="rId18"/>
    <p:sldId id="269" r:id="rId19"/>
    <p:sldId id="272" r:id="rId20"/>
  </p:sldIdLst>
  <p:sldSz cx="9144000" cy="6858000" type="screen4x3"/>
  <p:notesSz cx="6772275" cy="99028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66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23" autoAdjust="0"/>
    <p:restoredTop sz="94660"/>
  </p:normalViewPr>
  <p:slideViewPr>
    <p:cSldViewPr>
      <p:cViewPr varScale="1">
        <p:scale>
          <a:sx n="107" d="100"/>
          <a:sy n="107" d="100"/>
        </p:scale>
        <p:origin x="-11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5400" y="0"/>
            <a:ext cx="2935288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5400" y="9405938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91969E0-B269-4422-8224-230537F284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279525" y="1600200"/>
            <a:ext cx="7085013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79525" y="2819400"/>
            <a:ext cx="5256213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DBD3B-DD6C-48E4-BD0E-F119CD9AFA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B21EA5-ED48-4BF2-8FF4-A5B986D08F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4475" y="685800"/>
            <a:ext cx="1771650" cy="5440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9525" y="685800"/>
            <a:ext cx="5162550" cy="5440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80CB2-0ED8-4E84-80F6-8502BBC342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0" y="914400"/>
            <a:ext cx="8686800" cy="2514600"/>
            <a:chOff x="0" y="576"/>
            <a:chExt cx="5472" cy="1584"/>
          </a:xfrm>
        </p:grpSpPr>
        <p:sp>
          <p:nvSpPr>
            <p:cNvPr id="5" name="Oval 7"/>
            <p:cNvSpPr>
              <a:spLocks noChangeArrowheads="1"/>
            </p:cNvSpPr>
            <p:nvPr/>
          </p:nvSpPr>
          <p:spPr bwMode="auto">
            <a:xfrm>
              <a:off x="144" y="576"/>
              <a:ext cx="1584" cy="1584"/>
            </a:xfrm>
            <a:prstGeom prst="ellipse">
              <a:avLst/>
            </a:prstGeom>
            <a:noFill/>
            <a:ln w="12700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6" name="Rectangle 8"/>
            <p:cNvSpPr>
              <a:spLocks noChangeArrowheads="1"/>
            </p:cNvSpPr>
            <p:nvPr/>
          </p:nvSpPr>
          <p:spPr bwMode="hidden">
            <a:xfrm>
              <a:off x="0" y="1056"/>
              <a:ext cx="2976" cy="7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7" name="Rectangle 9"/>
            <p:cNvSpPr>
              <a:spLocks noChangeArrowheads="1"/>
            </p:cNvSpPr>
            <p:nvPr/>
          </p:nvSpPr>
          <p:spPr bwMode="hidden">
            <a:xfrm>
              <a:off x="2496" y="1056"/>
              <a:ext cx="2976" cy="720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Freeform 10"/>
            <p:cNvSpPr>
              <a:spLocks noChangeArrowheads="1"/>
            </p:cNvSpPr>
            <p:nvPr/>
          </p:nvSpPr>
          <p:spPr bwMode="auto">
            <a:xfrm>
              <a:off x="384" y="960"/>
              <a:ext cx="144" cy="913"/>
            </a:xfrm>
            <a:custGeom>
              <a:avLst/>
              <a:gdLst/>
              <a:ahLst/>
              <a:cxnLst>
                <a:cxn ang="0">
                  <a:pos x="1000" y="1000"/>
                </a:cxn>
                <a:cxn ang="0">
                  <a:pos x="0" y="1000"/>
                </a:cxn>
                <a:cxn ang="0">
                  <a:pos x="0" y="0"/>
                </a:cxn>
                <a:cxn ang="0">
                  <a:pos x="1000" y="0"/>
                </a:cxn>
              </a:cxnLst>
              <a:rect l="0" t="0" r="r" b="b"/>
              <a:pathLst>
                <a:path w="1000" h="1000">
                  <a:moveTo>
                    <a:pt x="1000" y="1000"/>
                  </a:moveTo>
                  <a:lnTo>
                    <a:pt x="0" y="1000"/>
                  </a:lnTo>
                  <a:lnTo>
                    <a:pt x="0" y="0"/>
                  </a:lnTo>
                  <a:lnTo>
                    <a:pt x="1000" y="0"/>
                  </a:lnTo>
                </a:path>
              </a:pathLst>
            </a:custGeom>
            <a:noFill/>
            <a:ln w="76200" cmpd="sng">
              <a:solidFill>
                <a:schemeClr val="tx2"/>
              </a:solidFill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Freeform 11"/>
            <p:cNvSpPr>
              <a:spLocks noChangeArrowheads="1"/>
            </p:cNvSpPr>
            <p:nvPr/>
          </p:nvSpPr>
          <p:spPr bwMode="auto">
            <a:xfrm>
              <a:off x="4944" y="762"/>
              <a:ext cx="165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00" y="0"/>
                </a:cxn>
                <a:cxn ang="0">
                  <a:pos x="1000" y="1000"/>
                </a:cxn>
                <a:cxn ang="0">
                  <a:pos x="0" y="1000"/>
                </a:cxn>
              </a:cxnLst>
              <a:rect l="0" t="0" r="r" b="b"/>
              <a:pathLst>
                <a:path w="1000" h="1000">
                  <a:moveTo>
                    <a:pt x="0" y="0"/>
                  </a:moveTo>
                  <a:lnTo>
                    <a:pt x="1000" y="0"/>
                  </a:lnTo>
                  <a:lnTo>
                    <a:pt x="1000" y="1000"/>
                  </a:lnTo>
                  <a:lnTo>
                    <a:pt x="0" y="1000"/>
                  </a:lnTo>
                </a:path>
              </a:pathLst>
            </a:custGeom>
            <a:noFill/>
            <a:ln w="76200" cap="flat" cmpd="sng">
              <a:solidFill>
                <a:schemeClr val="accent1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53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2286000" y="3581400"/>
            <a:ext cx="5638800" cy="19050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254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838200" y="1443038"/>
            <a:ext cx="7086600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910785-F935-4121-9BFA-CF44F8FA6C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055281-90A4-4CDD-97FD-5AB22C88F9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2C411F-C13F-483B-AB3F-291733B016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177AFB-A78E-49DA-96B2-D46EF4DCE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E808A1-E6E1-40DB-8471-D6C6F14389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307C95-6D3F-4AB4-8A2B-7535DEB66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B2DEE8-5702-406E-A626-C5A8D7DABB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8F6077-1806-41BD-984A-92CB5E882D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EA9F5-3D26-4BBD-AD3A-0564020AB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AECCA9-5AA1-4240-BF76-672DE524A5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28082-679B-4CE2-BF28-FD30BC17B3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1313" y="96838"/>
            <a:ext cx="1919287" cy="59991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31863" y="96838"/>
            <a:ext cx="5607050" cy="59991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6215BA-1A1E-4993-8997-F2AD11816E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563E7-ABF4-416F-BB00-FB049951D4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6EE783-86C2-490E-B2AE-82386AB8CD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95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84625" y="1600200"/>
            <a:ext cx="25527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CF2517-15A7-4027-9A3B-7DCFB2C4D8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111268-1EE5-4C9C-A4E8-F13799F8BB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481A1-7A6B-44D9-A305-1DB089650A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D4D4E-09C5-4302-B2A0-0DA6A6AA19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64E82-3F66-458D-8D0A-A8E79C7245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54D5E-3EF4-492A-8242-BE39C5F7DE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9525" y="685800"/>
            <a:ext cx="7086600" cy="731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9525" y="1600200"/>
            <a:ext cx="5257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2937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2937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+mn-lt"/>
              </a:defRPr>
            </a:lvl1pPr>
          </a:lstStyle>
          <a:p>
            <a:pPr>
              <a:defRPr/>
            </a:pPr>
            <a:fld id="{58641D49-A2CF-466F-AFE7-8F3E0B647E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0" y="1377950"/>
            <a:ext cx="2133600" cy="101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1507" name="Rectangle 3"/>
          <p:cNvSpPr>
            <a:spLocks noChangeArrowheads="1"/>
          </p:cNvSpPr>
          <p:nvPr/>
        </p:nvSpPr>
        <p:spPr bwMode="auto">
          <a:xfrm>
            <a:off x="1447800" y="1377950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31863" y="96838"/>
            <a:ext cx="7158037" cy="141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9325" y="1981200"/>
            <a:ext cx="76612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615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r>
              <a:rPr lang="en-US"/>
              <a:t/>
            </a:r>
            <a:br>
              <a:rPr lang="en-US"/>
            </a:br>
            <a:r>
              <a:rPr lang="en-US"/>
              <a:t>eg1471/jc/dec2008</a:t>
            </a:r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FD58FA2A-9B06-4369-AFF0-D15C0C5834E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838200" y="561975"/>
            <a:ext cx="152400" cy="1066800"/>
          </a:xfrm>
          <a:custGeom>
            <a:avLst/>
            <a:gdLst/>
            <a:ahLst/>
            <a:cxnLst>
              <a:cxn ang="0">
                <a:pos x="1000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1000" y="1000"/>
                </a:moveTo>
                <a:lnTo>
                  <a:pt x="0" y="1000"/>
                </a:ln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76200" cmpd="sng">
            <a:solidFill>
              <a:schemeClr val="tx2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14" name="Freeform 10"/>
          <p:cNvSpPr>
            <a:spLocks noChangeArrowheads="1"/>
          </p:cNvSpPr>
          <p:nvPr/>
        </p:nvSpPr>
        <p:spPr bwMode="auto">
          <a:xfrm>
            <a:off x="8262938" y="269875"/>
            <a:ext cx="152400" cy="10731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000" y="0"/>
              </a:cxn>
              <a:cxn ang="0">
                <a:pos x="1000" y="1000"/>
              </a:cxn>
              <a:cxn ang="0">
                <a:pos x="0" y="1000"/>
              </a:cxn>
            </a:cxnLst>
            <a:rect l="0" t="0" r="r" b="b"/>
            <a:pathLst>
              <a:path w="1000" h="1000">
                <a:moveTo>
                  <a:pt x="0" y="0"/>
                </a:moveTo>
                <a:lnTo>
                  <a:pt x="1000" y="0"/>
                </a:lnTo>
                <a:lnTo>
                  <a:pt x="1000" y="1000"/>
                </a:lnTo>
                <a:lnTo>
                  <a:pt x="0" y="1000"/>
                </a:lnTo>
              </a:path>
            </a:pathLst>
          </a:custGeom>
          <a:noFill/>
          <a:ln w="762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  <p:sldLayoutId id="2147483835" r:id="rId12"/>
  </p:sldLayoutIdLs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447675" indent="-44767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cs typeface="+mn-cs"/>
        </a:defRPr>
      </a:lvl2pPr>
      <a:lvl3pPr marL="1293813" indent="-4032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  <a:cs typeface="+mn-cs"/>
        </a:defRPr>
      </a:lvl3pPr>
      <a:lvl4pPr marL="1681163" indent="-38576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cs typeface="+mn-cs"/>
        </a:defRPr>
      </a:lvl4pPr>
      <a:lvl5pPr marL="2070100" indent="-3873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5pPr>
      <a:lvl6pPr marL="25273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6pPr>
      <a:lvl7pPr marL="29845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7pPr>
      <a:lvl8pPr marL="34417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8pPr>
      <a:lvl9pPr marL="3898900" indent="-3873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Articles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925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Nonspecific and Generic References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Happen when neither the writer nor the reader identify the noun as something known, unique or familiar.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 Ø University students receive Ø tuition grants for their studies.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endParaRPr lang="en-US" sz="2600" smtClean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925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Nonspecific and Generic Reference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a/an with a singular countable noun that is non-specific.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i="1" smtClean="0">
                <a:solidFill>
                  <a:srgbClr val="FF0066"/>
                </a:solidFill>
              </a:rPr>
              <a:t>An</a:t>
            </a:r>
            <a:r>
              <a:rPr lang="en-US" i="1" smtClean="0"/>
              <a:t> engineering textbook was left at the counter.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smtClean="0"/>
              <a:t>    </a:t>
            </a:r>
            <a:r>
              <a:rPr lang="en-US" i="1" smtClean="0">
                <a:solidFill>
                  <a:srgbClr val="FF0066"/>
                </a:solidFill>
              </a:rPr>
              <a:t>A</a:t>
            </a:r>
            <a:r>
              <a:rPr lang="en-US" i="1" smtClean="0"/>
              <a:t> lecturer gave the freshmen an overview of the course.</a:t>
            </a:r>
            <a:endParaRPr lang="en-US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925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Use of </a:t>
            </a:r>
            <a:r>
              <a:rPr lang="en-US" sz="3200" i="1" smtClean="0"/>
              <a:t>A</a:t>
            </a:r>
            <a:r>
              <a:rPr lang="en-US" sz="3200" smtClean="0"/>
              <a:t> and </a:t>
            </a:r>
            <a:r>
              <a:rPr lang="en-US" sz="3200" i="1" smtClean="0"/>
              <a:t>An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49325" y="1676400"/>
            <a:ext cx="7661275" cy="4114800"/>
          </a:xfrm>
          <a:noFill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Depends on</a:t>
            </a:r>
            <a:endParaRPr lang="en-US" sz="2400" i="1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925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Nonspecific and Generic Reference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not use an article when a plural countable noun is non-specific.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i="1" smtClean="0">
                <a:solidFill>
                  <a:srgbClr val="FF0000"/>
                </a:solidFill>
              </a:rPr>
              <a:t>Ø</a:t>
            </a:r>
            <a:r>
              <a:rPr lang="en-US" i="1" smtClean="0"/>
              <a:t> </a:t>
            </a:r>
            <a:r>
              <a:rPr lang="en-US" i="1" smtClean="0">
                <a:solidFill>
                  <a:srgbClr val="FF0066"/>
                </a:solidFill>
              </a:rPr>
              <a:t>Graduates</a:t>
            </a:r>
            <a:r>
              <a:rPr lang="en-US" i="1" smtClean="0"/>
              <a:t> are held in high esteem by </a:t>
            </a:r>
            <a:r>
              <a:rPr lang="en-US" i="1" smtClean="0">
                <a:solidFill>
                  <a:srgbClr val="FF0000"/>
                </a:solidFill>
              </a:rPr>
              <a:t>Ø</a:t>
            </a:r>
            <a:r>
              <a:rPr lang="en-US" i="1" smtClean="0"/>
              <a:t> </a:t>
            </a:r>
            <a:r>
              <a:rPr lang="en-US" i="1" smtClean="0">
                <a:solidFill>
                  <a:srgbClr val="FF0066"/>
                </a:solidFill>
              </a:rPr>
              <a:t>employers</a:t>
            </a:r>
            <a:r>
              <a:rPr lang="en-US" i="1" smtClean="0"/>
              <a:t>.</a:t>
            </a:r>
            <a:endParaRPr lang="en-US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925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Nonspecific and Generic Reference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not use an article when an uncountable noun is non-specific.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The internet is a rich resource of </a:t>
            </a:r>
            <a:r>
              <a:rPr lang="en-US" i="1" smtClean="0">
                <a:solidFill>
                  <a:srgbClr val="FF0000"/>
                </a:solidFill>
              </a:rPr>
              <a:t>Ø</a:t>
            </a:r>
            <a:r>
              <a:rPr lang="en-US" i="1" smtClean="0"/>
              <a:t> </a:t>
            </a:r>
            <a:r>
              <a:rPr lang="en-US" i="1" smtClean="0">
                <a:solidFill>
                  <a:srgbClr val="FF0066"/>
                </a:solidFill>
              </a:rPr>
              <a:t>information</a:t>
            </a:r>
            <a:r>
              <a:rPr lang="en-US" i="1" smtClean="0"/>
              <a:t>.</a:t>
            </a:r>
            <a:endParaRPr lang="en-US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925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Nonspecific and Generic Reference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Do not use an article when a generalization is made about an uncountable noun.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 	</a:t>
            </a:r>
            <a:r>
              <a:rPr lang="en-US" i="1" smtClean="0">
                <a:solidFill>
                  <a:srgbClr val="FF0000"/>
                </a:solidFill>
              </a:rPr>
              <a:t>Ø</a:t>
            </a:r>
            <a:r>
              <a:rPr lang="en-US" i="1" smtClean="0"/>
              <a:t> </a:t>
            </a:r>
            <a:r>
              <a:rPr lang="en-US" i="1" smtClean="0">
                <a:solidFill>
                  <a:srgbClr val="FF0066"/>
                </a:solidFill>
              </a:rPr>
              <a:t>Water</a:t>
            </a:r>
            <a:r>
              <a:rPr lang="en-US" i="1" smtClean="0"/>
              <a:t> is scarce in many countries.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i="1" smtClean="0"/>
              <a:t> 		</a:t>
            </a:r>
            <a:r>
              <a:rPr lang="en-US" i="1" smtClean="0">
                <a:solidFill>
                  <a:srgbClr val="FF0000"/>
                </a:solidFill>
              </a:rPr>
              <a:t>Ø </a:t>
            </a:r>
            <a:r>
              <a:rPr lang="en-US" i="1" smtClean="0">
                <a:solidFill>
                  <a:srgbClr val="FF0066"/>
                </a:solidFill>
              </a:rPr>
              <a:t>Oil </a:t>
            </a:r>
            <a:r>
              <a:rPr lang="en-US" i="1" smtClean="0"/>
              <a:t>is a finite resource.</a:t>
            </a:r>
          </a:p>
          <a:p>
            <a:pPr eaLnBrk="1" hangingPunct="1">
              <a:buFont typeface="Wingdings" pitchFamily="2" charset="2"/>
              <a:buNone/>
            </a:pPr>
            <a:endParaRPr lang="en-US" i="1" smtClean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Abstract Generic vs. Concrete Generic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49325" y="1828800"/>
            <a:ext cx="3754438" cy="41910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Abstract Generic: The Entire Class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b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smtClean="0">
                <a:solidFill>
                  <a:srgbClr val="FF0066"/>
                </a:solidFill>
              </a:rPr>
              <a:t>The</a:t>
            </a:r>
            <a:r>
              <a:rPr lang="en-US" sz="1800" i="1" smtClean="0"/>
              <a:t> wasp can detect unique volatile compounds over</a:t>
            </a:r>
            <a:r>
              <a:rPr lang="en-US" sz="1800" smtClean="0"/>
              <a:t> </a:t>
            </a:r>
            <a:r>
              <a:rPr lang="en-US" sz="1800" i="1" smtClean="0"/>
              <a:t>great distances.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i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smtClean="0">
                <a:solidFill>
                  <a:srgbClr val="FF0066"/>
                </a:solidFill>
              </a:rPr>
              <a:t>The</a:t>
            </a:r>
            <a:r>
              <a:rPr lang="en-US" sz="1800" i="1" smtClean="0"/>
              <a:t> laser has many uses in medicine.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i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smtClean="0">
                <a:solidFill>
                  <a:srgbClr val="FF0066"/>
                </a:solidFill>
              </a:rPr>
              <a:t>The</a:t>
            </a:r>
            <a:r>
              <a:rPr lang="en-US" sz="1800" i="1" smtClean="0"/>
              <a:t> computer has been invaluable in scientific advancement.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500" i="1" smtClean="0"/>
          </a:p>
        </p:txBody>
      </p:sp>
      <p:sp>
        <p:nvSpPr>
          <p:cNvPr id="20485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856163" y="1828800"/>
            <a:ext cx="3754437" cy="4114800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b="1" smtClean="0"/>
              <a:t>Concrete Generic:  A Representative Class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i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smtClean="0">
                <a:solidFill>
                  <a:srgbClr val="FF0066"/>
                </a:solidFill>
              </a:rPr>
              <a:t>A</a:t>
            </a:r>
            <a:r>
              <a:rPr lang="en-US" sz="1800" i="1" smtClean="0"/>
              <a:t> wasp can be trained to detect odors.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i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i="1" smtClean="0">
              <a:solidFill>
                <a:srgbClr val="FF0066"/>
              </a:solidFill>
            </a:endParaRP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smtClean="0">
                <a:solidFill>
                  <a:srgbClr val="FF0066"/>
                </a:solidFill>
              </a:rPr>
              <a:t>A</a:t>
            </a:r>
            <a:r>
              <a:rPr lang="en-US" sz="1800" i="1" smtClean="0"/>
              <a:t> laser can be used by a surgeon to make very clean cuts.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i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1800" i="1" smtClean="0"/>
              <a:t>Computers are playing a growing role in all aspects of university life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i="1" smtClean="0"/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1800" i="1" smtClean="0"/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990600" y="5791200"/>
            <a:ext cx="3886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Source: Swales &amp; Feak (2009), 299.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925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Superlatives, Ordinals and Sole References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1752600"/>
            <a:ext cx="7661275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mtClean="0"/>
              <a:t>The definite article</a:t>
            </a:r>
            <a:r>
              <a:rPr lang="en-US" i="1" smtClean="0"/>
              <a:t> </a:t>
            </a:r>
            <a:r>
              <a:rPr lang="en-US" smtClean="0"/>
              <a:t>“</a:t>
            </a:r>
            <a:r>
              <a:rPr lang="en-US" i="1" smtClean="0"/>
              <a:t>the</a:t>
            </a:r>
            <a:r>
              <a:rPr lang="en-US" smtClean="0"/>
              <a:t>” is always used with the above categories.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z="2200" i="1" smtClean="0"/>
              <a:t>Mount Everest is</a:t>
            </a:r>
            <a:r>
              <a:rPr lang="en-US" sz="2200" i="1" smtClean="0">
                <a:solidFill>
                  <a:srgbClr val="FF0066"/>
                </a:solidFill>
              </a:rPr>
              <a:t> the highest mountain </a:t>
            </a:r>
            <a:r>
              <a:rPr lang="en-US" sz="2200" i="1" smtClean="0"/>
              <a:t>in the world. (superlative)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i="1" smtClean="0"/>
              <a:t>     Statistics is </a:t>
            </a:r>
            <a:r>
              <a:rPr lang="en-US" sz="2200" i="1" smtClean="0">
                <a:solidFill>
                  <a:srgbClr val="FF0066"/>
                </a:solidFill>
              </a:rPr>
              <a:t>the second</a:t>
            </a:r>
            <a:r>
              <a:rPr lang="en-US" sz="2200" i="1" smtClean="0"/>
              <a:t> most difficult subject. (ordinal)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i="1" smtClean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i="1" smtClean="0"/>
              <a:t>     </a:t>
            </a:r>
            <a:r>
              <a:rPr lang="en-US" sz="2200" i="1" smtClean="0">
                <a:solidFill>
                  <a:srgbClr val="FF0066"/>
                </a:solidFill>
              </a:rPr>
              <a:t>The main</a:t>
            </a:r>
            <a:r>
              <a:rPr lang="en-US" sz="2200" i="1" smtClean="0"/>
              <a:t> </a:t>
            </a:r>
            <a:r>
              <a:rPr lang="en-US" sz="2200" i="1" smtClean="0">
                <a:solidFill>
                  <a:srgbClr val="FF0000"/>
                </a:solidFill>
              </a:rPr>
              <a:t>(only/sole/chief) </a:t>
            </a:r>
            <a:r>
              <a:rPr lang="en-US" sz="2200" i="1" smtClean="0"/>
              <a:t>reason I do engineering is to contribute to mankind. (sole reference)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Sources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Lane, A. and Lange, E. (1999). </a:t>
            </a:r>
            <a:r>
              <a:rPr lang="en-US" sz="2200" i="1" smtClean="0"/>
              <a:t>Writing Clearly: An Editing Guide </a:t>
            </a:r>
            <a:r>
              <a:rPr lang="en-US" sz="2200" smtClean="0"/>
              <a:t>(2</a:t>
            </a:r>
            <a:r>
              <a:rPr lang="en-US" sz="2200" baseline="30000" smtClean="0"/>
              <a:t>nd</a:t>
            </a:r>
            <a:r>
              <a:rPr lang="en-US" sz="2200" smtClean="0"/>
              <a:t> ed.). Boston: Heinle and Heinle Publishers, 198-209.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Raimes, A. (2006). </a:t>
            </a:r>
            <a:r>
              <a:rPr lang="en-US" sz="2200" i="1" smtClean="0"/>
              <a:t>Grammar Troublespots: A Guide for Student Writers</a:t>
            </a:r>
            <a:r>
              <a:rPr lang="en-US" sz="2200" smtClean="0"/>
              <a:t> (3</a:t>
            </a:r>
            <a:r>
              <a:rPr lang="en-US" sz="2200" baseline="30000" smtClean="0"/>
              <a:t>rd</a:t>
            </a:r>
            <a:r>
              <a:rPr lang="en-US" sz="2200" smtClean="0"/>
              <a:t> ed.). New York: Cambridge University Press, 98-105.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smtClean="0"/>
              <a:t>Swales, J.M. and Feak, C.B. (2009). </a:t>
            </a:r>
            <a:r>
              <a:rPr lang="en-US" sz="2200" i="1" smtClean="0"/>
              <a:t>Academic Writing for Graduate Students: Essential Tasks and Skills </a:t>
            </a:r>
            <a:r>
              <a:rPr lang="en-US" sz="2200" smtClean="0"/>
              <a:t>(2</a:t>
            </a:r>
            <a:r>
              <a:rPr lang="en-US" sz="2200" baseline="30000" smtClean="0"/>
              <a:t>nd</a:t>
            </a:r>
            <a:r>
              <a:rPr lang="en-US" sz="2200" smtClean="0"/>
              <a:t> ed.). USA: The University of Michigan Press, 289-301.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2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Use of Articles</a:t>
            </a: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2590800" y="1905000"/>
            <a:ext cx="3886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common noun or noun phrase</a:t>
            </a:r>
          </a:p>
        </p:txBody>
      </p:sp>
      <p:grpSp>
        <p:nvGrpSpPr>
          <p:cNvPr id="6149" name="Group 11"/>
          <p:cNvGrpSpPr>
            <a:grpSpLocks/>
          </p:cNvGrpSpPr>
          <p:nvPr/>
        </p:nvGrpSpPr>
        <p:grpSpPr bwMode="auto">
          <a:xfrm>
            <a:off x="2895600" y="2286000"/>
            <a:ext cx="3581400" cy="609600"/>
            <a:chOff x="1824" y="1440"/>
            <a:chExt cx="1296" cy="384"/>
          </a:xfrm>
        </p:grpSpPr>
        <p:sp>
          <p:nvSpPr>
            <p:cNvPr id="6180" name="Line 5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"/>
            <p:cNvSpPr>
              <a:spLocks noChangeShapeType="1"/>
            </p:cNvSpPr>
            <p:nvPr/>
          </p:nvSpPr>
          <p:spPr bwMode="auto">
            <a:xfrm>
              <a:off x="1824" y="16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7"/>
            <p:cNvSpPr>
              <a:spLocks noChangeShapeType="1"/>
            </p:cNvSpPr>
            <p:nvPr/>
          </p:nvSpPr>
          <p:spPr bwMode="auto">
            <a:xfrm>
              <a:off x="182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3" name="Line 8"/>
            <p:cNvSpPr>
              <a:spLocks noChangeShapeType="1"/>
            </p:cNvSpPr>
            <p:nvPr/>
          </p:nvSpPr>
          <p:spPr bwMode="auto">
            <a:xfrm>
              <a:off x="312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0" name="Text Box 9"/>
          <p:cNvSpPr txBox="1">
            <a:spLocks noChangeArrowheads="1"/>
          </p:cNvSpPr>
          <p:nvPr/>
        </p:nvSpPr>
        <p:spPr bwMode="auto">
          <a:xfrm>
            <a:off x="2209800" y="3048000"/>
            <a:ext cx="1981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Countable</a:t>
            </a:r>
          </a:p>
        </p:txBody>
      </p:sp>
      <p:sp>
        <p:nvSpPr>
          <p:cNvPr id="6151" name="Text Box 10"/>
          <p:cNvSpPr txBox="1">
            <a:spLocks noChangeArrowheads="1"/>
          </p:cNvSpPr>
          <p:nvPr/>
        </p:nvSpPr>
        <p:spPr bwMode="auto">
          <a:xfrm>
            <a:off x="5867400" y="2971800"/>
            <a:ext cx="2667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Uncountable</a:t>
            </a:r>
          </a:p>
        </p:txBody>
      </p:sp>
      <p:grpSp>
        <p:nvGrpSpPr>
          <p:cNvPr id="6152" name="Group 12"/>
          <p:cNvGrpSpPr>
            <a:grpSpLocks/>
          </p:cNvGrpSpPr>
          <p:nvPr/>
        </p:nvGrpSpPr>
        <p:grpSpPr bwMode="auto">
          <a:xfrm>
            <a:off x="1905000" y="3429000"/>
            <a:ext cx="2057400" cy="533400"/>
            <a:chOff x="1824" y="1440"/>
            <a:chExt cx="1296" cy="384"/>
          </a:xfrm>
        </p:grpSpPr>
        <p:sp>
          <p:nvSpPr>
            <p:cNvPr id="6176" name="Line 13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7" name="Line 14"/>
            <p:cNvSpPr>
              <a:spLocks noChangeShapeType="1"/>
            </p:cNvSpPr>
            <p:nvPr/>
          </p:nvSpPr>
          <p:spPr bwMode="auto">
            <a:xfrm>
              <a:off x="1824" y="16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8" name="Line 15"/>
            <p:cNvSpPr>
              <a:spLocks noChangeShapeType="1"/>
            </p:cNvSpPr>
            <p:nvPr/>
          </p:nvSpPr>
          <p:spPr bwMode="auto">
            <a:xfrm>
              <a:off x="182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16"/>
            <p:cNvSpPr>
              <a:spLocks noChangeShapeType="1"/>
            </p:cNvSpPr>
            <p:nvPr/>
          </p:nvSpPr>
          <p:spPr bwMode="auto">
            <a:xfrm>
              <a:off x="312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7"/>
          <p:cNvSpPr txBox="1">
            <a:spLocks noChangeArrowheads="1"/>
          </p:cNvSpPr>
          <p:nvPr/>
        </p:nvSpPr>
        <p:spPr bwMode="auto">
          <a:xfrm>
            <a:off x="1428750" y="3962400"/>
            <a:ext cx="1085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Singular </a:t>
            </a:r>
          </a:p>
        </p:txBody>
      </p:sp>
      <p:sp>
        <p:nvSpPr>
          <p:cNvPr id="6154" name="Text Box 18"/>
          <p:cNvSpPr txBox="1">
            <a:spLocks noChangeArrowheads="1"/>
          </p:cNvSpPr>
          <p:nvPr/>
        </p:nvSpPr>
        <p:spPr bwMode="auto">
          <a:xfrm>
            <a:off x="3581400" y="3962400"/>
            <a:ext cx="895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Plural  </a:t>
            </a:r>
          </a:p>
        </p:txBody>
      </p:sp>
      <p:grpSp>
        <p:nvGrpSpPr>
          <p:cNvPr id="6155" name="Group 19"/>
          <p:cNvGrpSpPr>
            <a:grpSpLocks/>
          </p:cNvGrpSpPr>
          <p:nvPr/>
        </p:nvGrpSpPr>
        <p:grpSpPr bwMode="auto">
          <a:xfrm>
            <a:off x="1066800" y="4343400"/>
            <a:ext cx="1371600" cy="609600"/>
            <a:chOff x="1824" y="1440"/>
            <a:chExt cx="1296" cy="384"/>
          </a:xfrm>
        </p:grpSpPr>
        <p:sp>
          <p:nvSpPr>
            <p:cNvPr id="6172" name="Line 20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1"/>
            <p:cNvSpPr>
              <a:spLocks noChangeShapeType="1"/>
            </p:cNvSpPr>
            <p:nvPr/>
          </p:nvSpPr>
          <p:spPr bwMode="auto">
            <a:xfrm>
              <a:off x="1824" y="16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22"/>
            <p:cNvSpPr>
              <a:spLocks noChangeShapeType="1"/>
            </p:cNvSpPr>
            <p:nvPr/>
          </p:nvSpPr>
          <p:spPr bwMode="auto">
            <a:xfrm>
              <a:off x="182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5" name="Line 23"/>
            <p:cNvSpPr>
              <a:spLocks noChangeShapeType="1"/>
            </p:cNvSpPr>
            <p:nvPr/>
          </p:nvSpPr>
          <p:spPr bwMode="auto">
            <a:xfrm>
              <a:off x="312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6" name="Text Box 24"/>
          <p:cNvSpPr txBox="1">
            <a:spLocks noChangeArrowheads="1"/>
          </p:cNvSpPr>
          <p:nvPr/>
        </p:nvSpPr>
        <p:spPr bwMode="auto">
          <a:xfrm>
            <a:off x="374650" y="4876800"/>
            <a:ext cx="15684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a/an </a:t>
            </a:r>
          </a:p>
          <a:p>
            <a:pPr algn="ctr"/>
            <a:r>
              <a:rPr lang="en-US"/>
              <a:t>(non-specific)</a:t>
            </a:r>
          </a:p>
        </p:txBody>
      </p:sp>
      <p:sp>
        <p:nvSpPr>
          <p:cNvPr id="6157" name="Text Box 25"/>
          <p:cNvSpPr txBox="1">
            <a:spLocks noChangeArrowheads="1"/>
          </p:cNvSpPr>
          <p:nvPr/>
        </p:nvSpPr>
        <p:spPr bwMode="auto">
          <a:xfrm>
            <a:off x="1981200" y="4876800"/>
            <a:ext cx="10985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the</a:t>
            </a:r>
          </a:p>
          <a:p>
            <a:pPr algn="ctr"/>
            <a:r>
              <a:rPr lang="en-US"/>
              <a:t>(specific)</a:t>
            </a:r>
          </a:p>
        </p:txBody>
      </p:sp>
      <p:grpSp>
        <p:nvGrpSpPr>
          <p:cNvPr id="6158" name="Group 26"/>
          <p:cNvGrpSpPr>
            <a:grpSpLocks/>
          </p:cNvGrpSpPr>
          <p:nvPr/>
        </p:nvGrpSpPr>
        <p:grpSpPr bwMode="auto">
          <a:xfrm>
            <a:off x="3200400" y="4343400"/>
            <a:ext cx="1676400" cy="533400"/>
            <a:chOff x="1824" y="1440"/>
            <a:chExt cx="1296" cy="384"/>
          </a:xfrm>
        </p:grpSpPr>
        <p:sp>
          <p:nvSpPr>
            <p:cNvPr id="6168" name="Line 27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28"/>
            <p:cNvSpPr>
              <a:spLocks noChangeShapeType="1"/>
            </p:cNvSpPr>
            <p:nvPr/>
          </p:nvSpPr>
          <p:spPr bwMode="auto">
            <a:xfrm>
              <a:off x="1824" y="16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29"/>
            <p:cNvSpPr>
              <a:spLocks noChangeShapeType="1"/>
            </p:cNvSpPr>
            <p:nvPr/>
          </p:nvSpPr>
          <p:spPr bwMode="auto">
            <a:xfrm>
              <a:off x="182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30"/>
            <p:cNvSpPr>
              <a:spLocks noChangeShapeType="1"/>
            </p:cNvSpPr>
            <p:nvPr/>
          </p:nvSpPr>
          <p:spPr bwMode="auto">
            <a:xfrm>
              <a:off x="312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9" name="Text Box 31"/>
          <p:cNvSpPr txBox="1">
            <a:spLocks noChangeArrowheads="1"/>
          </p:cNvSpPr>
          <p:nvPr/>
        </p:nvSpPr>
        <p:spPr bwMode="auto">
          <a:xfrm>
            <a:off x="3048000" y="4876800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the</a:t>
            </a:r>
          </a:p>
        </p:txBody>
      </p:sp>
      <p:sp>
        <p:nvSpPr>
          <p:cNvPr id="6160" name="Text Box 32"/>
          <p:cNvSpPr txBox="1">
            <a:spLocks noChangeArrowheads="1"/>
          </p:cNvSpPr>
          <p:nvPr/>
        </p:nvSpPr>
        <p:spPr bwMode="auto">
          <a:xfrm>
            <a:off x="4114800" y="4876800"/>
            <a:ext cx="1600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Ø  </a:t>
            </a:r>
            <a:br>
              <a:rPr lang="en-US"/>
            </a:br>
            <a:endParaRPr lang="en-US"/>
          </a:p>
        </p:txBody>
      </p:sp>
      <p:grpSp>
        <p:nvGrpSpPr>
          <p:cNvPr id="6161" name="Group 33"/>
          <p:cNvGrpSpPr>
            <a:grpSpLocks/>
          </p:cNvGrpSpPr>
          <p:nvPr/>
        </p:nvGrpSpPr>
        <p:grpSpPr bwMode="auto">
          <a:xfrm>
            <a:off x="5715000" y="3429000"/>
            <a:ext cx="1828800" cy="533400"/>
            <a:chOff x="1824" y="1440"/>
            <a:chExt cx="1296" cy="384"/>
          </a:xfrm>
        </p:grpSpPr>
        <p:sp>
          <p:nvSpPr>
            <p:cNvPr id="6164" name="Line 34"/>
            <p:cNvSpPr>
              <a:spLocks noChangeShapeType="1"/>
            </p:cNvSpPr>
            <p:nvPr/>
          </p:nvSpPr>
          <p:spPr bwMode="auto">
            <a:xfrm>
              <a:off x="2448" y="1440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35"/>
            <p:cNvSpPr>
              <a:spLocks noChangeShapeType="1"/>
            </p:cNvSpPr>
            <p:nvPr/>
          </p:nvSpPr>
          <p:spPr bwMode="auto">
            <a:xfrm>
              <a:off x="1824" y="1632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36"/>
            <p:cNvSpPr>
              <a:spLocks noChangeShapeType="1"/>
            </p:cNvSpPr>
            <p:nvPr/>
          </p:nvSpPr>
          <p:spPr bwMode="auto">
            <a:xfrm>
              <a:off x="1824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37"/>
            <p:cNvSpPr>
              <a:spLocks noChangeShapeType="1"/>
            </p:cNvSpPr>
            <p:nvPr/>
          </p:nvSpPr>
          <p:spPr bwMode="auto">
            <a:xfrm>
              <a:off x="3120" y="1632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62" name="Text Box 38"/>
          <p:cNvSpPr txBox="1">
            <a:spLocks noChangeArrowheads="1"/>
          </p:cNvSpPr>
          <p:nvPr/>
        </p:nvSpPr>
        <p:spPr bwMode="auto">
          <a:xfrm>
            <a:off x="5334000" y="39624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the</a:t>
            </a:r>
          </a:p>
          <a:p>
            <a:pPr algn="ctr"/>
            <a:r>
              <a:rPr lang="en-US"/>
              <a:t>(specific)</a:t>
            </a:r>
          </a:p>
        </p:txBody>
      </p:sp>
      <p:sp>
        <p:nvSpPr>
          <p:cNvPr id="6163" name="Text Box 39"/>
          <p:cNvSpPr txBox="1">
            <a:spLocks noChangeArrowheads="1"/>
          </p:cNvSpPr>
          <p:nvPr/>
        </p:nvSpPr>
        <p:spPr bwMode="auto">
          <a:xfrm>
            <a:off x="7010400" y="3962400"/>
            <a:ext cx="1143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zero (Ø) (generic)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Articles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Are used with certain categories of proper nouns</a:t>
            </a:r>
          </a:p>
          <a:p>
            <a:pPr eaLnBrk="1" hangingPunct="1"/>
            <a:r>
              <a:rPr lang="en-US" smtClean="0"/>
              <a:t>Are used with common nouns or noun phrases</a:t>
            </a:r>
          </a:p>
          <a:p>
            <a:pPr eaLnBrk="1" hangingPunct="1"/>
            <a:r>
              <a:rPr lang="en-US" smtClean="0"/>
              <a:t>Consist of the indefinite article (</a:t>
            </a:r>
            <a:r>
              <a:rPr lang="en-US" i="1" smtClean="0"/>
              <a:t>a/an</a:t>
            </a:r>
            <a:r>
              <a:rPr lang="en-US" smtClean="0"/>
              <a:t>) and the definite article (</a:t>
            </a:r>
            <a:r>
              <a:rPr lang="en-US" i="1" smtClean="0"/>
              <a:t>the</a:t>
            </a:r>
            <a:r>
              <a:rPr lang="en-US" smtClean="0"/>
              <a:t>) </a:t>
            </a:r>
          </a:p>
          <a:p>
            <a:pPr eaLnBrk="1" hangingPunct="1"/>
            <a:r>
              <a:rPr lang="en-US" smtClean="0"/>
              <a:t>Are absent in non-specific cases and are indicated by the </a:t>
            </a:r>
            <a:r>
              <a:rPr lang="en-US" i="1" smtClean="0"/>
              <a:t>Ø </a:t>
            </a:r>
            <a:r>
              <a:rPr lang="en-US" smtClean="0"/>
              <a:t>(zero article)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Rules for Using Articles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533400"/>
          </a:xfrm>
        </p:spPr>
        <p:txBody>
          <a:bodyPr/>
          <a:lstStyle/>
          <a:p>
            <a:pPr eaLnBrk="1" hangingPunct="1"/>
            <a:r>
              <a:rPr lang="en-US" sz="2000" smtClean="0"/>
              <a:t>These categories of proper nouns do not require “</a:t>
            </a:r>
            <a:r>
              <a:rPr lang="en-US" sz="2000" i="1" smtClean="0"/>
              <a:t>the</a:t>
            </a:r>
            <a:r>
              <a:rPr lang="en-US" sz="2000" smtClean="0"/>
              <a:t>”</a:t>
            </a:r>
          </a:p>
          <a:p>
            <a:pPr eaLnBrk="1" hangingPunct="1">
              <a:buFont typeface="Wingdings" pitchFamily="2" charset="2"/>
              <a:buNone/>
            </a:pPr>
            <a:endParaRPr lang="en-US" sz="2000" smtClean="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762000" y="2362200"/>
            <a:ext cx="3754438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b="1"/>
              <a:t>Categories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People’s names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Cities and states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Singular names of countries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Months/days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Streets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Religious buildings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Mountains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Parks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Lakes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/>
          </a:p>
        </p:txBody>
      </p:sp>
      <p:sp>
        <p:nvSpPr>
          <p:cNvPr id="8198" name="Rectangle 8"/>
          <p:cNvSpPr>
            <a:spLocks noChangeArrowheads="1"/>
          </p:cNvSpPr>
          <p:nvPr/>
        </p:nvSpPr>
        <p:spPr bwMode="auto">
          <a:xfrm>
            <a:off x="4724400" y="2362200"/>
            <a:ext cx="3810000" cy="3733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b="1"/>
              <a:t>Examples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John Locke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Bangkok, Negri Sembilan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Indonesia, Australia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May, Tuesday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Pickering Street, Holland Road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St. Andrew’s Cathedral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Mount Fuji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Hyde Park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Lake Victoria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/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Rules for Using Articles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752600"/>
            <a:ext cx="7543800" cy="533400"/>
          </a:xfrm>
        </p:spPr>
        <p:txBody>
          <a:bodyPr/>
          <a:lstStyle/>
          <a:p>
            <a:pPr eaLnBrk="1" hangingPunct="1"/>
            <a:r>
              <a:rPr lang="en-US" sz="2400" smtClean="0"/>
              <a:t>The proper nouns below require “</a:t>
            </a:r>
            <a:r>
              <a:rPr lang="en-US" sz="2400" i="1" smtClean="0"/>
              <a:t>the</a:t>
            </a:r>
            <a:r>
              <a:rPr lang="en-US" sz="2400" smtClean="0"/>
              <a:t>”.</a:t>
            </a:r>
          </a:p>
          <a:p>
            <a:pPr eaLnBrk="1" hangingPunct="1">
              <a:buFont typeface="Wingdings" pitchFamily="2" charset="2"/>
              <a:buNone/>
            </a:pPr>
            <a:endParaRPr lang="en-US" sz="2400" smtClean="0"/>
          </a:p>
        </p:txBody>
      </p:sp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762000" y="2362200"/>
            <a:ext cx="3754438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b="1"/>
              <a:t>Categories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Museums and galleries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Buildings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Highways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Seas and oceans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Rivers and deserts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Periods and events in history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Bridges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Countries with </a:t>
            </a:r>
            <a:r>
              <a:rPr lang="en-US" i="1"/>
              <a:t>United, Union, Kingdom, Republic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Island groups ending in </a:t>
            </a:r>
            <a:r>
              <a:rPr lang="en-US" i="1"/>
              <a:t>(e)s</a:t>
            </a:r>
          </a:p>
        </p:txBody>
      </p:sp>
      <p:sp>
        <p:nvSpPr>
          <p:cNvPr id="9222" name="Rectangle 5"/>
          <p:cNvSpPr>
            <a:spLocks noChangeArrowheads="1"/>
          </p:cNvSpPr>
          <p:nvPr/>
        </p:nvSpPr>
        <p:spPr bwMode="auto">
          <a:xfrm>
            <a:off x="4779963" y="2362200"/>
            <a:ext cx="4135437" cy="396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 b="1"/>
              <a:t>Examples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the Asian Civilization Museum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the University Cultural Centre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the Pan-Island Expressway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the South China Sea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the Mississippi, the Gobi desert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the Dark Ages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the Manhattan Bridge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the United States, the People’s Republic of China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r>
              <a:rPr lang="en-US"/>
              <a:t>the Philippines</a:t>
            </a:r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/>
          </a:p>
          <a:p>
            <a: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925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Rules for Using Articles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Depend on generic or specific reference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2000" smtClean="0"/>
              <a:t/>
            </a:r>
            <a:br>
              <a:rPr lang="en-US" sz="2000" smtClean="0"/>
            </a:br>
            <a:r>
              <a:rPr lang="en-US" sz="2000" smtClean="0">
                <a:solidFill>
                  <a:srgbClr val="0066CC"/>
                </a:solidFill>
              </a:rPr>
              <a:t>Comment on the use of the articles in the sentences below.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i="1" smtClean="0">
                <a:solidFill>
                  <a:srgbClr val="FF0066"/>
                </a:solidFill>
              </a:rPr>
              <a:t>A</a:t>
            </a:r>
            <a:r>
              <a:rPr lang="en-US" i="1" smtClean="0"/>
              <a:t> paper on global warming was presented at a conference.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i="1" smtClean="0">
                <a:solidFill>
                  <a:srgbClr val="FF0066"/>
                </a:solidFill>
              </a:rPr>
              <a:t>The</a:t>
            </a:r>
            <a:r>
              <a:rPr lang="en-US" i="1" smtClean="0"/>
              <a:t> paper on global warming was presented at the conference.</a:t>
            </a:r>
            <a:endParaRPr lang="en-US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925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Specific Reference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recognizable by both the writer and the reader through shared knowledge.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sz="2400" i="1" smtClean="0">
                <a:solidFill>
                  <a:srgbClr val="FF0066"/>
                </a:solidFill>
              </a:rPr>
              <a:t>The</a:t>
            </a:r>
            <a:r>
              <a:rPr lang="en-US" sz="2400" i="1" smtClean="0"/>
              <a:t> sun rises in the east. (Fact)</a:t>
            </a:r>
          </a:p>
          <a:p>
            <a:pPr lvl="1" eaLnBrk="1" hangingPunct="1">
              <a:spcBef>
                <a:spcPct val="50000"/>
              </a:spcBef>
              <a:buFontTx/>
              <a:buNone/>
            </a:pPr>
            <a:r>
              <a:rPr lang="en-US" i="1" smtClean="0">
                <a:solidFill>
                  <a:srgbClr val="FF0066"/>
                </a:solidFill>
              </a:rPr>
              <a:t>The</a:t>
            </a:r>
            <a:r>
              <a:rPr lang="en-US" i="1" smtClean="0"/>
              <a:t> lab report should be submitted today. (Both the writer and the reader know which lab report is being referred to.)</a:t>
            </a:r>
            <a:endParaRPr lang="en-US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925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Specific Reference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used after a general reference is made.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i="1" smtClean="0"/>
              <a:t>EG1471 students are required to write </a:t>
            </a:r>
            <a:r>
              <a:rPr lang="en-US" i="1" smtClean="0">
                <a:solidFill>
                  <a:srgbClr val="FF0066"/>
                </a:solidFill>
              </a:rPr>
              <a:t>an</a:t>
            </a:r>
            <a:r>
              <a:rPr lang="en-US" i="1" smtClean="0"/>
              <a:t> essay in the semester. </a:t>
            </a:r>
            <a:r>
              <a:rPr lang="en-US" i="1" smtClean="0">
                <a:solidFill>
                  <a:srgbClr val="FF0066"/>
                </a:solidFill>
              </a:rPr>
              <a:t>The </a:t>
            </a:r>
            <a:r>
              <a:rPr lang="en-US" i="1" smtClean="0"/>
              <a:t>essay will be revised a few times.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 smtClean="0"/>
              <a:t/>
            </a:r>
            <a:br>
              <a:rPr lang="en-US" smtClean="0"/>
            </a:br>
            <a:r>
              <a:rPr lang="en-US" smtClean="0"/>
              <a:t>eg1471/jc/dec2008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34925"/>
            <a:ext cx="7158038" cy="1412875"/>
          </a:xfrm>
        </p:spPr>
        <p:txBody>
          <a:bodyPr/>
          <a:lstStyle/>
          <a:p>
            <a:pPr eaLnBrk="1" hangingPunct="1"/>
            <a:r>
              <a:rPr lang="en-US" sz="3200" smtClean="0"/>
              <a:t>Specific Reference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Is used when the noun has been modified by an adjectival phrase or clause.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mtClean="0"/>
              <a:t/>
            </a:r>
            <a:br>
              <a:rPr lang="en-US" smtClean="0"/>
            </a:br>
            <a:r>
              <a:rPr lang="en-US" i="1" smtClean="0">
                <a:solidFill>
                  <a:srgbClr val="FF0066"/>
                </a:solidFill>
              </a:rPr>
              <a:t>The</a:t>
            </a:r>
            <a:r>
              <a:rPr lang="en-US" i="1" smtClean="0"/>
              <a:t> portfolios </a:t>
            </a:r>
            <a:r>
              <a:rPr lang="en-US" i="1" smtClean="0">
                <a:solidFill>
                  <a:srgbClr val="0066CC"/>
                </a:solidFill>
              </a:rPr>
              <a:t>that students have to prepare</a:t>
            </a:r>
            <a:r>
              <a:rPr lang="en-US" i="1" smtClean="0"/>
              <a:t> consist of different assignments.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ack of books design template [1]">
  <a:themeElements>
    <a:clrScheme name="Stack of books design template [1]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 of books design template [1]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ck of books design template [1]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 of books design template [1]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 of books design template [1]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xis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Stack of books design template [1]</Template>
  <TotalTime>767</TotalTime>
  <Words>582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Century Gothic</vt:lpstr>
      <vt:lpstr>Calibri</vt:lpstr>
      <vt:lpstr>Wingdings</vt:lpstr>
      <vt:lpstr>Times New Roman</vt:lpstr>
      <vt:lpstr>Stack of books design template [1]</vt:lpstr>
      <vt:lpstr>Axis</vt:lpstr>
      <vt:lpstr>Articles</vt:lpstr>
      <vt:lpstr>Use of Articles</vt:lpstr>
      <vt:lpstr>Articles</vt:lpstr>
      <vt:lpstr>Rules for Using Articles</vt:lpstr>
      <vt:lpstr>Rules for Using Articles</vt:lpstr>
      <vt:lpstr>Rules for Using Articles</vt:lpstr>
      <vt:lpstr>Specific Reference</vt:lpstr>
      <vt:lpstr>Specific Reference</vt:lpstr>
      <vt:lpstr>Specific Reference</vt:lpstr>
      <vt:lpstr>Nonspecific and Generic References</vt:lpstr>
      <vt:lpstr>Nonspecific and Generic Reference</vt:lpstr>
      <vt:lpstr>Use of A and An</vt:lpstr>
      <vt:lpstr>Nonspecific and Generic Reference</vt:lpstr>
      <vt:lpstr>Nonspecific and Generic Reference</vt:lpstr>
      <vt:lpstr>Nonspecific and Generic Reference</vt:lpstr>
      <vt:lpstr>Abstract Generic vs. Concrete Generic</vt:lpstr>
      <vt:lpstr>Superlatives, Ordinals and Sole References</vt:lpstr>
      <vt:lpstr>Sources</vt:lpstr>
    </vt:vector>
  </TitlesOfParts>
  <Company>National University of Singapore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Articles</dc:title>
  <dc:creator>Administrator</dc:creator>
  <cp:lastModifiedBy>elcfys</cp:lastModifiedBy>
  <cp:revision>47</cp:revision>
  <dcterms:created xsi:type="dcterms:W3CDTF">2008-12-12T02:55:41Z</dcterms:created>
  <dcterms:modified xsi:type="dcterms:W3CDTF">2013-08-15T09:15:20Z</dcterms:modified>
</cp:coreProperties>
</file>