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sldIdLst>
    <p:sldId id="256" r:id="rId3"/>
    <p:sldId id="259" r:id="rId4"/>
    <p:sldId id="274" r:id="rId5"/>
    <p:sldId id="279" r:id="rId6"/>
    <p:sldId id="275" r:id="rId7"/>
    <p:sldId id="276" r:id="rId8"/>
    <p:sldId id="257" r:id="rId9"/>
    <p:sldId id="278" r:id="rId10"/>
    <p:sldId id="277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303" r:id="rId27"/>
    <p:sldId id="271" r:id="rId28"/>
    <p:sldId id="270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72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00"/>
    <a:srgbClr val="FF0066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76A6E-F2A6-4365-B8CD-B5F5B9BF4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6681-CE3C-4C05-8942-367644C03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D655-559F-481B-AE33-162B1B242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3079-CFAB-495B-920B-C0E9F1D7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0D52B-76BE-4D75-84C1-8CABD062B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55DE7-89F2-426F-98BB-F64B20FD8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D7BB1-82F8-45EF-9880-3E1BF70D9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6B3D7-25A5-4E90-AEDB-075EC0351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94C38-277F-4AA1-96C5-0AC54324A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0B6C-EEC1-4713-9550-D9F960CF6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2676E-A493-4EE2-AEB4-35A42A29B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D8763-F985-486C-BCDE-11DC695B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E674-0331-48E1-A48B-95E3280BF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B9563-9A69-4651-B7BD-DCE42B328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9E33C-BA26-4F79-8C1A-17D2927FD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CDD3-CB60-4596-B30C-125E37751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CDF7-AEED-4B1F-8AEE-70DA4E732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2146-1371-40DA-A28F-75DD325B5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17C01-E981-423A-92EC-FAFE8FBEA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6BE96-2AED-4E0C-BC4F-404587473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024D-C173-4DE7-B446-7D2973CB1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2CCCA-D6BA-47CD-B8D6-B908BBE3E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6E33-5468-4158-BAAD-9BFD68A5F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4DEDF747-E745-4215-94D3-EB72FD1A8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AB74F73-F1C5-4D75-AE94-56540B2BA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Transitions / Connectors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Meaning of Connectors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To add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illustrate or give an 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show contrast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show concession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show  similarity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show a result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provide a reason or cause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establish a time relationship or order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show a condition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explain or emphasize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give a choice or alternative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724400" y="2743200"/>
            <a:ext cx="4038600" cy="7842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Reference:</a:t>
            </a:r>
          </a:p>
          <a:p>
            <a:pPr>
              <a:spcBef>
                <a:spcPct val="50000"/>
              </a:spcBef>
            </a:pPr>
            <a:r>
              <a:rPr lang="en-US"/>
              <a:t>Lane and Lange (1999) pp.170-175.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Add Information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</a:p>
          <a:p>
            <a:pPr>
              <a:spcBef>
                <a:spcPct val="50000"/>
              </a:spcBef>
            </a:pPr>
            <a:r>
              <a:rPr lang="en-US"/>
              <a:t>and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048000" y="1981200"/>
            <a:ext cx="2209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r>
              <a:rPr lang="en-US"/>
              <a:t>not only…but also</a:t>
            </a:r>
          </a:p>
          <a:p>
            <a:pPr>
              <a:spcBef>
                <a:spcPct val="50000"/>
              </a:spcBef>
            </a:pPr>
            <a:r>
              <a:rPr lang="en-US"/>
              <a:t>both…and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2209800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r>
              <a:rPr lang="en-US"/>
              <a:t>also</a:t>
            </a:r>
          </a:p>
          <a:p>
            <a:pPr>
              <a:spcBef>
                <a:spcPct val="50000"/>
              </a:spcBef>
            </a:pPr>
            <a:r>
              <a:rPr lang="en-US"/>
              <a:t>besides</a:t>
            </a:r>
          </a:p>
          <a:p>
            <a:pPr>
              <a:spcBef>
                <a:spcPct val="50000"/>
              </a:spcBef>
            </a:pPr>
            <a:r>
              <a:rPr lang="en-US"/>
              <a:t>moreover</a:t>
            </a:r>
          </a:p>
          <a:p>
            <a:pPr>
              <a:spcBef>
                <a:spcPct val="50000"/>
              </a:spcBef>
            </a:pPr>
            <a:r>
              <a:rPr lang="en-US"/>
              <a:t>furthermore</a:t>
            </a:r>
          </a:p>
          <a:p>
            <a:pPr>
              <a:spcBef>
                <a:spcPct val="50000"/>
              </a:spcBef>
            </a:pPr>
            <a:r>
              <a:rPr lang="en-US"/>
              <a:t>in addition</a:t>
            </a:r>
          </a:p>
          <a:p>
            <a:pPr>
              <a:spcBef>
                <a:spcPct val="50000"/>
              </a:spcBef>
            </a:pPr>
            <a:r>
              <a:rPr lang="en-US"/>
              <a:t>additionally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Illustrate or Give an Example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r>
              <a:rPr lang="en-US"/>
              <a:t>for example</a:t>
            </a:r>
          </a:p>
          <a:p>
            <a:pPr>
              <a:spcBef>
                <a:spcPct val="50000"/>
              </a:spcBef>
            </a:pPr>
            <a:r>
              <a:rPr lang="en-US"/>
              <a:t>for instance</a:t>
            </a:r>
          </a:p>
          <a:p>
            <a:pPr>
              <a:spcBef>
                <a:spcPct val="50000"/>
              </a:spcBef>
            </a:pPr>
            <a:r>
              <a:rPr lang="en-US"/>
              <a:t>such as</a:t>
            </a:r>
          </a:p>
          <a:p>
            <a:pPr>
              <a:spcBef>
                <a:spcPct val="50000"/>
              </a:spcBef>
            </a:pPr>
            <a:r>
              <a:rPr lang="en-US"/>
              <a:t>to illustrate</a:t>
            </a:r>
          </a:p>
          <a:p>
            <a:pPr>
              <a:spcBef>
                <a:spcPct val="50000"/>
              </a:spcBef>
            </a:pPr>
            <a:r>
              <a:rPr lang="en-US"/>
              <a:t>specifically</a:t>
            </a:r>
          </a:p>
          <a:p>
            <a:pPr>
              <a:spcBef>
                <a:spcPct val="50000"/>
              </a:spcBef>
            </a:pPr>
            <a:r>
              <a:rPr lang="en-US"/>
              <a:t>in particular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Show Contrast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but</a:t>
            </a:r>
            <a:endParaRPr lang="en-US" b="1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r>
              <a:rPr lang="en-US"/>
              <a:t>however</a:t>
            </a:r>
          </a:p>
          <a:p>
            <a:pPr>
              <a:spcBef>
                <a:spcPct val="50000"/>
              </a:spcBef>
            </a:pPr>
            <a:r>
              <a:rPr lang="en-US"/>
              <a:t>in contrast</a:t>
            </a:r>
          </a:p>
          <a:p>
            <a:pPr>
              <a:spcBef>
                <a:spcPct val="50000"/>
              </a:spcBef>
            </a:pPr>
            <a:r>
              <a:rPr lang="en-US"/>
              <a:t>conversely</a:t>
            </a:r>
          </a:p>
          <a:p>
            <a:pPr>
              <a:spcBef>
                <a:spcPct val="50000"/>
              </a:spcBef>
            </a:pPr>
            <a:r>
              <a:rPr lang="en-US"/>
              <a:t>on the contrary</a:t>
            </a:r>
          </a:p>
          <a:p>
            <a:pPr>
              <a:spcBef>
                <a:spcPct val="50000"/>
              </a:spcBef>
            </a:pPr>
            <a:r>
              <a:rPr lang="en-US"/>
              <a:t>on the other hand</a:t>
            </a:r>
          </a:p>
          <a:p>
            <a:pPr>
              <a:spcBef>
                <a:spcPct val="50000"/>
              </a:spcBef>
            </a:pPr>
            <a:r>
              <a:rPr lang="en-US"/>
              <a:t>otherwise</a:t>
            </a:r>
          </a:p>
          <a:p>
            <a:pPr>
              <a:spcBef>
                <a:spcPct val="50000"/>
              </a:spcBef>
            </a:pPr>
            <a:r>
              <a:rPr lang="en-US"/>
              <a:t>still </a:t>
            </a:r>
          </a:p>
          <a:p>
            <a:pPr>
              <a:spcBef>
                <a:spcPct val="50000"/>
              </a:spcBef>
            </a:pPr>
            <a:r>
              <a:rPr lang="en-US"/>
              <a:t>instead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Show Concession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yet</a:t>
            </a:r>
            <a:endParaRPr lang="en-US" b="1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r>
              <a:rPr lang="en-US"/>
              <a:t>nevertheless</a:t>
            </a:r>
          </a:p>
          <a:p>
            <a:pPr>
              <a:spcBef>
                <a:spcPct val="50000"/>
              </a:spcBef>
            </a:pPr>
            <a:r>
              <a:rPr lang="en-US"/>
              <a:t>even so</a:t>
            </a:r>
          </a:p>
          <a:p>
            <a:pPr>
              <a:spcBef>
                <a:spcPct val="50000"/>
              </a:spcBef>
            </a:pPr>
            <a:r>
              <a:rPr lang="en-US"/>
              <a:t>admittedly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Show a Similarity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r>
              <a:rPr lang="en-US"/>
              <a:t>likewise</a:t>
            </a:r>
          </a:p>
          <a:p>
            <a:pPr>
              <a:spcBef>
                <a:spcPct val="50000"/>
              </a:spcBef>
            </a:pPr>
            <a:r>
              <a:rPr lang="en-US"/>
              <a:t>similarly</a:t>
            </a:r>
          </a:p>
          <a:p>
            <a:pPr>
              <a:spcBef>
                <a:spcPct val="50000"/>
              </a:spcBef>
            </a:pPr>
            <a:r>
              <a:rPr lang="en-US"/>
              <a:t>in the same way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To Show a Result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so</a:t>
            </a:r>
            <a:endParaRPr lang="en-US" b="1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r>
              <a:rPr lang="en-US"/>
              <a:t>accordingly</a:t>
            </a:r>
          </a:p>
          <a:p>
            <a:pPr>
              <a:spcBef>
                <a:spcPct val="50000"/>
              </a:spcBef>
            </a:pPr>
            <a:r>
              <a:rPr lang="en-US"/>
              <a:t>as a consequence</a:t>
            </a:r>
          </a:p>
          <a:p>
            <a:pPr>
              <a:spcBef>
                <a:spcPct val="50000"/>
              </a:spcBef>
            </a:pPr>
            <a:r>
              <a:rPr lang="en-US"/>
              <a:t>as a result</a:t>
            </a:r>
          </a:p>
          <a:p>
            <a:pPr>
              <a:spcBef>
                <a:spcPct val="50000"/>
              </a:spcBef>
            </a:pPr>
            <a:r>
              <a:rPr lang="en-US"/>
              <a:t>consequently</a:t>
            </a:r>
          </a:p>
          <a:p>
            <a:pPr>
              <a:spcBef>
                <a:spcPct val="50000"/>
              </a:spcBef>
            </a:pPr>
            <a:r>
              <a:rPr lang="en-US"/>
              <a:t>hence</a:t>
            </a:r>
          </a:p>
          <a:p>
            <a:pPr>
              <a:spcBef>
                <a:spcPct val="50000"/>
              </a:spcBef>
            </a:pPr>
            <a:r>
              <a:rPr lang="en-US"/>
              <a:t>therefore</a:t>
            </a:r>
          </a:p>
          <a:p>
            <a:pPr>
              <a:spcBef>
                <a:spcPct val="50000"/>
              </a:spcBef>
            </a:pPr>
            <a:r>
              <a:rPr lang="en-US"/>
              <a:t>thus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Provide a Reason or Cause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for</a:t>
            </a:r>
            <a:endParaRPr lang="en-US" b="1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To Establish a Time Relationship or Order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  <a:endParaRPr lang="en-US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first/ly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second/ly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afterwards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finally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in conclusion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meanwhile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previously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next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/>
              <a:t>subsequently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Show a Condition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or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r>
              <a:rPr lang="en-US"/>
              <a:t>whether…or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  <a:endParaRPr lang="en-US"/>
          </a:p>
          <a:p>
            <a:pPr>
              <a:lnSpc>
                <a:spcPct val="80000"/>
              </a:lnSpc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Sentences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38400" y="1828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Sentence</a:t>
            </a:r>
          </a:p>
        </p:txBody>
      </p: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1143000" y="2286000"/>
            <a:ext cx="6781800" cy="609600"/>
            <a:chOff x="1824" y="1440"/>
            <a:chExt cx="1296" cy="384"/>
          </a:xfrm>
        </p:grpSpPr>
        <p:sp>
          <p:nvSpPr>
            <p:cNvPr id="6168" name="Line 5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7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8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381000" y="2971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Simple Sentence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6477000" y="29718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Complex Sentence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165350" y="3962400"/>
            <a:ext cx="293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or &gt; independent clauses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2851150" y="29718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Compound Sentence</a:t>
            </a:r>
          </a:p>
        </p:txBody>
      </p:sp>
      <p:grpSp>
        <p:nvGrpSpPr>
          <p:cNvPr id="6154" name="Group 19"/>
          <p:cNvGrpSpPr>
            <a:grpSpLocks/>
          </p:cNvGrpSpPr>
          <p:nvPr/>
        </p:nvGrpSpPr>
        <p:grpSpPr bwMode="auto">
          <a:xfrm>
            <a:off x="3079750" y="3276600"/>
            <a:ext cx="1371600" cy="609600"/>
            <a:chOff x="1824" y="1440"/>
            <a:chExt cx="1296" cy="384"/>
          </a:xfrm>
        </p:grpSpPr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24"/>
          <p:cNvSpPr txBox="1">
            <a:spLocks noChangeArrowheads="1"/>
          </p:cNvSpPr>
          <p:nvPr/>
        </p:nvSpPr>
        <p:spPr bwMode="auto">
          <a:xfrm>
            <a:off x="381000" y="3581400"/>
            <a:ext cx="158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 independent clause</a:t>
            </a:r>
          </a:p>
        </p:txBody>
      </p:sp>
      <p:grpSp>
        <p:nvGrpSpPr>
          <p:cNvPr id="6156" name="Group 33"/>
          <p:cNvGrpSpPr>
            <a:grpSpLocks/>
          </p:cNvGrpSpPr>
          <p:nvPr/>
        </p:nvGrpSpPr>
        <p:grpSpPr bwMode="auto">
          <a:xfrm>
            <a:off x="6553200" y="3352800"/>
            <a:ext cx="1828800" cy="533400"/>
            <a:chOff x="1824" y="1440"/>
            <a:chExt cx="1296" cy="384"/>
          </a:xfrm>
        </p:grpSpPr>
        <p:sp>
          <p:nvSpPr>
            <p:cNvPr id="6160" name="Line 34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35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36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37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" name="Text Box 38"/>
          <p:cNvSpPr txBox="1">
            <a:spLocks noChangeArrowheads="1"/>
          </p:cNvSpPr>
          <p:nvPr/>
        </p:nvSpPr>
        <p:spPr bwMode="auto">
          <a:xfrm>
            <a:off x="6172200" y="3962400"/>
            <a:ext cx="2819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At least 1 independent clause with other dependent clause(s)</a:t>
            </a:r>
          </a:p>
        </p:txBody>
      </p:sp>
      <p:sp>
        <p:nvSpPr>
          <p:cNvPr id="6158" name="Line 40"/>
          <p:cNvSpPr>
            <a:spLocks noChangeShapeType="1"/>
          </p:cNvSpPr>
          <p:nvPr/>
        </p:nvSpPr>
        <p:spPr bwMode="auto">
          <a:xfrm>
            <a:off x="376555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41"/>
          <p:cNvSpPr>
            <a:spLocks noChangeShapeType="1"/>
          </p:cNvSpPr>
          <p:nvPr/>
        </p:nvSpPr>
        <p:spPr bwMode="auto">
          <a:xfrm>
            <a:off x="1143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Explain or Emphasize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in fact</a:t>
            </a:r>
          </a:p>
          <a:p>
            <a:pPr>
              <a:spcBef>
                <a:spcPct val="50000"/>
              </a:spcBef>
            </a:pPr>
            <a:r>
              <a:rPr lang="en-US"/>
              <a:t>namely</a:t>
            </a:r>
          </a:p>
          <a:p>
            <a:pPr>
              <a:spcBef>
                <a:spcPct val="50000"/>
              </a:spcBef>
            </a:pPr>
            <a:r>
              <a:rPr lang="en-US"/>
              <a:t>that is</a:t>
            </a:r>
          </a:p>
          <a:p>
            <a:pPr>
              <a:spcBef>
                <a:spcPct val="50000"/>
              </a:spcBef>
            </a:pPr>
            <a:r>
              <a:rPr lang="en-US"/>
              <a:t>actually</a:t>
            </a:r>
          </a:p>
          <a:p>
            <a:pPr>
              <a:spcBef>
                <a:spcPct val="50000"/>
              </a:spcBef>
            </a:pPr>
            <a:r>
              <a:rPr lang="en-US"/>
              <a:t>in other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To Give a Choice or Alternative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14400" y="1981200"/>
            <a:ext cx="7391400" cy="426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Coordinating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or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048000" y="1981200"/>
            <a:ext cx="2209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Coorrelative Conjunctions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either…or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22098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Transitional Words and Phrases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alternatively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Punctuation Rules: 1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267200"/>
          </a:xfrm>
        </p:spPr>
        <p:txBody>
          <a:bodyPr/>
          <a:lstStyle/>
          <a:p>
            <a:pPr eaLnBrk="1" hangingPunct="1"/>
            <a:r>
              <a:rPr lang="en-US" smtClean="0"/>
              <a:t>Coordinating Conjunctions.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400" smtClean="0"/>
              <a:t>A comma before the conjunction is </a:t>
            </a:r>
            <a:r>
              <a:rPr lang="en-US" sz="2400" b="1" smtClean="0"/>
              <a:t>optional </a:t>
            </a:r>
            <a:r>
              <a:rPr lang="en-US" sz="2400" smtClean="0"/>
              <a:t>if the two independent clauses are short.</a:t>
            </a:r>
          </a:p>
          <a:p>
            <a:pPr marL="561975" lvl="1" indent="0" eaLnBrk="1" hangingPunct="1">
              <a:buFont typeface="Wingdings" pitchFamily="2" charset="2"/>
              <a:buNone/>
            </a:pPr>
            <a:endParaRPr lang="en-US" i="1" smtClean="0"/>
          </a:p>
          <a:p>
            <a:pPr marL="561975" lvl="1" indent="0"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√ </a:t>
            </a:r>
            <a:r>
              <a:rPr lang="en-US" i="1" smtClean="0"/>
              <a:t>Having LASIK is an important decision and the patient should consider all factors carefully. </a:t>
            </a:r>
          </a:p>
          <a:p>
            <a:pPr marL="561975" lvl="1" indent="0" eaLnBrk="1" hangingPunct="1">
              <a:buFont typeface="Wingdings" pitchFamily="2" charset="2"/>
              <a:buNone/>
            </a:pPr>
            <a:endParaRPr lang="en-US" i="1" smtClean="0"/>
          </a:p>
          <a:p>
            <a:pPr marL="561975" lvl="1" indent="0"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√ </a:t>
            </a:r>
            <a:r>
              <a:rPr lang="en-US" i="1" smtClean="0"/>
              <a:t>Having LASIK is an important decision, and the patient should consider all factors carefully. </a:t>
            </a:r>
          </a:p>
          <a:p>
            <a:pPr marL="561975" lvl="1" indent="0" eaLnBrk="1" hangingPunct="1">
              <a:buFont typeface="Wingdings" pitchFamily="2" charset="2"/>
              <a:buNone/>
            </a:pPr>
            <a:endParaRPr lang="en-US" i="1" smtClean="0"/>
          </a:p>
          <a:p>
            <a:pPr marL="561975" lvl="1" indent="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Punctuation Rules: 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Correlative Conjunctions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	Only use a comma  before the 2</a:t>
            </a:r>
            <a:r>
              <a:rPr lang="en-US" sz="2200" baseline="30000" smtClean="0"/>
              <a:t>nd</a:t>
            </a:r>
            <a:r>
              <a:rPr lang="en-US" sz="2200" smtClean="0"/>
              <a:t> correlative conjunction for joining 2 clauses, not words or phrases.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/>
              <a:t>     </a:t>
            </a:r>
            <a:br>
              <a:rPr lang="en-US" sz="1800" smtClean="0"/>
            </a:br>
            <a:r>
              <a:rPr lang="en-US" sz="2000" b="1" smtClean="0">
                <a:solidFill>
                  <a:srgbClr val="FF0000"/>
                </a:solidFill>
              </a:rPr>
              <a:t> √ </a:t>
            </a:r>
            <a:r>
              <a:rPr lang="en-US" sz="2000" i="1" smtClean="0"/>
              <a:t>Not only does LASIK treat common ophthalmic conditions like nearsightedness</a:t>
            </a:r>
            <a:r>
              <a:rPr lang="en-US" sz="2000" b="1" i="1" smtClean="0">
                <a:solidFill>
                  <a:srgbClr val="FF0066"/>
                </a:solidFill>
              </a:rPr>
              <a:t>, </a:t>
            </a:r>
            <a:r>
              <a:rPr lang="en-US" sz="2000" i="1" smtClean="0">
                <a:solidFill>
                  <a:srgbClr val="0066CC"/>
                </a:solidFill>
              </a:rPr>
              <a:t>it also treats farsightedness and astigmatism</a:t>
            </a:r>
            <a:r>
              <a:rPr lang="en-US" sz="2000" i="1" smtClean="0"/>
              <a:t>.</a:t>
            </a:r>
            <a:r>
              <a:rPr lang="en-US" sz="2000" smtClean="0"/>
              <a:t>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smtClean="0"/>
              <a:t> 	</a:t>
            </a:r>
            <a:r>
              <a:rPr lang="en-US" sz="2000" b="1" smtClean="0">
                <a:solidFill>
                  <a:srgbClr val="FF0000"/>
                </a:solidFill>
              </a:rPr>
              <a:t>√ </a:t>
            </a:r>
            <a:r>
              <a:rPr lang="en-US" sz="2000" i="1" smtClean="0"/>
              <a:t>LASIK not only treats common ophthalmic conditions like nearsightedness but also </a:t>
            </a:r>
            <a:r>
              <a:rPr lang="en-US" sz="2000" i="1" smtClean="0">
                <a:solidFill>
                  <a:srgbClr val="0066CC"/>
                </a:solidFill>
              </a:rPr>
              <a:t>farsightedness</a:t>
            </a:r>
            <a:r>
              <a:rPr lang="en-US" sz="2000" i="1" smtClean="0"/>
              <a:t> and </a:t>
            </a:r>
            <a:r>
              <a:rPr lang="en-US" sz="2000" i="1" smtClean="0">
                <a:solidFill>
                  <a:srgbClr val="0066CC"/>
                </a:solidFill>
              </a:rPr>
              <a:t>astigmatism</a:t>
            </a:r>
            <a:r>
              <a:rPr lang="en-US" sz="2000" i="1" smtClean="0"/>
              <a:t>.</a:t>
            </a:r>
            <a:r>
              <a:rPr lang="en-US" sz="1800" smtClean="0"/>
              <a:t>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Punctuation Rules: 3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Transitional words/phrases: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To join 2 independent clauses, use: 	</a:t>
            </a:r>
            <a:r>
              <a:rPr lang="en-US" smtClean="0">
                <a:solidFill>
                  <a:srgbClr val="FF0000"/>
                </a:solidFill>
              </a:rPr>
              <a:t>semicolon + transitional signal + comma </a:t>
            </a:r>
          </a:p>
          <a:p>
            <a:pPr marL="561975" lvl="1" indent="-112713" eaLnBrk="1" hangingPunct="1">
              <a:buFont typeface="Wingdings" pitchFamily="2" charset="2"/>
              <a:buNone/>
            </a:pPr>
            <a:endParaRPr lang="en-US" smtClean="0"/>
          </a:p>
          <a:p>
            <a:pPr marL="561975" lvl="1" indent="-112713"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i="1" smtClean="0"/>
              <a:t>Technological breakthroughs have been rapid in recent decades</a:t>
            </a:r>
            <a:r>
              <a:rPr lang="en-US" i="1" smtClean="0">
                <a:solidFill>
                  <a:srgbClr val="FF0000"/>
                </a:solidFill>
              </a:rPr>
              <a:t>; however, </a:t>
            </a:r>
            <a:r>
              <a:rPr lang="en-US" i="1" smtClean="0"/>
              <a:t>the public need to be educated on their use.</a:t>
            </a:r>
          </a:p>
          <a:p>
            <a:pPr marL="561975" lvl="1" indent="-112713" eaLnBrk="1" hangingPunct="1">
              <a:buFont typeface="Wingdings" pitchFamily="2" charset="2"/>
              <a:buNone/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Punctuation Rules: 4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Transitional words/phrases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To introduce an independent clause: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 	</a:t>
            </a:r>
            <a:r>
              <a:rPr lang="en-US" smtClean="0">
                <a:solidFill>
                  <a:srgbClr val="FF0000"/>
                </a:solidFill>
              </a:rPr>
              <a:t>full stop + Transitional signal + comma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marL="561975" lvl="1" indent="-112713" eaLnBrk="1" hangingPunct="1">
              <a:buFont typeface="Wingdings" pitchFamily="2" charset="2"/>
              <a:buNone/>
            </a:pPr>
            <a:r>
              <a:rPr lang="en-US" smtClean="0"/>
              <a:t>T</a:t>
            </a:r>
            <a:r>
              <a:rPr lang="en-US" i="1" smtClean="0"/>
              <a:t>echnological breakthroughs have been rapid in recent decades. </a:t>
            </a:r>
            <a:r>
              <a:rPr lang="en-US" i="1" smtClean="0">
                <a:solidFill>
                  <a:srgbClr val="FF0000"/>
                </a:solidFill>
              </a:rPr>
              <a:t>However,</a:t>
            </a:r>
            <a:r>
              <a:rPr lang="en-US" i="1" smtClean="0"/>
              <a:t> the public need to be educated on their use.</a:t>
            </a:r>
          </a:p>
          <a:p>
            <a:pPr marL="561975" lvl="1" indent="-112713" eaLnBrk="1" hangingPunct="1">
              <a:buFont typeface="Wingdings" pitchFamily="2" charset="2"/>
              <a:buNone/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Subordinators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886200"/>
          </a:xfrm>
        </p:spPr>
        <p:txBody>
          <a:bodyPr/>
          <a:lstStyle/>
          <a:p>
            <a:pPr eaLnBrk="1" hangingPunct="1"/>
            <a:r>
              <a:rPr lang="en-US" sz="2400" smtClean="0"/>
              <a:t>Appear before the dependent clause</a:t>
            </a:r>
          </a:p>
          <a:p>
            <a:pPr eaLnBrk="1" hangingPunct="1"/>
            <a:r>
              <a:rPr lang="en-US" sz="2400" smtClean="0"/>
              <a:t>Have a comma at the end of the dependent clause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i="1" smtClean="0"/>
              <a:t>     </a:t>
            </a:r>
            <a:r>
              <a:rPr lang="en-US" sz="2400" b="1" i="1" smtClean="0">
                <a:solidFill>
                  <a:srgbClr val="FF0066"/>
                </a:solidFill>
              </a:rPr>
              <a:t>Although</a:t>
            </a:r>
            <a:r>
              <a:rPr lang="en-US" sz="2400" i="1" smtClean="0"/>
              <a:t> academic studies are challenging</a:t>
            </a:r>
            <a:r>
              <a:rPr lang="en-US" sz="2400" b="1" i="1" smtClean="0">
                <a:solidFill>
                  <a:srgbClr val="FF0066"/>
                </a:solidFill>
              </a:rPr>
              <a:t>,</a:t>
            </a:r>
            <a:r>
              <a:rPr lang="en-US" sz="2400" i="1" smtClean="0"/>
              <a:t> most students will persist in their efforts.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048000" y="4724400"/>
            <a:ext cx="5029200" cy="7842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Reference:</a:t>
            </a:r>
          </a:p>
          <a:p>
            <a:pPr>
              <a:spcBef>
                <a:spcPct val="50000"/>
              </a:spcBef>
            </a:pPr>
            <a:r>
              <a:rPr lang="en-US"/>
              <a:t>Oshima and Hogue (2006) pp.292-299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739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1748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971800"/>
            <a:ext cx="7391400" cy="2819400"/>
          </a:xfrm>
          <a:solidFill>
            <a:srgbClr val="FFCC00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Subordinators for Adverb Clauses of Time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after                   before           whenever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as, just as          since             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long as          until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soon as         when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990600" y="18288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/>
              <a:t>A subordinating conjunction is the first word in a dependent clause.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4501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Subordinators for Adverb Clauses of Place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where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wherever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anywhere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739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100" b="1" smtClean="0"/>
              <a:t>Subordinators for Adverb Clauses of Manner</a:t>
            </a:r>
          </a:p>
          <a:p>
            <a:pPr eaLnBrk="1" hangingPunct="1">
              <a:buFont typeface="Wingdings" pitchFamily="2" charset="2"/>
              <a:buNone/>
            </a:pPr>
            <a:endParaRPr lang="en-US" sz="21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as, just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if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though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the sentence types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620000" cy="4343400"/>
          </a:xfrm>
        </p:spPr>
        <p:txBody>
          <a:bodyPr/>
          <a:lstStyle/>
          <a:p>
            <a:pPr eaLnBrk="1" hangingPunct="1"/>
            <a:r>
              <a:rPr lang="en-US" i="1" smtClean="0"/>
              <a:t>Politicians and scientists should work closely to solve environmental problems. </a:t>
            </a:r>
          </a:p>
          <a:p>
            <a:pPr eaLnBrk="1" hangingPunct="1"/>
            <a:r>
              <a:rPr lang="en-US" i="1" smtClean="0"/>
              <a:t>The conservation of energy is an urgent matter.</a:t>
            </a:r>
          </a:p>
          <a:p>
            <a:pPr eaLnBrk="1" hangingPunct="1"/>
            <a:r>
              <a:rPr lang="en-US" i="1" smtClean="0"/>
              <a:t>Engineers play an important role in society through technological advances which cover various fields such as healthcare, computing, and stem cell research.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4501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772400" cy="3810000"/>
          </a:xfrm>
          <a:solidFill>
            <a:srgbClr val="FFCC00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Subordinators for Adverb Clauses of Distance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far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close as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Subordinators for Adverb Clauses of Frequency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as often as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739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/>
              <a:t>Subordinators for Adverb Clauses of Reason</a:t>
            </a: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as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because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since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Subordinators for Adverb Clauses of Purpose</a:t>
            </a: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so that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in order that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739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/>
              <a:t>Subordinators for Adverb Clauses of Result</a:t>
            </a: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so…that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such…that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so few/many/little/much…that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Subordinators for Adverb Clauses of Condition</a:t>
            </a: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if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unless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739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Adverb Clauses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/>
              <a:t>Subordinators for Adverb Clauses of Partial Contrast</a:t>
            </a: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although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even though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though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Subordinators for Adverb Clauses of Contrast</a:t>
            </a: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while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smtClean="0"/>
              <a:t>whereas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526337" cy="1412875"/>
          </a:xfrm>
        </p:spPr>
        <p:txBody>
          <a:bodyPr/>
          <a:lstStyle/>
          <a:p>
            <a:pPr eaLnBrk="1" hangingPunct="1"/>
            <a:r>
              <a:rPr lang="en-US" sz="2800" b="1" smtClean="0"/>
              <a:t>Subordinating Words for Adjective Clauses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To refer to people</a:t>
            </a:r>
            <a:endParaRPr lang="en-US" sz="18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who,whom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whose, that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To refer to animals and things</a:t>
            </a:r>
            <a:endParaRPr lang="en-US" sz="18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which, that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whereas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To refer to a time or place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When, where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Subordinating Words for Noun Clauses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543800" cy="3810000"/>
          </a:xfrm>
          <a:solidFill>
            <a:srgbClr val="FFCC00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>Used in </a:t>
            </a:r>
            <a:r>
              <a:rPr lang="en-US" sz="1800" b="1" i="1" smtClean="0"/>
              <a:t>That</a:t>
            </a:r>
            <a:r>
              <a:rPr lang="en-US" sz="1800" b="1" smtClean="0"/>
              <a:t> clauses</a:t>
            </a:r>
            <a:endParaRPr lang="en-US" sz="1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Do you believe that there is life in outer space?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Used in </a:t>
            </a:r>
            <a:r>
              <a:rPr lang="en-US" sz="1800" b="1" i="1" smtClean="0"/>
              <a:t>If/Whether</a:t>
            </a:r>
            <a:r>
              <a:rPr lang="en-US" sz="1800" b="1" smtClean="0"/>
              <a:t> clauses</a:t>
            </a:r>
            <a:endParaRPr lang="en-US" sz="1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which, that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whereas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/>
              <a:t>Used in </a:t>
            </a:r>
            <a:r>
              <a:rPr lang="en-US" sz="1800" b="1" i="1" smtClean="0"/>
              <a:t>wh- </a:t>
            </a:r>
            <a:r>
              <a:rPr lang="en-US" sz="1800" b="1" smtClean="0"/>
              <a:t>and </a:t>
            </a:r>
            <a:r>
              <a:rPr lang="en-US" sz="1800" b="1" i="1" smtClean="0"/>
              <a:t>how</a:t>
            </a:r>
            <a:r>
              <a:rPr lang="en-US" sz="1800" b="1" smtClean="0"/>
              <a:t> clauses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When, where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Lane, A. and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</a:t>
            </a:r>
            <a:r>
              <a:rPr lang="en-US" sz="2400" baseline="30000" smtClean="0"/>
              <a:t>nd</a:t>
            </a:r>
            <a:r>
              <a:rPr lang="en-US" sz="2400" smtClean="0"/>
              <a:t> ed.). Boston: Heinle and Heinle Publishers, 165-178.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Oshima, A. and Hogue, A. (2006). </a:t>
            </a:r>
            <a:r>
              <a:rPr lang="en-US" sz="2400" i="1" smtClean="0"/>
              <a:t>Writing Academic English</a:t>
            </a:r>
            <a:r>
              <a:rPr lang="en-US" sz="2400" smtClean="0"/>
              <a:t> (4</a:t>
            </a:r>
            <a:r>
              <a:rPr lang="en-US" sz="2400" baseline="30000" smtClean="0"/>
              <a:t>th</a:t>
            </a:r>
            <a:r>
              <a:rPr lang="en-US" sz="2400" smtClean="0"/>
              <a:t> ed.). New York: Pearson Education, 292-299.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Raimes, A. (2006). </a:t>
            </a:r>
            <a:r>
              <a:rPr lang="en-US" sz="2400" i="1" smtClean="0"/>
              <a:t>Grammar Troublespots: A Guide for Student Writers</a:t>
            </a:r>
            <a:r>
              <a:rPr lang="en-US" sz="2400" smtClean="0"/>
              <a:t> (3</a:t>
            </a:r>
            <a:r>
              <a:rPr lang="en-US" sz="2400" baseline="30000" smtClean="0"/>
              <a:t>rd</a:t>
            </a:r>
            <a:r>
              <a:rPr lang="en-US" sz="2400" smtClean="0"/>
              <a:t> ed.). New York: Cambridge University Press, 9-17.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Errors in Transitions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419600"/>
          </a:xfrm>
        </p:spPr>
        <p:txBody>
          <a:bodyPr/>
          <a:lstStyle/>
          <a:p>
            <a:pPr eaLnBrk="1" hangingPunct="1"/>
            <a:r>
              <a:rPr lang="en-US" smtClean="0"/>
              <a:t>Ambiguous or illogical connections between words, clauses, sentences or paragraphs:</a:t>
            </a:r>
          </a:p>
          <a:p>
            <a:pPr eaLnBrk="1" hangingPunct="1"/>
            <a:endParaRPr lang="en-US" sz="1200" i="1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Engineering is an important discipline, it is considered the engine of any economy. </a:t>
            </a:r>
            <a:r>
              <a:rPr lang="en-US" i="1" smtClean="0">
                <a:solidFill>
                  <a:srgbClr val="FF0066"/>
                </a:solidFill>
              </a:rPr>
              <a:t>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0066CC"/>
                </a:solidFill>
              </a:rPr>
              <a:t>(punctuation – use of comma splice)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200" i="1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To save the earth, we should not only focus on energy conservation and also renewable energy. </a:t>
            </a:r>
            <a:r>
              <a:rPr lang="en-US" i="1" smtClean="0">
                <a:solidFill>
                  <a:srgbClr val="FF0066"/>
                </a:solidFill>
              </a:rPr>
              <a:t>X</a:t>
            </a:r>
            <a:r>
              <a:rPr lang="en-US" i="1" smtClean="0">
                <a:solidFill>
                  <a:srgbClr val="0066CC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0066CC"/>
                </a:solidFill>
              </a:rPr>
              <a:t>(wrong use of connector)</a:t>
            </a:r>
            <a:endParaRPr lang="en-US" i="1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i="1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Corrections: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√</a:t>
            </a:r>
            <a:r>
              <a:rPr lang="en-US" b="1" smtClean="0">
                <a:solidFill>
                  <a:srgbClr val="00CC00"/>
                </a:solidFill>
              </a:rPr>
              <a:t> </a:t>
            </a:r>
            <a:r>
              <a:rPr lang="en-US" i="1" smtClean="0"/>
              <a:t>Engineering is an important discipline</a:t>
            </a:r>
            <a:r>
              <a:rPr lang="en-US" b="1" i="1" smtClean="0">
                <a:solidFill>
                  <a:srgbClr val="FF0066"/>
                </a:solidFill>
              </a:rPr>
              <a:t>;</a:t>
            </a:r>
            <a:r>
              <a:rPr lang="en-US" i="1" smtClean="0"/>
              <a:t> it is considered the engine of any economy.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smtClean="0">
              <a:solidFill>
                <a:srgbClr val="0066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√ </a:t>
            </a:r>
            <a:r>
              <a:rPr lang="en-US" i="1" smtClean="0"/>
              <a:t>To save the earth, we should </a:t>
            </a:r>
            <a:r>
              <a:rPr lang="en-US" b="1" i="1" smtClean="0">
                <a:solidFill>
                  <a:srgbClr val="FF0000"/>
                </a:solidFill>
              </a:rPr>
              <a:t>not only </a:t>
            </a:r>
            <a:r>
              <a:rPr lang="en-US" i="1" smtClean="0"/>
              <a:t>focus on energy conservation </a:t>
            </a:r>
            <a:r>
              <a:rPr lang="en-US" b="1" i="1" smtClean="0">
                <a:solidFill>
                  <a:srgbClr val="FF0000"/>
                </a:solidFill>
              </a:rPr>
              <a:t>but also </a:t>
            </a:r>
            <a:r>
              <a:rPr lang="en-US" i="1" smtClean="0"/>
              <a:t>consider renewable energy.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	</a:t>
            </a:r>
            <a:endParaRPr lang="en-US" i="1" smtClean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Connect ideas e.g. similarities, differences, consequences and so 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Provide coherence: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within a sentence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across sentences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within a paragraph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across paragraphs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Types of Transitions / Connectors</a:t>
            </a:r>
            <a:endParaRPr lang="en-US" sz="320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90600" y="1827213"/>
            <a:ext cx="73914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800"/>
              <a:t>Join similar grammatical structures</a:t>
            </a:r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</a:rPr>
              <a:t>√ </a:t>
            </a:r>
            <a:r>
              <a:rPr lang="en-US" sz="2600" i="1"/>
              <a:t>Oil </a:t>
            </a:r>
            <a:r>
              <a:rPr lang="en-US" sz="2600" i="1">
                <a:solidFill>
                  <a:srgbClr val="FF0000"/>
                </a:solidFill>
              </a:rPr>
              <a:t>and</a:t>
            </a:r>
            <a:r>
              <a:rPr lang="en-US" sz="2600" i="1"/>
              <a:t> water do not mix. (noun </a:t>
            </a:r>
            <a:r>
              <a:rPr lang="en-US" sz="2600" i="1">
                <a:solidFill>
                  <a:srgbClr val="FF0000"/>
                </a:solidFill>
              </a:rPr>
              <a:t>and </a:t>
            </a:r>
            <a:r>
              <a:rPr lang="en-US" sz="2600" i="1"/>
              <a:t>noun)</a:t>
            </a:r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sz="2600" i="1"/>
          </a:p>
          <a:p>
            <a:pPr marL="279400" indent="-2794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800"/>
              <a:t>Link sentences and paragraphs</a:t>
            </a:r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sz="2800" b="1">
                <a:solidFill>
                  <a:srgbClr val="FF0000"/>
                </a:solidFill>
              </a:rPr>
              <a:t>√ </a:t>
            </a:r>
            <a:r>
              <a:rPr lang="en-US" sz="2600" i="1"/>
              <a:t>Bioengineering is an expanding field; </a:t>
            </a:r>
            <a:r>
              <a:rPr lang="en-US" sz="2600" i="1">
                <a:solidFill>
                  <a:srgbClr val="FF0000"/>
                </a:solidFill>
              </a:rPr>
              <a:t>however,</a:t>
            </a:r>
            <a:r>
              <a:rPr lang="en-US" sz="2600" i="1"/>
              <a:t> job opportunities may be limited.</a:t>
            </a:r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sz="2600" i="1"/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sz="2800" b="1">
                <a:solidFill>
                  <a:srgbClr val="FF0000"/>
                </a:solidFill>
              </a:rPr>
              <a:t>√ </a:t>
            </a:r>
            <a:r>
              <a:rPr lang="en-US" sz="2600" i="1"/>
              <a:t>Bioengineering is an expanding field. </a:t>
            </a:r>
            <a:r>
              <a:rPr lang="en-US" sz="2600" i="1">
                <a:solidFill>
                  <a:srgbClr val="FF0000"/>
                </a:solidFill>
              </a:rPr>
              <a:t>However,</a:t>
            </a:r>
            <a:r>
              <a:rPr lang="en-US" sz="2600" i="1"/>
              <a:t> job opportunities may be limited.</a:t>
            </a:r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600" i="1"/>
              <a:t>.</a:t>
            </a:r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sz="2600" i="1"/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sz="2600" i="1"/>
          </a:p>
          <a:p>
            <a:pPr marL="465138" lvl="1" indent="-79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Subordinators connect a dependent clause with at least one independent clause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smtClean="0">
                <a:solidFill>
                  <a:srgbClr val="FF0066"/>
                </a:solidFill>
              </a:rPr>
              <a:t>When</a:t>
            </a:r>
            <a:r>
              <a:rPr lang="en-US" sz="2200" i="1" smtClean="0"/>
              <a:t> accurate weather prediction tools are available, we should be able to anticipate the disasters and hopefully reduce the fatalities.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b="1" smtClean="0"/>
              <a:t>Types of Transitions / Connectors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893</TotalTime>
  <Words>913</Words>
  <Application>Microsoft Office PowerPoint</Application>
  <PresentationFormat>On-screen Show (4:3)</PresentationFormat>
  <Paragraphs>316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Transitions / Connectors</vt:lpstr>
      <vt:lpstr>Types of Sentences</vt:lpstr>
      <vt:lpstr>Identify the sentence types</vt:lpstr>
      <vt:lpstr>Answers</vt:lpstr>
      <vt:lpstr>Errors in Transitions </vt:lpstr>
      <vt:lpstr>Corrections: </vt:lpstr>
      <vt:lpstr>Transitions</vt:lpstr>
      <vt:lpstr>Types of Transitions / Connectors</vt:lpstr>
      <vt:lpstr>Types of Transitions / Connectors</vt:lpstr>
      <vt:lpstr>Meaning of Connectors</vt:lpstr>
      <vt:lpstr>To Add Information</vt:lpstr>
      <vt:lpstr>To Illustrate or Give an Example</vt:lpstr>
      <vt:lpstr>To Show Contrast</vt:lpstr>
      <vt:lpstr>To Show Concession</vt:lpstr>
      <vt:lpstr>To Show a Similarity</vt:lpstr>
      <vt:lpstr>To Show a Result</vt:lpstr>
      <vt:lpstr>To Provide a Reason or Cause</vt:lpstr>
      <vt:lpstr>To Establish a Time Relationship or Order</vt:lpstr>
      <vt:lpstr>To Show a Condition</vt:lpstr>
      <vt:lpstr>To Explain or Emphasize</vt:lpstr>
      <vt:lpstr>To Give a Choice or Alternative</vt:lpstr>
      <vt:lpstr>Punctuation Rules: 1</vt:lpstr>
      <vt:lpstr>Punctuation Rules: 2</vt:lpstr>
      <vt:lpstr>Punctuation Rules: 3</vt:lpstr>
      <vt:lpstr>Punctuation Rules: 4</vt:lpstr>
      <vt:lpstr>Subordinators</vt:lpstr>
      <vt:lpstr>Subordinating Words for Adverb Clauses</vt:lpstr>
      <vt:lpstr>Subordinating Words for Adverb Clauses</vt:lpstr>
      <vt:lpstr>Subordinating Words for Adverb Clauses</vt:lpstr>
      <vt:lpstr>Subordinating Words for Adverb Clauses</vt:lpstr>
      <vt:lpstr>Subordinating Words for Adverb Clauses</vt:lpstr>
      <vt:lpstr>Subordinating Words for Adverb Clauses</vt:lpstr>
      <vt:lpstr>Subordinating Words for Adverb Clauses</vt:lpstr>
      <vt:lpstr>Subordinating Words for Adjective Clauses</vt:lpstr>
      <vt:lpstr>Subordinating Words for Noun Clauses</vt:lpstr>
      <vt:lpstr>References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52</cp:revision>
  <dcterms:created xsi:type="dcterms:W3CDTF">2008-12-12T02:55:41Z</dcterms:created>
  <dcterms:modified xsi:type="dcterms:W3CDTF">2013-08-15T09:17:22Z</dcterms:modified>
</cp:coreProperties>
</file>