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handoutMasterIdLst>
    <p:handoutMasterId r:id="rId18"/>
  </p:handoutMasterIdLst>
  <p:sldIdLst>
    <p:sldId id="256" r:id="rId3"/>
    <p:sldId id="274" r:id="rId4"/>
    <p:sldId id="275" r:id="rId5"/>
    <p:sldId id="276" r:id="rId6"/>
    <p:sldId id="278" r:id="rId7"/>
    <p:sldId id="277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72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72D"/>
    <a:srgbClr val="FF0066"/>
    <a:srgbClr val="CCCCFF"/>
    <a:srgbClr val="99CCFF"/>
    <a:srgbClr val="CCECFF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5F4DEE8F-6A28-4572-B3FA-7436B153FB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B8F0EB-FD66-42FA-96D5-0265E3AFF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67CCC-E8F2-4F8C-B35B-8B3DF4E7C3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1C3504-8E91-4182-ACBE-66D3EC340B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0F1B4-2D10-447B-A2D8-E456148189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58B025-80D9-4A67-B7C0-433F5E766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283BC-3B94-40CD-9049-DEF7F76721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DA0CA-D244-458C-8181-F65BCCA996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2B507-28B0-4719-8D97-C8B99AC4F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681C-53D1-4A8D-B45D-73B6637BAE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1AEBF-18DF-4B5C-B45C-1308520DC4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B8891-C507-4A14-930A-34361AA2EC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E051F-3D8E-46D3-8B06-65370ED76B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91C1D-4AF0-4510-823C-EC7B6A7094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1CB09A-F6BE-4E42-A2E7-F1405ECD53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5932-6226-4F14-8E91-09E2B54C66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2CB15C-91A6-4130-9294-33B556C52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BE3E8-9BED-4C6C-9397-88AE7BD067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077C6-1163-4365-A21C-FD9D2E7563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5C27-3C52-4678-A955-B957B9815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305D4-FF5D-4074-AFAF-F9AEB36B49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2D467-CE0F-4C7D-93E9-F75AF8B80D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467E7B-A27B-44C8-A4FB-2D66D27C1D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EFE6A6A0-D912-4BCE-B1E6-A784CDCEA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7578100-54A1-4BEE-8BBE-C6753950D7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clause needs a complete verb, with its auxilaries if any. Otherwise, it is a fragment.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>
                <a:solidFill>
                  <a:srgbClr val="FF0066"/>
                </a:solidFill>
              </a:rPr>
              <a:t>*</a:t>
            </a:r>
            <a:r>
              <a:rPr lang="en-US" i="1" smtClean="0"/>
              <a:t>The technicians been working on the project since last year.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clause needs a complete verb, with its auxilaries if any.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The technicians </a:t>
            </a:r>
            <a:r>
              <a:rPr lang="en-US" i="1" smtClean="0">
                <a:solidFill>
                  <a:srgbClr val="FF0066"/>
                </a:solidFill>
              </a:rPr>
              <a:t>have</a:t>
            </a:r>
            <a:r>
              <a:rPr lang="en-US" i="1" smtClean="0"/>
              <a:t> been working on the project since last year. </a:t>
            </a:r>
            <a:r>
              <a:rPr lang="en-US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r>
              <a:rPr lang="en-US" i="1" smtClean="0">
                <a:solidFill>
                  <a:srgbClr val="FF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phrase (without a subject or a verb) is a fragment.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The deadline for this project is drawing near. </a:t>
            </a:r>
            <a:r>
              <a:rPr lang="en-US" i="1" smtClean="0">
                <a:solidFill>
                  <a:srgbClr val="FF0066"/>
                </a:solidFill>
              </a:rPr>
              <a:t>*</a:t>
            </a:r>
            <a:r>
              <a:rPr lang="en-US" i="1" smtClean="0"/>
              <a:t>To extend it.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i="1" smtClean="0"/>
              <a:t>The deadline for this project is drawing near but we hope to extend it. </a:t>
            </a:r>
            <a:r>
              <a:rPr lang="en-US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r>
              <a:rPr lang="en-US" i="1" smtClean="0">
                <a:solidFill>
                  <a:srgbClr val="FF0066"/>
                </a:solidFill>
              </a:rPr>
              <a:t>  </a:t>
            </a:r>
            <a:r>
              <a:rPr lang="en-US" i="1" smtClean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dependent clause </a:t>
            </a:r>
            <a:r>
              <a:rPr lang="en-US" u="sng" smtClean="0"/>
              <a:t>always</a:t>
            </a:r>
            <a:r>
              <a:rPr lang="en-US" smtClean="0"/>
              <a:t> needs an independent clause to be a complete sentence.</a:t>
            </a:r>
          </a:p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>
                <a:solidFill>
                  <a:srgbClr val="FF0066"/>
                </a:solidFill>
                <a:ea typeface="宋体" charset="-122"/>
              </a:rPr>
              <a:t>   *</a:t>
            </a:r>
            <a:r>
              <a:rPr lang="en-US" altLang="zh-CN" sz="2200" i="1" smtClean="0">
                <a:ea typeface="宋体" charset="-122"/>
              </a:rPr>
              <a:t>While it appeared to be medically impossible to save the terminally ill. Stem cells seem to be a possible cure for some cancers</a:t>
            </a:r>
            <a:r>
              <a:rPr lang="en-US" sz="2200" i="1" smtClean="0"/>
              <a:t>.</a:t>
            </a:r>
            <a:endParaRPr lang="en-US" i="1" smtClean="0">
              <a:solidFill>
                <a:srgbClr val="FF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altLang="zh-CN" i="1" smtClean="0">
                <a:solidFill>
                  <a:srgbClr val="FF0066"/>
                </a:solidFill>
                <a:ea typeface="宋体" charset="-122"/>
              </a:rPr>
              <a:t>  	</a:t>
            </a:r>
            <a:r>
              <a:rPr lang="en-US" altLang="zh-CN" sz="2200" i="1" smtClean="0">
                <a:ea typeface="宋体" charset="-122"/>
              </a:rPr>
              <a:t>While it appeared to be medically impossible to save the terminally ill, stem cells seem to be a possible cure for some cancers</a:t>
            </a:r>
            <a:r>
              <a:rPr lang="en-US" sz="2200" i="1" smtClean="0"/>
              <a:t>.</a:t>
            </a:r>
            <a:r>
              <a:rPr lang="en-US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r>
              <a:rPr lang="en-US" i="1" smtClean="0">
                <a:solidFill>
                  <a:srgbClr val="FF0066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Lane, A. and Lange, E. (1999). </a:t>
            </a:r>
            <a:r>
              <a:rPr lang="en-US" sz="2400" i="1" smtClean="0"/>
              <a:t>Writing Clearly: An Editing Guide </a:t>
            </a:r>
            <a:r>
              <a:rPr lang="en-US" sz="2400" smtClean="0"/>
              <a:t>(2</a:t>
            </a:r>
            <a:r>
              <a:rPr lang="en-US" sz="2400" baseline="30000" smtClean="0"/>
              <a:t>nd</a:t>
            </a:r>
            <a:r>
              <a:rPr lang="en-US" sz="2400" smtClean="0"/>
              <a:t> ed.). Boston: Heinle and Heinle Publishers, 131-140.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Oshima, A. and Hogue, A. (2006). </a:t>
            </a:r>
            <a:r>
              <a:rPr lang="en-US" sz="2400" i="1" smtClean="0"/>
              <a:t>Writing Academic English</a:t>
            </a:r>
            <a:r>
              <a:rPr lang="en-US" sz="2400" smtClean="0"/>
              <a:t> (4</a:t>
            </a:r>
            <a:r>
              <a:rPr lang="en-US" sz="2400" baseline="30000" smtClean="0"/>
              <a:t>th</a:t>
            </a:r>
            <a:r>
              <a:rPr lang="en-US" sz="2400" smtClean="0"/>
              <a:t> ed.). New York: Pearson Education, 183 -188.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Raimes, A. (2006). </a:t>
            </a:r>
            <a:r>
              <a:rPr lang="en-US" sz="2400" i="1" smtClean="0"/>
              <a:t>Grammar Troublespots: A Guide for Student Writers</a:t>
            </a:r>
            <a:r>
              <a:rPr lang="en-US" sz="2400" smtClean="0"/>
              <a:t> (3</a:t>
            </a:r>
            <a:r>
              <a:rPr lang="en-US" sz="2400" baseline="30000" smtClean="0"/>
              <a:t>rd</a:t>
            </a:r>
            <a:r>
              <a:rPr lang="en-US" sz="2400" smtClean="0"/>
              <a:t> ed.). New York: Cambridge University Press, 19-25.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Sentence Structures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sentences</a:t>
            </a:r>
          </a:p>
          <a:p>
            <a:pPr eaLnBrk="1" hangingPunct="1"/>
            <a:r>
              <a:rPr lang="en-US" smtClean="0"/>
              <a:t>Compound sentences</a:t>
            </a:r>
          </a:p>
          <a:p>
            <a:pPr eaLnBrk="1" hangingPunct="1"/>
            <a:r>
              <a:rPr lang="en-US" smtClean="0"/>
              <a:t>Complex sentences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Simple Sentences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These contain a main independent clause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i="1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>
                <a:ea typeface="宋体" charset="-122"/>
              </a:rPr>
              <a:t>Travelling to outer space is possible.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Sentences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Independent Clause +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Coordinator +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Independent Clause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(i.e. at least two independent clauses)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i="1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>
                <a:ea typeface="宋体" charset="-122"/>
              </a:rPr>
              <a:t>Travelling to outer space is possible but not many can afford it.</a:t>
            </a:r>
            <a:endParaRPr lang="en-US" i="1" smtClean="0"/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10000" y="5257800"/>
            <a:ext cx="4038600" cy="830263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Identify the independent clauses and the co-ordinator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Compound Sentences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Independent Clause +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solidFill>
                  <a:srgbClr val="FF0066"/>
                </a:solidFill>
                <a:ea typeface="宋体" charset="-122"/>
              </a:rPr>
              <a:t>Coordinator </a:t>
            </a:r>
            <a:r>
              <a:rPr lang="en-US" altLang="zh-CN" smtClean="0">
                <a:ea typeface="宋体" charset="-122"/>
              </a:rPr>
              <a:t>+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mtClean="0">
                <a:ea typeface="宋体" charset="-122"/>
              </a:rPr>
              <a:t>	</a:t>
            </a:r>
            <a:r>
              <a:rPr lang="en-US" altLang="zh-CN" smtClean="0">
                <a:solidFill>
                  <a:srgbClr val="89872D"/>
                </a:solidFill>
                <a:ea typeface="宋体" charset="-122"/>
              </a:rPr>
              <a:t>Independent Clause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zh-CN" i="1" smtClean="0">
              <a:ea typeface="宋体" charset="-122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i="1" smtClean="0">
                <a:solidFill>
                  <a:srgbClr val="0066CC"/>
                </a:solidFill>
                <a:ea typeface="宋体" charset="-122"/>
              </a:rPr>
              <a:t>Travelling to outer space is possible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FF0066"/>
                </a:solidFill>
                <a:ea typeface="宋体" charset="-122"/>
              </a:rPr>
              <a:t>but</a:t>
            </a:r>
            <a:r>
              <a:rPr lang="en-US" altLang="zh-CN" i="1" smtClean="0">
                <a:ea typeface="宋体" charset="-122"/>
              </a:rPr>
              <a:t> </a:t>
            </a:r>
            <a:r>
              <a:rPr lang="en-US" altLang="zh-CN" i="1" smtClean="0">
                <a:solidFill>
                  <a:srgbClr val="89872D"/>
                </a:solidFill>
                <a:ea typeface="宋体" charset="-122"/>
              </a:rPr>
              <a:t>not many can afford it.</a:t>
            </a:r>
            <a:endParaRPr lang="en-US" i="1" smtClean="0">
              <a:solidFill>
                <a:srgbClr val="89872D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Complex Sentence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>
                <a:ea typeface="宋体" charset="-122"/>
              </a:rPr>
              <a:t>1 Independent Clause and at least 1 Subordinate Clause (in any order)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i="1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>
                <a:ea typeface="宋体" charset="-122"/>
              </a:rPr>
              <a:t>    Many people used to dream of travelling to outer space in the past </a:t>
            </a:r>
            <a:r>
              <a:rPr lang="en-US" altLang="zh-CN" sz="2400" i="1" smtClean="0">
                <a:solidFill>
                  <a:srgbClr val="FF0066"/>
                </a:solidFill>
                <a:ea typeface="宋体" charset="-122"/>
              </a:rPr>
              <a:t>when it was technologically impossible</a:t>
            </a:r>
            <a:r>
              <a:rPr lang="en-US" altLang="zh-CN" sz="2400" i="1" smtClean="0">
                <a:ea typeface="宋体" charset="-122"/>
              </a:rPr>
              <a:t>.</a:t>
            </a:r>
            <a:br>
              <a:rPr lang="en-US" altLang="zh-CN" sz="2400" i="1" smtClean="0">
                <a:ea typeface="宋体" charset="-122"/>
              </a:rPr>
            </a:br>
            <a:endParaRPr lang="en-US" altLang="zh-CN" sz="2400" i="1" smtClean="0">
              <a:ea typeface="宋体" charset="-12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i="1" smtClean="0">
                <a:ea typeface="宋体" charset="-122"/>
              </a:rPr>
              <a:t>     </a:t>
            </a:r>
            <a:r>
              <a:rPr lang="en-US" altLang="zh-CN" sz="2400" i="1" smtClean="0">
                <a:solidFill>
                  <a:srgbClr val="FF0066"/>
                </a:solidFill>
                <a:ea typeface="宋体" charset="-122"/>
              </a:rPr>
              <a:t>When it was technologically impossible, </a:t>
            </a:r>
            <a:r>
              <a:rPr lang="en-US" altLang="zh-CN" sz="2400" i="1" smtClean="0">
                <a:ea typeface="宋体" charset="-122"/>
              </a:rPr>
              <a:t>many people used to dream of travelling to outer space in the past.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 fragment is not a complete grammatical sentence. 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complete sentence needs a subject in each independent and dependent clause.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i="1" smtClean="0"/>
              <a:t>    </a:t>
            </a:r>
            <a:r>
              <a:rPr lang="en-US" sz="2200" i="1" smtClean="0"/>
              <a:t>Although </a:t>
            </a:r>
            <a:r>
              <a:rPr lang="en-US" sz="2200" i="1" smtClean="0">
                <a:solidFill>
                  <a:srgbClr val="0066CC"/>
                </a:solidFill>
              </a:rPr>
              <a:t>engineering feats</a:t>
            </a:r>
            <a:r>
              <a:rPr lang="en-US" sz="2200" i="1" smtClean="0"/>
              <a:t> have propelled mankind forward, </a:t>
            </a:r>
            <a:r>
              <a:rPr lang="en-US" sz="2200" i="1" smtClean="0">
                <a:solidFill>
                  <a:srgbClr val="0066CC"/>
                </a:solidFill>
              </a:rPr>
              <a:t>they </a:t>
            </a:r>
            <a:r>
              <a:rPr lang="en-US" sz="2200" i="1" smtClean="0"/>
              <a:t>may also have caused a huge divide between the developed and the developing countries.</a:t>
            </a:r>
            <a:r>
              <a:rPr lang="en-US" i="1" smtClean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(</a:t>
            </a:r>
            <a:r>
              <a:rPr lang="en-US" sz="2400" smtClean="0">
                <a:solidFill>
                  <a:srgbClr val="FF0066"/>
                </a:solidFill>
              </a:rPr>
              <a:t>*</a:t>
            </a:r>
            <a:r>
              <a:rPr lang="en-US" sz="2400" smtClean="0"/>
              <a:t> fragment)</a:t>
            </a:r>
            <a:r>
              <a:rPr lang="en-US" i="1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it</a:t>
            </a:r>
            <a:r>
              <a:rPr lang="en-US" smtClean="0"/>
              <a:t> subject cannot be omitted from a clause.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    </a:t>
            </a:r>
            <a:r>
              <a:rPr lang="en-US" i="1" smtClean="0">
                <a:solidFill>
                  <a:srgbClr val="FF0066"/>
                </a:solidFill>
              </a:rPr>
              <a:t>*</a:t>
            </a:r>
            <a:r>
              <a:rPr lang="en-US" i="1" smtClean="0"/>
              <a:t>Meteorologists currently find difficulty in predicting the weather because has been affected by global warming.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Fragments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</a:t>
            </a:r>
            <a:r>
              <a:rPr lang="en-US" i="1" smtClean="0"/>
              <a:t>it</a:t>
            </a:r>
            <a:r>
              <a:rPr lang="en-US" smtClean="0"/>
              <a:t> subject cannot be omitted from a clause.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    </a:t>
            </a:r>
            <a:br>
              <a:rPr lang="en-US" i="1" smtClean="0"/>
            </a:br>
            <a:r>
              <a:rPr lang="en-US" i="1" smtClean="0"/>
              <a:t>Meteorologists currently find difficulty in predicting the weather because </a:t>
            </a:r>
            <a:r>
              <a:rPr lang="en-US" i="1" smtClean="0">
                <a:solidFill>
                  <a:srgbClr val="FF0066"/>
                </a:solidFill>
              </a:rPr>
              <a:t>it </a:t>
            </a:r>
            <a:r>
              <a:rPr lang="en-US" i="1" smtClean="0"/>
              <a:t>has been affected by global warming.  </a:t>
            </a:r>
            <a:r>
              <a:rPr lang="en-US" i="1" smtClean="0">
                <a:solidFill>
                  <a:srgbClr val="FF0066"/>
                </a:solidFill>
                <a:sym typeface="Wingdings" pitchFamily="2" charset="2"/>
              </a:rPr>
              <a:t></a:t>
            </a:r>
            <a:r>
              <a:rPr lang="en-US" i="1" smtClean="0">
                <a:solidFill>
                  <a:srgbClr val="FF0066"/>
                </a:solidFill>
              </a:rPr>
              <a:t>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744</TotalTime>
  <Words>407</Words>
  <Application>Microsoft Office PowerPoint</Application>
  <PresentationFormat>On-screen Show (4:3)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Century Gothic</vt:lpstr>
      <vt:lpstr>Calibri</vt:lpstr>
      <vt:lpstr>Wingdings</vt:lpstr>
      <vt:lpstr>Times New Roman</vt:lpstr>
      <vt:lpstr>宋体</vt:lpstr>
      <vt:lpstr>Stack of books design template [1]</vt:lpstr>
      <vt:lpstr>Axis</vt:lpstr>
      <vt:lpstr>Fragments</vt:lpstr>
      <vt:lpstr>Sentence Structures</vt:lpstr>
      <vt:lpstr>Simple Sentences</vt:lpstr>
      <vt:lpstr>Compound Sentences</vt:lpstr>
      <vt:lpstr>Compound Sentences</vt:lpstr>
      <vt:lpstr>Complex Sentence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Fragments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40</cp:revision>
  <dcterms:created xsi:type="dcterms:W3CDTF">2008-12-12T02:55:41Z</dcterms:created>
  <dcterms:modified xsi:type="dcterms:W3CDTF">2013-08-15T09:18:14Z</dcterms:modified>
</cp:coreProperties>
</file>