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notesMasterIdLst>
    <p:notesMasterId r:id="rId16"/>
  </p:notesMasterIdLst>
  <p:sldIdLst>
    <p:sldId id="256" r:id="rId3"/>
    <p:sldId id="279" r:id="rId4"/>
    <p:sldId id="284" r:id="rId5"/>
    <p:sldId id="285" r:id="rId6"/>
    <p:sldId id="286" r:id="rId7"/>
    <p:sldId id="287" r:id="rId8"/>
    <p:sldId id="292" r:id="rId9"/>
    <p:sldId id="281" r:id="rId10"/>
    <p:sldId id="288" r:id="rId11"/>
    <p:sldId id="289" r:id="rId12"/>
    <p:sldId id="291" r:id="rId13"/>
    <p:sldId id="290" r:id="rId14"/>
    <p:sldId id="27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72D"/>
    <a:srgbClr val="FF0066"/>
    <a:srgbClr val="CCCCFF"/>
    <a:srgbClr val="99CCFF"/>
    <a:srgbClr val="CCECFF"/>
    <a:srgbClr val="00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38" autoAdjust="0"/>
  </p:normalViewPr>
  <p:slideViewPr>
    <p:cSldViewPr>
      <p:cViewPr varScale="1">
        <p:scale>
          <a:sx n="107" d="100"/>
          <a:sy n="107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B084CD-D507-4C7A-B853-FADA594C35E3}" type="datetimeFigureOut">
              <a:rPr lang="en-US"/>
              <a:pPr>
                <a:defRPr/>
              </a:pPr>
              <a:t>8/15/2013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C4C366-A364-49F0-9CC4-20704E17C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4F7258-F111-498D-8213-E04269E7DDB4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B3A57-71C1-45C8-BDF5-90DE5155B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667FE-024F-4B73-B5EE-F76A2AEA0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B97DB-5EAE-4C12-95E2-CEF7F89A5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8FA4-4A96-4F78-91BC-E09D30C0E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2EC4A-407A-40CF-9C52-146666C01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8268A-6C19-4BD4-8793-1F535B530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C85FC-07C2-4792-A4DF-EC59B8944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C960A-0BA0-44CE-911D-1A891D3B5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0A442-25E3-4E0C-8DC9-07C1D41C1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5260-E7C9-4C53-9EDB-14AEAA289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62D69-BE68-4244-8503-542C7AEBA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24160-6DB4-41FD-9B2D-B63A95102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27B1C-2905-42C7-A9F9-27176AA3A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343F9-3B24-484F-B465-D56006207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92FD1-908B-4181-A4F0-A81D4273A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EF7E6-A38F-4C3F-BE96-FB6D6821C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E9ADC-E2EA-425C-9873-A18D1F82D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8D4D-1440-4E20-A0D9-134AA244C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0A8B9-3A56-45D9-AFF1-D2F6C989A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308F5-47BC-47BE-8466-FCC4AAA42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52332-07E5-454F-B6B1-BA2AC3792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142DF-6323-44C3-84ED-046FE405E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A62A-31FE-412C-B6CE-E5A40F90F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fld id="{52A027EA-3E19-4FE5-9C43-E48EC5503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4D061DB-4725-4262-BD5C-762870330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Modal verbs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b="1" smtClean="0"/>
              <a:t>Phrasal Alternatives to Modal Auxiliaries</a:t>
            </a:r>
          </a:p>
        </p:txBody>
      </p:sp>
      <p:graphicFrame>
        <p:nvGraphicFramePr>
          <p:cNvPr id="72756" name="Group 52"/>
          <p:cNvGraphicFramePr>
            <a:graphicFrameLocks noGrp="1"/>
          </p:cNvGraphicFramePr>
          <p:nvPr>
            <p:ph idx="1"/>
          </p:nvPr>
        </p:nvGraphicFramePr>
        <p:xfrm>
          <a:off x="990600" y="2057400"/>
          <a:ext cx="7620000" cy="3961448"/>
        </p:xfrm>
        <a:graphic>
          <a:graphicData uri="http://schemas.openxmlformats.org/drawingml/2006/table">
            <a:tbl>
              <a:tblPr/>
              <a:tblGrid>
                <a:gridCol w="2513013"/>
                <a:gridCol w="2552700"/>
                <a:gridCol w="255428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Modal Auxiliary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Phrasal Alternative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certainty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 going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 able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advisability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had better, ought to, need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necessity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have to, have got to, be supposed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past necessity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had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lack of necessity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 not have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repeated past 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would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used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762000" y="304800"/>
            <a:ext cx="7772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 </a:t>
            </a:r>
            <a:r>
              <a:rPr lang="en-US" sz="3200" b="1"/>
              <a:t>Modal Auxiliaries Ranked by Strength	</a:t>
            </a:r>
          </a:p>
        </p:txBody>
      </p:sp>
      <p:graphicFrame>
        <p:nvGraphicFramePr>
          <p:cNvPr id="6" name="Group 52"/>
          <p:cNvGraphicFramePr>
            <a:graphicFrameLocks noGrp="1"/>
          </p:cNvGraphicFramePr>
          <p:nvPr/>
        </p:nvGraphicFramePr>
        <p:xfrm>
          <a:off x="381000" y="1905000"/>
          <a:ext cx="8382000" cy="4314825"/>
        </p:xfrm>
        <a:graphic>
          <a:graphicData uri="http://schemas.openxmlformats.org/drawingml/2006/table">
            <a:tbl>
              <a:tblPr/>
              <a:tblGrid>
                <a:gridCol w="1497013"/>
                <a:gridCol w="2393950"/>
                <a:gridCol w="2770187"/>
                <a:gridCol w="1720850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Modal verb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Logical probability 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Social interaction 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certainty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intention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strong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logical necessity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obligation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would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certainty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advisability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permission, possibility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might/could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 possibility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very polite permission, possibility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6629401" y="4191000"/>
            <a:ext cx="2438400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/>
              <a:t>Common Error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6388" name="TextBox 9"/>
          <p:cNvSpPr txBox="1">
            <a:spLocks noChangeArrowheads="1"/>
          </p:cNvSpPr>
          <p:nvPr/>
        </p:nvSpPr>
        <p:spPr bwMode="auto">
          <a:xfrm>
            <a:off x="1295400" y="2209800"/>
            <a:ext cx="5486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opposite of </a:t>
            </a:r>
            <a:r>
              <a:rPr lang="en-US" b="1"/>
              <a:t>must</a:t>
            </a:r>
            <a:r>
              <a:rPr lang="en-US"/>
              <a:t> has two forms: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2438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Lane, A. and Lange, E. (1999). </a:t>
            </a:r>
            <a:r>
              <a:rPr lang="en-US" sz="2400" i="1" smtClean="0"/>
              <a:t>Writing Clearly: An Editing Guide </a:t>
            </a:r>
            <a:r>
              <a:rPr lang="en-US" sz="2400" smtClean="0"/>
              <a:t>(2</a:t>
            </a:r>
            <a:r>
              <a:rPr lang="en-US" sz="2400" baseline="30000" smtClean="0"/>
              <a:t>nd</a:t>
            </a:r>
            <a:r>
              <a:rPr lang="en-US" sz="2400" smtClean="0"/>
              <a:t> ed.). Boston: Heinle and Heinle Publishers, 50-65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Raimes, A. (2006). </a:t>
            </a:r>
            <a:r>
              <a:rPr lang="en-US" sz="2400" i="1" smtClean="0"/>
              <a:t>Grammar Troublespots: A Guide for Student Writers</a:t>
            </a:r>
            <a:r>
              <a:rPr lang="en-US" sz="2400" smtClean="0"/>
              <a:t> (3</a:t>
            </a:r>
            <a:r>
              <a:rPr lang="en-US" sz="2400" baseline="30000" smtClean="0"/>
              <a:t>rd</a:t>
            </a:r>
            <a:r>
              <a:rPr lang="en-US" sz="2400" smtClean="0"/>
              <a:t> ed.). New York: Cambridge University Press, 73-80.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Forms of Modals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Modals do not take </a:t>
            </a:r>
            <a:r>
              <a:rPr lang="en-US" sz="2600" i="1" smtClean="0"/>
              <a:t>third person -s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i="1" smtClean="0"/>
              <a:t>	</a:t>
            </a:r>
            <a:r>
              <a:rPr lang="en-US" sz="2400" b="1" smtClean="0">
                <a:solidFill>
                  <a:srgbClr val="FF0000"/>
                </a:solidFill>
              </a:rPr>
              <a:t>√ </a:t>
            </a:r>
            <a:r>
              <a:rPr lang="en-US" sz="2300" i="1" smtClean="0"/>
              <a:t>The </a:t>
            </a:r>
            <a:r>
              <a:rPr lang="en-US" sz="2300" i="1" smtClean="0">
                <a:solidFill>
                  <a:srgbClr val="FF0066"/>
                </a:solidFill>
              </a:rPr>
              <a:t>nurse </a:t>
            </a:r>
            <a:r>
              <a:rPr lang="en-US" sz="2300" i="1" smtClean="0">
                <a:solidFill>
                  <a:srgbClr val="0066CC"/>
                </a:solidFill>
              </a:rPr>
              <a:t>can give</a:t>
            </a:r>
            <a:r>
              <a:rPr lang="en-US" sz="2300" i="1" smtClean="0"/>
              <a:t> the injection.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i="1" smtClean="0"/>
              <a:t>	</a:t>
            </a:r>
            <a:r>
              <a:rPr lang="en-US" sz="2300" i="1" smtClean="0">
                <a:solidFill>
                  <a:srgbClr val="FF0000"/>
                </a:solidFill>
              </a:rPr>
              <a:t>x </a:t>
            </a:r>
            <a:r>
              <a:rPr lang="en-US" sz="2300" i="1" smtClean="0"/>
              <a:t>The </a:t>
            </a:r>
            <a:r>
              <a:rPr lang="en-US" sz="2300" i="1" smtClean="0">
                <a:solidFill>
                  <a:srgbClr val="FF0066"/>
                </a:solidFill>
              </a:rPr>
              <a:t>nurse </a:t>
            </a:r>
            <a:r>
              <a:rPr lang="en-US" sz="2300" i="1" smtClean="0">
                <a:solidFill>
                  <a:srgbClr val="0066CC"/>
                </a:solidFill>
              </a:rPr>
              <a:t>cans give</a:t>
            </a:r>
            <a:r>
              <a:rPr lang="en-US" sz="2300" i="1" smtClean="0"/>
              <a:t> the injection.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i="1" smtClean="0"/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infinitive is used after the modal verb.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</a:rPr>
              <a:t>√ </a:t>
            </a:r>
            <a:r>
              <a:rPr lang="en-US" sz="2100" i="1" smtClean="0"/>
              <a:t>The planes </a:t>
            </a:r>
            <a:r>
              <a:rPr lang="en-US" sz="2100" b="1" i="1" smtClean="0"/>
              <a:t>must</a:t>
            </a:r>
            <a:r>
              <a:rPr lang="en-US" sz="2100" i="1" smtClean="0"/>
              <a:t> </a:t>
            </a:r>
            <a:r>
              <a:rPr lang="en-US" sz="2100" i="1" smtClean="0">
                <a:solidFill>
                  <a:srgbClr val="FF0066"/>
                </a:solidFill>
              </a:rPr>
              <a:t>take</a:t>
            </a:r>
            <a:r>
              <a:rPr lang="en-US" sz="2100" i="1" smtClean="0">
                <a:solidFill>
                  <a:srgbClr val="0066CC"/>
                </a:solidFill>
              </a:rPr>
              <a:t> </a:t>
            </a:r>
            <a:r>
              <a:rPr lang="en-US" sz="2100" i="1" smtClean="0"/>
              <a:t>off now.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</a:rPr>
              <a:t>√ </a:t>
            </a:r>
            <a:r>
              <a:rPr lang="en-US" sz="2100" i="1" smtClean="0"/>
              <a:t>The wastage </a:t>
            </a:r>
            <a:r>
              <a:rPr lang="en-US" sz="2100" b="1" i="1" smtClean="0"/>
              <a:t>can</a:t>
            </a:r>
            <a:r>
              <a:rPr lang="en-US" sz="2100" i="1" smtClean="0"/>
              <a:t> </a:t>
            </a:r>
            <a:r>
              <a:rPr lang="en-US" sz="2100" i="1" smtClean="0">
                <a:solidFill>
                  <a:srgbClr val="FF0066"/>
                </a:solidFill>
              </a:rPr>
              <a:t>be</a:t>
            </a:r>
            <a:r>
              <a:rPr lang="en-US" sz="2100" i="1" smtClean="0"/>
              <a:t> </a:t>
            </a:r>
            <a:r>
              <a:rPr lang="en-US" sz="2100" i="1" smtClean="0">
                <a:solidFill>
                  <a:srgbClr val="FF0066"/>
                </a:solidFill>
              </a:rPr>
              <a:t>stopped</a:t>
            </a:r>
            <a:r>
              <a:rPr lang="en-US" sz="2100" i="1" smtClean="0"/>
              <a:t>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</a:rPr>
              <a:t>√ </a:t>
            </a:r>
            <a:r>
              <a:rPr lang="en-US" sz="2100" i="1" smtClean="0"/>
              <a:t>The technical glitch could </a:t>
            </a:r>
            <a:r>
              <a:rPr lang="en-US" sz="2100" i="1" smtClean="0">
                <a:solidFill>
                  <a:srgbClr val="FF0066"/>
                </a:solidFill>
              </a:rPr>
              <a:t>have</a:t>
            </a:r>
            <a:r>
              <a:rPr lang="en-US" sz="2100" i="1" smtClean="0"/>
              <a:t> </a:t>
            </a:r>
            <a:r>
              <a:rPr lang="en-US" sz="2100" i="1" smtClean="0">
                <a:solidFill>
                  <a:srgbClr val="FF0066"/>
                </a:solidFill>
              </a:rPr>
              <a:t>been avoided</a:t>
            </a:r>
            <a:r>
              <a:rPr lang="en-US" sz="2100" i="1" smtClean="0"/>
              <a:t>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smtClean="0">
                <a:solidFill>
                  <a:srgbClr val="FF0000"/>
                </a:solidFill>
              </a:rPr>
              <a:t>x </a:t>
            </a:r>
            <a:r>
              <a:rPr lang="en-US" sz="2100" i="1" smtClean="0"/>
              <a:t>She should recycles that paper.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smtClean="0"/>
              <a:t>     </a:t>
            </a:r>
            <a:r>
              <a:rPr lang="en-US" sz="1900" i="1" smtClean="0"/>
              <a:t>     </a:t>
            </a:r>
            <a:endParaRPr lang="en-US" sz="1900" i="1" smtClean="0">
              <a:solidFill>
                <a:srgbClr val="FF0066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Forms of Modals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600200"/>
            <a:ext cx="7661275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In negative sentences, </a:t>
            </a:r>
            <a:r>
              <a:rPr lang="en-US" sz="2700" i="1" smtClean="0"/>
              <a:t>not</a:t>
            </a:r>
            <a:r>
              <a:rPr lang="en-US" sz="2700" smtClean="0"/>
              <a:t> follows the modal even when </a:t>
            </a:r>
            <a:r>
              <a:rPr lang="en-US" sz="2700" i="1" smtClean="0"/>
              <a:t>be</a:t>
            </a:r>
            <a:r>
              <a:rPr lang="en-US" sz="2700" smtClean="0"/>
              <a:t> or </a:t>
            </a:r>
            <a:r>
              <a:rPr lang="en-US" sz="2700" i="1" smtClean="0"/>
              <a:t>have</a:t>
            </a:r>
            <a:r>
              <a:rPr lang="en-US" sz="2700" smtClean="0"/>
              <a:t> are present.</a:t>
            </a:r>
          </a:p>
          <a:p>
            <a:pPr lvl="1" eaLnBrk="1" hangingPunct="1">
              <a:buFont typeface="Wingdings" pitchFamily="2" charset="2"/>
              <a:buNone/>
            </a:pPr>
            <a:endParaRPr lang="en-US" i="1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/>
              <a:t>The investigation may </a:t>
            </a:r>
            <a:r>
              <a:rPr lang="en-US" i="1" smtClean="0">
                <a:solidFill>
                  <a:srgbClr val="FF0066"/>
                </a:solidFill>
              </a:rPr>
              <a:t>not</a:t>
            </a:r>
            <a:r>
              <a:rPr lang="en-US" i="1" smtClean="0"/>
              <a:t> end today. </a:t>
            </a:r>
            <a:r>
              <a:rPr lang="en-US" b="1" smtClean="0">
                <a:solidFill>
                  <a:srgbClr val="FF0000"/>
                </a:solidFill>
              </a:rPr>
              <a:t>√</a:t>
            </a:r>
            <a:endParaRPr lang="en-US" i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     The survey should </a:t>
            </a:r>
            <a:r>
              <a:rPr lang="en-US" sz="2400" i="1" smtClean="0">
                <a:solidFill>
                  <a:srgbClr val="FF0066"/>
                </a:solidFill>
              </a:rPr>
              <a:t>not</a:t>
            </a:r>
            <a:r>
              <a:rPr lang="en-US" sz="2400" i="1" smtClean="0"/>
              <a:t> have yielded such results. </a:t>
            </a:r>
            <a:r>
              <a:rPr lang="en-US" sz="2400" b="1" smtClean="0">
                <a:solidFill>
                  <a:srgbClr val="FF0000"/>
                </a:solidFill>
              </a:rPr>
              <a:t>√</a:t>
            </a:r>
            <a:endParaRPr lang="en-US" sz="2400" i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	The lecturer could </a:t>
            </a:r>
            <a:r>
              <a:rPr lang="en-US" sz="2400" i="1" smtClean="0">
                <a:solidFill>
                  <a:srgbClr val="FF0066"/>
                </a:solidFill>
              </a:rPr>
              <a:t>not</a:t>
            </a:r>
            <a:r>
              <a:rPr lang="en-US" sz="2400" i="1" smtClean="0"/>
              <a:t> be there at this hour. </a:t>
            </a:r>
            <a:r>
              <a:rPr lang="en-US" sz="2400" b="1" smtClean="0">
                <a:solidFill>
                  <a:srgbClr val="FF0000"/>
                </a:solidFill>
              </a:rPr>
              <a:t>√</a:t>
            </a:r>
            <a:endParaRPr lang="en-US" sz="2400" i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	The lecturer could be </a:t>
            </a:r>
            <a:r>
              <a:rPr lang="en-US" sz="2400" i="1" smtClean="0">
                <a:solidFill>
                  <a:srgbClr val="FF0066"/>
                </a:solidFill>
              </a:rPr>
              <a:t>not</a:t>
            </a:r>
            <a:r>
              <a:rPr lang="en-US" sz="2400" i="1" smtClean="0"/>
              <a:t> there at this hour. </a:t>
            </a:r>
            <a:r>
              <a:rPr lang="en-US" sz="2400" i="1" smtClean="0">
                <a:solidFill>
                  <a:srgbClr val="FF0066"/>
                </a:solidFill>
              </a:rPr>
              <a:t>x</a:t>
            </a:r>
            <a:endParaRPr lang="en-US" sz="2400" i="1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i="1" smtClean="0"/>
          </a:p>
          <a:p>
            <a:pPr lvl="1" eaLnBrk="1" hangingPunct="1">
              <a:buFont typeface="Wingdings" pitchFamily="2" charset="2"/>
              <a:buNone/>
            </a:pPr>
            <a:endParaRPr lang="en-US" i="1" smtClean="0"/>
          </a:p>
          <a:p>
            <a:pPr lvl="1" eaLnBrk="1" hangingPunct="1">
              <a:buFont typeface="Wingdings" pitchFamily="2" charset="2"/>
              <a:buNone/>
            </a:pPr>
            <a:endParaRPr lang="en-US" i="1" smtClean="0">
              <a:solidFill>
                <a:srgbClr val="FF0066"/>
              </a:solidFill>
              <a:sym typeface="Wingdings" pitchFamily="2" charset="2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838200" y="5562600"/>
            <a:ext cx="8305800" cy="8302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 not use the contracted forms of negatives in formal writing.</a:t>
            </a:r>
          </a:p>
          <a:p>
            <a:pPr>
              <a:spcBef>
                <a:spcPct val="50000"/>
              </a:spcBef>
            </a:pPr>
            <a:r>
              <a:rPr lang="en-US" b="1"/>
              <a:t>Use </a:t>
            </a:r>
            <a:r>
              <a:rPr lang="en-US" b="1" i="1"/>
              <a:t>cannot</a:t>
            </a:r>
            <a:r>
              <a:rPr lang="en-US" b="1"/>
              <a:t> </a:t>
            </a:r>
            <a:r>
              <a:rPr lang="en-US" b="1">
                <a:solidFill>
                  <a:srgbClr val="0066CC"/>
                </a:solidFill>
                <a:sym typeface="Wingdings" pitchFamily="2" charset="2"/>
              </a:rPr>
              <a:t></a:t>
            </a:r>
            <a:r>
              <a:rPr lang="en-US" b="1"/>
              <a:t>and </a:t>
            </a:r>
            <a:r>
              <a:rPr lang="en-US" b="1" u="sng"/>
              <a:t>not</a:t>
            </a:r>
            <a:r>
              <a:rPr lang="en-US" b="1"/>
              <a:t> </a:t>
            </a:r>
            <a:r>
              <a:rPr lang="en-US" b="1" i="1">
                <a:solidFill>
                  <a:srgbClr val="FF0066"/>
                </a:solidFill>
              </a:rPr>
              <a:t>can’t </a:t>
            </a:r>
            <a:r>
              <a:rPr lang="en-US" sz="2000" b="1" i="1">
                <a:solidFill>
                  <a:srgbClr val="FF0066"/>
                </a:solidFill>
                <a:sym typeface="Wingdings" pitchFamily="2" charset="2"/>
              </a:rPr>
              <a:t> </a:t>
            </a:r>
            <a:r>
              <a:rPr lang="en-US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Modals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To express: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  <a:p>
            <a:pPr eaLnBrk="1" hangingPunct="1"/>
            <a:r>
              <a:rPr lang="en-US" smtClean="0">
                <a:sym typeface="Wingdings" pitchFamily="2" charset="2"/>
              </a:rPr>
              <a:t>ability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degrees of possibility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advisability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necessity </a:t>
            </a:r>
          </a:p>
          <a:p>
            <a:pPr eaLnBrk="1" hangingPunct="1"/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Modals Expressing Ability</a:t>
            </a:r>
          </a:p>
        </p:txBody>
      </p:sp>
      <p:graphicFrame>
        <p:nvGraphicFramePr>
          <p:cNvPr id="68649" name="Group 41"/>
          <p:cNvGraphicFramePr>
            <a:graphicFrameLocks noGrp="1"/>
          </p:cNvGraphicFramePr>
          <p:nvPr>
            <p:ph idx="1"/>
          </p:nvPr>
        </p:nvGraphicFramePr>
        <p:xfrm>
          <a:off x="949325" y="1981200"/>
          <a:ext cx="7661275" cy="3960876"/>
        </p:xfrm>
        <a:graphic>
          <a:graphicData uri="http://schemas.openxmlformats.org/drawingml/2006/table">
            <a:tbl>
              <a:tblPr/>
              <a:tblGrid>
                <a:gridCol w="1565275"/>
                <a:gridCol w="2133600"/>
                <a:gridCol w="3962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 (a lack of) physical ability or skill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new employee can drive.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astronaut cannot go up the space shuttle today.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 a (lack of) past ability or skill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 the 1800s, people could not communicate with each other across the globe via email.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Could have + past participle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Refers to a past situation in which the ability for something to happen existed, but it didn’t happen.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team could have won.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(However, they didn’t.)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Modals Expressing Degrees of Possibility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900" smtClean="0">
                <a:sym typeface="Wingdings" pitchFamily="2" charset="2"/>
              </a:rPr>
              <a:t>        </a:t>
            </a:r>
            <a:r>
              <a:rPr lang="en-US" sz="1900" i="1" smtClean="0">
                <a:sym typeface="Wingdings" pitchFamily="2" charset="2"/>
              </a:rPr>
              <a:t>cannot             may/might not           should             must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700" smtClean="0">
                <a:sym typeface="Wingdings" pitchFamily="2" charset="2"/>
              </a:rPr>
              <a:t>Unlikely                                                                                      highly likely</a:t>
            </a:r>
          </a:p>
          <a:p>
            <a:pPr eaLnBrk="1" hangingPunct="1">
              <a:buFont typeface="Wingdings" pitchFamily="2" charset="2"/>
              <a:buNone/>
            </a:pPr>
            <a:endParaRPr lang="en-US" sz="1700" smtClean="0">
              <a:sym typeface="Wingdings" pitchFamily="2" charset="2"/>
            </a:endParaRPr>
          </a:p>
          <a:p>
            <a:pPr eaLnBrk="1" hangingPunct="1"/>
            <a:r>
              <a:rPr lang="en-US" sz="1900" smtClean="0">
                <a:sym typeface="Wingdings" pitchFamily="2" charset="2"/>
              </a:rPr>
              <a:t>To express impossibility or near impossibility, use </a:t>
            </a:r>
            <a:r>
              <a:rPr lang="en-US" sz="1900" i="1" smtClean="0">
                <a:sym typeface="Wingdings" pitchFamily="2" charset="2"/>
              </a:rPr>
              <a:t>cannot.</a:t>
            </a:r>
            <a:endParaRPr lang="en-US" sz="1900" smtClean="0">
              <a:sym typeface="Wingdings" pitchFamily="2" charset="2"/>
            </a:endParaRPr>
          </a:p>
          <a:p>
            <a:pPr eaLnBrk="1" hangingPunct="1"/>
            <a:r>
              <a:rPr lang="en-US" sz="1900" smtClean="0">
                <a:sym typeface="Wingdings" pitchFamily="2" charset="2"/>
              </a:rPr>
              <a:t>To express low possibility, use </a:t>
            </a:r>
            <a:r>
              <a:rPr lang="en-US" sz="1900" i="1" smtClean="0">
                <a:sym typeface="Wingdings" pitchFamily="2" charset="2"/>
              </a:rPr>
              <a:t>may/may not</a:t>
            </a:r>
            <a:r>
              <a:rPr lang="en-US" sz="1900" smtClean="0">
                <a:sym typeface="Wingdings" pitchFamily="2" charset="2"/>
              </a:rPr>
              <a:t>; </a:t>
            </a:r>
            <a:r>
              <a:rPr lang="en-US" sz="1900" i="1" smtClean="0">
                <a:sym typeface="Wingdings" pitchFamily="2" charset="2"/>
              </a:rPr>
              <a:t>might/might not</a:t>
            </a:r>
            <a:r>
              <a:rPr lang="en-US" sz="1900" smtClean="0">
                <a:sym typeface="Wingdings" pitchFamily="2" charset="2"/>
              </a:rPr>
              <a:t>; or </a:t>
            </a:r>
            <a:r>
              <a:rPr lang="en-US" sz="1900" i="1" smtClean="0">
                <a:sym typeface="Wingdings" pitchFamily="2" charset="2"/>
              </a:rPr>
              <a:t>could/could not</a:t>
            </a:r>
            <a:r>
              <a:rPr lang="en-US" sz="1900" smtClean="0">
                <a:sym typeface="Wingdings" pitchFamily="2" charset="2"/>
              </a:rPr>
              <a:t>.</a:t>
            </a:r>
          </a:p>
          <a:p>
            <a:pPr eaLnBrk="1" hangingPunct="1"/>
            <a:r>
              <a:rPr lang="en-US" sz="1900" smtClean="0">
                <a:sym typeface="Wingdings" pitchFamily="2" charset="2"/>
              </a:rPr>
              <a:t>To express moderate possibility, use </a:t>
            </a:r>
            <a:r>
              <a:rPr lang="en-US" sz="1900" i="1" smtClean="0">
                <a:sym typeface="Wingdings" pitchFamily="2" charset="2"/>
              </a:rPr>
              <a:t>should/should not</a:t>
            </a:r>
            <a:r>
              <a:rPr lang="en-US" sz="1900" smtClean="0">
                <a:sym typeface="Wingdings" pitchFamily="2" charset="2"/>
              </a:rPr>
              <a:t>.</a:t>
            </a:r>
          </a:p>
          <a:p>
            <a:pPr eaLnBrk="1" hangingPunct="1"/>
            <a:r>
              <a:rPr lang="en-US" sz="1900" smtClean="0">
                <a:sym typeface="Wingdings" pitchFamily="2" charset="2"/>
              </a:rPr>
              <a:t>To express high possibility or probability, use </a:t>
            </a:r>
            <a:r>
              <a:rPr lang="en-US" sz="1900" i="1" smtClean="0">
                <a:sym typeface="Wingdings" pitchFamily="2" charset="2"/>
              </a:rPr>
              <a:t>must</a:t>
            </a:r>
            <a:r>
              <a:rPr lang="en-US" sz="1900" smtClean="0">
                <a:sym typeface="Wingdings" pitchFamily="2" charset="2"/>
              </a:rPr>
              <a:t>.</a:t>
            </a:r>
          </a:p>
          <a:p>
            <a:pPr eaLnBrk="1" hangingPunct="1"/>
            <a:r>
              <a:rPr lang="en-US" sz="1900" smtClean="0">
                <a:sym typeface="Wingdings" pitchFamily="2" charset="2"/>
              </a:rPr>
              <a:t>To express certainty or human intentions, use </a:t>
            </a:r>
            <a:r>
              <a:rPr lang="en-US" sz="1900" i="1" smtClean="0">
                <a:sym typeface="Wingdings" pitchFamily="2" charset="2"/>
              </a:rPr>
              <a:t>will/ will not</a:t>
            </a:r>
            <a:r>
              <a:rPr lang="en-US" sz="1900" smtClean="0">
                <a:sym typeface="Wingdings" pitchFamily="2" charset="2"/>
              </a:rPr>
              <a:t>. In the past context, use </a:t>
            </a:r>
            <a:r>
              <a:rPr lang="en-US" sz="1900" i="1" smtClean="0">
                <a:sym typeface="Wingdings" pitchFamily="2" charset="2"/>
              </a:rPr>
              <a:t>would/ would not</a:t>
            </a:r>
            <a:r>
              <a:rPr lang="en-US" sz="1900" smtClean="0">
                <a:sym typeface="Wingdings" pitchFamily="2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1900" i="1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914400" y="2362200"/>
            <a:ext cx="769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1905000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019800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7543800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3886200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096000" cy="369888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See Raimes (2006) pp. 74-75 for 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219200" y="228600"/>
            <a:ext cx="6934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/>
              <a:t>Modals Expressing Degrees of Possibility</a:t>
            </a:r>
            <a:endParaRPr lang="en-SG" sz="360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524000" y="1600200"/>
            <a:ext cx="5715000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b="1"/>
          </a:p>
          <a:p>
            <a:r>
              <a:rPr lang="en-US" sz="2000" b="1"/>
              <a:t>She’s very intelligent and has been studying hard so she will pass the test. </a:t>
            </a:r>
            <a:r>
              <a:rPr lang="en-US" sz="2000" b="1">
                <a:solidFill>
                  <a:srgbClr val="FF0000"/>
                </a:solidFill>
              </a:rPr>
              <a:t>√</a:t>
            </a:r>
          </a:p>
          <a:p>
            <a:endParaRPr lang="en-US" sz="2000" b="1"/>
          </a:p>
          <a:p>
            <a:r>
              <a:rPr lang="en-US" sz="2000" b="1"/>
              <a:t>She’s very intelligent and has been studying hard. She should pass the test. </a:t>
            </a:r>
            <a:r>
              <a:rPr lang="en-US" sz="2000" b="1">
                <a:solidFill>
                  <a:srgbClr val="FF0000"/>
                </a:solidFill>
              </a:rPr>
              <a:t>√</a:t>
            </a:r>
          </a:p>
          <a:p>
            <a:endParaRPr lang="en-US" sz="2000" b="1"/>
          </a:p>
          <a:p>
            <a:r>
              <a:rPr lang="en-US" sz="2000" b="1"/>
              <a:t>She’s very intelligent and has been studying hard so she cannot pass the test. </a:t>
            </a:r>
            <a:r>
              <a:rPr lang="en-US" sz="2000">
                <a:solidFill>
                  <a:srgbClr val="FF0066"/>
                </a:solidFill>
              </a:rPr>
              <a:t>X</a:t>
            </a:r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Modals Expressing Advisability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smtClean="0"/>
              <a:t>To express whether something is a good idea or not, use </a:t>
            </a:r>
            <a:r>
              <a:rPr lang="en-US" i="1" smtClean="0"/>
              <a:t>should </a:t>
            </a:r>
            <a:r>
              <a:rPr lang="en-US" smtClean="0"/>
              <a:t>or </a:t>
            </a:r>
            <a:r>
              <a:rPr lang="en-US" i="1" smtClean="0"/>
              <a:t>should not</a:t>
            </a:r>
            <a:r>
              <a:rPr lang="en-US" smtClean="0"/>
              <a:t>.</a:t>
            </a:r>
          </a:p>
          <a:p>
            <a:pPr marL="341313" indent="-341313" eaLnBrk="1" hangingPunct="1"/>
            <a:r>
              <a:rPr lang="en-US" smtClean="0"/>
              <a:t>To express an advisable action that did not occur in the past, use </a:t>
            </a:r>
            <a:r>
              <a:rPr lang="en-US" i="1" smtClean="0"/>
              <a:t>should have + past participle.</a:t>
            </a:r>
          </a:p>
          <a:p>
            <a:pPr marL="341313" indent="-341313" eaLnBrk="1" hangingPunct="1"/>
            <a:r>
              <a:rPr lang="en-US" smtClean="0"/>
              <a:t>To express a past action that was not advisable, use </a:t>
            </a:r>
            <a:r>
              <a:rPr lang="en-US" i="1" smtClean="0"/>
              <a:t>should not have</a:t>
            </a:r>
            <a:r>
              <a:rPr lang="en-US" smtClean="0"/>
              <a:t> </a:t>
            </a:r>
            <a:r>
              <a:rPr lang="en-US" i="1" smtClean="0"/>
              <a:t>+ past participle.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Modals Expressing Necessity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01000" cy="4495800"/>
          </a:xfrm>
        </p:spPr>
        <p:txBody>
          <a:bodyPr/>
          <a:lstStyle/>
          <a:p>
            <a:pPr marL="341313" indent="-341313" eaLnBrk="1" hangingPunct="1"/>
            <a:r>
              <a:rPr lang="en-US" sz="2400" smtClean="0"/>
              <a:t>To express necessity, use </a:t>
            </a:r>
            <a:r>
              <a:rPr lang="en-US" sz="2400" i="1" smtClean="0"/>
              <a:t>must </a:t>
            </a:r>
            <a:r>
              <a:rPr lang="en-US" sz="2400" smtClean="0"/>
              <a:t>or </a:t>
            </a:r>
            <a:r>
              <a:rPr lang="en-US" sz="2400" i="1" smtClean="0"/>
              <a:t>has/have to</a:t>
            </a:r>
            <a:r>
              <a:rPr lang="en-US" sz="2400" smtClean="0"/>
              <a:t>. </a:t>
            </a:r>
          </a:p>
          <a:p>
            <a:pPr marL="341313" indent="-341313" eaLnBrk="1" hangingPunct="1">
              <a:buFont typeface="Wingdings" pitchFamily="2" charset="2"/>
              <a:buNone/>
            </a:pPr>
            <a:r>
              <a:rPr lang="en-US" sz="2400" i="1" smtClean="0"/>
              <a:t>		I  must do my homework. (Must</a:t>
            </a:r>
            <a:r>
              <a:rPr lang="en-US" sz="2400" smtClean="0"/>
              <a:t> is internal)</a:t>
            </a:r>
            <a:endParaRPr lang="en-US" sz="2400" i="1" smtClean="0"/>
          </a:p>
          <a:p>
            <a:pPr marL="341313" indent="-341313" eaLnBrk="1" hangingPunct="1">
              <a:buFont typeface="Wingdings" pitchFamily="2" charset="2"/>
              <a:buNone/>
            </a:pPr>
            <a:r>
              <a:rPr lang="en-US" sz="2400" i="1" smtClean="0"/>
              <a:t>		You have to wear a seatbelt when you drive. (Have 	to </a:t>
            </a:r>
            <a:r>
              <a:rPr lang="en-US" sz="2400" smtClean="0"/>
              <a:t>is external) </a:t>
            </a:r>
            <a:r>
              <a:rPr lang="en-US" sz="2400" i="1" smtClean="0"/>
              <a:t>	</a:t>
            </a:r>
          </a:p>
          <a:p>
            <a:pPr marL="341313" indent="-341313" eaLnBrk="1" hangingPunct="1">
              <a:buFont typeface="Wingdings" pitchFamily="2" charset="2"/>
              <a:buNone/>
            </a:pPr>
            <a:endParaRPr lang="en-US" smtClean="0"/>
          </a:p>
          <a:p>
            <a:pPr marL="341313" indent="-341313" eaLnBrk="1" hangingPunct="1"/>
            <a:r>
              <a:rPr lang="en-US" sz="2400" smtClean="0"/>
              <a:t>To express lack of necessity, use </a:t>
            </a:r>
            <a:r>
              <a:rPr lang="en-US" sz="2400" i="1" smtClean="0"/>
              <a:t>do/does/did + not + have to</a:t>
            </a:r>
            <a:r>
              <a:rPr lang="en-US" sz="2400" smtClean="0"/>
              <a:t>.</a:t>
            </a:r>
          </a:p>
          <a:p>
            <a:pPr marL="341313" indent="-341313" eaLnBrk="1" hangingPunct="1">
              <a:buFont typeface="Wingdings" pitchFamily="2" charset="2"/>
              <a:buNone/>
            </a:pPr>
            <a:r>
              <a:rPr lang="en-US" i="1" smtClean="0"/>
              <a:t>		</a:t>
            </a:r>
            <a:r>
              <a:rPr lang="en-US" sz="2400" i="1" smtClean="0"/>
              <a:t>I  don’t have to do my homework. </a:t>
            </a:r>
          </a:p>
          <a:p>
            <a:pPr marL="341313" indent="-341313" eaLnBrk="1" hangingPunct="1"/>
            <a:r>
              <a:rPr lang="en-US" sz="2400" smtClean="0"/>
              <a:t>To express a past necessity, use </a:t>
            </a:r>
            <a:r>
              <a:rPr lang="en-US" sz="2400" i="1" smtClean="0"/>
              <a:t>had to, </a:t>
            </a:r>
            <a:r>
              <a:rPr lang="en-US" sz="2400" smtClean="0"/>
              <a:t>not</a:t>
            </a:r>
            <a:r>
              <a:rPr lang="en-US" sz="2400" i="1" smtClean="0"/>
              <a:t> must </a:t>
            </a:r>
            <a:r>
              <a:rPr lang="en-US" sz="2400" smtClean="0"/>
              <a:t>.</a:t>
            </a:r>
          </a:p>
          <a:p>
            <a:pPr marL="341313" indent="-341313" eaLnBrk="1" hangingPunct="1">
              <a:buFont typeface="Wingdings" pitchFamily="2" charset="2"/>
              <a:buNone/>
            </a:pPr>
            <a:r>
              <a:rPr lang="en-US" sz="2400" i="1" smtClean="0"/>
              <a:t>		I had to do my homework last night.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066800" y="3581400"/>
            <a:ext cx="7162800" cy="3968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Must not</a:t>
            </a:r>
            <a:r>
              <a:rPr lang="en-US" sz="2000" b="1"/>
              <a:t> expresses a prohibition, not a lack of necessity.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1454</TotalTime>
  <Words>586</Words>
  <Application>Microsoft Office PowerPoint</Application>
  <PresentationFormat>On-screen Show (4:3)</PresentationFormat>
  <Paragraphs>167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Calibri</vt:lpstr>
      <vt:lpstr>Wingdings</vt:lpstr>
      <vt:lpstr>Times New Roman</vt:lpstr>
      <vt:lpstr>Stack of books design template [1]</vt:lpstr>
      <vt:lpstr>Axis</vt:lpstr>
      <vt:lpstr>Modal verbs</vt:lpstr>
      <vt:lpstr>Forms of Modals</vt:lpstr>
      <vt:lpstr>Forms of Modals</vt:lpstr>
      <vt:lpstr>Uses of Modals</vt:lpstr>
      <vt:lpstr>Modals Expressing Ability</vt:lpstr>
      <vt:lpstr>Modals Expressing Degrees of Possibility</vt:lpstr>
      <vt:lpstr>Slide 7</vt:lpstr>
      <vt:lpstr>Modals Expressing Advisability</vt:lpstr>
      <vt:lpstr>Modals Expressing Necessity</vt:lpstr>
      <vt:lpstr>Phrasal Alternatives to Modal Auxiliaries</vt:lpstr>
      <vt:lpstr>Slide 11</vt:lpstr>
      <vt:lpstr>Common Error</vt:lpstr>
      <vt:lpstr>Sources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84</cp:revision>
  <dcterms:created xsi:type="dcterms:W3CDTF">2008-12-12T02:55:41Z</dcterms:created>
  <dcterms:modified xsi:type="dcterms:W3CDTF">2013-08-15T09:18:54Z</dcterms:modified>
</cp:coreProperties>
</file>