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handoutMasterIdLst>
    <p:handoutMasterId r:id="rId10"/>
  </p:handoutMasterIdLst>
  <p:sldIdLst>
    <p:sldId id="256" r:id="rId3"/>
    <p:sldId id="274" r:id="rId4"/>
    <p:sldId id="287" r:id="rId5"/>
    <p:sldId id="288" r:id="rId6"/>
    <p:sldId id="290" r:id="rId7"/>
    <p:sldId id="291" r:id="rId8"/>
    <p:sldId id="272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89872D"/>
    <a:srgbClr val="FF0066"/>
    <a:srgbClr val="CCCCFF"/>
    <a:srgbClr val="99CCFF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FBD27FD7-5182-4081-B2E7-E635B63871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B1A67-539A-44C6-AC59-C2A2EA45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28D4-FE0C-4DB2-917C-BABFAB595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16364-7315-4529-9498-99BEA444A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78D22-9F68-451B-A7D5-9D450BB66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8E372-3E88-4F3D-897A-3669050C3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FA42-CE49-407F-AAC5-77BCAAC71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0DE2C-1519-40D8-9B61-69CE85CFD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369D7-9C5B-4206-800D-60709366A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14FAF-188C-447A-8DE0-08C51698F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1F66E-1A15-4706-A570-0063A9807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186D-15B6-4C8E-80F2-47E07FC59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4CAA9-05FE-4609-8789-761E26D44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A12E-79ED-4035-8096-BC50B56C5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9FBA-2433-4112-A979-51A0A99EB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0A4F5-17C2-4576-96BA-B6A43CFA1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1213-A8BE-4CB6-9239-3746771D5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B862D-3698-4C37-B132-1BB7C19DB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0A4A5-3762-42D4-A06E-EFC8B7D5B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BC643-A618-425E-868F-6840A3968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09D5C-AA57-4ED2-BFA4-F19BBF5C9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B1D4B-1D4A-479F-8E9D-76ADE1FEE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7403-53C3-4985-AA69-6982028D8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08B97FED-3188-43BC-A0D8-2CF6A7814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B8DD31B-902C-436E-A237-A344FF65E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Nouns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mlcs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of the </a:t>
            </a:r>
            <a:r>
              <a:rPr lang="en-US" i="1" smtClean="0"/>
              <a:t>Noun</a:t>
            </a:r>
            <a:r>
              <a:rPr lang="en-US" smtClean="0"/>
              <a:t> error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The singular form of a noun has been used instead of the plural or vice versa.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US" smtClean="0"/>
              <a:t>(Lane &amp; Lange, 1999, p. 213)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Examples: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Wingdings 2" pitchFamily="18" charset="2"/>
              </a:rPr>
              <a:t> </a:t>
            </a:r>
            <a:r>
              <a:rPr lang="en-US" smtClean="0"/>
              <a:t>He provided some </a:t>
            </a:r>
            <a:r>
              <a:rPr lang="en-US" smtClean="0">
                <a:solidFill>
                  <a:srgbClr val="FF0000"/>
                </a:solidFill>
              </a:rPr>
              <a:t>informations</a:t>
            </a:r>
            <a:r>
              <a:rPr lang="en-US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Wingdings" pitchFamily="2" charset="2"/>
              </a:rPr>
              <a:t> He provided some </a:t>
            </a:r>
            <a:r>
              <a:rPr lang="en-US" smtClean="0">
                <a:solidFill>
                  <a:srgbClr val="0066CC"/>
                </a:solidFill>
                <a:sym typeface="Wingdings" pitchFamily="2" charset="2"/>
              </a:rPr>
              <a:t>information</a:t>
            </a:r>
            <a:r>
              <a:rPr lang="en-US" smtClean="0">
                <a:sym typeface="Wingdings" pitchFamily="2" charset="2"/>
              </a:rPr>
              <a:t>.</a:t>
            </a:r>
            <a:endParaRPr lang="en-US" smtClean="0"/>
          </a:p>
          <a:p>
            <a:pPr algn="r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Singular and Plural Forms</a:t>
            </a:r>
            <a:endParaRPr lang="en-GB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sz="2400" smtClean="0"/>
              <a:t>Nouns may be countable, uncountable  (also called mass or noncountable nouns), or </a:t>
            </a:r>
            <a:r>
              <a:rPr lang="en-US" sz="2400" i="1" smtClean="0"/>
              <a:t>double</a:t>
            </a:r>
            <a:r>
              <a:rPr lang="en-US" sz="2400" smtClean="0"/>
              <a:t>.</a:t>
            </a:r>
          </a:p>
          <a:p>
            <a:pPr marL="1360488" lvl="2" indent="-514350">
              <a:buFont typeface="Wingdings" pitchFamily="2" charset="2"/>
              <a:buNone/>
            </a:pPr>
            <a:r>
              <a:rPr lang="en-US" sz="1800" smtClean="0"/>
              <a:t>Examples: </a:t>
            </a:r>
          </a:p>
          <a:p>
            <a:pPr marL="1360488" lvl="2" indent="-514350">
              <a:buFont typeface="Wingdings" pitchFamily="2" charset="2"/>
              <a:buNone/>
            </a:pPr>
            <a:endParaRPr lang="en-US" smtClean="0"/>
          </a:p>
          <a:p>
            <a:pPr marL="1360488" lvl="2" indent="-514350">
              <a:buFont typeface="Wingdings" pitchFamily="2" charset="2"/>
              <a:buNone/>
            </a:pPr>
            <a:endParaRPr lang="en-US" smtClean="0"/>
          </a:p>
          <a:p>
            <a:pPr marL="1360488" lvl="2" indent="-514350">
              <a:buFont typeface="Wingdings" pitchFamily="2" charset="2"/>
              <a:buNone/>
            </a:pPr>
            <a:endParaRPr lang="en-US" smtClean="0"/>
          </a:p>
          <a:p>
            <a:pPr marL="1360488" lvl="2" indent="-514350">
              <a:buFont typeface="Wingdings" pitchFamily="2" charset="2"/>
              <a:buNone/>
            </a:pPr>
            <a:endParaRPr lang="en-US" smtClean="0"/>
          </a:p>
          <a:p>
            <a:pPr marL="1360488" lvl="2" indent="-514350">
              <a:buFont typeface="Arial" charset="0"/>
              <a:buChar char="•"/>
            </a:pPr>
            <a:endParaRPr lang="en-US" smtClean="0"/>
          </a:p>
          <a:p>
            <a:pPr marL="1360488" lvl="2" indent="-514350">
              <a:buFont typeface="Arial" charset="0"/>
              <a:buChar char="•"/>
            </a:pPr>
            <a:endParaRPr lang="en-GB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mlcs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3505200"/>
          <a:ext cx="57912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31"/>
                <a:gridCol w="2061274"/>
                <a:gridCol w="1570495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Countable nouns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Uncountable nouns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 nouns</a:t>
                      </a:r>
                    </a:p>
                    <a:p>
                      <a:r>
                        <a:rPr lang="en-US" sz="1400" dirty="0" smtClean="0"/>
                        <a:t>(see Rule</a:t>
                      </a:r>
                      <a:r>
                        <a:rPr lang="en-US" sz="1400" baseline="0" dirty="0" smtClean="0"/>
                        <a:t> 4)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theory</a:t>
                      </a:r>
                    </a:p>
                    <a:p>
                      <a:r>
                        <a:rPr lang="en-US" sz="1400" dirty="0" smtClean="0"/>
                        <a:t>society</a:t>
                      </a:r>
                    </a:p>
                    <a:p>
                      <a:r>
                        <a:rPr lang="en-US" sz="1400" dirty="0" smtClean="0"/>
                        <a:t>researcher</a:t>
                      </a:r>
                    </a:p>
                    <a:p>
                      <a:r>
                        <a:rPr lang="en-US" sz="1400" dirty="0" smtClean="0"/>
                        <a:t>research</a:t>
                      </a:r>
                      <a:r>
                        <a:rPr lang="en-US" sz="1400" baseline="0" dirty="0" smtClean="0"/>
                        <a:t> project</a:t>
                      </a:r>
                    </a:p>
                    <a:p>
                      <a:r>
                        <a:rPr lang="en-US" sz="1400" baseline="0" dirty="0" smtClean="0"/>
                        <a:t>problem</a:t>
                      </a:r>
                    </a:p>
                    <a:p>
                      <a:r>
                        <a:rPr lang="en-US" sz="1400" baseline="0" dirty="0" smtClean="0"/>
                        <a:t>proposal</a:t>
                      </a:r>
                    </a:p>
                    <a:p>
                      <a:r>
                        <a:rPr lang="en-US" sz="1400" baseline="0" dirty="0" smtClean="0"/>
                        <a:t>model</a:t>
                      </a:r>
                    </a:p>
                    <a:p>
                      <a:r>
                        <a:rPr lang="en-US" sz="1400" baseline="0" dirty="0" smtClean="0"/>
                        <a:t>fracture</a:t>
                      </a:r>
                    </a:p>
                    <a:p>
                      <a:r>
                        <a:rPr lang="en-US" sz="1400" baseline="0" dirty="0" smtClean="0"/>
                        <a:t>device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equipment</a:t>
                      </a:r>
                    </a:p>
                    <a:p>
                      <a:r>
                        <a:rPr lang="en-US" sz="1400" dirty="0" smtClean="0"/>
                        <a:t>information</a:t>
                      </a:r>
                    </a:p>
                    <a:p>
                      <a:r>
                        <a:rPr lang="en-US" sz="1400" dirty="0" smtClean="0"/>
                        <a:t>knowledge</a:t>
                      </a:r>
                    </a:p>
                    <a:p>
                      <a:r>
                        <a:rPr lang="en-US" sz="1400" dirty="0" smtClean="0"/>
                        <a:t>machinery</a:t>
                      </a:r>
                    </a:p>
                    <a:p>
                      <a:r>
                        <a:rPr lang="en-US" sz="1400" dirty="0" smtClean="0"/>
                        <a:t>progress</a:t>
                      </a:r>
                    </a:p>
                    <a:p>
                      <a:r>
                        <a:rPr lang="en-US" sz="1400" dirty="0" smtClean="0"/>
                        <a:t>traffic</a:t>
                      </a:r>
                    </a:p>
                    <a:p>
                      <a:r>
                        <a:rPr lang="en-US" sz="1400" dirty="0" smtClean="0"/>
                        <a:t>vegetation</a:t>
                      </a:r>
                    </a:p>
                    <a:p>
                      <a:r>
                        <a:rPr lang="en-US" sz="1400" dirty="0" smtClean="0"/>
                        <a:t>work</a:t>
                      </a:r>
                    </a:p>
                    <a:p>
                      <a:r>
                        <a:rPr lang="en-US" sz="1400" dirty="0" smtClean="0"/>
                        <a:t>energy</a:t>
                      </a:r>
                      <a:endParaRPr lang="en-GB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science</a:t>
                      </a:r>
                    </a:p>
                    <a:p>
                      <a:r>
                        <a:rPr lang="en-US" sz="1400" dirty="0" smtClean="0"/>
                        <a:t>analysis</a:t>
                      </a:r>
                    </a:p>
                    <a:p>
                      <a:r>
                        <a:rPr lang="en-US" sz="1400" dirty="0" smtClean="0"/>
                        <a:t>diamond</a:t>
                      </a:r>
                    </a:p>
                    <a:p>
                      <a:r>
                        <a:rPr lang="en-US" sz="1400" dirty="0" smtClean="0"/>
                        <a:t>iron</a:t>
                      </a:r>
                    </a:p>
                    <a:p>
                      <a:r>
                        <a:rPr lang="en-US" sz="1400" dirty="0" smtClean="0"/>
                        <a:t>grain</a:t>
                      </a:r>
                    </a:p>
                    <a:p>
                      <a:r>
                        <a:rPr lang="en-US" sz="1400" dirty="0" smtClean="0"/>
                        <a:t>rice</a:t>
                      </a:r>
                    </a:p>
                    <a:p>
                      <a:r>
                        <a:rPr lang="en-US" sz="1400" dirty="0" smtClean="0"/>
                        <a:t>calculation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Singular and Plural Forms</a:t>
            </a:r>
            <a:endParaRPr lang="en-GB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 startAt="2"/>
            </a:pPr>
            <a:r>
              <a:rPr lang="en-US" smtClean="0"/>
              <a:t>Countable nouns have singular and plural forms.  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	Individual members of a group can be counted (e.g., one article, two articles, three articles).  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	Countable nouns can be made plural by adding –s or –es, such as assignment</a:t>
            </a:r>
            <a:r>
              <a:rPr lang="en-US" i="1" smtClean="0"/>
              <a:t>+s</a:t>
            </a:r>
            <a:r>
              <a:rPr lang="en-US" smtClean="0"/>
              <a:t> or commodity</a:t>
            </a:r>
            <a:r>
              <a:rPr lang="en-US" i="1" smtClean="0"/>
              <a:t>+es </a:t>
            </a:r>
            <a:r>
              <a:rPr lang="en-US" smtClean="0"/>
              <a:t>(commodities).</a:t>
            </a:r>
            <a:endParaRPr lang="en-GB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mlcs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Singular and Plural Forms</a:t>
            </a:r>
            <a:endParaRPr lang="en-GB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 startAt="3"/>
            </a:pPr>
            <a:r>
              <a:rPr lang="en-US" smtClean="0"/>
              <a:t>Uncountable nouns have only one form (money, water, air) and cannot be counted. These nouns take a singular verb.</a:t>
            </a:r>
          </a:p>
          <a:p>
            <a:pPr marL="514350" indent="-514350">
              <a:buFont typeface="Wingdings" pitchFamily="2" charset="2"/>
              <a:buNone/>
            </a:pPr>
            <a:endParaRPr lang="en-US" smtClean="0"/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	 e.g., The information is accurate.</a:t>
            </a:r>
          </a:p>
          <a:p>
            <a:pPr marL="514350" indent="-514350">
              <a:buFont typeface="Wingdings" pitchFamily="2" charset="2"/>
              <a:buNone/>
            </a:pPr>
            <a:endParaRPr lang="en-GB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mlcs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Singular and Plural Forms</a:t>
            </a:r>
            <a:endParaRPr lang="en-GB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 startAt="4"/>
            </a:pPr>
            <a:r>
              <a:rPr lang="en-US" smtClean="0"/>
              <a:t>Some nouns are referred to as </a:t>
            </a:r>
            <a:r>
              <a:rPr lang="en-US" i="1" smtClean="0"/>
              <a:t>double nouns</a:t>
            </a:r>
            <a:r>
              <a:rPr lang="en-US" smtClean="0"/>
              <a:t>.  These can be either countable or uncountable depending on their meaning.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	e.g., </a:t>
            </a:r>
          </a:p>
          <a:p>
            <a:pPr marL="514350" indent="-514350">
              <a:buFont typeface="Wingdings" pitchFamily="2" charset="2"/>
              <a:buNone/>
            </a:pPr>
            <a:r>
              <a:rPr lang="en-US" smtClean="0"/>
              <a:t>	</a:t>
            </a:r>
            <a:endParaRPr lang="en-GB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mlcs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2400"/>
          <a:ext cx="6705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276600"/>
              </a:tblGrid>
              <a:tr h="45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Uncountable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Countable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5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Analysis (in general)</a:t>
                      </a:r>
                    </a:p>
                    <a:p>
                      <a:r>
                        <a:rPr lang="en-US" sz="1600" dirty="0" smtClean="0"/>
                        <a:t>Science</a:t>
                      </a:r>
                      <a:r>
                        <a:rPr lang="en-US" sz="1600" baseline="0" dirty="0" smtClean="0"/>
                        <a:t> (in general)</a:t>
                      </a:r>
                    </a:p>
                    <a:p>
                      <a:r>
                        <a:rPr lang="en-US" sz="1600" baseline="0" dirty="0" smtClean="0"/>
                        <a:t>Iron (the substance)</a:t>
                      </a:r>
                    </a:p>
                    <a:p>
                      <a:r>
                        <a:rPr lang="en-US" sz="1600" baseline="0" dirty="0" smtClean="0"/>
                        <a:t>Grain (in general, i.e., cereal)</a:t>
                      </a:r>
                    </a:p>
                    <a:p>
                      <a:r>
                        <a:rPr lang="en-US" sz="1600" baseline="0" dirty="0" smtClean="0"/>
                        <a:t>Diamond (the hard substance)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analysis</a:t>
                      </a:r>
                      <a:r>
                        <a:rPr lang="en-US" sz="1600" baseline="0" dirty="0" smtClean="0"/>
                        <a:t> (a particular one)</a:t>
                      </a:r>
                    </a:p>
                    <a:p>
                      <a:r>
                        <a:rPr lang="en-US" sz="1600" baseline="0" dirty="0" smtClean="0"/>
                        <a:t>A science (a particular one)</a:t>
                      </a:r>
                    </a:p>
                    <a:p>
                      <a:r>
                        <a:rPr lang="en-US" sz="1600" baseline="0" dirty="0" smtClean="0"/>
                        <a:t>An iron (a device for ironing)</a:t>
                      </a:r>
                    </a:p>
                    <a:p>
                      <a:r>
                        <a:rPr lang="en-US" sz="1600" baseline="0" dirty="0" smtClean="0"/>
                        <a:t>A grain (a particular one, i.e., a grain of salt)</a:t>
                      </a:r>
                    </a:p>
                    <a:p>
                      <a:r>
                        <a:rPr lang="en-US" sz="1600" dirty="0" smtClean="0"/>
                        <a:t>A</a:t>
                      </a:r>
                      <a:r>
                        <a:rPr lang="en-US" sz="1600" baseline="0" dirty="0" smtClean="0"/>
                        <a:t> diamond (a precious stone)</a:t>
                      </a:r>
                      <a:endParaRPr lang="en-GB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A., &amp;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(2nd ed.). Boston: Heinle and Heinle.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Swales, J.M., &amp; Feak, C.B. (2004). </a:t>
            </a:r>
            <a:r>
              <a:rPr lang="en-US" sz="2400" i="1" smtClean="0"/>
              <a:t>Academic writing for graduate students </a:t>
            </a:r>
            <a:r>
              <a:rPr lang="en-US" sz="2400" smtClean="0"/>
              <a:t>(2nd ed.). Ann Arbor, MI: University of Michigan Press.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1012</TotalTime>
  <Words>310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Calibri</vt:lpstr>
      <vt:lpstr>Wingdings</vt:lpstr>
      <vt:lpstr>Times New Roman</vt:lpstr>
      <vt:lpstr>Wingdings 2</vt:lpstr>
      <vt:lpstr>Stack of books design template [1]</vt:lpstr>
      <vt:lpstr>Axis</vt:lpstr>
      <vt:lpstr>Nouns</vt:lpstr>
      <vt:lpstr>Definition of the Noun error</vt:lpstr>
      <vt:lpstr>Singular and Plural Forms</vt:lpstr>
      <vt:lpstr>Singular and Plural Forms</vt:lpstr>
      <vt:lpstr>Singular and Plural Forms</vt:lpstr>
      <vt:lpstr>Singular and Plural Forms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70</cp:revision>
  <dcterms:created xsi:type="dcterms:W3CDTF">2008-12-12T02:55:41Z</dcterms:created>
  <dcterms:modified xsi:type="dcterms:W3CDTF">2013-08-15T09:21:32Z</dcterms:modified>
</cp:coreProperties>
</file>