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sldIdLst>
    <p:sldId id="256" r:id="rId3"/>
    <p:sldId id="284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7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9872D"/>
    <a:srgbClr val="CCCCFF"/>
    <a:srgbClr val="99CCFF"/>
    <a:srgbClr val="CCECFF"/>
    <a:srgbClr val="FF0066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A9505-9212-4637-B601-553426A65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A9B0-F9E6-4805-867D-16FA9BDD2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AD8BC-0198-4EF9-B7F7-810F96AFF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6BD4E-9577-4971-AA84-6777B21AB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92C43-C26F-43B1-802E-31D07490C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E54DA-7A3B-44D6-9582-8D1FF1B47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B868A-4DB0-44AF-941D-581D5F693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2CB2-31D5-44D6-BE61-5E1814C5A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7DD6F-CDDC-4BC8-BCF5-1A92F4913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5DE90-B48A-4EC6-B2FF-F659917EC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5BE2D-1CB0-4E4B-8799-31140BB34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972F-DC92-4697-8E01-F16C69A90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DFA97-70F1-4860-9B1F-3D92EE59A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4F427-36FB-418B-A182-29132322C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E1AB-76ED-4DF0-BD91-4A09BAAE9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FC2D4-B998-4F8D-A87F-716CA1C68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8DA0-1411-4B6B-B5D3-5B84A31DB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F72A1-8F7A-412C-AC50-BF114252A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A9124-8CE1-4BB4-9774-56C180744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AF656-3A5A-411E-9DFD-D2D74FC7E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38C5-EE67-4DD7-A43C-190B67465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6BACE-1955-4FBA-A514-4A4FB8E81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4BAC7F2F-8109-413C-8276-1B48FE193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C55BE35-D19C-4A10-9F46-978C1CCBB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61275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Jones, D. (n.d.)  Lynchburg College: Parallelism. Retrieved 6 Jan 2009 from http://www.lynchburg.edu/x2527.xml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Lane, A. and Lange, E. (1999). </a:t>
            </a:r>
            <a:r>
              <a:rPr lang="en-US" sz="2400" i="1" smtClean="0"/>
              <a:t>Writing Clearly: An Editing Guide </a:t>
            </a:r>
            <a:r>
              <a:rPr lang="en-US" sz="2400" smtClean="0"/>
              <a:t>(2</a:t>
            </a:r>
            <a:r>
              <a:rPr lang="en-US" sz="2400" baseline="30000" smtClean="0"/>
              <a:t>nd</a:t>
            </a:r>
            <a:r>
              <a:rPr lang="en-US" sz="2400" smtClean="0"/>
              <a:t> ed.). Boston: Heinle and Heinle Publishers, 131-143.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Oshima, A. and Hogue, A. (2006). </a:t>
            </a:r>
            <a:r>
              <a:rPr lang="en-US" sz="2400" i="1" smtClean="0"/>
              <a:t>Writing Academic English</a:t>
            </a:r>
            <a:r>
              <a:rPr lang="en-US" sz="2400" smtClean="0"/>
              <a:t> (4</a:t>
            </a:r>
            <a:r>
              <a:rPr lang="en-US" sz="2400" baseline="30000" smtClean="0"/>
              <a:t>th</a:t>
            </a:r>
            <a:r>
              <a:rPr lang="en-US" sz="2400" smtClean="0"/>
              <a:t> ed.). New York: Pearson Education, 179-183.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vs. Grammatical Parallelism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676400"/>
            <a:ext cx="3394075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Grammatical Parallelism: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The same part of speech is used when a coordinating conjunction is used to link words in a series of two or more.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90600" y="5984875"/>
            <a:ext cx="77025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400"/>
              <a:t>Source: Jones, D. (n.d.)  Lynchburg College: Parallelism. Retrieved 6 Jan 2009 from http://www.lynchburg.edu/x2527.xml</a:t>
            </a:r>
          </a:p>
          <a:p>
            <a:endParaRPr lang="en-US" sz="1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62000" y="16764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000" b="1"/>
              <a:t>Logical Parallelism: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2000"/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000"/>
              <a:t>The items are of equal value and importance e.g. group nouns are of the same classification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 i="1"/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160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62000" y="3505200"/>
            <a:ext cx="3200400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Incorrect</a:t>
            </a:r>
            <a:r>
              <a:rPr lang="en-US">
                <a:solidFill>
                  <a:srgbClr val="0000FF"/>
                </a:solidFill>
              </a:rPr>
              <a:t>:  The types of people at the rally included Asians, African Americans, and women.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Correct</a:t>
            </a:r>
            <a:r>
              <a:rPr lang="en-US">
                <a:solidFill>
                  <a:srgbClr val="0000FF"/>
                </a:solidFill>
              </a:rPr>
              <a:t>:  The types of people at the rally included Asians, African Americans, and Native Americans.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953000" y="3886200"/>
            <a:ext cx="3200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Incorrect</a:t>
            </a:r>
            <a:r>
              <a:rPr lang="en-US">
                <a:solidFill>
                  <a:srgbClr val="0000FF"/>
                </a:solidFill>
              </a:rPr>
              <a:t>: I go to the store, and I bought bread.</a:t>
            </a:r>
            <a:br>
              <a:rPr lang="en-US">
                <a:solidFill>
                  <a:srgbClr val="0000FF"/>
                </a:solidFill>
              </a:rPr>
            </a:br>
            <a:r>
              <a:rPr lang="en-US" b="1">
                <a:solidFill>
                  <a:srgbClr val="0000FF"/>
                </a:solidFill>
              </a:rPr>
              <a:t>Correct</a:t>
            </a:r>
            <a:r>
              <a:rPr lang="en-US">
                <a:solidFill>
                  <a:srgbClr val="0000FF"/>
                </a:solidFill>
              </a:rPr>
              <a:t>: I went to the store, and I bought bread.</a:t>
            </a:r>
            <a:br>
              <a:rPr lang="en-US">
                <a:solidFill>
                  <a:srgbClr val="0000FF"/>
                </a:solidFill>
              </a:rPr>
            </a:b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Parallelism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6127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Is important in listing, comparing and contrasting items or ideas.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Means each item in such lists or comparisons has the same grammatical structure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smtClean="0"/>
              <a:t>     </a:t>
            </a:r>
            <a:r>
              <a:rPr lang="en-US" sz="2400" i="1" smtClean="0"/>
              <a:t>Engineering graduates should possess the following abilities when they enter the workforce: </a:t>
            </a:r>
            <a:r>
              <a:rPr lang="en-US" sz="2400" i="1" smtClean="0">
                <a:solidFill>
                  <a:srgbClr val="FF0066"/>
                </a:solidFill>
              </a:rPr>
              <a:t>thinking critically</a:t>
            </a:r>
            <a:r>
              <a:rPr lang="en-US" sz="2400" i="1" smtClean="0"/>
              <a:t>, </a:t>
            </a:r>
            <a:r>
              <a:rPr lang="en-US" sz="2400" i="1" smtClean="0">
                <a:solidFill>
                  <a:srgbClr val="FF0066"/>
                </a:solidFill>
              </a:rPr>
              <a:t>working independently</a:t>
            </a:r>
            <a:r>
              <a:rPr lang="en-US" sz="2400" i="1" smtClean="0"/>
              <a:t>, and </a:t>
            </a:r>
            <a:r>
              <a:rPr lang="en-US" sz="2400" i="1" smtClean="0">
                <a:solidFill>
                  <a:srgbClr val="FF0066"/>
                </a:solidFill>
              </a:rPr>
              <a:t>communicating effectively</a:t>
            </a:r>
            <a:r>
              <a:rPr lang="en-US" sz="2400" i="1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>
                <a:solidFill>
                  <a:srgbClr val="0066CC"/>
                </a:solidFill>
              </a:rPr>
              <a:t>     </a:t>
            </a:r>
            <a:endParaRPr lang="en-US" sz="2500" i="1" smtClean="0">
              <a:solidFill>
                <a:srgbClr val="FF0066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/>
              <a:t>     </a:t>
            </a:r>
            <a:endParaRPr lang="en-US" sz="2000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219200" y="5257800"/>
            <a:ext cx="7315200" cy="4000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The parallel grammatical structure in this list is the gerund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What are the parallel structures?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i="1" smtClean="0"/>
              <a:t>Nitrogen, oxygen and argon are the three main types of gases in the earth’s atmosphere.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5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i="1" smtClean="0"/>
              <a:t>All passengers boarding the plane were instructed to check their passports before and after clearing customs.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5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i="1" smtClean="0"/>
              <a:t>During the lab session, the technician demonstrated the use of the equipment and informed the students about the properties of the chemicals.</a:t>
            </a:r>
            <a:r>
              <a:rPr lang="en-US" sz="1900" i="1" smtClean="0">
                <a:solidFill>
                  <a:srgbClr val="0066CC"/>
                </a:solidFill>
              </a:rPr>
              <a:t>  </a:t>
            </a:r>
            <a:endParaRPr lang="en-US" sz="2500" i="1" smtClean="0">
              <a:solidFill>
                <a:srgbClr val="FF0066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What are the parallel structures?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i="1" smtClean="0">
                <a:solidFill>
                  <a:srgbClr val="FF0066"/>
                </a:solidFill>
              </a:rPr>
              <a:t>Nitrogen</a:t>
            </a:r>
            <a:r>
              <a:rPr lang="en-US" sz="2500" i="1" smtClean="0"/>
              <a:t>, </a:t>
            </a:r>
            <a:r>
              <a:rPr lang="en-US" sz="2500" i="1" smtClean="0">
                <a:solidFill>
                  <a:srgbClr val="FF0066"/>
                </a:solidFill>
              </a:rPr>
              <a:t>oxygen</a:t>
            </a:r>
            <a:r>
              <a:rPr lang="en-US" sz="2500" i="1" smtClean="0"/>
              <a:t>, and </a:t>
            </a:r>
            <a:r>
              <a:rPr lang="en-US" sz="2500" i="1" smtClean="0">
                <a:solidFill>
                  <a:srgbClr val="FF0066"/>
                </a:solidFill>
              </a:rPr>
              <a:t>argon</a:t>
            </a:r>
            <a:r>
              <a:rPr lang="en-US" sz="2500" i="1" smtClean="0"/>
              <a:t> are three main gases on the earth’s atmosphere. </a:t>
            </a:r>
            <a:r>
              <a:rPr lang="en-US" sz="2500" smtClean="0">
                <a:solidFill>
                  <a:srgbClr val="0066CC"/>
                </a:solidFill>
              </a:rPr>
              <a:t>– nouns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5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i="1" smtClean="0"/>
              <a:t>All passengers boarding the plane were instructed to check their passports </a:t>
            </a:r>
            <a:r>
              <a:rPr lang="en-US" sz="2500" i="1" smtClean="0">
                <a:solidFill>
                  <a:srgbClr val="FF0066"/>
                </a:solidFill>
              </a:rPr>
              <a:t>before </a:t>
            </a:r>
            <a:r>
              <a:rPr lang="en-US" sz="2500" i="1" smtClean="0"/>
              <a:t>and </a:t>
            </a:r>
            <a:r>
              <a:rPr lang="en-US" sz="2500" i="1" smtClean="0">
                <a:solidFill>
                  <a:srgbClr val="FF0066"/>
                </a:solidFill>
              </a:rPr>
              <a:t>after clearing customs</a:t>
            </a:r>
            <a:r>
              <a:rPr lang="en-US" sz="2500" i="1" smtClean="0"/>
              <a:t>. </a:t>
            </a:r>
            <a:r>
              <a:rPr lang="en-US" sz="2500" smtClean="0">
                <a:solidFill>
                  <a:srgbClr val="0066CC"/>
                </a:solidFill>
              </a:rPr>
              <a:t>– logical parallelism with adverb clause  “clearing customs” not being repeated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500" i="1" smtClean="0">
              <a:solidFill>
                <a:srgbClr val="0066CC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i="1" smtClean="0"/>
              <a:t>During the lab session, the technician </a:t>
            </a:r>
            <a:r>
              <a:rPr lang="en-US" sz="2500" i="1" u="sng" smtClean="0">
                <a:solidFill>
                  <a:srgbClr val="FF0066"/>
                </a:solidFill>
              </a:rPr>
              <a:t>demonstrated </a:t>
            </a:r>
            <a:r>
              <a:rPr lang="en-US" sz="2500" i="1" smtClean="0">
                <a:solidFill>
                  <a:srgbClr val="FF0066"/>
                </a:solidFill>
              </a:rPr>
              <a:t>the use of the equipment</a:t>
            </a:r>
            <a:r>
              <a:rPr lang="en-US" sz="2500" i="1" smtClean="0"/>
              <a:t> and </a:t>
            </a:r>
            <a:r>
              <a:rPr lang="en-US" sz="2500" i="1" u="sng" smtClean="0">
                <a:solidFill>
                  <a:srgbClr val="FF0066"/>
                </a:solidFill>
              </a:rPr>
              <a:t>informed</a:t>
            </a:r>
            <a:r>
              <a:rPr lang="en-US" sz="2500" i="1" smtClean="0">
                <a:solidFill>
                  <a:srgbClr val="FF0066"/>
                </a:solidFill>
              </a:rPr>
              <a:t> the students about the properties of the chemicals</a:t>
            </a:r>
            <a:r>
              <a:rPr lang="en-US" sz="2500" i="1" smtClean="0"/>
              <a:t>. </a:t>
            </a:r>
            <a:r>
              <a:rPr lang="en-US" sz="2500" smtClean="0">
                <a:solidFill>
                  <a:srgbClr val="0066CC"/>
                </a:solidFill>
              </a:rPr>
              <a:t>– verb clauses</a:t>
            </a:r>
            <a:r>
              <a:rPr lang="en-US" sz="1900" i="1" smtClean="0">
                <a:solidFill>
                  <a:srgbClr val="0066CC"/>
                </a:solidFill>
              </a:rPr>
              <a:t>  </a:t>
            </a:r>
            <a:endParaRPr lang="en-US" sz="2500" i="1" smtClean="0">
              <a:solidFill>
                <a:srgbClr val="FF0066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Parallelism with Coordinators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smtClean="0"/>
              <a:t>Words, phrases and clauses joined by </a:t>
            </a:r>
            <a:r>
              <a:rPr lang="en-US" sz="2500" i="1" smtClean="0"/>
              <a:t>and</a:t>
            </a:r>
            <a:r>
              <a:rPr lang="en-US" sz="2500" smtClean="0"/>
              <a:t>, </a:t>
            </a:r>
            <a:r>
              <a:rPr lang="en-US" sz="2500" i="1" smtClean="0"/>
              <a:t>or</a:t>
            </a:r>
            <a:r>
              <a:rPr lang="en-US" sz="2500" smtClean="0"/>
              <a:t>, and </a:t>
            </a:r>
            <a:r>
              <a:rPr lang="en-US" sz="2500" i="1" smtClean="0"/>
              <a:t>but</a:t>
            </a:r>
            <a:r>
              <a:rPr lang="en-US" sz="2500" smtClean="0"/>
              <a:t> are written in the parallel form.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i="1" smtClean="0"/>
              <a:t>All passengers boarding the flyer could </a:t>
            </a:r>
            <a:r>
              <a:rPr lang="en-US" sz="2500" i="1" smtClean="0">
                <a:solidFill>
                  <a:srgbClr val="FF0066"/>
                </a:solidFill>
              </a:rPr>
              <a:t>carry their small bags </a:t>
            </a:r>
            <a:r>
              <a:rPr lang="en-US" sz="2500" b="1" i="1" u="sng" smtClean="0">
                <a:solidFill>
                  <a:srgbClr val="0066CC"/>
                </a:solidFill>
              </a:rPr>
              <a:t>or</a:t>
            </a:r>
            <a:r>
              <a:rPr lang="en-US" sz="2500" b="1" i="1" smtClean="0"/>
              <a:t> </a:t>
            </a:r>
            <a:r>
              <a:rPr lang="en-US" sz="2500" i="1" smtClean="0">
                <a:solidFill>
                  <a:srgbClr val="FF0066"/>
                </a:solidFill>
              </a:rPr>
              <a:t>leave them at the counter</a:t>
            </a:r>
            <a:r>
              <a:rPr lang="en-US" sz="2500" i="1" smtClean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i="1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i="1" smtClean="0"/>
              <a:t>The technicians possess </a:t>
            </a:r>
            <a:r>
              <a:rPr lang="en-US" sz="2500" i="1" smtClean="0">
                <a:solidFill>
                  <a:srgbClr val="FF0066"/>
                </a:solidFill>
              </a:rPr>
              <a:t>the skills</a:t>
            </a:r>
            <a:r>
              <a:rPr lang="en-US" sz="2500" i="1" smtClean="0"/>
              <a:t> </a:t>
            </a:r>
            <a:r>
              <a:rPr lang="en-US" sz="2500" b="1" i="1" u="sng" smtClean="0">
                <a:solidFill>
                  <a:srgbClr val="0066CC"/>
                </a:solidFill>
              </a:rPr>
              <a:t>but</a:t>
            </a:r>
            <a:r>
              <a:rPr lang="en-US" sz="2500" i="1" smtClean="0"/>
              <a:t> not</a:t>
            </a:r>
            <a:r>
              <a:rPr lang="en-US" sz="2500" i="1" smtClean="0">
                <a:solidFill>
                  <a:srgbClr val="FF0066"/>
                </a:solidFill>
              </a:rPr>
              <a:t> the knowledge</a:t>
            </a:r>
            <a:r>
              <a:rPr lang="en-US" sz="2500" i="1" smtClean="0"/>
              <a:t> to handle the latest machines.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i="1" smtClean="0">
                <a:solidFill>
                  <a:srgbClr val="0066CC"/>
                </a:solidFill>
              </a:rPr>
              <a:t>  </a:t>
            </a:r>
            <a:endParaRPr lang="en-US" sz="2500" i="1" smtClean="0">
              <a:solidFill>
                <a:srgbClr val="FF0066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Parallelism with Correlative Coordinators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The parallel form is used with correlative conjunctions like </a:t>
            </a:r>
            <a:r>
              <a:rPr lang="en-US" sz="2400" i="1" smtClean="0"/>
              <a:t>both…and</a:t>
            </a:r>
            <a:r>
              <a:rPr lang="en-US" sz="2400" smtClean="0"/>
              <a:t>, </a:t>
            </a:r>
            <a:r>
              <a:rPr lang="en-US" sz="2400" i="1" smtClean="0"/>
              <a:t>either…or</a:t>
            </a:r>
            <a:r>
              <a:rPr lang="en-US" sz="2400" smtClean="0"/>
              <a:t>, </a:t>
            </a:r>
            <a:r>
              <a:rPr lang="en-US" sz="2400" i="1" smtClean="0"/>
              <a:t>neither…nor</a:t>
            </a:r>
            <a:r>
              <a:rPr lang="en-US" sz="2400" smtClean="0"/>
              <a:t> and </a:t>
            </a:r>
            <a:r>
              <a:rPr lang="en-US" sz="2400" i="1" smtClean="0"/>
              <a:t>not only…but also</a:t>
            </a:r>
            <a:r>
              <a:rPr lang="en-US" sz="2400" smtClean="0"/>
              <a:t>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New laws may be needed </a:t>
            </a:r>
            <a:r>
              <a:rPr lang="en-US" sz="2400" i="1" smtClean="0">
                <a:solidFill>
                  <a:srgbClr val="FF0066"/>
                </a:solidFill>
              </a:rPr>
              <a:t>both</a:t>
            </a:r>
            <a:r>
              <a:rPr lang="en-US" sz="2400" i="1" smtClean="0"/>
              <a:t> to regulate the use of pesticides </a:t>
            </a:r>
            <a:r>
              <a:rPr lang="en-US" sz="2400" i="1" smtClean="0">
                <a:solidFill>
                  <a:srgbClr val="FF0066"/>
                </a:solidFill>
              </a:rPr>
              <a:t>and</a:t>
            </a:r>
            <a:r>
              <a:rPr lang="en-US" sz="2400" i="1" smtClean="0"/>
              <a:t> to dispose of them.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If </a:t>
            </a:r>
            <a:r>
              <a:rPr lang="en-US" sz="2400" i="1" smtClean="0">
                <a:solidFill>
                  <a:srgbClr val="FF0066"/>
                </a:solidFill>
              </a:rPr>
              <a:t>neither </a:t>
            </a:r>
            <a:r>
              <a:rPr lang="en-US" sz="2400" i="1" smtClean="0"/>
              <a:t>industry </a:t>
            </a:r>
            <a:r>
              <a:rPr lang="en-US" sz="2400" i="1" smtClean="0">
                <a:solidFill>
                  <a:srgbClr val="FF0066"/>
                </a:solidFill>
              </a:rPr>
              <a:t>nor</a:t>
            </a:r>
            <a:r>
              <a:rPr lang="en-US" sz="2400" i="1" smtClean="0"/>
              <a:t> the public are concerned about waste disposal, future generations will suffer.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It is </a:t>
            </a:r>
            <a:r>
              <a:rPr lang="en-US" sz="2400" i="1" smtClean="0">
                <a:solidFill>
                  <a:srgbClr val="FF0066"/>
                </a:solidFill>
              </a:rPr>
              <a:t>not only</a:t>
            </a:r>
            <a:r>
              <a:rPr lang="en-US" sz="2400" i="1" smtClean="0"/>
              <a:t> important for the public to understand the importance of recycling, </a:t>
            </a:r>
            <a:r>
              <a:rPr lang="en-US" sz="2400" i="1" smtClean="0">
                <a:solidFill>
                  <a:srgbClr val="FF0066"/>
                </a:solidFill>
              </a:rPr>
              <a:t>but also</a:t>
            </a:r>
            <a:r>
              <a:rPr lang="en-US" sz="2400" i="1" smtClean="0"/>
              <a:t> to embrace it .</a:t>
            </a:r>
            <a:endParaRPr lang="en-US" sz="2400" i="1" smtClean="0">
              <a:solidFill>
                <a:srgbClr val="FF0066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267200"/>
          </a:xfrm>
        </p:spPr>
        <p:txBody>
          <a:bodyPr/>
          <a:lstStyle/>
          <a:p>
            <a:r>
              <a:rPr lang="en-US" smtClean="0"/>
              <a:t>Not only is he intelligent and lucid. </a:t>
            </a:r>
            <a:r>
              <a:rPr lang="en-US" smtClean="0">
                <a:solidFill>
                  <a:srgbClr val="FF0000"/>
                </a:solidFill>
              </a:rPr>
              <a:t>X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Neither lead is a gas.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A new office is needed to both cope with the expansion.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I play tennis and judo.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 Answers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1096</TotalTime>
  <Words>554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Calibri</vt:lpstr>
      <vt:lpstr>Wingdings</vt:lpstr>
      <vt:lpstr>Times New Roman</vt:lpstr>
      <vt:lpstr>Stack of books design template [1]</vt:lpstr>
      <vt:lpstr>Axis</vt:lpstr>
      <vt:lpstr>Parallelism</vt:lpstr>
      <vt:lpstr>Logical vs. Grammatical Parallelism</vt:lpstr>
      <vt:lpstr>Parallelism</vt:lpstr>
      <vt:lpstr>What are the parallel structures?</vt:lpstr>
      <vt:lpstr>What are the parallel structures?</vt:lpstr>
      <vt:lpstr>Parallelism with Coordinators</vt:lpstr>
      <vt:lpstr>Parallelism with Correlative Coordinators</vt:lpstr>
      <vt:lpstr>Common Errors</vt:lpstr>
      <vt:lpstr>Correct Answers</vt:lpstr>
      <vt:lpstr>Sources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52</cp:revision>
  <dcterms:created xsi:type="dcterms:W3CDTF">2008-12-12T02:55:41Z</dcterms:created>
  <dcterms:modified xsi:type="dcterms:W3CDTF">2013-08-15T09:22:11Z</dcterms:modified>
</cp:coreProperties>
</file>