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Default Extension="bin" ContentType="application/vnd.ms-office.legacyDiagramTex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5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9" r:id="rId4"/>
    <p:sldId id="273" r:id="rId5"/>
    <p:sldId id="276" r:id="rId6"/>
    <p:sldId id="277" r:id="rId7"/>
    <p:sldId id="278" r:id="rId8"/>
    <p:sldId id="279" r:id="rId9"/>
    <p:sldId id="274" r:id="rId10"/>
    <p:sldId id="294" r:id="rId11"/>
    <p:sldId id="280" r:id="rId12"/>
    <p:sldId id="281" r:id="rId13"/>
    <p:sldId id="282" r:id="rId14"/>
    <p:sldId id="286" r:id="rId15"/>
    <p:sldId id="287" r:id="rId16"/>
    <p:sldId id="283" r:id="rId17"/>
    <p:sldId id="284" r:id="rId18"/>
    <p:sldId id="285" r:id="rId19"/>
    <p:sldId id="288" r:id="rId20"/>
    <p:sldId id="289" r:id="rId21"/>
    <p:sldId id="290" r:id="rId22"/>
    <p:sldId id="291" r:id="rId23"/>
    <p:sldId id="292" r:id="rId24"/>
    <p:sldId id="293" r:id="rId25"/>
    <p:sldId id="272" r:id="rId26"/>
  </p:sldIdLst>
  <p:sldSz cx="9144000" cy="6858000" type="screen4x3"/>
  <p:notesSz cx="6772275" cy="9902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CC00FF"/>
    <a:srgbClr val="66FFFF"/>
    <a:srgbClr val="00CC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06/relationships/legacyDocTextInfo" Target="legacyDocTextInfo.bin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538CC8-F8B9-493C-BEC4-E4394AE37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1225" y="742950"/>
            <a:ext cx="4949825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03763"/>
            <a:ext cx="5416550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A96BA14-3DA8-4D89-B150-36DDEDC39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5490C-DD98-40F6-9DB1-EB1A143A13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163A6-4AB9-4651-9998-2F2F2ACEF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76E68-E217-470B-BF3A-62D02F09C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286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7AA99-5670-4958-B8FC-F4249FC96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2470B-2E94-40EB-A96B-00B25A2D0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16A65-B307-4BC6-B98A-61AC8FB1E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B4E20-29FA-48AD-AFF2-3F4D7B45C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6255C4-A83B-4F24-85F5-E23FC0E47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3D9F0-B4FB-4FE6-BDFC-54DE5C54B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B091F-2E51-494C-856B-A1BCBAA305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D8725-8904-4F0B-A80E-B8F154353C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37444-29BA-4FFF-BD50-ECBE3462D0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4EAFB-654D-4250-A83B-F442D2F58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19E1F-DFD6-4DCF-BF8A-26A0B6C42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60295-5D37-4BF7-B9F1-21B39C1FD3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8D728-D232-4747-AC31-4302A7AE2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ECDC4-4CCB-4D20-87B3-15282D20CA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C7A9F-6647-4FA7-ABB9-318713D7D1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22860-FE45-46E2-B4C1-846141D18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FE86B-7A55-49AB-95F5-C8B59920E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0AC4-CCF6-4791-92B6-2E3CA77A7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8E4F0-EA83-4FCA-8585-FE13C3CD8B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DDBB-AB28-4A49-AF20-3059957E5D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C4ADD6EE-53FB-42C3-86E8-4B6E060D16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225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>EG1471 AY 2008/09/10 JChan </a:t>
            </a:r>
            <a:br>
              <a:rPr lang="en-US"/>
            </a:b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r>
              <a:rPr lang="en-US"/>
              <a:t>EG1471/ 19June2009/ DLR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7F571E34-6BE9-46B7-B7B4-3C2195A1C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209967-9408-4593-8AAB-F13ACD02198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improve 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Notice which prepositions occur with verbs, nouns and adjectives when reading 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Use an advanced dictionary to learn new items of vocabulary with their prepositions</a:t>
            </a:r>
          </a:p>
          <a:p>
            <a:pPr eaLnBrk="1" hangingPunct="1"/>
            <a:endParaRPr lang="en-US" sz="2000" smtClean="0"/>
          </a:p>
          <a:p>
            <a:pPr eaLnBrk="1" hangingPunct="1"/>
            <a:r>
              <a:rPr lang="en-US" sz="2000" smtClean="0"/>
              <a:t>Use online concordancers such as </a:t>
            </a:r>
            <a:r>
              <a:rPr lang="en-US" sz="2000" i="1" smtClean="0"/>
              <a:t>lextutor.ca</a:t>
            </a:r>
          </a:p>
        </p:txBody>
      </p:sp>
      <p:pic>
        <p:nvPicPr>
          <p:cNvPr id="15366" name="Picture 5" descr="scan000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800600" y="1828800"/>
            <a:ext cx="3529013" cy="4119563"/>
          </a:xfrm>
        </p:spPr>
      </p:pic>
      <p:cxnSp>
        <p:nvCxnSpPr>
          <p:cNvPr id="10" name="Straight Arrow Connector 9"/>
          <p:cNvCxnSpPr/>
          <p:nvPr/>
        </p:nvCxnSpPr>
        <p:spPr>
          <a:xfrm>
            <a:off x="3581400" y="4724400"/>
            <a:ext cx="1295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95DD38-0A44-4124-9CEB-F4BC2A28682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Choose correct prepositions 1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mtClean="0"/>
              <a:t>Prepositions show the following relationships: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mtClean="0"/>
          </a:p>
          <a:p>
            <a:pPr marL="906463" lvl="1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Position in space</a:t>
            </a:r>
          </a:p>
          <a:p>
            <a:pPr marL="906463" lvl="1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Movement through space</a:t>
            </a:r>
          </a:p>
          <a:p>
            <a:pPr marL="906463" lvl="1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Time</a:t>
            </a:r>
          </a:p>
          <a:p>
            <a:pPr marL="906463" lvl="1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Condition, state or what something is like</a:t>
            </a:r>
          </a:p>
          <a:p>
            <a:pPr marL="906463" lvl="1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Means or how something happens</a:t>
            </a:r>
          </a:p>
          <a:p>
            <a:pPr marL="906463" lvl="1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Inclusion/exclusion</a:t>
            </a:r>
          </a:p>
          <a:p>
            <a:pPr marL="906463" lvl="1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Intention and purpose</a:t>
            </a:r>
          </a:p>
          <a:p>
            <a:pPr marL="906463" lvl="1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Cause and reason</a:t>
            </a:r>
          </a:p>
          <a:p>
            <a:pPr marL="906463" lvl="1" indent="-4572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smtClean="0"/>
              <a:t>Possession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103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10F726-3EE4-4FF4-8273-E1B1005310B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Choose correct prepositions 2</a:t>
            </a:r>
          </a:p>
        </p:txBody>
      </p:sp>
      <p:sp>
        <p:nvSpPr>
          <p:cNvPr id="103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more abstract relationships are extensions of the most concrete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meaning of ‘in’ when used to describe position in space is extended when talking about more abstract relationships, such as time and condition</a:t>
            </a:r>
          </a:p>
        </p:txBody>
      </p:sp>
      <p:graphicFrame>
        <p:nvGraphicFramePr>
          <p:cNvPr id="1026" name="Diagram 7"/>
          <p:cNvGraphicFramePr>
            <a:graphicFrameLocks/>
          </p:cNvGraphicFramePr>
          <p:nvPr>
            <p:ph sz="half" idx="2"/>
          </p:nvPr>
        </p:nvGraphicFramePr>
        <p:xfrm>
          <a:off x="4724400" y="1752600"/>
          <a:ext cx="3402013" cy="4370388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6DAC58-3CDF-4057-91D6-F4DAB2A34DC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 of extension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7374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My brother’s presents are </a:t>
            </a:r>
            <a:r>
              <a:rPr lang="en-US" smtClean="0">
                <a:solidFill>
                  <a:srgbClr val="00CC00"/>
                </a:solidFill>
              </a:rPr>
              <a:t>in</a:t>
            </a:r>
            <a:r>
              <a:rPr lang="en-US" smtClean="0"/>
              <a:t> </a:t>
            </a:r>
            <a:r>
              <a:rPr lang="en-US" smtClean="0">
                <a:solidFill>
                  <a:srgbClr val="0066CC"/>
                </a:solidFill>
              </a:rPr>
              <a:t>my suitcase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The suitcase is a limited physical space containing the presents.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 visited him </a:t>
            </a:r>
            <a:r>
              <a:rPr lang="en-US" smtClean="0">
                <a:solidFill>
                  <a:srgbClr val="00CC00"/>
                </a:solidFill>
              </a:rPr>
              <a:t>in</a:t>
            </a:r>
            <a:r>
              <a:rPr lang="en-US" smtClean="0"/>
              <a:t> </a:t>
            </a:r>
            <a:r>
              <a:rPr lang="en-US" smtClean="0">
                <a:solidFill>
                  <a:srgbClr val="0066CC"/>
                </a:solidFill>
              </a:rPr>
              <a:t>May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May is a limited period of time when I visited.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My brother is </a:t>
            </a:r>
            <a:r>
              <a:rPr lang="en-US" smtClean="0">
                <a:solidFill>
                  <a:srgbClr val="00CC00"/>
                </a:solidFill>
              </a:rPr>
              <a:t>in</a:t>
            </a:r>
            <a:r>
              <a:rPr lang="en-US" smtClean="0"/>
              <a:t> </a:t>
            </a:r>
            <a:r>
              <a:rPr lang="en-US" smtClean="0">
                <a:solidFill>
                  <a:srgbClr val="0066CC"/>
                </a:solidFill>
              </a:rPr>
              <a:t>love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Love is a limited state involving my brother.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Love is limited due to the concept of “out of love”.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A77A0B-4405-445F-ABA0-1F1749604D9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Choices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26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</a:p>
          <a:p>
            <a:pPr eaLnBrk="1" hangingPunct="1"/>
            <a:r>
              <a:rPr lang="en-US" sz="2400" smtClean="0"/>
              <a:t>The children love to be </a:t>
            </a:r>
            <a:r>
              <a:rPr lang="en-US" sz="2400" smtClean="0">
                <a:solidFill>
                  <a:srgbClr val="00CC00"/>
                </a:solidFill>
              </a:rPr>
              <a:t>by</a:t>
            </a:r>
            <a:r>
              <a:rPr lang="en-US" sz="2400" smtClean="0"/>
              <a:t> the sea.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	The sea is a point that is separate from another location.</a:t>
            </a:r>
          </a:p>
          <a:p>
            <a:pPr eaLnBrk="1" hangingPunct="1"/>
            <a:r>
              <a:rPr lang="en-US" sz="2400" smtClean="0"/>
              <a:t>The children love to be </a:t>
            </a:r>
            <a:r>
              <a:rPr lang="en-US" sz="2400" smtClean="0">
                <a:solidFill>
                  <a:srgbClr val="00CC00"/>
                </a:solidFill>
              </a:rPr>
              <a:t>on</a:t>
            </a:r>
            <a:r>
              <a:rPr lang="en-US" sz="2400" smtClean="0"/>
              <a:t> the sea.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1800" smtClean="0"/>
              <a:t>The sea is a surface that supports something like a boat.</a:t>
            </a:r>
            <a:endParaRPr lang="en-US" sz="2400" smtClean="0"/>
          </a:p>
          <a:p>
            <a:pPr eaLnBrk="1" hangingPunct="1"/>
            <a:r>
              <a:rPr lang="en-US" sz="2400" smtClean="0"/>
              <a:t>The children love to be </a:t>
            </a:r>
            <a:r>
              <a:rPr lang="en-US" sz="2400" smtClean="0">
                <a:solidFill>
                  <a:srgbClr val="00CC00"/>
                </a:solidFill>
              </a:rPr>
              <a:t>in</a:t>
            </a:r>
            <a:r>
              <a:rPr lang="en-US" sz="2400" smtClean="0"/>
              <a:t> the sea.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1800" smtClean="0"/>
              <a:t>The sea is a container that encloses children doing an activity.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EAD71C-E34F-4767-82AE-0C7069D6AEA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Position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Choose a preposition based on how you think of the space</a:t>
            </a:r>
          </a:p>
          <a:p>
            <a:pPr eaLnBrk="1" hangingPunct="1"/>
            <a:r>
              <a:rPr lang="en-US" smtClean="0"/>
              <a:t>Point: </a:t>
            </a:r>
            <a:r>
              <a:rPr lang="en-US" smtClean="0">
                <a:solidFill>
                  <a:srgbClr val="00CC00"/>
                </a:solidFill>
              </a:rPr>
              <a:t>at, next to, near, far from, before, after, above, below, between, apart from</a:t>
            </a:r>
          </a:p>
          <a:p>
            <a:pPr eaLnBrk="1" hangingPunct="1"/>
            <a:r>
              <a:rPr lang="en-US" smtClean="0"/>
              <a:t>Line or surface: </a:t>
            </a:r>
            <a:r>
              <a:rPr lang="en-US" smtClean="0">
                <a:solidFill>
                  <a:srgbClr val="00CC00"/>
                </a:solidFill>
              </a:rPr>
              <a:t>on, by, beside, across, in front of, behind, on top of, off, against</a:t>
            </a:r>
            <a:r>
              <a:rPr lang="en-US" smtClean="0">
                <a:solidFill>
                  <a:srgbClr val="0066CC"/>
                </a:solidFill>
              </a:rPr>
              <a:t> </a:t>
            </a:r>
            <a:endParaRPr lang="en-US" smtClean="0"/>
          </a:p>
          <a:p>
            <a:pPr eaLnBrk="1" hangingPunct="1"/>
            <a:r>
              <a:rPr lang="en-US" smtClean="0"/>
              <a:t>Container: </a:t>
            </a:r>
            <a:r>
              <a:rPr lang="en-US" smtClean="0">
                <a:solidFill>
                  <a:srgbClr val="00CC00"/>
                </a:solidFill>
              </a:rPr>
              <a:t>in, inside, within, through, among, out of, outside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8F6E58-47B6-4AC6-B115-F508A315C86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Movement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Choose a preposition based on how you think of the space</a:t>
            </a:r>
          </a:p>
          <a:p>
            <a:pPr eaLnBrk="1" hangingPunct="1"/>
            <a:r>
              <a:rPr lang="en-US" smtClean="0"/>
              <a:t>Point: </a:t>
            </a:r>
            <a:r>
              <a:rPr lang="en-US" smtClean="0">
                <a:solidFill>
                  <a:srgbClr val="00CC00"/>
                </a:solidFill>
              </a:rPr>
              <a:t>to, from, toward(s), away from</a:t>
            </a:r>
          </a:p>
          <a:p>
            <a:pPr eaLnBrk="1" hangingPunct="1"/>
            <a:r>
              <a:rPr lang="en-US" smtClean="0"/>
              <a:t>Line or surface: </a:t>
            </a:r>
            <a:r>
              <a:rPr lang="en-US" smtClean="0">
                <a:solidFill>
                  <a:srgbClr val="00CC00"/>
                </a:solidFill>
              </a:rPr>
              <a:t>onto, along, out from, across </a:t>
            </a:r>
          </a:p>
          <a:p>
            <a:pPr eaLnBrk="1" hangingPunct="1"/>
            <a:r>
              <a:rPr lang="en-US" smtClean="0"/>
              <a:t>Container: </a:t>
            </a:r>
            <a:r>
              <a:rPr lang="en-US" smtClean="0">
                <a:solidFill>
                  <a:srgbClr val="00CC00"/>
                </a:solidFill>
              </a:rPr>
              <a:t>into, out of, about, through</a:t>
            </a:r>
          </a:p>
          <a:p>
            <a:pPr eaLnBrk="1" hangingPunct="1"/>
            <a:endParaRPr lang="en-US" smtClean="0">
              <a:solidFill>
                <a:srgbClr val="00CC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7F6757-579F-4BEB-A2E4-93471869A49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Time 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88987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Point: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CC00"/>
                </a:solidFill>
              </a:rPr>
              <a:t>at</a:t>
            </a:r>
            <a:r>
              <a:rPr lang="en-US" sz="2000" smtClean="0"/>
              <a:t> 6:30/ the end of the month/ that time/ Christmas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CC00"/>
                </a:solidFill>
              </a:rPr>
              <a:t>on </a:t>
            </a:r>
            <a:r>
              <a:rPr lang="en-US" sz="2000" smtClean="0"/>
              <a:t>Monday/ 29 March/ my birthday/ Christmas Day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/>
              <a:t>Period: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Points of time at the beginning or end of a period: </a:t>
            </a:r>
            <a:r>
              <a:rPr lang="en-US" sz="2000" smtClean="0">
                <a:solidFill>
                  <a:srgbClr val="00CC00"/>
                </a:solidFill>
              </a:rPr>
              <a:t>since</a:t>
            </a:r>
            <a:r>
              <a:rPr lang="en-US" sz="2000" smtClean="0"/>
              <a:t> Monday/</a:t>
            </a:r>
            <a:r>
              <a:rPr lang="en-US" sz="2000" smtClean="0">
                <a:solidFill>
                  <a:srgbClr val="00CC00"/>
                </a:solidFill>
              </a:rPr>
              <a:t> by</a:t>
            </a:r>
            <a:r>
              <a:rPr lang="en-US" sz="2000" smtClean="0"/>
              <a:t> the end of the month/ </a:t>
            </a:r>
            <a:r>
              <a:rPr lang="en-US" sz="2000" smtClean="0">
                <a:solidFill>
                  <a:srgbClr val="00CC00"/>
                </a:solidFill>
              </a:rPr>
              <a:t>before</a:t>
            </a:r>
            <a:r>
              <a:rPr lang="en-US" sz="2000" smtClean="0"/>
              <a:t> 5pm/ </a:t>
            </a:r>
            <a:r>
              <a:rPr lang="en-US" sz="2000" smtClean="0">
                <a:solidFill>
                  <a:srgbClr val="00CC00"/>
                </a:solidFill>
              </a:rPr>
              <a:t>after </a:t>
            </a:r>
            <a:r>
              <a:rPr lang="en-US" sz="2000" smtClean="0"/>
              <a:t>the holiday/ </a:t>
            </a:r>
            <a:r>
              <a:rPr lang="en-US" sz="2000" smtClean="0">
                <a:solidFill>
                  <a:srgbClr val="00CC00"/>
                </a:solidFill>
              </a:rPr>
              <a:t>until</a:t>
            </a:r>
            <a:r>
              <a:rPr lang="en-US" sz="2000" smtClean="0"/>
              <a:t> next week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Inside a period of time:</a:t>
            </a:r>
            <a:r>
              <a:rPr lang="en-US" sz="2000" smtClean="0">
                <a:solidFill>
                  <a:srgbClr val="00CC00"/>
                </a:solidFill>
              </a:rPr>
              <a:t> in </a:t>
            </a:r>
            <a:r>
              <a:rPr lang="en-US" sz="2000" smtClean="0"/>
              <a:t>1962, </a:t>
            </a:r>
            <a:r>
              <a:rPr lang="en-US" sz="2000" smtClean="0">
                <a:solidFill>
                  <a:srgbClr val="00CC00"/>
                </a:solidFill>
              </a:rPr>
              <a:t>during</a:t>
            </a:r>
            <a:r>
              <a:rPr lang="en-US" sz="2000" smtClean="0"/>
              <a:t> the day, </a:t>
            </a:r>
            <a:r>
              <a:rPr lang="en-US" sz="2000" smtClean="0">
                <a:solidFill>
                  <a:srgbClr val="00CC00"/>
                </a:solidFill>
              </a:rPr>
              <a:t>throughout</a:t>
            </a:r>
            <a:r>
              <a:rPr lang="en-US" sz="2000" smtClean="0"/>
              <a:t> June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Inside a now complete period of time: </a:t>
            </a:r>
            <a:r>
              <a:rPr lang="en-US" sz="2000" smtClean="0">
                <a:solidFill>
                  <a:srgbClr val="00CC00"/>
                </a:solidFill>
              </a:rPr>
              <a:t>for</a:t>
            </a:r>
            <a:r>
              <a:rPr lang="en-US" sz="2000" smtClean="0"/>
              <a:t> 3 years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Beginning &amp; ending limits to a period of time: </a:t>
            </a:r>
            <a:r>
              <a:rPr lang="en-US" sz="2000" smtClean="0">
                <a:solidFill>
                  <a:srgbClr val="00CC00"/>
                </a:solidFill>
              </a:rPr>
              <a:t>from…to, from…until</a:t>
            </a:r>
            <a:r>
              <a:rPr lang="en-US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8CEDCF-3874-443B-8B30-8A43DC4A6F6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Conditions and states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Defined state: </a:t>
            </a:r>
            <a:r>
              <a:rPr lang="en-US" smtClean="0">
                <a:solidFill>
                  <a:srgbClr val="00CC00"/>
                </a:solidFill>
              </a:rPr>
              <a:t>at</a:t>
            </a:r>
            <a:r>
              <a:rPr lang="en-US" smtClean="0"/>
              <a:t> fault/ </a:t>
            </a:r>
            <a:r>
              <a:rPr lang="en-US" smtClean="0">
                <a:solidFill>
                  <a:srgbClr val="00CC00"/>
                </a:solidFill>
              </a:rPr>
              <a:t>at</a:t>
            </a:r>
            <a:r>
              <a:rPr lang="en-US" smtClean="0"/>
              <a:t> work</a:t>
            </a:r>
          </a:p>
          <a:p>
            <a:pPr eaLnBrk="1" hangingPunct="1"/>
            <a:r>
              <a:rPr lang="en-US" smtClean="0"/>
              <a:t>Point reached after some time: </a:t>
            </a:r>
            <a:r>
              <a:rPr lang="en-US" smtClean="0">
                <a:solidFill>
                  <a:srgbClr val="00CC00"/>
                </a:solidFill>
              </a:rPr>
              <a:t>to</a:t>
            </a:r>
            <a:r>
              <a:rPr lang="en-US" smtClean="0"/>
              <a:t> sleep, </a:t>
            </a:r>
            <a:r>
              <a:rPr lang="en-US" smtClean="0">
                <a:solidFill>
                  <a:srgbClr val="00CC00"/>
                </a:solidFill>
              </a:rPr>
              <a:t>into</a:t>
            </a:r>
            <a:r>
              <a:rPr lang="en-US" smtClean="0"/>
              <a:t> a panic</a:t>
            </a:r>
          </a:p>
          <a:p>
            <a:pPr eaLnBrk="1" hangingPunct="1"/>
            <a:r>
              <a:rPr lang="en-US" smtClean="0"/>
              <a:t>State of short duration: </a:t>
            </a:r>
            <a:r>
              <a:rPr lang="en-US" smtClean="0">
                <a:solidFill>
                  <a:srgbClr val="00CC00"/>
                </a:solidFill>
              </a:rPr>
              <a:t>on</a:t>
            </a:r>
            <a:r>
              <a:rPr lang="en-US" smtClean="0"/>
              <a:t> sale, </a:t>
            </a:r>
            <a:r>
              <a:rPr lang="en-US" smtClean="0">
                <a:solidFill>
                  <a:srgbClr val="00CC00"/>
                </a:solidFill>
              </a:rPr>
              <a:t>off</a:t>
            </a:r>
            <a:r>
              <a:rPr lang="en-US" smtClean="0"/>
              <a:t> duty</a:t>
            </a:r>
          </a:p>
          <a:p>
            <a:pPr eaLnBrk="1" hangingPunct="1"/>
            <a:r>
              <a:rPr lang="en-US" smtClean="0"/>
              <a:t>State of being influenced: </a:t>
            </a:r>
            <a:r>
              <a:rPr lang="en-US" smtClean="0">
                <a:solidFill>
                  <a:srgbClr val="00CC00"/>
                </a:solidFill>
              </a:rPr>
              <a:t>under</a:t>
            </a:r>
            <a:r>
              <a:rPr lang="en-US" smtClean="0"/>
              <a:t> pressure</a:t>
            </a:r>
          </a:p>
          <a:p>
            <a:pPr eaLnBrk="1" hangingPunct="1"/>
            <a:r>
              <a:rPr lang="en-US" smtClean="0"/>
              <a:t>Continuing for an undefined period : </a:t>
            </a:r>
            <a:r>
              <a:rPr lang="en-US" smtClean="0">
                <a:solidFill>
                  <a:srgbClr val="00CC00"/>
                </a:solidFill>
              </a:rPr>
              <a:t>in</a:t>
            </a:r>
            <a:r>
              <a:rPr lang="en-US" smtClean="0"/>
              <a:t> love, </a:t>
            </a:r>
            <a:r>
              <a:rPr lang="en-US" smtClean="0">
                <a:solidFill>
                  <a:srgbClr val="00CC00"/>
                </a:solidFill>
              </a:rPr>
              <a:t>in</a:t>
            </a:r>
            <a:r>
              <a:rPr lang="en-US" smtClean="0"/>
              <a:t> business, </a:t>
            </a:r>
            <a:r>
              <a:rPr lang="en-US" smtClean="0">
                <a:solidFill>
                  <a:srgbClr val="00CC00"/>
                </a:solidFill>
              </a:rPr>
              <a:t>in </a:t>
            </a:r>
            <a:r>
              <a:rPr lang="en-US" smtClean="0"/>
              <a:t>doubt</a:t>
            </a:r>
          </a:p>
          <a:p>
            <a:pPr eaLnBrk="1" hangingPunct="1"/>
            <a:r>
              <a:rPr lang="en-US" smtClean="0"/>
              <a:t>Leaving a state: </a:t>
            </a:r>
            <a:r>
              <a:rPr lang="en-US" smtClean="0">
                <a:solidFill>
                  <a:srgbClr val="00CC00"/>
                </a:solidFill>
              </a:rPr>
              <a:t>out of</a:t>
            </a:r>
            <a:r>
              <a:rPr lang="en-US" smtClean="0"/>
              <a:t> 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87B1D6-AEEE-4C44-BA62-7C21947997B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676400"/>
            <a:ext cx="76612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How something happens or is done: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pay </a:t>
            </a:r>
            <a:r>
              <a:rPr lang="en-US" smtClean="0">
                <a:solidFill>
                  <a:srgbClr val="00CC00"/>
                </a:solidFill>
              </a:rPr>
              <a:t>by</a:t>
            </a:r>
            <a:r>
              <a:rPr lang="en-US" smtClean="0"/>
              <a:t> cash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 achieved </a:t>
            </a:r>
            <a:r>
              <a:rPr lang="en-US" smtClean="0">
                <a:solidFill>
                  <a:srgbClr val="00CC00"/>
                </a:solidFill>
              </a:rPr>
              <a:t>through</a:t>
            </a:r>
            <a:r>
              <a:rPr lang="en-US" smtClean="0"/>
              <a:t> his connections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Who or what does something: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profit made </a:t>
            </a:r>
            <a:r>
              <a:rPr lang="en-US" smtClean="0">
                <a:solidFill>
                  <a:srgbClr val="00CC00"/>
                </a:solidFill>
              </a:rPr>
              <a:t>by</a:t>
            </a:r>
            <a:r>
              <a:rPr lang="en-US" smtClean="0"/>
              <a:t> companies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What is used to do (or not do) something: 	cover </a:t>
            </a:r>
            <a:r>
              <a:rPr lang="en-US" smtClean="0">
                <a:solidFill>
                  <a:srgbClr val="00CC00"/>
                </a:solidFill>
              </a:rPr>
              <a:t>with </a:t>
            </a:r>
            <a:r>
              <a:rPr lang="en-US" smtClean="0"/>
              <a:t>plastic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not finish </a:t>
            </a:r>
            <a:r>
              <a:rPr lang="en-US" smtClean="0">
                <a:solidFill>
                  <a:srgbClr val="00CC00"/>
                </a:solidFill>
              </a:rPr>
              <a:t>without </a:t>
            </a:r>
            <a:r>
              <a:rPr lang="en-US" smtClean="0"/>
              <a:t>more time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F402F8-CDF6-4164-8783-B8CD1DB1795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</a:t>
            </a:r>
          </a:p>
        </p:txBody>
      </p:sp>
      <p:sp>
        <p:nvSpPr>
          <p:cNvPr id="7173" name="Rectangle 4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mtClean="0"/>
              <a:t>Purpose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mtClean="0"/>
              <a:t>Rules 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mtClean="0"/>
              <a:t>Common problems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mtClean="0"/>
              <a:t>How to improve your use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mtClean="0"/>
              <a:t>Choosing the correct preposition</a:t>
            </a:r>
          </a:p>
          <a:p>
            <a:pPr marL="533400" indent="-533400" eaLnBrk="1" hangingPunct="1">
              <a:buFont typeface="Wingdings" pitchFamily="2" charset="2"/>
              <a:buAutoNum type="arabicPeriod"/>
            </a:pPr>
            <a:r>
              <a:rPr lang="en-US" smtClean="0"/>
              <a:t>Sources and SELF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0B6FEA-AB71-4CDA-9197-36B0D115AD57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Inclusion and exclusion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Inclusion of defined people, groups, things or qualities: </a:t>
            </a:r>
            <a:r>
              <a:rPr lang="en-US" smtClean="0">
                <a:solidFill>
                  <a:srgbClr val="00CC00"/>
                </a:solidFill>
              </a:rPr>
              <a:t>with</a:t>
            </a:r>
            <a:r>
              <a:rPr lang="en-US" smtClean="0"/>
              <a:t> us, </a:t>
            </a:r>
            <a:r>
              <a:rPr lang="en-US" smtClean="0">
                <a:solidFill>
                  <a:srgbClr val="00CC00"/>
                </a:solidFill>
              </a:rPr>
              <a:t>with</a:t>
            </a:r>
            <a:r>
              <a:rPr lang="en-US" smtClean="0"/>
              <a:t> your meal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Exclusion of defined people, groups, things or qualities: </a:t>
            </a:r>
            <a:r>
              <a:rPr lang="en-US" smtClean="0">
                <a:solidFill>
                  <a:srgbClr val="00CC00"/>
                </a:solidFill>
              </a:rPr>
              <a:t>without</a:t>
            </a:r>
            <a:r>
              <a:rPr lang="en-US" smtClean="0"/>
              <a:t> my glasses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/>
            <a:r>
              <a:rPr lang="en-US" smtClean="0"/>
              <a:t>Inclusion in a pair / group: </a:t>
            </a:r>
            <a:r>
              <a:rPr lang="en-US" smtClean="0">
                <a:solidFill>
                  <a:srgbClr val="00CC00"/>
                </a:solidFill>
              </a:rPr>
              <a:t>among</a:t>
            </a:r>
            <a:r>
              <a:rPr lang="en-US" smtClean="0"/>
              <a:t> the biggest problems, </a:t>
            </a:r>
            <a:r>
              <a:rPr lang="en-US" smtClean="0">
                <a:solidFill>
                  <a:srgbClr val="00CC00"/>
                </a:solidFill>
              </a:rPr>
              <a:t>between </a:t>
            </a:r>
            <a:r>
              <a:rPr lang="en-US" smtClean="0"/>
              <a:t>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355616-27D2-4697-991E-FB0187D0F78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Intention and purpose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676400"/>
            <a:ext cx="76612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Something you want to have: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ask </a:t>
            </a:r>
            <a:r>
              <a:rPr lang="en-US" smtClean="0">
                <a:solidFill>
                  <a:srgbClr val="00CC00"/>
                </a:solidFill>
              </a:rPr>
              <a:t>for </a:t>
            </a:r>
            <a:r>
              <a:rPr lang="en-US" smtClean="0"/>
              <a:t>more time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Someone you intend to give something to: 	wrote a song </a:t>
            </a:r>
            <a:r>
              <a:rPr lang="en-US" smtClean="0">
                <a:solidFill>
                  <a:srgbClr val="00CC00"/>
                </a:solidFill>
              </a:rPr>
              <a:t>for </a:t>
            </a:r>
            <a:r>
              <a:rPr lang="en-US" smtClean="0"/>
              <a:t>you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Something you intend to do or give: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invite </a:t>
            </a:r>
            <a:r>
              <a:rPr lang="en-US" smtClean="0">
                <a:solidFill>
                  <a:srgbClr val="00CC00"/>
                </a:solidFill>
              </a:rPr>
              <a:t>for</a:t>
            </a:r>
            <a:r>
              <a:rPr lang="en-US" smtClean="0"/>
              <a:t> dinner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Destination or goal: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aim </a:t>
            </a:r>
            <a:r>
              <a:rPr lang="en-US" smtClean="0">
                <a:solidFill>
                  <a:srgbClr val="00CC00"/>
                </a:solidFill>
              </a:rPr>
              <a:t>for</a:t>
            </a:r>
            <a:r>
              <a:rPr lang="en-US" smtClean="0"/>
              <a:t> excellence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Opposition: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solidFill>
                  <a:srgbClr val="00CC00"/>
                </a:solidFill>
              </a:rPr>
              <a:t>		against</a:t>
            </a:r>
            <a:r>
              <a:rPr lang="en-US" smtClean="0"/>
              <a:t> the plan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501A3A-9361-4793-8B65-9739BD744521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Cause and reason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752600"/>
            <a:ext cx="7661275" cy="4495800"/>
          </a:xfrm>
        </p:spPr>
        <p:txBody>
          <a:bodyPr/>
          <a:lstStyle/>
          <a:p>
            <a:pPr eaLnBrk="1" hangingPunct="1"/>
            <a:r>
              <a:rPr lang="en-US" smtClean="0"/>
              <a:t>Reasons: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famous </a:t>
            </a:r>
            <a:r>
              <a:rPr lang="en-US" smtClean="0">
                <a:solidFill>
                  <a:srgbClr val="00CC00"/>
                </a:solidFill>
              </a:rPr>
              <a:t>for </a:t>
            </a:r>
            <a:r>
              <a:rPr lang="en-US" smtClean="0"/>
              <a:t>something</a:t>
            </a:r>
          </a:p>
          <a:p>
            <a:pPr eaLnBrk="1" hangingPunct="1"/>
            <a:r>
              <a:rPr lang="en-US" smtClean="0"/>
              <a:t>Cause of something negative: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suffering </a:t>
            </a:r>
            <a:r>
              <a:rPr lang="en-US" smtClean="0">
                <a:solidFill>
                  <a:srgbClr val="00CC00"/>
                </a:solidFill>
              </a:rPr>
              <a:t>from</a:t>
            </a:r>
            <a:r>
              <a:rPr lang="en-US" smtClean="0"/>
              <a:t> a bad back</a:t>
            </a:r>
          </a:p>
          <a:p>
            <a:pPr eaLnBrk="1" hangingPunct="1"/>
            <a:r>
              <a:rPr lang="en-US" smtClean="0"/>
              <a:t>Cause feeling or thought: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acted </a:t>
            </a:r>
            <a:r>
              <a:rPr lang="en-US" smtClean="0">
                <a:solidFill>
                  <a:srgbClr val="00CC00"/>
                </a:solidFill>
              </a:rPr>
              <a:t>out of</a:t>
            </a:r>
            <a:r>
              <a:rPr lang="en-US" smtClean="0"/>
              <a:t> jealousy</a:t>
            </a:r>
          </a:p>
          <a:p>
            <a:pPr eaLnBrk="1" hangingPunct="1"/>
            <a:r>
              <a:rPr lang="en-US" smtClean="0"/>
              <a:t>Cause an emotional response: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2800" smtClean="0"/>
              <a:t>amazed </a:t>
            </a:r>
            <a:r>
              <a:rPr lang="en-US" sz="2800" smtClean="0">
                <a:solidFill>
                  <a:srgbClr val="00CC00"/>
                </a:solidFill>
              </a:rPr>
              <a:t>at</a:t>
            </a:r>
            <a:r>
              <a:rPr lang="en-US" sz="2800" smtClean="0"/>
              <a:t> the size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487AF0-0F3C-4AA0-8BB7-26FF1670291A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Possession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or what something belongs to or is part of: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University </a:t>
            </a:r>
            <a:r>
              <a:rPr lang="en-US" smtClean="0">
                <a:solidFill>
                  <a:srgbClr val="00CC00"/>
                </a:solidFill>
              </a:rPr>
              <a:t>of</a:t>
            </a:r>
            <a:r>
              <a:rPr lang="en-US" smtClean="0"/>
              <a:t> York, slice </a:t>
            </a:r>
            <a:r>
              <a:rPr lang="en-US" smtClean="0">
                <a:solidFill>
                  <a:srgbClr val="00CC00"/>
                </a:solidFill>
              </a:rPr>
              <a:t>of </a:t>
            </a:r>
            <a:r>
              <a:rPr lang="en-US" smtClean="0"/>
              <a:t>lemon</a:t>
            </a:r>
          </a:p>
          <a:p>
            <a:pPr eaLnBrk="1" hangingPunct="1"/>
            <a:r>
              <a:rPr lang="en-US" smtClean="0"/>
              <a:t>Person’s behaviour: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kind </a:t>
            </a:r>
            <a:r>
              <a:rPr lang="en-US" smtClean="0">
                <a:solidFill>
                  <a:srgbClr val="00CC00"/>
                </a:solidFill>
              </a:rPr>
              <a:t>of</a:t>
            </a:r>
            <a:r>
              <a:rPr lang="en-US" smtClean="0"/>
              <a:t> you</a:t>
            </a:r>
          </a:p>
          <a:p>
            <a:pPr eaLnBrk="1" hangingPunct="1"/>
            <a:r>
              <a:rPr lang="en-US" smtClean="0"/>
              <a:t>Possession of features or qualities: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>		woman </a:t>
            </a:r>
            <a:r>
              <a:rPr lang="en-US" smtClean="0">
                <a:solidFill>
                  <a:srgbClr val="00CC00"/>
                </a:solidFill>
              </a:rPr>
              <a:t>with</a:t>
            </a:r>
            <a:r>
              <a:rPr lang="en-US" smtClean="0"/>
              <a:t> red hair, player </a:t>
            </a:r>
            <a:r>
              <a:rPr lang="en-US" smtClean="0">
                <a:solidFill>
                  <a:srgbClr val="00CC00"/>
                </a:solidFill>
              </a:rPr>
              <a:t>of </a:t>
            </a:r>
            <a:r>
              <a:rPr lang="en-US" smtClean="0"/>
              <a:t>great 	talent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6B9E0A-E39C-4000-B590-99818E473F5B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For more practice, refer to the following books in SELF: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Lane, A. and Lange, E. (1999). </a:t>
            </a:r>
            <a:r>
              <a:rPr lang="en-US" sz="2200" i="1" smtClean="0"/>
              <a:t>Writing Clearly: An Editing Guide </a:t>
            </a:r>
            <a:r>
              <a:rPr lang="en-US" sz="2200" smtClean="0"/>
              <a:t>(2</a:t>
            </a:r>
            <a:r>
              <a:rPr lang="en-US" sz="2200" baseline="30000" smtClean="0"/>
              <a:t>nd</a:t>
            </a:r>
            <a:r>
              <a:rPr lang="en-US" sz="2200" smtClean="0"/>
              <a:t> ed.). Boston: Heinle and Heinle Publishers.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Sargeant, H. (2002). </a:t>
            </a:r>
            <a:r>
              <a:rPr lang="en-US" sz="2200" i="1" smtClean="0"/>
              <a:t>Understanding Prepositions</a:t>
            </a:r>
            <a:r>
              <a:rPr lang="en-US" sz="2200" smtClean="0"/>
              <a:t>. Singapore: Learners Publishing.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Yule, G. (2006). </a:t>
            </a:r>
            <a:r>
              <a:rPr lang="en-US" sz="2200" i="1" smtClean="0"/>
              <a:t>Oxford Practice Grammar: Advanced</a:t>
            </a:r>
            <a:r>
              <a:rPr lang="en-US" sz="2200" smtClean="0"/>
              <a:t>. Oxford: University Press.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7AA095-BE54-409F-B13C-A051844DB04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Purpose of prepositions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show the relationship between the nouns, verbs, and adjectives in a sentence: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A person and their location or destination</a:t>
            </a:r>
          </a:p>
          <a:p>
            <a:pPr lvl="1" eaLnBrk="1" hangingPunct="1"/>
            <a:r>
              <a:rPr lang="en-US" smtClean="0"/>
              <a:t>An object and who it belongs to</a:t>
            </a:r>
          </a:p>
          <a:p>
            <a:pPr lvl="1" eaLnBrk="1" hangingPunct="1"/>
            <a:r>
              <a:rPr lang="en-US" smtClean="0"/>
              <a:t>An event and when it happens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EB0269-FD32-4C7E-BE0E-BA64A2B4C4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Rules: 1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676400"/>
            <a:ext cx="766127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Prepositions can be followed by nouns or gerunds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solidFill>
                  <a:srgbClr val="00CC00"/>
                </a:solidFill>
              </a:rPr>
              <a:t>√	</a:t>
            </a:r>
            <a:r>
              <a:rPr lang="en-US" sz="1800" b="1" smtClean="0"/>
              <a:t>I</a:t>
            </a:r>
            <a:r>
              <a:rPr lang="en-US" sz="1800" smtClean="0"/>
              <a:t> ’m looking forward </a:t>
            </a:r>
            <a:r>
              <a:rPr lang="en-US" sz="1800" smtClean="0">
                <a:solidFill>
                  <a:srgbClr val="00CC00"/>
                </a:solidFill>
              </a:rPr>
              <a:t>to</a:t>
            </a:r>
            <a:r>
              <a:rPr lang="en-US" sz="1800" smtClean="0"/>
              <a:t> having lunch.</a:t>
            </a:r>
            <a:r>
              <a:rPr lang="en-US" sz="1800" smtClean="0">
                <a:solidFill>
                  <a:srgbClr val="0066CC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solidFill>
                  <a:srgbClr val="00CC00"/>
                </a:solidFill>
              </a:rPr>
              <a:t>√	</a:t>
            </a:r>
            <a:r>
              <a:rPr lang="en-US" sz="1800" b="1" smtClean="0"/>
              <a:t>I</a:t>
            </a:r>
            <a:r>
              <a:rPr lang="en-US" sz="1800" smtClean="0"/>
              <a:t> ’m looking forward </a:t>
            </a:r>
            <a:r>
              <a:rPr lang="en-US" sz="1800" smtClean="0">
                <a:solidFill>
                  <a:srgbClr val="00CC00"/>
                </a:solidFill>
              </a:rPr>
              <a:t>to </a:t>
            </a:r>
            <a:r>
              <a:rPr lang="en-US" sz="1800" smtClean="0"/>
              <a:t>lunch.</a:t>
            </a:r>
            <a:r>
              <a:rPr lang="en-US" sz="1800" smtClean="0">
                <a:solidFill>
                  <a:srgbClr val="0066CC"/>
                </a:solidFill>
              </a:rPr>
              <a:t> </a:t>
            </a:r>
            <a:endParaRPr lang="en-US" sz="1800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Pronouns should be in object, not subject form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Reflexive pronouns should be used if the preposition’s object is the same as the sentence’s subject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FF0066"/>
                </a:solidFill>
              </a:rPr>
              <a:t>X	</a:t>
            </a:r>
            <a:r>
              <a:rPr lang="en-US" sz="1800" b="1" smtClean="0"/>
              <a:t>The students</a:t>
            </a:r>
            <a:r>
              <a:rPr lang="en-US" sz="1800" smtClean="0"/>
              <a:t> submitted the essays </a:t>
            </a:r>
            <a:r>
              <a:rPr lang="en-US" sz="1800" smtClean="0">
                <a:solidFill>
                  <a:srgbClr val="00CC00"/>
                </a:solidFill>
              </a:rPr>
              <a:t>to</a:t>
            </a:r>
            <a:r>
              <a:rPr lang="en-US" sz="1800" smtClean="0"/>
              <a:t> </a:t>
            </a:r>
            <a:r>
              <a:rPr lang="en-US" sz="1800" smtClean="0">
                <a:solidFill>
                  <a:srgbClr val="0066CC"/>
                </a:solidFill>
              </a:rPr>
              <a:t>Dr Sadorra</a:t>
            </a:r>
            <a:r>
              <a:rPr lang="en-US" sz="1800" smtClean="0"/>
              <a:t> and</a:t>
            </a:r>
            <a:r>
              <a:rPr lang="en-US" sz="1800" smtClean="0">
                <a:solidFill>
                  <a:srgbClr val="0066CC"/>
                </a:solidFill>
              </a:rPr>
              <a:t> I.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smtClean="0">
                <a:solidFill>
                  <a:srgbClr val="00CC00"/>
                </a:solidFill>
              </a:rPr>
              <a:t>√</a:t>
            </a:r>
            <a:r>
              <a:rPr lang="en-US" sz="1800" smtClean="0">
                <a:solidFill>
                  <a:srgbClr val="00CC00"/>
                </a:solidFill>
              </a:rPr>
              <a:t>	</a:t>
            </a:r>
            <a:r>
              <a:rPr lang="en-US" sz="1800" b="1" smtClean="0"/>
              <a:t>The students</a:t>
            </a:r>
            <a:r>
              <a:rPr lang="en-US" sz="1800" smtClean="0"/>
              <a:t> submitted the essays </a:t>
            </a:r>
            <a:r>
              <a:rPr lang="en-US" sz="1800" smtClean="0">
                <a:solidFill>
                  <a:srgbClr val="00CC00"/>
                </a:solidFill>
              </a:rPr>
              <a:t>to</a:t>
            </a:r>
            <a:r>
              <a:rPr lang="en-US" sz="1800" smtClean="0"/>
              <a:t> </a:t>
            </a:r>
            <a:r>
              <a:rPr lang="en-US" sz="1800" smtClean="0">
                <a:solidFill>
                  <a:srgbClr val="0066CC"/>
                </a:solidFill>
              </a:rPr>
              <a:t>Dr Sadorra</a:t>
            </a:r>
            <a:r>
              <a:rPr lang="en-US" sz="1800" smtClean="0"/>
              <a:t> and </a:t>
            </a:r>
            <a:r>
              <a:rPr lang="en-US" sz="1800" smtClean="0">
                <a:solidFill>
                  <a:srgbClr val="0066CC"/>
                </a:solidFill>
              </a:rPr>
              <a:t>me</a:t>
            </a:r>
            <a:r>
              <a:rPr lang="en-US" sz="1800" smtClean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884ABD-12F9-4885-A6E2-11BA260481E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Rules: 2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Prepositions are usually used immediately before their objects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00CC00"/>
                </a:solidFill>
              </a:rPr>
              <a:t>√</a:t>
            </a:r>
            <a:r>
              <a:rPr lang="en-US" sz="2000" smtClean="0">
                <a:solidFill>
                  <a:srgbClr val="00CC00"/>
                </a:solidFill>
              </a:rPr>
              <a:t>	</a:t>
            </a:r>
            <a:r>
              <a:rPr lang="en-US" sz="2000" b="1" smtClean="0"/>
              <a:t>The argumentative essay</a:t>
            </a:r>
            <a:r>
              <a:rPr lang="en-US" sz="2000" smtClean="0"/>
              <a:t> will be assigned </a:t>
            </a:r>
            <a:r>
              <a:rPr lang="en-US" sz="2000" smtClean="0">
                <a:solidFill>
                  <a:srgbClr val="00CC00"/>
                </a:solidFill>
              </a:rPr>
              <a:t>after </a:t>
            </a:r>
            <a:r>
              <a:rPr lang="en-US" sz="2000" smtClean="0">
                <a:solidFill>
                  <a:srgbClr val="0066CC"/>
                </a:solidFill>
              </a:rPr>
              <a:t>the recess</a:t>
            </a:r>
            <a:r>
              <a:rPr lang="en-US" sz="2000" smtClean="0"/>
              <a:t>.</a:t>
            </a:r>
            <a:endParaRPr lang="en-US" sz="2000" smtClean="0">
              <a:solidFill>
                <a:srgbClr val="00CC00"/>
              </a:solidFill>
            </a:endParaRP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Prepositions + objects come at the beginning of sentences for emphasis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00CC00"/>
                </a:solidFill>
              </a:rPr>
              <a:t>√</a:t>
            </a:r>
            <a:r>
              <a:rPr lang="en-US" sz="2000" smtClean="0">
                <a:solidFill>
                  <a:srgbClr val="00CC00"/>
                </a:solidFill>
              </a:rPr>
              <a:t>	 After </a:t>
            </a:r>
            <a:r>
              <a:rPr lang="en-US" sz="2000" smtClean="0">
                <a:solidFill>
                  <a:srgbClr val="0066CC"/>
                </a:solidFill>
              </a:rPr>
              <a:t>the recess,</a:t>
            </a:r>
            <a:r>
              <a:rPr lang="en-US" sz="2000" smtClean="0">
                <a:solidFill>
                  <a:srgbClr val="00CC00"/>
                </a:solidFill>
              </a:rPr>
              <a:t> </a:t>
            </a:r>
            <a:r>
              <a:rPr lang="en-US" sz="2000" b="1" smtClean="0"/>
              <a:t>the essay</a:t>
            </a:r>
            <a:r>
              <a:rPr lang="en-US" sz="2000" smtClean="0"/>
              <a:t> will be assigned.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5B5FFF-069B-4A15-9E5B-D10CCBD0319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Rules: 3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In some cases, the object of the preposition is separated from the preposition: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Direct questions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solidFill>
                  <a:srgbClr val="0066CC"/>
                </a:solidFill>
              </a:rPr>
              <a:t>What</a:t>
            </a:r>
            <a:r>
              <a:rPr lang="en-US" sz="2000" smtClean="0"/>
              <a:t> do you attribute your success </a:t>
            </a:r>
            <a:r>
              <a:rPr lang="en-US" sz="2000" smtClean="0">
                <a:solidFill>
                  <a:srgbClr val="00CC00"/>
                </a:solidFill>
              </a:rPr>
              <a:t>to</a:t>
            </a:r>
            <a:r>
              <a:rPr lang="en-US" sz="2000" smtClean="0"/>
              <a:t>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Indirect questions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The students wondered </a:t>
            </a:r>
            <a:r>
              <a:rPr lang="en-US" sz="2000" smtClean="0">
                <a:solidFill>
                  <a:srgbClr val="0066CC"/>
                </a:solidFill>
              </a:rPr>
              <a:t>who/whom</a:t>
            </a:r>
            <a:r>
              <a:rPr lang="en-US" sz="2000" smtClean="0"/>
              <a:t> the tutor was referring </a:t>
            </a:r>
            <a:r>
              <a:rPr lang="en-US" sz="2000" smtClean="0">
                <a:solidFill>
                  <a:srgbClr val="00CC00"/>
                </a:solidFill>
              </a:rPr>
              <a:t>to</a:t>
            </a:r>
            <a:r>
              <a:rPr lang="en-US" sz="20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Relative clauses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The prototype </a:t>
            </a:r>
            <a:r>
              <a:rPr lang="en-US" sz="2000" smtClean="0">
                <a:solidFill>
                  <a:srgbClr val="0066CC"/>
                </a:solidFill>
              </a:rPr>
              <a:t>that</a:t>
            </a:r>
            <a:r>
              <a:rPr lang="en-US" sz="2000" smtClean="0"/>
              <a:t> the tutor referred </a:t>
            </a:r>
            <a:r>
              <a:rPr lang="en-US" sz="2000" b="1" smtClean="0">
                <a:solidFill>
                  <a:srgbClr val="00CC00"/>
                </a:solidFill>
              </a:rPr>
              <a:t>to</a:t>
            </a:r>
            <a:r>
              <a:rPr lang="en-US" sz="2000" smtClean="0"/>
              <a:t> received more funding.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Passive constructions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The new prototype </a:t>
            </a:r>
            <a:r>
              <a:rPr lang="en-US" sz="2000" smtClean="0">
                <a:solidFill>
                  <a:srgbClr val="0066CC"/>
                </a:solidFill>
              </a:rPr>
              <a:t>was</a:t>
            </a:r>
            <a:r>
              <a:rPr lang="en-US" sz="2000" smtClean="0"/>
              <a:t> repeatedly </a:t>
            </a:r>
            <a:r>
              <a:rPr lang="en-US" sz="2000" smtClean="0">
                <a:solidFill>
                  <a:srgbClr val="0066CC"/>
                </a:solidFill>
              </a:rPr>
              <a:t>referred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00CC00"/>
                </a:solidFill>
              </a:rPr>
              <a:t>to</a:t>
            </a:r>
            <a:r>
              <a:rPr lang="en-US" sz="20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FD0C94-05B5-4EBE-B9CC-98ACC816C81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Rules: 4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tabLst>
                <a:tab pos="6291263" algn="l"/>
              </a:tabLst>
            </a:pPr>
            <a:r>
              <a:rPr lang="en-US" sz="2400" smtClean="0"/>
              <a:t>The sentences can be more formal if the preposition is immediately before its object</a:t>
            </a:r>
          </a:p>
          <a:p>
            <a:pPr eaLnBrk="1" hangingPunct="1">
              <a:buFont typeface="Wingdings" pitchFamily="2" charset="2"/>
              <a:buNone/>
              <a:tabLst>
                <a:tab pos="6291263" algn="l"/>
              </a:tabLst>
            </a:pPr>
            <a:endParaRPr lang="en-US" sz="2400" smtClean="0"/>
          </a:p>
          <a:p>
            <a:pPr lvl="1" eaLnBrk="1" hangingPunct="1">
              <a:tabLst>
                <a:tab pos="6291263" algn="l"/>
              </a:tabLst>
            </a:pPr>
            <a:r>
              <a:rPr lang="en-US" sz="2000" smtClean="0"/>
              <a:t>Direct questions</a:t>
            </a:r>
          </a:p>
          <a:p>
            <a:pPr lvl="1" eaLnBrk="1" hangingPunct="1">
              <a:tabLst>
                <a:tab pos="6291263" algn="l"/>
              </a:tabLst>
            </a:pPr>
            <a:r>
              <a:rPr lang="en-US" sz="2000" b="1" smtClean="0">
                <a:solidFill>
                  <a:srgbClr val="00CC00"/>
                </a:solidFill>
              </a:rPr>
              <a:t>√</a:t>
            </a:r>
            <a:r>
              <a:rPr lang="en-US" sz="2000" smtClean="0">
                <a:solidFill>
                  <a:srgbClr val="00CC00"/>
                </a:solidFill>
              </a:rPr>
              <a:t> To</a:t>
            </a:r>
            <a:r>
              <a:rPr lang="en-US" sz="2000" smtClean="0">
                <a:solidFill>
                  <a:srgbClr val="0066CC"/>
                </a:solidFill>
              </a:rPr>
              <a:t> what</a:t>
            </a:r>
            <a:r>
              <a:rPr lang="en-US" sz="2000" smtClean="0"/>
              <a:t> do you attribute your success?</a:t>
            </a:r>
          </a:p>
          <a:p>
            <a:pPr lvl="1" eaLnBrk="1" hangingPunct="1">
              <a:buFont typeface="Wingdings" pitchFamily="2" charset="2"/>
              <a:buNone/>
              <a:tabLst>
                <a:tab pos="6291263" algn="l"/>
              </a:tabLst>
            </a:pPr>
            <a:endParaRPr lang="en-US" sz="2000" smtClean="0"/>
          </a:p>
          <a:p>
            <a:pPr lvl="1" eaLnBrk="1" hangingPunct="1">
              <a:tabLst>
                <a:tab pos="6291263" algn="l"/>
              </a:tabLst>
            </a:pPr>
            <a:r>
              <a:rPr lang="en-US" sz="2000" smtClean="0"/>
              <a:t>Indirect questions</a:t>
            </a:r>
          </a:p>
          <a:p>
            <a:pPr lvl="1" eaLnBrk="1" hangingPunct="1">
              <a:buFont typeface="Wingdings" pitchFamily="2" charset="2"/>
              <a:buNone/>
              <a:tabLst>
                <a:tab pos="6291263" algn="l"/>
              </a:tabLst>
            </a:pPr>
            <a:r>
              <a:rPr lang="en-US" sz="1800" b="1" smtClean="0">
                <a:solidFill>
                  <a:srgbClr val="00CC00"/>
                </a:solidFill>
              </a:rPr>
              <a:t>√ </a:t>
            </a:r>
            <a:r>
              <a:rPr lang="en-US" sz="1800" smtClean="0"/>
              <a:t>The students wondered </a:t>
            </a:r>
            <a:r>
              <a:rPr lang="en-US" sz="1800" smtClean="0">
                <a:solidFill>
                  <a:srgbClr val="00CC00"/>
                </a:solidFill>
              </a:rPr>
              <a:t>to</a:t>
            </a:r>
            <a:r>
              <a:rPr lang="en-US" sz="1800" smtClean="0"/>
              <a:t> </a:t>
            </a:r>
            <a:r>
              <a:rPr lang="en-US" sz="1800" smtClean="0">
                <a:solidFill>
                  <a:srgbClr val="0066CC"/>
                </a:solidFill>
              </a:rPr>
              <a:t>who/whom</a:t>
            </a:r>
            <a:r>
              <a:rPr lang="en-US" sz="1800" smtClean="0"/>
              <a:t> the tutor could be referring.</a:t>
            </a:r>
          </a:p>
          <a:p>
            <a:pPr lvl="1" eaLnBrk="1" hangingPunct="1">
              <a:buFont typeface="Wingdings" pitchFamily="2" charset="2"/>
              <a:buNone/>
              <a:tabLst>
                <a:tab pos="6291263" algn="l"/>
              </a:tabLst>
            </a:pPr>
            <a:endParaRPr lang="en-US" sz="1800" smtClean="0"/>
          </a:p>
          <a:p>
            <a:pPr lvl="1" eaLnBrk="1" hangingPunct="1">
              <a:tabLst>
                <a:tab pos="6291263" algn="l"/>
              </a:tabLst>
            </a:pPr>
            <a:r>
              <a:rPr lang="en-US" sz="2000" smtClean="0"/>
              <a:t>Relative clauses (not used with ‘that’)</a:t>
            </a:r>
          </a:p>
          <a:p>
            <a:pPr lvl="1" eaLnBrk="1" hangingPunct="1">
              <a:buFont typeface="Wingdings" pitchFamily="2" charset="2"/>
              <a:buNone/>
              <a:tabLst>
                <a:tab pos="6291263" algn="l"/>
              </a:tabLst>
            </a:pPr>
            <a:r>
              <a:rPr lang="en-US" sz="1800" b="1" smtClean="0">
                <a:solidFill>
                  <a:srgbClr val="00CC00"/>
                </a:solidFill>
              </a:rPr>
              <a:t>√</a:t>
            </a:r>
            <a:r>
              <a:rPr lang="en-US" sz="1800" smtClean="0">
                <a:solidFill>
                  <a:srgbClr val="00CC00"/>
                </a:solidFill>
              </a:rPr>
              <a:t> </a:t>
            </a:r>
            <a:r>
              <a:rPr lang="en-US" sz="1800" smtClean="0"/>
              <a:t>The prototype </a:t>
            </a:r>
            <a:r>
              <a:rPr lang="en-US" sz="1800" smtClean="0">
                <a:solidFill>
                  <a:srgbClr val="00CC00"/>
                </a:solidFill>
              </a:rPr>
              <a:t>to</a:t>
            </a:r>
            <a:r>
              <a:rPr lang="en-US" sz="1800" smtClean="0"/>
              <a:t> </a:t>
            </a:r>
            <a:r>
              <a:rPr lang="en-US" sz="1800" smtClean="0">
                <a:solidFill>
                  <a:srgbClr val="0066CC"/>
                </a:solidFill>
              </a:rPr>
              <a:t>which</a:t>
            </a:r>
            <a:r>
              <a:rPr lang="en-US" sz="1800" b="1" smtClean="0"/>
              <a:t> </a:t>
            </a:r>
            <a:r>
              <a:rPr lang="en-US" sz="1800" smtClean="0"/>
              <a:t>the tutor referred received more funding.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B8B56F-F152-4AB4-96D1-AF2CFD80902C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 preposition problems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752600"/>
            <a:ext cx="7661275" cy="4343400"/>
          </a:xfrm>
        </p:spPr>
        <p:txBody>
          <a:bodyPr/>
          <a:lstStyle/>
          <a:p>
            <a:pPr marL="533400" indent="-533400" eaLnBrk="1" hangingPunct="1"/>
            <a:r>
              <a:rPr lang="en-US" sz="2400" smtClean="0"/>
              <a:t>A preposition can have different meanings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1800" smtClean="0"/>
              <a:t>	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1800" b="1" smtClean="0"/>
              <a:t>	Behind</a:t>
            </a:r>
            <a:r>
              <a:rPr lang="en-US" sz="1800" smtClean="0"/>
              <a:t> can mean: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1800" smtClean="0"/>
              <a:t>		at the back of </a:t>
            </a:r>
            <a:r>
              <a:rPr lang="en-US" sz="1800" i="1" smtClean="0"/>
              <a:t>(Is there a car behind us?)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1800" smtClean="0"/>
              <a:t>		responsible for </a:t>
            </a:r>
            <a:r>
              <a:rPr lang="en-US" sz="1800" i="1" smtClean="0"/>
              <a:t>(She’s behind the company’ new image.)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1800" smtClean="0"/>
              <a:t>		not as successful as </a:t>
            </a:r>
            <a:r>
              <a:rPr lang="en-US" sz="1800" i="1" smtClean="0"/>
              <a:t>(Rio’s infrastructure is behind London’s.)</a:t>
            </a:r>
          </a:p>
          <a:p>
            <a:pPr marL="533400" indent="-533400" eaLnBrk="1" hangingPunct="1">
              <a:buFont typeface="Wingdings" pitchFamily="2" charset="2"/>
              <a:buNone/>
            </a:pPr>
            <a:endParaRPr lang="en-US" sz="1800" i="1" smtClean="0"/>
          </a:p>
          <a:p>
            <a:pPr marL="533400" indent="-533400" eaLnBrk="1" hangingPunct="1"/>
            <a:r>
              <a:rPr lang="en-US" sz="2400" smtClean="0"/>
              <a:t>Different prepositions can have a similar meaning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1800" smtClean="0"/>
              <a:t>	 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b="1" smtClean="0"/>
              <a:t>Above:</a:t>
            </a:r>
            <a:r>
              <a:rPr lang="en-US" sz="1800" smtClean="0"/>
              <a:t> higher than </a:t>
            </a:r>
            <a:r>
              <a:rPr lang="en-US" sz="1800" i="1" smtClean="0"/>
              <a:t>(The salaries we offer are above average.)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sz="1800" smtClean="0"/>
              <a:t>	</a:t>
            </a:r>
            <a:r>
              <a:rPr lang="en-US" sz="1800" b="1" smtClean="0"/>
              <a:t>On top of:</a:t>
            </a:r>
            <a:r>
              <a:rPr lang="en-US" sz="1800" smtClean="0"/>
              <a:t> the higher object is touching the lower one </a:t>
            </a:r>
            <a:r>
              <a:rPr lang="en-US" sz="1800" i="1" smtClean="0"/>
              <a:t>(Put your books on the table.)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221537" cy="1412875"/>
          </a:xfrm>
        </p:spPr>
        <p:txBody>
          <a:bodyPr/>
          <a:lstStyle/>
          <a:p>
            <a:r>
              <a:rPr lang="en-US" smtClean="0"/>
              <a:t>Prepositions and phrasal verbs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EG1471/ 19June2009/ DLR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3F61EA-EF88-4003-9792-5B96B8B0B2F5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[1]</Template>
  <TotalTime>1452</TotalTime>
  <Words>984</Words>
  <Application>Microsoft Office PowerPoint</Application>
  <PresentationFormat>On-screen Show (4:3)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Wingdings</vt:lpstr>
      <vt:lpstr>Times New Roman</vt:lpstr>
      <vt:lpstr>Stack of books design template [1]</vt:lpstr>
      <vt:lpstr>Axis</vt:lpstr>
      <vt:lpstr>Prepositions</vt:lpstr>
      <vt:lpstr>Contents</vt:lpstr>
      <vt:lpstr>Purpose of prepositions</vt:lpstr>
      <vt:lpstr>Rules: 1</vt:lpstr>
      <vt:lpstr>Rules: 2</vt:lpstr>
      <vt:lpstr>Rules: 3</vt:lpstr>
      <vt:lpstr>Rules: 4</vt:lpstr>
      <vt:lpstr>Common preposition problems</vt:lpstr>
      <vt:lpstr>Prepositions and phrasal verbs </vt:lpstr>
      <vt:lpstr>How to improve </vt:lpstr>
      <vt:lpstr>Choose correct prepositions 1</vt:lpstr>
      <vt:lpstr>Choose correct prepositions 2</vt:lpstr>
      <vt:lpstr>Examples of extension</vt:lpstr>
      <vt:lpstr>Choices</vt:lpstr>
      <vt:lpstr>Position</vt:lpstr>
      <vt:lpstr>Movement</vt:lpstr>
      <vt:lpstr>Time </vt:lpstr>
      <vt:lpstr>Conditions and states</vt:lpstr>
      <vt:lpstr>Means</vt:lpstr>
      <vt:lpstr>Inclusion and exclusion</vt:lpstr>
      <vt:lpstr>Intention and purpose</vt:lpstr>
      <vt:lpstr>Cause and reason</vt:lpstr>
      <vt:lpstr>Possession</vt:lpstr>
      <vt:lpstr>References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Administrator</dc:creator>
  <cp:lastModifiedBy>elcfys</cp:lastModifiedBy>
  <cp:revision>68</cp:revision>
  <dcterms:created xsi:type="dcterms:W3CDTF">2008-12-12T02:55:41Z</dcterms:created>
  <dcterms:modified xsi:type="dcterms:W3CDTF">2013-08-15T09:22:52Z</dcterms:modified>
</cp:coreProperties>
</file>