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5" r:id="rId2"/>
  </p:sldMasterIdLst>
  <p:sldIdLst>
    <p:sldId id="256" r:id="rId3"/>
    <p:sldId id="259" r:id="rId4"/>
    <p:sldId id="305" r:id="rId5"/>
    <p:sldId id="306" r:id="rId6"/>
    <p:sldId id="307" r:id="rId7"/>
    <p:sldId id="308" r:id="rId8"/>
    <p:sldId id="309" r:id="rId9"/>
    <p:sldId id="311" r:id="rId10"/>
    <p:sldId id="312" r:id="rId11"/>
    <p:sldId id="313" r:id="rId12"/>
    <p:sldId id="314" r:id="rId13"/>
    <p:sldId id="315" r:id="rId14"/>
    <p:sldId id="316" r:id="rId15"/>
    <p:sldId id="317" r:id="rId16"/>
    <p:sldId id="319" r:id="rId17"/>
    <p:sldId id="320" r:id="rId18"/>
    <p:sldId id="318" r:id="rId19"/>
    <p:sldId id="272" r:id="rId2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CCFF"/>
    <a:srgbClr val="FFCC00"/>
    <a:srgbClr val="00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79525" y="1600200"/>
            <a:ext cx="7085013" cy="1066800"/>
          </a:xfrm>
        </p:spPr>
        <p:txBody>
          <a:bodyPr/>
          <a:lstStyle>
            <a:lvl1pPr>
              <a:defRPr/>
            </a:lvl1pPr>
          </a:lstStyle>
          <a:p>
            <a:r>
              <a:rPr lang="en-US"/>
              <a:t>Click to edit Master title style</a:t>
            </a:r>
          </a:p>
        </p:txBody>
      </p:sp>
      <p:sp>
        <p:nvSpPr>
          <p:cNvPr id="5123"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CDF4E9A-A78A-474A-8A2A-86A8482408A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C665AE-EC2E-44B3-AEDB-6BF9AF38EC4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685800"/>
            <a:ext cx="177165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9525" y="685800"/>
            <a:ext cx="516255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EECC-D06A-4D88-82BA-BD43AA7BF4E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p>
          </p:txBody>
        </p:sp>
      </p:grpSp>
      <p:sp>
        <p:nvSpPr>
          <p:cNvPr id="22530"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22540"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754BE339-5B85-415E-BDA0-30E0106DB54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2AE5C3E-48A7-4875-A5C1-17EC0497B56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EBEB7B8-7970-45F9-864D-33C8987571C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6B1D011-EF2E-4B03-9954-53DFD4146DC4}"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372F312D-A5E5-4067-962B-760751A6FA2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1EEF9F3D-F917-434F-8B44-94BD76311FA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3328CF52-2230-442E-8B32-4C2595E4A90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F02FC1B5-BD5F-4F5D-84CC-7BF7A7D3CA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53F09D-BAC6-4B39-BD55-F66E3DA7CB64}"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4F5F823C-BCE6-4750-BB2A-1127330DC96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955C381-82BC-4826-94CD-0043D36404A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1BA347A-F121-4FCB-897A-B31BAB0299B3}"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49325" y="1981200"/>
            <a:ext cx="7661275" cy="41148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r>
              <a:rPr lang="en-US"/>
              <a:t/>
            </a:r>
            <a:br>
              <a:rPr lang="en-US"/>
            </a:br>
            <a:r>
              <a:rPr lang="en-US"/>
              <a:t>eg1471/jc/dec2008</a:t>
            </a:r>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FB31829-6E72-4484-BABE-4A60073CD6E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2289C5-55D3-4F4D-82FB-7985FEBA28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FA3D00-80A1-496B-91B6-F76BDC134D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100B7A9-5351-413F-8ECD-480F4CEAB0A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1903B81-C749-4C9D-A310-385E61BB57E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8A3D122-0086-403F-8D69-7E311F04CE1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F42930-3BCB-46FE-BEC9-9EA3E7C1168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9AAEA6-B1CA-4DCE-A1C3-3A5C8DC62A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pPr>
              <a:defRPr/>
            </a:pPr>
            <a:endParaRPr lang="en-US"/>
          </a:p>
        </p:txBody>
      </p:sp>
      <p:sp>
        <p:nvSpPr>
          <p:cNvPr id="4101" name="Rectangle 5"/>
          <p:cNvSpPr>
            <a:spLocks noGrp="1" noChangeArrowheads="1"/>
          </p:cNvSpPr>
          <p:nvPr>
            <p:ph type="ftr" sz="quarter" idx="3"/>
          </p:nvPr>
        </p:nvSpPr>
        <p:spPr bwMode="auto">
          <a:xfrm>
            <a:off x="3124200" y="642937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pPr>
              <a:defRPr/>
            </a:pPr>
            <a:endParaRPr lang="en-US"/>
          </a:p>
        </p:txBody>
      </p:sp>
      <p:sp>
        <p:nvSpPr>
          <p:cNvPr id="4102" name="Rectangle 6"/>
          <p:cNvSpPr>
            <a:spLocks noGrp="1" noChangeArrowheads="1"/>
          </p:cNvSpPr>
          <p:nvPr>
            <p:ph type="sldNum" sz="quarter" idx="4"/>
          </p:nvPr>
        </p:nvSpPr>
        <p:spPr bwMode="auto">
          <a:xfrm>
            <a:off x="6553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pPr>
              <a:defRPr/>
            </a:pPr>
            <a:fld id="{206DD2C6-AF9F-47DB-A130-663277AA3E8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1"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Century Gothic" pitchFamily="34" charset="0"/>
        </a:defRPr>
      </a:lvl2pPr>
      <a:lvl3pPr algn="l" rtl="0" eaLnBrk="0" fontAlgn="base" hangingPunct="0">
        <a:spcBef>
          <a:spcPct val="0"/>
        </a:spcBef>
        <a:spcAft>
          <a:spcPct val="0"/>
        </a:spcAft>
        <a:defRPr sz="3600">
          <a:solidFill>
            <a:schemeClr val="tx2"/>
          </a:solidFill>
          <a:latin typeface="Century Gothic" pitchFamily="34" charset="0"/>
        </a:defRPr>
      </a:lvl3pPr>
      <a:lvl4pPr algn="l" rtl="0" eaLnBrk="0" fontAlgn="base" hangingPunct="0">
        <a:spcBef>
          <a:spcPct val="0"/>
        </a:spcBef>
        <a:spcAft>
          <a:spcPct val="0"/>
        </a:spcAft>
        <a:defRPr sz="3600">
          <a:solidFill>
            <a:schemeClr val="tx2"/>
          </a:solidFill>
          <a:latin typeface="Century Gothic" pitchFamily="34" charset="0"/>
        </a:defRPr>
      </a:lvl4pPr>
      <a:lvl5pPr algn="l" rtl="0" eaLnBrk="0" fontAlgn="base" hangingPunct="0">
        <a:spcBef>
          <a:spcPct val="0"/>
        </a:spcBef>
        <a:spcAft>
          <a:spcPct val="0"/>
        </a:spcAft>
        <a:defRPr sz="3600">
          <a:solidFill>
            <a:schemeClr val="tx2"/>
          </a:solidFill>
          <a:latin typeface="Century Gothic" pitchFamily="34" charset="0"/>
        </a:defRPr>
      </a:lvl5pPr>
      <a:lvl6pPr marL="457200" algn="l" rtl="0" fontAlgn="base">
        <a:spcBef>
          <a:spcPct val="0"/>
        </a:spcBef>
        <a:spcAft>
          <a:spcPct val="0"/>
        </a:spcAft>
        <a:defRPr sz="3600">
          <a:solidFill>
            <a:schemeClr val="tx2"/>
          </a:solidFill>
          <a:latin typeface="Century Gothic" pitchFamily="34" charset="0"/>
        </a:defRPr>
      </a:lvl6pPr>
      <a:lvl7pPr marL="914400" algn="l" rtl="0" fontAlgn="base">
        <a:spcBef>
          <a:spcPct val="0"/>
        </a:spcBef>
        <a:spcAft>
          <a:spcPct val="0"/>
        </a:spcAft>
        <a:defRPr sz="3600">
          <a:solidFill>
            <a:schemeClr val="tx2"/>
          </a:solidFill>
          <a:latin typeface="Century Gothic" pitchFamily="34" charset="0"/>
        </a:defRPr>
      </a:lvl7pPr>
      <a:lvl8pPr marL="1371600" algn="l" rtl="0" fontAlgn="base">
        <a:spcBef>
          <a:spcPct val="0"/>
        </a:spcBef>
        <a:spcAft>
          <a:spcPct val="0"/>
        </a:spcAft>
        <a:defRPr sz="3600">
          <a:solidFill>
            <a:schemeClr val="tx2"/>
          </a:solidFill>
          <a:latin typeface="Century Gothic" pitchFamily="34" charset="0"/>
        </a:defRPr>
      </a:lvl8pPr>
      <a:lvl9pPr marL="1828800" algn="l" rtl="0" fontAlgn="base">
        <a:spcBef>
          <a:spcPct val="0"/>
        </a:spcBef>
        <a:spcAft>
          <a:spcPct val="0"/>
        </a:spcAft>
        <a:defRPr sz="3600">
          <a:solidFill>
            <a:schemeClr val="tx2"/>
          </a:solidFill>
          <a:latin typeface="Century Gothic"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21507"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2052"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3"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10"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r>
              <a:rPr lang="en-US"/>
              <a:t/>
            </a:r>
            <a:br>
              <a:rPr lang="en-US"/>
            </a:br>
            <a:r>
              <a:rPr lang="en-US"/>
              <a:t>eg1471/jc/dec2008</a:t>
            </a:r>
          </a:p>
        </p:txBody>
      </p:sp>
      <p:sp>
        <p:nvSpPr>
          <p:cNvPr id="21511"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p>
        </p:txBody>
      </p:sp>
      <p:sp>
        <p:nvSpPr>
          <p:cNvPr id="21512"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54E78E9A-25CC-43F5-83BC-C85EB2D2D66B}" type="slidenum">
              <a:rPr lang="en-US"/>
              <a:pPr>
                <a:defRPr/>
              </a:pPr>
              <a:t>‹#›</a:t>
            </a:fld>
            <a:endParaRPr lang="en-US"/>
          </a:p>
        </p:txBody>
      </p:sp>
      <p:sp>
        <p:nvSpPr>
          <p:cNvPr id="21513"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p>
        </p:txBody>
      </p:sp>
      <p:sp>
        <p:nvSpPr>
          <p:cNvPr id="21514"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iming>
    <p:tnLst>
      <p:par>
        <p:cTn id="1" dur="indefinite" restart="never" nodeType="tmRoot"/>
      </p:par>
    </p:tnLst>
  </p:timing>
  <p:hf sldNum="0" hdr="0" ft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cs typeface="Arial" charset="0"/>
        </a:defRPr>
      </a:lvl2pPr>
      <a:lvl3pPr algn="l" rtl="0" eaLnBrk="0" fontAlgn="base" hangingPunct="0">
        <a:spcBef>
          <a:spcPct val="0"/>
        </a:spcBef>
        <a:spcAft>
          <a:spcPct val="0"/>
        </a:spcAft>
        <a:defRPr sz="4000">
          <a:solidFill>
            <a:schemeClr val="tx2"/>
          </a:solidFill>
          <a:latin typeface="Arial" charset="0"/>
          <a:cs typeface="Arial" charset="0"/>
        </a:defRPr>
      </a:lvl3pPr>
      <a:lvl4pPr algn="l" rtl="0" eaLnBrk="0" fontAlgn="base" hangingPunct="0">
        <a:spcBef>
          <a:spcPct val="0"/>
        </a:spcBef>
        <a:spcAft>
          <a:spcPct val="0"/>
        </a:spcAft>
        <a:defRPr sz="4000">
          <a:solidFill>
            <a:schemeClr val="tx2"/>
          </a:solidFill>
          <a:latin typeface="Arial" charset="0"/>
          <a:cs typeface="Arial" charset="0"/>
        </a:defRPr>
      </a:lvl4pPr>
      <a:lvl5pPr algn="l" rtl="0" eaLnBrk="0" fontAlgn="base" hangingPunct="0">
        <a:spcBef>
          <a:spcPct val="0"/>
        </a:spcBef>
        <a:spcAft>
          <a:spcPct val="0"/>
        </a:spcAft>
        <a:defRPr sz="4000">
          <a:solidFill>
            <a:schemeClr val="tx2"/>
          </a:solidFill>
          <a:latin typeface="Arial" charset="0"/>
          <a:cs typeface="Arial" charset="0"/>
        </a:defRPr>
      </a:lvl5pPr>
      <a:lvl6pPr marL="457200" algn="l" rtl="0" fontAlgn="base">
        <a:spcBef>
          <a:spcPct val="0"/>
        </a:spcBef>
        <a:spcAft>
          <a:spcPct val="0"/>
        </a:spcAft>
        <a:defRPr sz="4000">
          <a:solidFill>
            <a:schemeClr val="tx2"/>
          </a:solidFill>
          <a:latin typeface="Arial" charset="0"/>
          <a:cs typeface="Arial" charset="0"/>
        </a:defRPr>
      </a:lvl6pPr>
      <a:lvl7pPr marL="914400" algn="l" rtl="0" fontAlgn="base">
        <a:spcBef>
          <a:spcPct val="0"/>
        </a:spcBef>
        <a:spcAft>
          <a:spcPct val="0"/>
        </a:spcAft>
        <a:defRPr sz="4000">
          <a:solidFill>
            <a:schemeClr val="tx2"/>
          </a:solidFill>
          <a:latin typeface="Arial" charset="0"/>
          <a:cs typeface="Arial" charset="0"/>
        </a:defRPr>
      </a:lvl7pPr>
      <a:lvl8pPr marL="1371600" algn="l" rtl="0" fontAlgn="base">
        <a:spcBef>
          <a:spcPct val="0"/>
        </a:spcBef>
        <a:spcAft>
          <a:spcPct val="0"/>
        </a:spcAft>
        <a:defRPr sz="4000">
          <a:solidFill>
            <a:schemeClr val="tx2"/>
          </a:solidFill>
          <a:latin typeface="Arial" charset="0"/>
          <a:cs typeface="Arial" charset="0"/>
        </a:defRPr>
      </a:lvl8pPr>
      <a:lvl9pPr marL="1828800" algn="l" rtl="0" fontAlgn="base">
        <a:spcBef>
          <a:spcPct val="0"/>
        </a:spcBef>
        <a:spcAft>
          <a:spcPct val="0"/>
        </a:spcAft>
        <a:defRPr sz="4000">
          <a:solidFill>
            <a:schemeClr val="tx2"/>
          </a:solidFill>
          <a:latin typeface="Arial" charset="0"/>
          <a:cs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cs typeface="+mn-cs"/>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cs typeface="+mn-cs"/>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cs typeface="+mn-cs"/>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cs typeface="+mn-cs"/>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cs typeface="+mn-cs"/>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cs typeface="+mn-cs"/>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cs typeface="+mn-cs"/>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mtClean="0"/>
              <a:t>Pronouns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14339" name="Rectangle 2"/>
          <p:cNvSpPr>
            <a:spLocks noGrp="1" noChangeArrowheads="1"/>
          </p:cNvSpPr>
          <p:nvPr>
            <p:ph type="title"/>
          </p:nvPr>
        </p:nvSpPr>
        <p:spPr/>
        <p:txBody>
          <a:bodyPr/>
          <a:lstStyle/>
          <a:p>
            <a:pPr eaLnBrk="1" hangingPunct="1"/>
            <a:r>
              <a:rPr lang="en-US" sz="3200" b="1" smtClean="0"/>
              <a:t>Pronoun Agreement</a:t>
            </a:r>
          </a:p>
        </p:txBody>
      </p:sp>
      <p:sp>
        <p:nvSpPr>
          <p:cNvPr id="14340" name="Rectangle 3"/>
          <p:cNvSpPr>
            <a:spLocks noGrp="1" noChangeArrowheads="1"/>
          </p:cNvSpPr>
          <p:nvPr>
            <p:ph type="body" idx="1"/>
          </p:nvPr>
        </p:nvSpPr>
        <p:spPr/>
        <p:txBody>
          <a:bodyPr/>
          <a:lstStyle/>
          <a:p>
            <a:pPr eaLnBrk="1" hangingPunct="1"/>
            <a:r>
              <a:rPr lang="en-US" smtClean="0"/>
              <a:t>The following need singular pronouns</a:t>
            </a:r>
          </a:p>
          <a:p>
            <a:pPr eaLnBrk="1" hangingPunct="1">
              <a:buFont typeface="Wingdings" pitchFamily="2" charset="2"/>
              <a:buNone/>
            </a:pPr>
            <a:endParaRPr lang="en-US" smtClean="0"/>
          </a:p>
          <a:p>
            <a:pPr marL="561975" lvl="1" indent="-112713" eaLnBrk="1" hangingPunct="1"/>
            <a:r>
              <a:rPr lang="en-US" smtClean="0"/>
              <a:t>   singular countable nouns </a:t>
            </a:r>
          </a:p>
          <a:p>
            <a:pPr marL="561975" lvl="1" indent="-112713" eaLnBrk="1" hangingPunct="1"/>
            <a:r>
              <a:rPr lang="en-US" smtClean="0"/>
              <a:t>   collective nouns</a:t>
            </a:r>
          </a:p>
          <a:p>
            <a:pPr marL="561975" lvl="1" indent="-112713" eaLnBrk="1" hangingPunct="1"/>
            <a:r>
              <a:rPr lang="en-US" smtClean="0"/>
              <a:t>   uncountable nouns </a:t>
            </a:r>
          </a:p>
          <a:p>
            <a:pPr marL="561975" lvl="1" indent="-112713" eaLnBrk="1" hangingPunct="1"/>
            <a:r>
              <a:rPr lang="en-US" smtClean="0"/>
              <a:t>   indefinite pronouns </a:t>
            </a:r>
          </a:p>
          <a:p>
            <a:pPr marL="561975" lvl="1" indent="-112713" eaLnBrk="1" hangingPunct="1">
              <a:buFont typeface="Wingdings" pitchFamily="2" charset="2"/>
              <a:buNone/>
            </a:pPr>
            <a:r>
              <a:rPr lang="en-US" i="1"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15363" name="Rectangle 2"/>
          <p:cNvSpPr>
            <a:spLocks noGrp="1" noChangeArrowheads="1"/>
          </p:cNvSpPr>
          <p:nvPr>
            <p:ph type="title"/>
          </p:nvPr>
        </p:nvSpPr>
        <p:spPr/>
        <p:txBody>
          <a:bodyPr/>
          <a:lstStyle/>
          <a:p>
            <a:pPr eaLnBrk="1" hangingPunct="1"/>
            <a:r>
              <a:rPr lang="en-US" sz="3200" b="1" smtClean="0"/>
              <a:t>Pronoun Agreement</a:t>
            </a:r>
          </a:p>
        </p:txBody>
      </p:sp>
      <p:graphicFrame>
        <p:nvGraphicFramePr>
          <p:cNvPr id="86066" name="Group 50"/>
          <p:cNvGraphicFramePr>
            <a:graphicFrameLocks noGrp="1"/>
          </p:cNvGraphicFramePr>
          <p:nvPr>
            <p:ph idx="1"/>
          </p:nvPr>
        </p:nvGraphicFramePr>
        <p:xfrm>
          <a:off x="949325" y="1752600"/>
          <a:ext cx="7661275" cy="4724400"/>
        </p:xfrm>
        <a:graphic>
          <a:graphicData uri="http://schemas.openxmlformats.org/drawingml/2006/table">
            <a:tbl>
              <a:tblPr/>
              <a:tblGrid>
                <a:gridCol w="2554288"/>
                <a:gridCol w="2552700"/>
                <a:gridCol w="2554287"/>
              </a:tblGrid>
              <a:tr h="685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cs typeface="Arial" charset="0"/>
                        </a:rPr>
                        <a:t>Types of Noun/ Pronoun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Examples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rPr>
                        <a:t>Pronouns to be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Singular countable 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a person</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a book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smtClean="0">
                          <a:ln>
                            <a:noFill/>
                          </a:ln>
                          <a:solidFill>
                            <a:schemeClr val="tx1"/>
                          </a:solidFill>
                          <a:effectLst/>
                          <a:latin typeface="Arial" charset="0"/>
                          <a:cs typeface="Arial" charset="0"/>
                        </a:rPr>
                        <a:t>he</a:t>
                      </a:r>
                      <a:r>
                        <a:rPr kumimoji="0" lang="en-US" sz="2400" b="0" i="0" u="none" strike="noStrike" cap="none" normalizeH="0" baseline="0" smtClean="0">
                          <a:ln>
                            <a:noFill/>
                          </a:ln>
                          <a:solidFill>
                            <a:schemeClr val="tx1"/>
                          </a:solidFill>
                          <a:effectLst/>
                          <a:latin typeface="Arial" charset="0"/>
                          <a:cs typeface="Arial" charset="0"/>
                        </a:rPr>
                        <a:t> or </a:t>
                      </a:r>
                      <a:r>
                        <a:rPr kumimoji="0" lang="en-US" sz="2400" b="0" i="1" u="none" strike="noStrike" cap="none" normalizeH="0" baseline="0" smtClean="0">
                          <a:ln>
                            <a:noFill/>
                          </a:ln>
                          <a:solidFill>
                            <a:schemeClr val="tx1"/>
                          </a:solidFill>
                          <a:effectLst/>
                          <a:latin typeface="Arial" charset="0"/>
                          <a:cs typeface="Arial" charset="0"/>
                        </a:rPr>
                        <a:t>she</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smtClean="0">
                          <a:ln>
                            <a:noFill/>
                          </a:ln>
                          <a:solidFill>
                            <a:schemeClr val="tx1"/>
                          </a:solidFill>
                          <a:effectLst/>
                          <a:latin typeface="Arial" charset="0"/>
                          <a:cs typeface="Arial" charset="0"/>
                        </a:rPr>
                        <a:t>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Singular collective 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a troop</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a collection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smtClean="0">
                          <a:ln>
                            <a:noFill/>
                          </a:ln>
                          <a:solidFill>
                            <a:schemeClr val="tx1"/>
                          </a:solidFill>
                          <a:effectLst/>
                          <a:latin typeface="Arial" charset="0"/>
                          <a:cs typeface="Arial" charset="0"/>
                        </a:rPr>
                        <a:t>it</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smtClean="0">
                          <a:ln>
                            <a:noFill/>
                          </a:ln>
                          <a:solidFill>
                            <a:schemeClr val="tx1"/>
                          </a:solidFill>
                          <a:effectLst/>
                          <a:latin typeface="Arial" charset="0"/>
                          <a:cs typeface="Arial" charset="0"/>
                        </a:rPr>
                        <a:t>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Singular indefinite pronoun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everyone, someone</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each, every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smtClean="0">
                          <a:ln>
                            <a:noFill/>
                          </a:ln>
                          <a:solidFill>
                            <a:schemeClr val="tx1"/>
                          </a:solidFill>
                          <a:effectLst/>
                          <a:latin typeface="Arial" charset="0"/>
                          <a:cs typeface="Arial" charset="0"/>
                        </a:rPr>
                        <a:t>he</a:t>
                      </a:r>
                      <a:r>
                        <a:rPr kumimoji="0" lang="en-US" sz="2400" b="0" i="0" u="none" strike="noStrike" cap="none" normalizeH="0" baseline="0" smtClean="0">
                          <a:ln>
                            <a:noFill/>
                          </a:ln>
                          <a:solidFill>
                            <a:schemeClr val="tx1"/>
                          </a:solidFill>
                          <a:effectLst/>
                          <a:latin typeface="Arial" charset="0"/>
                          <a:cs typeface="Arial" charset="0"/>
                        </a:rPr>
                        <a:t> or </a:t>
                      </a:r>
                      <a:r>
                        <a:rPr kumimoji="0" lang="en-US" sz="2400" b="0" i="1" u="none" strike="noStrike" cap="none" normalizeH="0" baseline="0" smtClean="0">
                          <a:ln>
                            <a:noFill/>
                          </a:ln>
                          <a:solidFill>
                            <a:schemeClr val="tx1"/>
                          </a:solidFill>
                          <a:effectLst/>
                          <a:latin typeface="Arial" charset="0"/>
                          <a:cs typeface="Arial" charset="0"/>
                        </a:rPr>
                        <a:t>she</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400" b="0" i="0" u="none" strike="noStrike" cap="none" normalizeH="0" baseline="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smtClean="0">
                          <a:ln>
                            <a:noFill/>
                          </a:ln>
                          <a:solidFill>
                            <a:schemeClr val="tx1"/>
                          </a:solidFill>
                          <a:effectLst/>
                          <a:latin typeface="Arial" charset="0"/>
                          <a:cs typeface="Arial" charset="0"/>
                        </a:rPr>
                        <a:t>he</a:t>
                      </a:r>
                      <a:r>
                        <a:rPr kumimoji="0" lang="en-US" sz="2400" b="0" i="0" u="none" strike="noStrike" cap="none" normalizeH="0" baseline="0" smtClean="0">
                          <a:ln>
                            <a:noFill/>
                          </a:ln>
                          <a:solidFill>
                            <a:schemeClr val="tx1"/>
                          </a:solidFill>
                          <a:effectLst/>
                          <a:latin typeface="Arial" charset="0"/>
                          <a:cs typeface="Arial" charset="0"/>
                        </a:rPr>
                        <a:t>, </a:t>
                      </a:r>
                      <a:r>
                        <a:rPr kumimoji="0" lang="en-US" sz="2400" b="0" i="1" u="none" strike="noStrike" cap="none" normalizeH="0" baseline="0" smtClean="0">
                          <a:ln>
                            <a:noFill/>
                          </a:ln>
                          <a:solidFill>
                            <a:schemeClr val="tx1"/>
                          </a:solidFill>
                          <a:effectLst/>
                          <a:latin typeface="Arial" charset="0"/>
                          <a:cs typeface="Arial" charset="0"/>
                        </a:rPr>
                        <a:t>she</a:t>
                      </a:r>
                      <a:r>
                        <a:rPr kumimoji="0" lang="en-US" sz="2400" b="0" i="0" u="none" strike="noStrike" cap="none" normalizeH="0" baseline="0" smtClean="0">
                          <a:ln>
                            <a:noFill/>
                          </a:ln>
                          <a:solidFill>
                            <a:schemeClr val="tx1"/>
                          </a:solidFill>
                          <a:effectLst/>
                          <a:latin typeface="Arial" charset="0"/>
                          <a:cs typeface="Arial" charset="0"/>
                        </a:rPr>
                        <a:t> or </a:t>
                      </a:r>
                      <a:r>
                        <a:rPr kumimoji="0" lang="en-US" sz="2400" b="0" i="1" u="none" strike="noStrike" cap="none" normalizeH="0" baseline="0" smtClean="0">
                          <a:ln>
                            <a:noFill/>
                          </a:ln>
                          <a:solidFill>
                            <a:schemeClr val="tx1"/>
                          </a:solidFill>
                          <a:effectLst/>
                          <a:latin typeface="Arial" charset="0"/>
                          <a:cs typeface="Arial" charset="0"/>
                        </a:rPr>
                        <a:t>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Uncountable 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information</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cs typeface="Arial" charset="0"/>
                        </a:rPr>
                        <a:t>equipment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smtClean="0">
                          <a:ln>
                            <a:noFill/>
                          </a:ln>
                          <a:solidFill>
                            <a:schemeClr val="tx1"/>
                          </a:solidFill>
                          <a:effectLst/>
                          <a:latin typeface="Arial" charset="0"/>
                          <a:cs typeface="Arial" charset="0"/>
                        </a:rPr>
                        <a:t>it</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smtClean="0">
                          <a:ln>
                            <a:noFill/>
                          </a:ln>
                          <a:solidFill>
                            <a:schemeClr val="tx1"/>
                          </a:solidFill>
                          <a:effectLst/>
                          <a:latin typeface="Arial" charset="0"/>
                          <a:cs typeface="Arial" charset="0"/>
                        </a:rPr>
                        <a:t>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16387" name="Rectangle 2"/>
          <p:cNvSpPr>
            <a:spLocks noGrp="1" noChangeArrowheads="1"/>
          </p:cNvSpPr>
          <p:nvPr>
            <p:ph type="title"/>
          </p:nvPr>
        </p:nvSpPr>
        <p:spPr/>
        <p:txBody>
          <a:bodyPr/>
          <a:lstStyle/>
          <a:p>
            <a:pPr eaLnBrk="1" hangingPunct="1"/>
            <a:r>
              <a:rPr lang="en-US" sz="3200" b="1" smtClean="0"/>
              <a:t>Pronoun Agreement</a:t>
            </a:r>
          </a:p>
        </p:txBody>
      </p:sp>
      <p:sp>
        <p:nvSpPr>
          <p:cNvPr id="16388" name="Rectangle 3"/>
          <p:cNvSpPr>
            <a:spLocks noGrp="1" noChangeArrowheads="1"/>
          </p:cNvSpPr>
          <p:nvPr>
            <p:ph type="body" idx="1"/>
          </p:nvPr>
        </p:nvSpPr>
        <p:spPr/>
        <p:txBody>
          <a:bodyPr/>
          <a:lstStyle/>
          <a:p>
            <a:pPr eaLnBrk="1" hangingPunct="1"/>
            <a:r>
              <a:rPr lang="en-US" smtClean="0"/>
              <a:t>Plural countable nouns, compound noun phrases and some collective nouns need plural pronouns (they, them, their, theirs)</a:t>
            </a:r>
          </a:p>
          <a:p>
            <a:pPr marL="561975" lvl="1" indent="-112713" eaLnBrk="1" hangingPunct="1">
              <a:buFont typeface="Wingdings" pitchFamily="2" charset="2"/>
              <a:buNone/>
            </a:pPr>
            <a:endParaRPr lang="en-US" i="1" smtClean="0"/>
          </a:p>
          <a:p>
            <a:pPr marL="561975" lvl="1" indent="-112713" eaLnBrk="1" hangingPunct="1">
              <a:buFont typeface="Wingdings" pitchFamily="2" charset="2"/>
              <a:buNone/>
            </a:pPr>
            <a:r>
              <a:rPr lang="en-US" i="1" smtClean="0"/>
              <a:t> </a:t>
            </a:r>
            <a:r>
              <a:rPr lang="en-US" i="1" smtClean="0">
                <a:solidFill>
                  <a:srgbClr val="0066CC"/>
                </a:solidFill>
              </a:rPr>
              <a:t>Doctors</a:t>
            </a:r>
            <a:r>
              <a:rPr lang="en-US" i="1" smtClean="0"/>
              <a:t> have to abide by </a:t>
            </a:r>
            <a:r>
              <a:rPr lang="en-US" i="1" smtClean="0">
                <a:solidFill>
                  <a:srgbClr val="FF0066"/>
                </a:solidFill>
              </a:rPr>
              <a:t>their</a:t>
            </a:r>
            <a:r>
              <a:rPr lang="en-US" i="1" smtClean="0"/>
              <a:t> code of ethics.</a:t>
            </a:r>
          </a:p>
          <a:p>
            <a:pPr marL="561975" lvl="1" indent="-112713" eaLnBrk="1" hangingPunct="1">
              <a:buFont typeface="Wingdings" pitchFamily="2" charset="2"/>
              <a:buNone/>
            </a:pPr>
            <a:r>
              <a:rPr lang="en-US" i="1" smtClean="0"/>
              <a:t> </a:t>
            </a:r>
            <a:r>
              <a:rPr lang="en-US" i="1" smtClean="0">
                <a:solidFill>
                  <a:srgbClr val="0066CC"/>
                </a:solidFill>
              </a:rPr>
              <a:t>Engineers and scientists</a:t>
            </a:r>
            <a:r>
              <a:rPr lang="en-US" i="1" smtClean="0"/>
              <a:t> think quite differently because of </a:t>
            </a:r>
            <a:r>
              <a:rPr lang="en-US" i="1" smtClean="0">
                <a:solidFill>
                  <a:srgbClr val="FF0066"/>
                </a:solidFill>
              </a:rPr>
              <a:t>their </a:t>
            </a:r>
            <a:r>
              <a:rPr lang="en-US" i="1" smtClean="0"/>
              <a:t>training.</a:t>
            </a:r>
          </a:p>
          <a:p>
            <a:pPr marL="561975" lvl="1" indent="-112713" eaLnBrk="1" hangingPunct="1">
              <a:buFont typeface="Wingdings" pitchFamily="2" charset="2"/>
              <a:buNone/>
            </a:pPr>
            <a:r>
              <a:rPr lang="en-US" i="1" smtClean="0"/>
              <a:t> The </a:t>
            </a:r>
            <a:r>
              <a:rPr lang="en-US" i="1" smtClean="0">
                <a:solidFill>
                  <a:srgbClr val="0066CC"/>
                </a:solidFill>
              </a:rPr>
              <a:t>government </a:t>
            </a:r>
            <a:r>
              <a:rPr lang="en-US" i="1" smtClean="0"/>
              <a:t>want </a:t>
            </a:r>
            <a:r>
              <a:rPr lang="en-US" i="1" smtClean="0">
                <a:solidFill>
                  <a:srgbClr val="FF0066"/>
                </a:solidFill>
              </a:rPr>
              <a:t>their</a:t>
            </a:r>
            <a:r>
              <a:rPr lang="en-US" i="1" smtClean="0"/>
              <a:t> citizens to support </a:t>
            </a:r>
            <a:r>
              <a:rPr lang="en-US" i="1" smtClean="0">
                <a:solidFill>
                  <a:srgbClr val="FF0066"/>
                </a:solidFill>
              </a:rPr>
              <a:t>them</a:t>
            </a:r>
            <a:r>
              <a:rPr lang="en-US" i="1" smtClean="0"/>
              <a:t>.</a:t>
            </a:r>
          </a:p>
          <a:p>
            <a:pPr marL="561975" lvl="1" indent="-112713" eaLnBrk="1" hangingPunct="1">
              <a:buFont typeface="Wingdings" pitchFamily="2" charset="2"/>
              <a:buNone/>
            </a:pPr>
            <a:r>
              <a:rPr lang="en-US" i="1"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17411" name="Rectangle 2"/>
          <p:cNvSpPr>
            <a:spLocks noGrp="1" noChangeArrowheads="1"/>
          </p:cNvSpPr>
          <p:nvPr>
            <p:ph type="title"/>
          </p:nvPr>
        </p:nvSpPr>
        <p:spPr/>
        <p:txBody>
          <a:bodyPr/>
          <a:lstStyle/>
          <a:p>
            <a:pPr eaLnBrk="1" hangingPunct="1"/>
            <a:r>
              <a:rPr lang="en-US" sz="3200" b="1" smtClean="0"/>
              <a:t>Demonstrative Pronouns</a:t>
            </a:r>
          </a:p>
        </p:txBody>
      </p:sp>
      <p:sp>
        <p:nvSpPr>
          <p:cNvPr id="17412" name="Rectangle 3"/>
          <p:cNvSpPr>
            <a:spLocks noGrp="1" noChangeArrowheads="1"/>
          </p:cNvSpPr>
          <p:nvPr>
            <p:ph type="body" idx="1"/>
          </p:nvPr>
        </p:nvSpPr>
        <p:spPr/>
        <p:txBody>
          <a:bodyPr/>
          <a:lstStyle/>
          <a:p>
            <a:pPr eaLnBrk="1" hangingPunct="1"/>
            <a:r>
              <a:rPr lang="en-US" smtClean="0"/>
              <a:t>Demonstrative pronouns:	</a:t>
            </a:r>
          </a:p>
          <a:p>
            <a:pPr eaLnBrk="1" hangingPunct="1">
              <a:buFont typeface="Wingdings" pitchFamily="2" charset="2"/>
              <a:buNone/>
            </a:pPr>
            <a:r>
              <a:rPr lang="en-US" smtClean="0"/>
              <a:t>		</a:t>
            </a:r>
          </a:p>
          <a:p>
            <a:pPr eaLnBrk="1" hangingPunct="1">
              <a:buFont typeface="Wingdings" pitchFamily="2" charset="2"/>
              <a:buNone/>
            </a:pPr>
            <a:r>
              <a:rPr lang="en-US" smtClean="0"/>
              <a:t>		are used to point out what is referred to.</a:t>
            </a:r>
          </a:p>
          <a:p>
            <a:pPr eaLnBrk="1" hangingPunct="1">
              <a:buFont typeface="Wingdings" pitchFamily="2" charset="2"/>
              <a:buNone/>
            </a:pPr>
            <a:r>
              <a:rPr lang="en-US" smtClean="0"/>
              <a:t>		</a:t>
            </a:r>
          </a:p>
          <a:p>
            <a:pPr eaLnBrk="1" hangingPunct="1">
              <a:buFont typeface="Wingdings" pitchFamily="2" charset="2"/>
              <a:buNone/>
            </a:pPr>
            <a:r>
              <a:rPr lang="en-US" smtClean="0"/>
              <a:t>		are only used if there was a previous 	mention of the object or concept.</a:t>
            </a:r>
          </a:p>
          <a:p>
            <a:pPr marL="561975" lvl="1" indent="-112713" eaLnBrk="1" hangingPunct="1">
              <a:buFont typeface="Wingdings" pitchFamily="2" charset="2"/>
              <a:buNone/>
            </a:pPr>
            <a:r>
              <a:rPr lang="en-US" sz="2000" i="1" smtClean="0"/>
              <a:t> </a:t>
            </a:r>
            <a:endParaRPr lang="en-US" sz="2000" i="1" smtClean="0">
              <a:solidFill>
                <a:srgbClr val="0066CC"/>
              </a:solidFill>
            </a:endParaRPr>
          </a:p>
          <a:p>
            <a:pPr marL="561975" lvl="1" indent="-112713" eaLnBrk="1" hangingPunct="1">
              <a:buFont typeface="Wingdings" pitchFamily="2" charset="2"/>
              <a:buNone/>
            </a:pPr>
            <a:r>
              <a:rPr lang="en-US" sz="2000" i="1"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Common Errors: 1</a:t>
            </a:r>
          </a:p>
        </p:txBody>
      </p:sp>
      <p:sp>
        <p:nvSpPr>
          <p:cNvPr id="18435" name="Content Placeholder 2"/>
          <p:cNvSpPr>
            <a:spLocks noGrp="1"/>
          </p:cNvSpPr>
          <p:nvPr>
            <p:ph idx="1"/>
          </p:nvPr>
        </p:nvSpPr>
        <p:spPr>
          <a:xfrm>
            <a:off x="609600" y="1981200"/>
            <a:ext cx="8001000" cy="4114800"/>
          </a:xfrm>
        </p:spPr>
        <p:txBody>
          <a:bodyPr/>
          <a:lstStyle/>
          <a:p>
            <a:r>
              <a:rPr lang="en-US" b="1" i="1" smtClean="0"/>
              <a:t>It</a:t>
            </a:r>
            <a:r>
              <a:rPr lang="en-US" i="1" smtClean="0"/>
              <a:t> </a:t>
            </a:r>
            <a:r>
              <a:rPr lang="en-US" smtClean="0"/>
              <a:t>is the most common pronoun.</a:t>
            </a:r>
          </a:p>
          <a:p>
            <a:r>
              <a:rPr lang="en-US" smtClean="0"/>
              <a:t>It is commonly omitted when it functions as an object pronoun:</a:t>
            </a:r>
          </a:p>
          <a:p>
            <a:pPr>
              <a:buFont typeface="Wingdings" pitchFamily="2" charset="2"/>
              <a:buNone/>
            </a:pPr>
            <a:r>
              <a:rPr lang="en-US" smtClean="0"/>
              <a:t>		You will regret. </a:t>
            </a:r>
            <a:r>
              <a:rPr lang="en-US" b="1" smtClean="0">
                <a:solidFill>
                  <a:srgbClr val="FF0066"/>
                </a:solidFill>
              </a:rPr>
              <a:t>X</a:t>
            </a:r>
          </a:p>
          <a:p>
            <a:pPr>
              <a:buFont typeface="Wingdings" pitchFamily="2" charset="2"/>
              <a:buNone/>
            </a:pPr>
            <a:r>
              <a:rPr lang="en-US" smtClean="0"/>
              <a:t>		You will regret </a:t>
            </a:r>
            <a:r>
              <a:rPr lang="en-US" b="1" i="1" smtClean="0"/>
              <a:t>it.</a:t>
            </a:r>
          </a:p>
          <a:p>
            <a:pPr>
              <a:buFont typeface="Wingdings" pitchFamily="2" charset="2"/>
              <a:buNone/>
            </a:pPr>
            <a:endParaRPr lang="en-US" b="1" i="1" smtClean="0"/>
          </a:p>
          <a:p>
            <a:pPr>
              <a:buFont typeface="Wingdings" pitchFamily="2" charset="2"/>
              <a:buNone/>
            </a:pPr>
            <a:r>
              <a:rPr lang="en-US" b="1" i="1" smtClean="0"/>
              <a:t>		</a:t>
            </a:r>
            <a:r>
              <a:rPr lang="en-US" smtClean="0"/>
              <a:t>I would appreciate if you could reply… </a:t>
            </a:r>
            <a:r>
              <a:rPr lang="en-US" b="1" smtClean="0">
                <a:solidFill>
                  <a:srgbClr val="FF0066"/>
                </a:solidFill>
              </a:rPr>
              <a:t>X</a:t>
            </a:r>
            <a:endParaRPr lang="en-US" smtClean="0"/>
          </a:p>
          <a:p>
            <a:pPr>
              <a:buFont typeface="Wingdings" pitchFamily="2" charset="2"/>
              <a:buNone/>
            </a:pPr>
            <a:r>
              <a:rPr lang="en-US" smtClean="0"/>
              <a:t>		I would appreciate </a:t>
            </a:r>
            <a:r>
              <a:rPr lang="en-US" b="1" i="1" smtClean="0"/>
              <a:t>it </a:t>
            </a:r>
            <a:r>
              <a:rPr lang="en-US" smtClean="0"/>
              <a:t>if you could reply… </a:t>
            </a:r>
          </a:p>
        </p:txBody>
      </p:sp>
      <p:sp>
        <p:nvSpPr>
          <p:cNvPr id="18436"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pic>
        <p:nvPicPr>
          <p:cNvPr id="18437" name="Picture 5" descr="C:\Users\elcgm\AppData\Local\Microsoft\Windows\Temporary Internet Files\Content.IE5\ASRDWG4E\MC900434663[1].wmf"/>
          <p:cNvPicPr>
            <a:picLocks noChangeAspect="1" noChangeArrowheads="1"/>
          </p:cNvPicPr>
          <p:nvPr/>
        </p:nvPicPr>
        <p:blipFill>
          <a:blip r:embed="rId2" cstate="print"/>
          <a:srcRect/>
          <a:stretch>
            <a:fillRect/>
          </a:stretch>
        </p:blipFill>
        <p:spPr bwMode="auto">
          <a:xfrm>
            <a:off x="4953000" y="3886200"/>
            <a:ext cx="400050" cy="528638"/>
          </a:xfrm>
          <a:prstGeom prst="rect">
            <a:avLst/>
          </a:prstGeom>
          <a:noFill/>
          <a:ln w="9525">
            <a:noFill/>
            <a:miter lim="800000"/>
            <a:headEnd/>
            <a:tailEnd/>
          </a:ln>
        </p:spPr>
      </p:pic>
      <p:pic>
        <p:nvPicPr>
          <p:cNvPr id="18438" name="Picture 5" descr="C:\Users\elcgm\AppData\Local\Microsoft\Windows\Temporary Internet Files\Content.IE5\ASRDWG4E\MC900434663[1].wmf"/>
          <p:cNvPicPr>
            <a:picLocks noChangeAspect="1" noChangeArrowheads="1"/>
          </p:cNvPicPr>
          <p:nvPr/>
        </p:nvPicPr>
        <p:blipFill>
          <a:blip r:embed="rId2" cstate="print"/>
          <a:srcRect/>
          <a:stretch>
            <a:fillRect/>
          </a:stretch>
        </p:blipFill>
        <p:spPr bwMode="auto">
          <a:xfrm>
            <a:off x="8153400" y="5410200"/>
            <a:ext cx="400050" cy="5286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Common Errors: 2</a:t>
            </a:r>
          </a:p>
        </p:txBody>
      </p:sp>
      <p:sp>
        <p:nvSpPr>
          <p:cNvPr id="19459" name="Content Placeholder 2"/>
          <p:cNvSpPr>
            <a:spLocks noGrp="1"/>
          </p:cNvSpPr>
          <p:nvPr>
            <p:ph idx="1"/>
          </p:nvPr>
        </p:nvSpPr>
        <p:spPr/>
        <p:txBody>
          <a:bodyPr/>
          <a:lstStyle/>
          <a:p>
            <a:r>
              <a:rPr lang="en-US" smtClean="0"/>
              <a:t>Pronouns tend to be omitted when the reference is generally understood:</a:t>
            </a:r>
          </a:p>
          <a:p>
            <a:endParaRPr lang="en-US" smtClean="0"/>
          </a:p>
          <a:p>
            <a:r>
              <a:rPr lang="en-US" smtClean="0"/>
              <a:t>The man was holding a book in right </a:t>
            </a:r>
          </a:p>
          <a:p>
            <a:pPr>
              <a:buFont typeface="Wingdings" pitchFamily="2" charset="2"/>
              <a:buNone/>
            </a:pPr>
            <a:r>
              <a:rPr lang="en-US" smtClean="0"/>
              <a:t>	hand. </a:t>
            </a:r>
            <a:r>
              <a:rPr lang="en-US" b="1" smtClean="0">
                <a:solidFill>
                  <a:srgbClr val="FF0066"/>
                </a:solidFill>
              </a:rPr>
              <a:t>X</a:t>
            </a:r>
          </a:p>
          <a:p>
            <a:r>
              <a:rPr lang="en-US" smtClean="0"/>
              <a:t>The man was holding a book in his right hand.</a:t>
            </a:r>
          </a:p>
        </p:txBody>
      </p:sp>
      <p:sp>
        <p:nvSpPr>
          <p:cNvPr id="19460"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pic>
        <p:nvPicPr>
          <p:cNvPr id="19461" name="Picture 5" descr="C:\Users\elcgm\AppData\Local\Microsoft\Windows\Temporary Internet Files\Content.IE5\ASRDWG4E\MC900434663[1].wmf"/>
          <p:cNvPicPr>
            <a:picLocks noChangeAspect="1" noChangeArrowheads="1"/>
          </p:cNvPicPr>
          <p:nvPr/>
        </p:nvPicPr>
        <p:blipFill>
          <a:blip r:embed="rId2" cstate="print"/>
          <a:srcRect/>
          <a:stretch>
            <a:fillRect/>
          </a:stretch>
        </p:blipFill>
        <p:spPr bwMode="auto">
          <a:xfrm>
            <a:off x="2514600" y="4953000"/>
            <a:ext cx="400050" cy="5286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Common Errors: 3</a:t>
            </a:r>
          </a:p>
        </p:txBody>
      </p:sp>
      <p:sp>
        <p:nvSpPr>
          <p:cNvPr id="20483"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pic>
        <p:nvPicPr>
          <p:cNvPr id="20484" name="Picture 5" descr="C:\Users\elcgm\AppData\Local\Microsoft\Windows\Temporary Internet Files\Content.IE5\ASRDWG4E\MC900434663[1].wmf"/>
          <p:cNvPicPr>
            <a:picLocks noGrp="1" noChangeAspect="1" noChangeArrowheads="1"/>
          </p:cNvPicPr>
          <p:nvPr>
            <p:ph idx="1"/>
          </p:nvPr>
        </p:nvPicPr>
        <p:blipFill>
          <a:blip r:embed="rId2" cstate="print"/>
          <a:srcRect/>
          <a:stretch>
            <a:fillRect/>
          </a:stretch>
        </p:blipFill>
        <p:spPr>
          <a:xfrm>
            <a:off x="3657600" y="3962400"/>
            <a:ext cx="488950" cy="646113"/>
          </a:xfrm>
          <a:noFill/>
        </p:spPr>
      </p:pic>
      <p:sp>
        <p:nvSpPr>
          <p:cNvPr id="20485" name="Rectangle 5"/>
          <p:cNvSpPr>
            <a:spLocks noChangeArrowheads="1"/>
          </p:cNvSpPr>
          <p:nvPr/>
        </p:nvSpPr>
        <p:spPr bwMode="auto">
          <a:xfrm>
            <a:off x="609600" y="1981200"/>
            <a:ext cx="7924800" cy="3232150"/>
          </a:xfrm>
          <a:prstGeom prst="rect">
            <a:avLst/>
          </a:prstGeom>
          <a:noFill/>
          <a:ln w="9525">
            <a:noFill/>
            <a:miter lim="800000"/>
            <a:headEnd/>
            <a:tailEnd/>
          </a:ln>
        </p:spPr>
        <p:txBody>
          <a:bodyPr>
            <a:spAutoFit/>
          </a:bodyPr>
          <a:lstStyle/>
          <a:p>
            <a:r>
              <a:rPr lang="en-US" sz="2800"/>
              <a:t>The wrong category of pronoun can be chosen. For example, determiners instead of non-determiners. </a:t>
            </a:r>
          </a:p>
          <a:p>
            <a:endParaRPr lang="en-US" sz="2800"/>
          </a:p>
          <a:p>
            <a:r>
              <a:rPr lang="en-US" sz="2800"/>
              <a:t>The book is her. </a:t>
            </a:r>
            <a:r>
              <a:rPr lang="en-US" b="1">
                <a:solidFill>
                  <a:srgbClr val="FF0066"/>
                </a:solidFill>
              </a:rPr>
              <a:t>X</a:t>
            </a:r>
            <a:r>
              <a:rPr lang="en-US"/>
              <a:t> </a:t>
            </a:r>
          </a:p>
          <a:p>
            <a:r>
              <a:rPr lang="en-US" sz="2800"/>
              <a:t>The book is hers.</a:t>
            </a:r>
            <a:endParaRPr lang="en-US" sz="2800" b="1">
              <a:solidFill>
                <a:srgbClr val="FF0066"/>
              </a:solidFill>
            </a:endParaRPr>
          </a:p>
          <a:p>
            <a:endParaRPr lang="en-US" b="1">
              <a:solidFill>
                <a:srgbClr val="FF0066"/>
              </a:solidFill>
            </a:endParaRP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Avoiding Repetition</a:t>
            </a:r>
          </a:p>
        </p:txBody>
      </p:sp>
      <p:sp>
        <p:nvSpPr>
          <p:cNvPr id="21507" name="Content Placeholder 2"/>
          <p:cNvSpPr>
            <a:spLocks noGrp="1"/>
          </p:cNvSpPr>
          <p:nvPr>
            <p:ph idx="1"/>
          </p:nvPr>
        </p:nvSpPr>
        <p:spPr/>
        <p:txBody>
          <a:bodyPr/>
          <a:lstStyle/>
          <a:p>
            <a:r>
              <a:rPr lang="en-US" smtClean="0"/>
              <a:t>Using pronouns instead of repetition is </a:t>
            </a:r>
            <a:r>
              <a:rPr lang="en-US" i="1" smtClean="0"/>
              <a:t>one way </a:t>
            </a:r>
            <a:r>
              <a:rPr lang="en-US" smtClean="0"/>
              <a:t>of improving your writing.</a:t>
            </a:r>
          </a:p>
          <a:p>
            <a:pPr>
              <a:buFont typeface="Wingdings" pitchFamily="2" charset="2"/>
              <a:buNone/>
            </a:pPr>
            <a:endParaRPr lang="en-US" smtClean="0"/>
          </a:p>
          <a:p>
            <a:pPr>
              <a:buFont typeface="Wingdings" pitchFamily="2" charset="2"/>
              <a:buNone/>
            </a:pPr>
            <a:r>
              <a:rPr lang="en-US" smtClean="0"/>
              <a:t>	Many students work very hard. Many students spend all day on campus.</a:t>
            </a:r>
          </a:p>
          <a:p>
            <a:pPr>
              <a:buFont typeface="Wingdings" pitchFamily="2" charset="2"/>
              <a:buNone/>
            </a:pPr>
            <a:endParaRPr lang="en-US" smtClean="0"/>
          </a:p>
          <a:p>
            <a:pPr>
              <a:buFont typeface="Wingdings" pitchFamily="2" charset="2"/>
              <a:buNone/>
            </a:pPr>
            <a:r>
              <a:rPr lang="en-US" smtClean="0"/>
              <a:t>	Many students work very hard. They spend all day on campus.	</a:t>
            </a:r>
            <a:r>
              <a:rPr lang="en-US" b="1" smtClean="0">
                <a:solidFill>
                  <a:srgbClr val="FF0066"/>
                </a:solidFill>
              </a:rPr>
              <a:t> </a:t>
            </a:r>
            <a:endParaRPr lang="en-US" smtClean="0"/>
          </a:p>
        </p:txBody>
      </p:sp>
      <p:sp>
        <p:nvSpPr>
          <p:cNvPr id="21508"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pic>
        <p:nvPicPr>
          <p:cNvPr id="21509" name="Picture 5" descr="C:\Users\elcgm\AppData\Local\Microsoft\Windows\Temporary Internet Files\Content.IE5\ASRDWG4E\MC900434663[1].wmf"/>
          <p:cNvPicPr>
            <a:picLocks noChangeAspect="1" noChangeArrowheads="1"/>
          </p:cNvPicPr>
          <p:nvPr/>
        </p:nvPicPr>
        <p:blipFill>
          <a:blip r:embed="rId2" cstate="print"/>
          <a:srcRect/>
          <a:stretch>
            <a:fillRect/>
          </a:stretch>
        </p:blipFill>
        <p:spPr bwMode="auto">
          <a:xfrm>
            <a:off x="4648200" y="5257800"/>
            <a:ext cx="400050" cy="5286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22531" name="Rectangle 2"/>
          <p:cNvSpPr>
            <a:spLocks noGrp="1" noChangeArrowheads="1"/>
          </p:cNvSpPr>
          <p:nvPr>
            <p:ph type="title"/>
          </p:nvPr>
        </p:nvSpPr>
        <p:spPr/>
        <p:txBody>
          <a:bodyPr/>
          <a:lstStyle/>
          <a:p>
            <a:pPr eaLnBrk="1" hangingPunct="1"/>
            <a:r>
              <a:rPr lang="en-US" smtClean="0"/>
              <a:t>Reference</a:t>
            </a:r>
          </a:p>
        </p:txBody>
      </p:sp>
      <p:sp>
        <p:nvSpPr>
          <p:cNvPr id="22532" name="Rectangle 3"/>
          <p:cNvSpPr>
            <a:spLocks noGrp="1" noChangeArrowheads="1"/>
          </p:cNvSpPr>
          <p:nvPr>
            <p:ph type="body" idx="1"/>
          </p:nvPr>
        </p:nvSpPr>
        <p:spPr/>
        <p:txBody>
          <a:bodyPr/>
          <a:lstStyle/>
          <a:p>
            <a:pPr eaLnBrk="1" hangingPunct="1">
              <a:buFont typeface="Wingdings" pitchFamily="2" charset="2"/>
              <a:buNone/>
            </a:pPr>
            <a:r>
              <a:rPr lang="en-US" sz="2400" smtClean="0"/>
              <a:t>Raimes, A. (2006). </a:t>
            </a:r>
            <a:r>
              <a:rPr lang="en-US" sz="2400" i="1" smtClean="0"/>
              <a:t>Grammar Troublespots: A Guide for Student Writers</a:t>
            </a:r>
            <a:r>
              <a:rPr lang="en-US" sz="2400" smtClean="0"/>
              <a:t> (3</a:t>
            </a:r>
            <a:r>
              <a:rPr lang="en-US" sz="2400" baseline="30000" smtClean="0"/>
              <a:t>rd</a:t>
            </a:r>
            <a:r>
              <a:rPr lang="en-US" sz="2400" smtClean="0"/>
              <a:t> ed.). New York: Cambridge University Press, 106-113.</a:t>
            </a:r>
          </a:p>
          <a:p>
            <a:pPr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6147" name="Rectangle 2"/>
          <p:cNvSpPr>
            <a:spLocks noGrp="1" noChangeArrowheads="1"/>
          </p:cNvSpPr>
          <p:nvPr>
            <p:ph type="title"/>
          </p:nvPr>
        </p:nvSpPr>
        <p:spPr/>
        <p:txBody>
          <a:bodyPr/>
          <a:lstStyle/>
          <a:p>
            <a:pPr eaLnBrk="1" hangingPunct="1"/>
            <a:r>
              <a:rPr lang="en-US" smtClean="0"/>
              <a:t>Personal Pronouns</a:t>
            </a:r>
          </a:p>
        </p:txBody>
      </p:sp>
      <p:graphicFrame>
        <p:nvGraphicFramePr>
          <p:cNvPr id="25720" name="Group 120"/>
          <p:cNvGraphicFramePr>
            <a:graphicFrameLocks noGrp="1"/>
          </p:cNvGraphicFramePr>
          <p:nvPr>
            <p:ph idx="1"/>
          </p:nvPr>
        </p:nvGraphicFramePr>
        <p:xfrm>
          <a:off x="949325" y="1981200"/>
          <a:ext cx="7661275" cy="4159696"/>
        </p:xfrm>
        <a:graphic>
          <a:graphicData uri="http://schemas.openxmlformats.org/drawingml/2006/table">
            <a:tbl>
              <a:tblPr/>
              <a:tblGrid>
                <a:gridCol w="1531938"/>
                <a:gridCol w="1531937"/>
                <a:gridCol w="1533525"/>
                <a:gridCol w="1531938"/>
                <a:gridCol w="1531937"/>
              </a:tblGrid>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Subject</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Pronoun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Object</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Pronoun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Possessive Adjective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Possessive Pronoun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Reflexive Pronoun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mine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ours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you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yours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them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theirs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a:t>
                      </a:r>
                      <a:endParaRPr kumimoji="0" lang="en-US" sz="1900" b="0" i="1"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7171" name="Rectangle 2"/>
          <p:cNvSpPr>
            <a:spLocks noGrp="1" noChangeArrowheads="1"/>
          </p:cNvSpPr>
          <p:nvPr>
            <p:ph type="title"/>
          </p:nvPr>
        </p:nvSpPr>
        <p:spPr/>
        <p:txBody>
          <a:bodyPr/>
          <a:lstStyle/>
          <a:p>
            <a:pPr eaLnBrk="1" hangingPunct="1"/>
            <a:r>
              <a:rPr lang="en-US" sz="3200" b="1" smtClean="0"/>
              <a:t>Rules for Using Personal Pronouns</a:t>
            </a:r>
          </a:p>
        </p:txBody>
      </p:sp>
      <p:sp>
        <p:nvSpPr>
          <p:cNvPr id="7172" name="Rectangle 3"/>
          <p:cNvSpPr>
            <a:spLocks noGrp="1" noChangeArrowheads="1"/>
          </p:cNvSpPr>
          <p:nvPr>
            <p:ph type="body" idx="1"/>
          </p:nvPr>
        </p:nvSpPr>
        <p:spPr/>
        <p:txBody>
          <a:bodyPr/>
          <a:lstStyle/>
          <a:p>
            <a:pPr eaLnBrk="1" hangingPunct="1"/>
            <a:r>
              <a:rPr lang="en-US" smtClean="0"/>
              <a:t>Use the pronoun according to the form required</a:t>
            </a:r>
          </a:p>
          <a:p>
            <a:pPr lvl="1" eaLnBrk="1" hangingPunct="1">
              <a:buFont typeface="Wingdings" pitchFamily="2" charset="2"/>
              <a:buNone/>
            </a:pPr>
            <a:r>
              <a:rPr lang="en-US" i="1" smtClean="0"/>
              <a:t>The scientist showed </a:t>
            </a:r>
            <a:r>
              <a:rPr lang="en-US" i="1" smtClean="0">
                <a:solidFill>
                  <a:srgbClr val="FF0066"/>
                </a:solidFill>
              </a:rPr>
              <a:t>us</a:t>
            </a:r>
            <a:r>
              <a:rPr lang="en-US" i="1" smtClean="0"/>
              <a:t> </a:t>
            </a:r>
            <a:r>
              <a:rPr lang="en-US" i="1" smtClean="0">
                <a:solidFill>
                  <a:srgbClr val="0066CC"/>
                </a:solidFill>
              </a:rPr>
              <a:t>his</a:t>
            </a:r>
            <a:r>
              <a:rPr lang="en-US" i="1" smtClean="0"/>
              <a:t> invention.</a:t>
            </a:r>
          </a:p>
          <a:p>
            <a:pPr lvl="1" eaLnBrk="1" hangingPunct="1">
              <a:buFont typeface="Wingdings" pitchFamily="2" charset="2"/>
              <a:buNone/>
            </a:pPr>
            <a:r>
              <a:rPr lang="en-US" i="1" smtClean="0"/>
              <a:t>The scientist showed </a:t>
            </a:r>
            <a:r>
              <a:rPr lang="en-US" i="1" smtClean="0">
                <a:solidFill>
                  <a:srgbClr val="FF0066"/>
                </a:solidFill>
              </a:rPr>
              <a:t>us</a:t>
            </a:r>
            <a:r>
              <a:rPr lang="en-US" i="1" smtClean="0"/>
              <a:t> </a:t>
            </a:r>
            <a:r>
              <a:rPr lang="en-US" i="1" smtClean="0">
                <a:solidFill>
                  <a:srgbClr val="0066CC"/>
                </a:solidFill>
              </a:rPr>
              <a:t>her</a:t>
            </a:r>
            <a:r>
              <a:rPr lang="en-US" i="1" smtClean="0"/>
              <a:t> invention.</a:t>
            </a:r>
          </a:p>
          <a:p>
            <a:pPr lvl="1" eaLnBrk="1" hangingPunct="1">
              <a:buFont typeface="Wingdings" pitchFamily="2" charset="2"/>
              <a:buNone/>
            </a:pPr>
            <a:r>
              <a:rPr lang="en-US" i="1" smtClean="0"/>
              <a:t>The scientists showed  </a:t>
            </a:r>
            <a:r>
              <a:rPr lang="en-US" i="1" smtClean="0">
                <a:solidFill>
                  <a:srgbClr val="FF0000"/>
                </a:solidFill>
              </a:rPr>
              <a:t>us</a:t>
            </a:r>
            <a:r>
              <a:rPr lang="en-US" i="1" smtClean="0"/>
              <a:t> </a:t>
            </a:r>
            <a:r>
              <a:rPr lang="en-US" i="1" smtClean="0">
                <a:solidFill>
                  <a:srgbClr val="0070C0"/>
                </a:solidFill>
              </a:rPr>
              <a:t>their</a:t>
            </a:r>
            <a:r>
              <a:rPr lang="en-US" i="1" smtClean="0"/>
              <a:t> invention.</a:t>
            </a:r>
          </a:p>
          <a:p>
            <a:pPr eaLnBrk="1" hangingPunct="1"/>
            <a:r>
              <a:rPr lang="en-US" smtClean="0"/>
              <a:t>Use an object pronoun after a preposition</a:t>
            </a:r>
          </a:p>
          <a:p>
            <a:pPr eaLnBrk="1" hangingPunct="1">
              <a:buFont typeface="Wingdings" pitchFamily="2" charset="2"/>
              <a:buNone/>
            </a:pPr>
            <a:r>
              <a:rPr lang="en-US" smtClean="0"/>
              <a:t>    </a:t>
            </a:r>
            <a:r>
              <a:rPr lang="en-US" sz="2400" i="1" smtClean="0"/>
              <a:t>Between</a:t>
            </a:r>
            <a:r>
              <a:rPr lang="en-US" sz="2400" i="1" smtClean="0">
                <a:solidFill>
                  <a:srgbClr val="FF0066"/>
                </a:solidFill>
              </a:rPr>
              <a:t> us</a:t>
            </a:r>
            <a:r>
              <a:rPr lang="en-US" sz="2400" i="1" smtClean="0"/>
              <a:t>, the competition is unimportant.</a:t>
            </a:r>
          </a:p>
        </p:txBody>
      </p:sp>
      <p:pic>
        <p:nvPicPr>
          <p:cNvPr id="7173" name="Picture 5" descr="C:\Users\elcgm\AppData\Local\Microsoft\Windows\Temporary Internet Files\Content.IE5\ASRDWG4E\MC900434663[1].wmf"/>
          <p:cNvPicPr>
            <a:picLocks noChangeAspect="1" noChangeArrowheads="1"/>
          </p:cNvPicPr>
          <p:nvPr/>
        </p:nvPicPr>
        <p:blipFill>
          <a:blip r:embed="rId2" cstate="print"/>
          <a:srcRect/>
          <a:stretch>
            <a:fillRect/>
          </a:stretch>
        </p:blipFill>
        <p:spPr bwMode="auto">
          <a:xfrm>
            <a:off x="6858000" y="2743200"/>
            <a:ext cx="400050" cy="528638"/>
          </a:xfrm>
          <a:prstGeom prst="rect">
            <a:avLst/>
          </a:prstGeom>
          <a:noFill/>
          <a:ln w="9525">
            <a:noFill/>
            <a:miter lim="800000"/>
            <a:headEnd/>
            <a:tailEnd/>
          </a:ln>
        </p:spPr>
      </p:pic>
      <p:pic>
        <p:nvPicPr>
          <p:cNvPr id="7174" name="Picture 5" descr="C:\Users\elcgm\AppData\Local\Microsoft\Windows\Temporary Internet Files\Content.IE5\ASRDWG4E\MC900434663[1].wmf"/>
          <p:cNvPicPr>
            <a:picLocks noChangeAspect="1" noChangeArrowheads="1"/>
          </p:cNvPicPr>
          <p:nvPr/>
        </p:nvPicPr>
        <p:blipFill>
          <a:blip r:embed="rId2" cstate="print"/>
          <a:srcRect/>
          <a:stretch>
            <a:fillRect/>
          </a:stretch>
        </p:blipFill>
        <p:spPr bwMode="auto">
          <a:xfrm>
            <a:off x="6858000" y="3276600"/>
            <a:ext cx="400050" cy="528638"/>
          </a:xfrm>
          <a:prstGeom prst="rect">
            <a:avLst/>
          </a:prstGeom>
          <a:noFill/>
          <a:ln w="9525">
            <a:noFill/>
            <a:miter lim="800000"/>
            <a:headEnd/>
            <a:tailEnd/>
          </a:ln>
        </p:spPr>
      </p:pic>
      <p:pic>
        <p:nvPicPr>
          <p:cNvPr id="7175" name="Picture 5" descr="C:\Users\elcgm\AppData\Local\Microsoft\Windows\Temporary Internet Files\Content.IE5\ASRDWG4E\MC900434663[1].wmf"/>
          <p:cNvPicPr>
            <a:picLocks noChangeAspect="1" noChangeArrowheads="1"/>
          </p:cNvPicPr>
          <p:nvPr/>
        </p:nvPicPr>
        <p:blipFill>
          <a:blip r:embed="rId2" cstate="print"/>
          <a:srcRect/>
          <a:stretch>
            <a:fillRect/>
          </a:stretch>
        </p:blipFill>
        <p:spPr bwMode="auto">
          <a:xfrm>
            <a:off x="7239000" y="3581400"/>
            <a:ext cx="400050" cy="528638"/>
          </a:xfrm>
          <a:prstGeom prst="rect">
            <a:avLst/>
          </a:prstGeom>
          <a:noFill/>
          <a:ln w="9525">
            <a:noFill/>
            <a:miter lim="800000"/>
            <a:headEnd/>
            <a:tailEnd/>
          </a:ln>
        </p:spPr>
      </p:pic>
      <p:pic>
        <p:nvPicPr>
          <p:cNvPr id="7176" name="Picture 5" descr="C:\Users\elcgm\AppData\Local\Microsoft\Windows\Temporary Internet Files\Content.IE5\ASRDWG4E\MC900434663[1].wmf"/>
          <p:cNvPicPr>
            <a:picLocks noChangeAspect="1" noChangeArrowheads="1"/>
          </p:cNvPicPr>
          <p:nvPr/>
        </p:nvPicPr>
        <p:blipFill>
          <a:blip r:embed="rId2" cstate="print"/>
          <a:srcRect/>
          <a:stretch>
            <a:fillRect/>
          </a:stretch>
        </p:blipFill>
        <p:spPr bwMode="auto">
          <a:xfrm>
            <a:off x="7391400" y="4724400"/>
            <a:ext cx="400050" cy="528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8195" name="Rectangle 2"/>
          <p:cNvSpPr>
            <a:spLocks noGrp="1" noChangeArrowheads="1"/>
          </p:cNvSpPr>
          <p:nvPr>
            <p:ph type="title"/>
          </p:nvPr>
        </p:nvSpPr>
        <p:spPr/>
        <p:txBody>
          <a:bodyPr/>
          <a:lstStyle/>
          <a:p>
            <a:pPr eaLnBrk="1" hangingPunct="1"/>
            <a:r>
              <a:rPr lang="en-US" sz="3200" b="1" smtClean="0"/>
              <a:t>Rules for Using Personal Pronouns</a:t>
            </a:r>
          </a:p>
        </p:txBody>
      </p:sp>
      <p:sp>
        <p:nvSpPr>
          <p:cNvPr id="8196" name="Rectangle 3"/>
          <p:cNvSpPr>
            <a:spLocks noGrp="1" noChangeArrowheads="1"/>
          </p:cNvSpPr>
          <p:nvPr>
            <p:ph type="body" idx="1"/>
          </p:nvPr>
        </p:nvSpPr>
        <p:spPr>
          <a:xfrm>
            <a:off x="949325" y="1828800"/>
            <a:ext cx="7661275" cy="4419600"/>
          </a:xfrm>
        </p:spPr>
        <p:txBody>
          <a:bodyPr/>
          <a:lstStyle/>
          <a:p>
            <a:pPr eaLnBrk="1" hangingPunct="1">
              <a:lnSpc>
                <a:spcPct val="90000"/>
              </a:lnSpc>
            </a:pPr>
            <a:r>
              <a:rPr lang="en-US" smtClean="0"/>
              <a:t>Do not confuse </a:t>
            </a:r>
            <a:r>
              <a:rPr lang="en-US" i="1" smtClean="0">
                <a:solidFill>
                  <a:srgbClr val="FF0066"/>
                </a:solidFill>
              </a:rPr>
              <a:t>its</a:t>
            </a:r>
            <a:r>
              <a:rPr lang="en-US" smtClean="0"/>
              <a:t> with </a:t>
            </a:r>
            <a:r>
              <a:rPr lang="en-US" i="1" smtClean="0">
                <a:solidFill>
                  <a:srgbClr val="0066CC"/>
                </a:solidFill>
              </a:rPr>
              <a:t>it’s</a:t>
            </a:r>
          </a:p>
          <a:p>
            <a:pPr marL="561975" lvl="1" indent="-112713" eaLnBrk="1" hangingPunct="1">
              <a:lnSpc>
                <a:spcPct val="90000"/>
              </a:lnSpc>
              <a:buFont typeface="Wingdings" pitchFamily="2" charset="2"/>
              <a:buNone/>
            </a:pPr>
            <a:r>
              <a:rPr lang="en-US" i="1" smtClean="0"/>
              <a:t>its: belonging to it  (</a:t>
            </a:r>
            <a:r>
              <a:rPr lang="en-US" i="1" smtClean="0">
                <a:solidFill>
                  <a:srgbClr val="FF0066"/>
                </a:solidFill>
              </a:rPr>
              <a:t>its</a:t>
            </a:r>
            <a:r>
              <a:rPr lang="en-US" i="1" smtClean="0"/>
              <a:t> engine=the engine of the car) </a:t>
            </a:r>
          </a:p>
          <a:p>
            <a:pPr marL="561975" lvl="1" indent="-112713" eaLnBrk="1" hangingPunct="1">
              <a:lnSpc>
                <a:spcPct val="90000"/>
              </a:lnSpc>
              <a:buFont typeface="Wingdings" pitchFamily="2" charset="2"/>
              <a:buNone/>
            </a:pPr>
            <a:r>
              <a:rPr lang="en-US" i="1" smtClean="0"/>
              <a:t>it’s: a contracted form of </a:t>
            </a:r>
            <a:r>
              <a:rPr lang="en-US" i="1" u="sng" smtClean="0"/>
              <a:t>it is</a:t>
            </a:r>
            <a:r>
              <a:rPr lang="en-US" i="1" smtClean="0"/>
              <a:t> (</a:t>
            </a:r>
            <a:r>
              <a:rPr lang="en-US" i="1" smtClean="0">
                <a:solidFill>
                  <a:srgbClr val="FF0066"/>
                </a:solidFill>
              </a:rPr>
              <a:t>it’s</a:t>
            </a:r>
            <a:r>
              <a:rPr lang="en-US" i="1" smtClean="0"/>
              <a:t> raining)</a:t>
            </a:r>
          </a:p>
          <a:p>
            <a:pPr marL="561975" lvl="1" indent="-112713" eaLnBrk="1" hangingPunct="1">
              <a:lnSpc>
                <a:spcPct val="90000"/>
              </a:lnSpc>
              <a:buFont typeface="Wingdings" pitchFamily="2" charset="2"/>
              <a:buNone/>
            </a:pPr>
            <a:endParaRPr lang="en-US" i="1" smtClean="0"/>
          </a:p>
          <a:p>
            <a:pPr eaLnBrk="1" hangingPunct="1">
              <a:lnSpc>
                <a:spcPct val="90000"/>
              </a:lnSpc>
            </a:pPr>
            <a:r>
              <a:rPr lang="en-US" smtClean="0"/>
              <a:t>Use the appropriate forms for reflexive pronouns</a:t>
            </a:r>
          </a:p>
          <a:p>
            <a:pPr marL="561975" lvl="1" indent="-112713" eaLnBrk="1" hangingPunct="1">
              <a:lnSpc>
                <a:spcPct val="90000"/>
              </a:lnSpc>
              <a:buFont typeface="Wingdings" pitchFamily="2" charset="2"/>
              <a:buNone/>
            </a:pPr>
            <a:r>
              <a:rPr lang="en-US" i="1" smtClean="0"/>
              <a:t>You have to do the assignment </a:t>
            </a:r>
            <a:r>
              <a:rPr lang="en-US" i="1" smtClean="0">
                <a:solidFill>
                  <a:srgbClr val="FF0066"/>
                </a:solidFill>
              </a:rPr>
              <a:t>yourself</a:t>
            </a:r>
            <a:r>
              <a:rPr lang="en-US" i="1" smtClean="0"/>
              <a:t>. </a:t>
            </a:r>
          </a:p>
          <a:p>
            <a:pPr marL="561975" lvl="1" indent="-112713" eaLnBrk="1" hangingPunct="1">
              <a:lnSpc>
                <a:spcPct val="90000"/>
              </a:lnSpc>
              <a:buFont typeface="Wingdings" pitchFamily="2" charset="2"/>
              <a:buNone/>
            </a:pPr>
            <a:r>
              <a:rPr lang="en-US" i="1" smtClean="0"/>
              <a:t>	(one person)</a:t>
            </a:r>
          </a:p>
          <a:p>
            <a:pPr marL="561975" lvl="1" indent="-112713" eaLnBrk="1" hangingPunct="1">
              <a:lnSpc>
                <a:spcPct val="90000"/>
              </a:lnSpc>
              <a:buFont typeface="Wingdings" pitchFamily="2" charset="2"/>
              <a:buNone/>
            </a:pPr>
            <a:r>
              <a:rPr lang="en-US" i="1" smtClean="0"/>
              <a:t>You have to work among </a:t>
            </a:r>
            <a:r>
              <a:rPr lang="en-US" i="1" smtClean="0">
                <a:solidFill>
                  <a:srgbClr val="FF0066"/>
                </a:solidFill>
              </a:rPr>
              <a:t>yourselves</a:t>
            </a:r>
            <a:r>
              <a:rPr lang="en-US" i="1" smtClean="0"/>
              <a:t> for this project. (more than one person)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9219" name="Rectangle 2"/>
          <p:cNvSpPr>
            <a:spLocks noGrp="1" noChangeArrowheads="1"/>
          </p:cNvSpPr>
          <p:nvPr>
            <p:ph type="title"/>
          </p:nvPr>
        </p:nvSpPr>
        <p:spPr/>
        <p:txBody>
          <a:bodyPr/>
          <a:lstStyle/>
          <a:p>
            <a:pPr eaLnBrk="1" hangingPunct="1"/>
            <a:r>
              <a:rPr lang="en-US" sz="3200" b="1" smtClean="0"/>
              <a:t>Pronoun Reference</a:t>
            </a:r>
          </a:p>
        </p:txBody>
      </p:sp>
      <p:sp>
        <p:nvSpPr>
          <p:cNvPr id="9220" name="Rectangle 3"/>
          <p:cNvSpPr>
            <a:spLocks noGrp="1" noChangeArrowheads="1"/>
          </p:cNvSpPr>
          <p:nvPr>
            <p:ph type="body" idx="1"/>
          </p:nvPr>
        </p:nvSpPr>
        <p:spPr>
          <a:xfrm>
            <a:off x="949325" y="1981200"/>
            <a:ext cx="7661275" cy="3276600"/>
          </a:xfrm>
        </p:spPr>
        <p:txBody>
          <a:bodyPr/>
          <a:lstStyle/>
          <a:p>
            <a:pPr eaLnBrk="1" hangingPunct="1"/>
            <a:r>
              <a:rPr lang="en-US" smtClean="0"/>
              <a:t>Use a pronoun to refer to a noun phrase or another pronoun (called the </a:t>
            </a:r>
            <a:r>
              <a:rPr lang="en-US" i="1" smtClean="0"/>
              <a:t>antecedent</a:t>
            </a:r>
            <a:r>
              <a:rPr lang="en-US" smtClean="0"/>
              <a:t>) mentioned earlier in your writing. </a:t>
            </a:r>
          </a:p>
          <a:p>
            <a:pPr marL="561975" lvl="1" indent="-112713" eaLnBrk="1" hangingPunct="1">
              <a:buFont typeface="Wingdings" pitchFamily="2" charset="2"/>
              <a:buNone/>
            </a:pPr>
            <a:r>
              <a:rPr lang="en-US" i="1" u="sng" smtClean="0"/>
              <a:t/>
            </a:r>
            <a:br>
              <a:rPr lang="en-US" i="1" u="sng" smtClean="0"/>
            </a:br>
            <a:r>
              <a:rPr lang="en-US" i="1" smtClean="0"/>
              <a:t>Cancer is a major illness, but not everyone who contracts cancer will die from </a:t>
            </a:r>
            <a:r>
              <a:rPr lang="en-US" i="1" smtClean="0">
                <a:solidFill>
                  <a:srgbClr val="FF0066"/>
                </a:solidFill>
              </a:rPr>
              <a:t>it</a:t>
            </a:r>
            <a:r>
              <a:rPr lang="en-US" i="1" smtClean="0"/>
              <a:t>.</a:t>
            </a:r>
            <a:r>
              <a:rPr lang="en-US" smtClean="0"/>
              <a:t> </a:t>
            </a:r>
          </a:p>
        </p:txBody>
      </p:sp>
      <p:sp>
        <p:nvSpPr>
          <p:cNvPr id="78852" name="Text Box 4"/>
          <p:cNvSpPr txBox="1">
            <a:spLocks noChangeArrowheads="1"/>
          </p:cNvSpPr>
          <p:nvPr/>
        </p:nvSpPr>
        <p:spPr bwMode="auto">
          <a:xfrm>
            <a:off x="4419600" y="4724400"/>
            <a:ext cx="3810000" cy="396875"/>
          </a:xfrm>
          <a:prstGeom prst="rect">
            <a:avLst/>
          </a:prstGeom>
          <a:solidFill>
            <a:srgbClr val="99CCFF"/>
          </a:solidFill>
          <a:ln w="9525">
            <a:noFill/>
            <a:miter lim="800000"/>
            <a:headEnd/>
            <a:tailEnd/>
          </a:ln>
        </p:spPr>
        <p:txBody>
          <a:bodyPr>
            <a:spAutoFit/>
          </a:bodyPr>
          <a:lstStyle/>
          <a:p>
            <a:pPr algn="ctr">
              <a:spcBef>
                <a:spcPct val="50000"/>
              </a:spcBef>
            </a:pPr>
            <a:r>
              <a:rPr lang="en-US" sz="2000" b="1"/>
              <a:t>Name the </a:t>
            </a:r>
            <a:r>
              <a:rPr lang="en-US" sz="2000" b="1">
                <a:solidFill>
                  <a:srgbClr val="FF0066"/>
                </a:solidFill>
              </a:rPr>
              <a:t>highlighted</a:t>
            </a:r>
            <a:r>
              <a:rPr lang="en-US" sz="2000" b="1"/>
              <a:t> 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10243" name="Rectangle 2"/>
          <p:cNvSpPr>
            <a:spLocks noGrp="1" noChangeArrowheads="1"/>
          </p:cNvSpPr>
          <p:nvPr>
            <p:ph type="title"/>
          </p:nvPr>
        </p:nvSpPr>
        <p:spPr/>
        <p:txBody>
          <a:bodyPr/>
          <a:lstStyle/>
          <a:p>
            <a:pPr eaLnBrk="1" hangingPunct="1"/>
            <a:r>
              <a:rPr lang="en-US" sz="3200" b="1" smtClean="0"/>
              <a:t>Pronoun Reference</a:t>
            </a:r>
          </a:p>
        </p:txBody>
      </p:sp>
      <p:sp>
        <p:nvSpPr>
          <p:cNvPr id="10244" name="Rectangle 3"/>
          <p:cNvSpPr>
            <a:spLocks noGrp="1" noChangeArrowheads="1"/>
          </p:cNvSpPr>
          <p:nvPr>
            <p:ph type="body" idx="1"/>
          </p:nvPr>
        </p:nvSpPr>
        <p:spPr/>
        <p:txBody>
          <a:bodyPr/>
          <a:lstStyle/>
          <a:p>
            <a:pPr marL="561975" lvl="1" indent="-112713" eaLnBrk="1" hangingPunct="1">
              <a:buFont typeface="Wingdings" pitchFamily="2" charset="2"/>
              <a:buNone/>
            </a:pPr>
            <a:endParaRPr lang="en-US" i="1" u="sng" smtClean="0"/>
          </a:p>
          <a:p>
            <a:pPr marL="561975" lvl="1" indent="-112713" eaLnBrk="1" hangingPunct="1">
              <a:buFont typeface="Wingdings" pitchFamily="2" charset="2"/>
              <a:buNone/>
            </a:pPr>
            <a:r>
              <a:rPr lang="en-US" i="1" smtClean="0"/>
              <a:t> </a:t>
            </a:r>
            <a:r>
              <a:rPr lang="en-US" i="1" u="sng" smtClean="0"/>
              <a:t>Cancer</a:t>
            </a:r>
            <a:r>
              <a:rPr lang="en-US" i="1" smtClean="0"/>
              <a:t> is a major illness, but not everyone who contracts cancer will die from </a:t>
            </a:r>
            <a:r>
              <a:rPr lang="en-US" i="1" smtClean="0">
                <a:solidFill>
                  <a:srgbClr val="FF0066"/>
                </a:solidFill>
              </a:rPr>
              <a:t>it</a:t>
            </a:r>
            <a:r>
              <a:rPr lang="en-US" i="1" smtClean="0"/>
              <a:t>.</a:t>
            </a:r>
            <a:r>
              <a:rPr lang="en-US" smtClean="0"/>
              <a:t> </a:t>
            </a:r>
          </a:p>
        </p:txBody>
      </p:sp>
      <p:sp>
        <p:nvSpPr>
          <p:cNvPr id="79876" name="Text Box 4"/>
          <p:cNvSpPr txBox="1">
            <a:spLocks noChangeArrowheads="1"/>
          </p:cNvSpPr>
          <p:nvPr/>
        </p:nvSpPr>
        <p:spPr bwMode="auto">
          <a:xfrm>
            <a:off x="1981200" y="4191000"/>
            <a:ext cx="5562600" cy="862013"/>
          </a:xfrm>
          <a:prstGeom prst="rect">
            <a:avLst/>
          </a:prstGeom>
          <a:solidFill>
            <a:srgbClr val="99CCFF"/>
          </a:solidFill>
          <a:ln w="9525">
            <a:noFill/>
            <a:miter lim="800000"/>
            <a:headEnd/>
            <a:tailEnd/>
          </a:ln>
        </p:spPr>
        <p:txBody>
          <a:bodyPr>
            <a:spAutoFit/>
          </a:bodyPr>
          <a:lstStyle/>
          <a:p>
            <a:pPr>
              <a:spcBef>
                <a:spcPct val="50000"/>
              </a:spcBef>
            </a:pPr>
            <a:r>
              <a:rPr lang="en-US" sz="2000" b="1"/>
              <a:t>Cancer is the antecedent of </a:t>
            </a:r>
            <a:r>
              <a:rPr lang="en-US" sz="2000" b="1" i="1"/>
              <a:t>it</a:t>
            </a:r>
            <a:r>
              <a:rPr lang="en-US" sz="2000" b="1"/>
              <a:t> </a:t>
            </a:r>
          </a:p>
          <a:p>
            <a:pPr>
              <a:spcBef>
                <a:spcPct val="50000"/>
              </a:spcBef>
            </a:pPr>
            <a:r>
              <a:rPr lang="en-US" sz="2000" b="1"/>
              <a:t>and </a:t>
            </a:r>
            <a:r>
              <a:rPr lang="en-US" sz="2000" b="1" i="1"/>
              <a:t>it</a:t>
            </a:r>
            <a:r>
              <a:rPr lang="en-US" sz="2000" b="1"/>
              <a:t> is the pronoun reference for cancer.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11267" name="Rectangle 2"/>
          <p:cNvSpPr>
            <a:spLocks noGrp="1" noChangeArrowheads="1"/>
          </p:cNvSpPr>
          <p:nvPr>
            <p:ph type="title"/>
          </p:nvPr>
        </p:nvSpPr>
        <p:spPr/>
        <p:txBody>
          <a:bodyPr/>
          <a:lstStyle/>
          <a:p>
            <a:pPr eaLnBrk="1" hangingPunct="1"/>
            <a:r>
              <a:rPr lang="en-US" sz="3200" b="1" smtClean="0"/>
              <a:t>Pronoun Reference</a:t>
            </a:r>
          </a:p>
        </p:txBody>
      </p:sp>
      <p:sp>
        <p:nvSpPr>
          <p:cNvPr id="11268" name="Rectangle 3"/>
          <p:cNvSpPr>
            <a:spLocks noGrp="1" noChangeArrowheads="1"/>
          </p:cNvSpPr>
          <p:nvPr>
            <p:ph type="body" idx="1"/>
          </p:nvPr>
        </p:nvSpPr>
        <p:spPr/>
        <p:txBody>
          <a:bodyPr/>
          <a:lstStyle/>
          <a:p>
            <a:pPr eaLnBrk="1" hangingPunct="1"/>
            <a:r>
              <a:rPr lang="en-US" smtClean="0"/>
              <a:t>The antecedent must be specified before the use of the pronoun. </a:t>
            </a:r>
          </a:p>
          <a:p>
            <a:pPr marL="561975" lvl="1" indent="-112713" eaLnBrk="1" hangingPunct="1">
              <a:buFont typeface="Wingdings" pitchFamily="2" charset="2"/>
              <a:buNone/>
            </a:pPr>
            <a:endParaRPr lang="en-US" sz="1800" i="1" smtClean="0">
              <a:solidFill>
                <a:srgbClr val="0066CC"/>
              </a:solidFill>
            </a:endParaRPr>
          </a:p>
          <a:p>
            <a:pPr marL="561975" lvl="1" indent="-112713" eaLnBrk="1" hangingPunct="1">
              <a:buFont typeface="Wingdings" pitchFamily="2" charset="2"/>
              <a:buNone/>
            </a:pPr>
            <a:r>
              <a:rPr lang="en-US" i="1" smtClean="0"/>
              <a:t> Imaging is an important diagnostic tool for determining the stage and the precise locations of cancer to aid in cancer treatment plans. It can also be used to check if cancer has returned.</a:t>
            </a:r>
            <a:r>
              <a:rPr lang="en-US" smtClean="0"/>
              <a:t> </a:t>
            </a:r>
            <a:br>
              <a:rPr lang="en-US" smtClean="0"/>
            </a:br>
            <a:endParaRPr lang="en-US" smtClean="0"/>
          </a:p>
        </p:txBody>
      </p:sp>
      <p:sp>
        <p:nvSpPr>
          <p:cNvPr id="80900" name="Text Box 4"/>
          <p:cNvSpPr txBox="1">
            <a:spLocks noChangeArrowheads="1"/>
          </p:cNvSpPr>
          <p:nvPr/>
        </p:nvSpPr>
        <p:spPr bwMode="auto">
          <a:xfrm>
            <a:off x="4114800" y="5105400"/>
            <a:ext cx="3962400" cy="400050"/>
          </a:xfrm>
          <a:prstGeom prst="rect">
            <a:avLst/>
          </a:prstGeom>
          <a:solidFill>
            <a:srgbClr val="99CCFF"/>
          </a:solidFill>
          <a:ln w="9525">
            <a:noFill/>
            <a:miter lim="800000"/>
            <a:headEnd/>
            <a:tailEnd/>
          </a:ln>
        </p:spPr>
        <p:txBody>
          <a:bodyPr>
            <a:spAutoFit/>
          </a:bodyPr>
          <a:lstStyle/>
          <a:p>
            <a:pPr algn="ctr">
              <a:spcBef>
                <a:spcPct val="50000"/>
              </a:spcBef>
            </a:pPr>
            <a:r>
              <a:rPr lang="en-US" sz="2000" b="1"/>
              <a:t>Imaging is the antecedent of </a:t>
            </a:r>
            <a:r>
              <a:rPr lang="en-US" sz="2000" b="1" i="1"/>
              <a:t>it</a:t>
            </a:r>
            <a:endParaRPr 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12291" name="Rectangle 2"/>
          <p:cNvSpPr>
            <a:spLocks noGrp="1" noChangeArrowheads="1"/>
          </p:cNvSpPr>
          <p:nvPr>
            <p:ph type="title"/>
          </p:nvPr>
        </p:nvSpPr>
        <p:spPr/>
        <p:txBody>
          <a:bodyPr/>
          <a:lstStyle/>
          <a:p>
            <a:pPr eaLnBrk="1" hangingPunct="1"/>
            <a:r>
              <a:rPr lang="en-US" sz="3200" b="1" smtClean="0"/>
              <a:t>Pronoun Agreement</a:t>
            </a:r>
          </a:p>
        </p:txBody>
      </p:sp>
      <p:sp>
        <p:nvSpPr>
          <p:cNvPr id="13316" name="Rectangle 3"/>
          <p:cNvSpPr>
            <a:spLocks noGrp="1" noChangeArrowheads="1"/>
          </p:cNvSpPr>
          <p:nvPr>
            <p:ph type="body" idx="1"/>
          </p:nvPr>
        </p:nvSpPr>
        <p:spPr/>
        <p:txBody>
          <a:bodyPr/>
          <a:lstStyle/>
          <a:p>
            <a:pPr eaLnBrk="1" hangingPunct="1">
              <a:defRPr/>
            </a:pPr>
            <a:r>
              <a:rPr lang="en-US" dirty="0" smtClean="0"/>
              <a:t>A singular pronoun refers to a singular word or phrase </a:t>
            </a:r>
          </a:p>
          <a:p>
            <a:pPr marL="447675" lvl="1" indent="-447675" eaLnBrk="1" hangingPunct="1">
              <a:buClr>
                <a:schemeClr val="accent1"/>
              </a:buClr>
              <a:buSzPct val="70000"/>
              <a:buFont typeface="Wingdings" pitchFamily="2" charset="2"/>
              <a:buNone/>
              <a:defRPr/>
            </a:pPr>
            <a:endParaRPr lang="en-US" i="1" dirty="0" smtClean="0"/>
          </a:p>
          <a:p>
            <a:pPr marL="447675" lvl="1" indent="-447675" eaLnBrk="1" hangingPunct="1">
              <a:buClr>
                <a:schemeClr val="accent1"/>
              </a:buClr>
              <a:buSzPct val="70000"/>
              <a:buFont typeface="Wingdings" pitchFamily="2" charset="2"/>
              <a:buNone/>
              <a:defRPr/>
            </a:pPr>
            <a:r>
              <a:rPr lang="en-US" i="1" dirty="0" smtClean="0"/>
              <a:t>		Computer technology has </a:t>
            </a:r>
            <a:r>
              <a:rPr lang="en-US" i="1" dirty="0" smtClean="0">
                <a:solidFill>
                  <a:srgbClr val="FF0066"/>
                </a:solidFill>
              </a:rPr>
              <a:t>its</a:t>
            </a:r>
            <a:r>
              <a:rPr lang="en-US" i="1" dirty="0" smtClean="0"/>
              <a:t> pros and cons.</a:t>
            </a:r>
          </a:p>
          <a:p>
            <a:pPr eaLnBrk="1" hangingPunct="1">
              <a:defRPr/>
            </a:pPr>
            <a:endParaRPr lang="en-US" dirty="0" smtClean="0"/>
          </a:p>
          <a:p>
            <a:pPr eaLnBrk="1" hangingPunct="1">
              <a:defRPr/>
            </a:pPr>
            <a:r>
              <a:rPr lang="en-US" dirty="0" smtClean="0"/>
              <a:t>A plural pronoun refers to a plural form. </a:t>
            </a:r>
          </a:p>
          <a:p>
            <a:pPr marL="561975" lvl="1" indent="-112713" eaLnBrk="1" hangingPunct="1">
              <a:buFont typeface="Wingdings" pitchFamily="2" charset="2"/>
              <a:buNone/>
              <a:defRPr/>
            </a:pPr>
            <a:endParaRPr lang="en-US" i="1" dirty="0" smtClean="0"/>
          </a:p>
          <a:p>
            <a:pPr marL="561975" lvl="1" indent="-112713" eaLnBrk="1" hangingPunct="1">
              <a:buFont typeface="Wingdings" pitchFamily="2" charset="2"/>
              <a:buNone/>
              <a:defRPr/>
            </a:pPr>
            <a:r>
              <a:rPr lang="en-US" i="1" dirty="0" smtClean="0"/>
              <a:t>		Different disciplines are engulfed with </a:t>
            </a:r>
            <a:r>
              <a:rPr lang="en-US" i="1" dirty="0" smtClean="0">
                <a:solidFill>
                  <a:srgbClr val="FF0066"/>
                </a:solidFill>
              </a:rPr>
              <a:t>their</a:t>
            </a:r>
            <a:r>
              <a:rPr lang="en-US" i="1" dirty="0" smtClean="0"/>
              <a:t> own 	ethical concerns.</a:t>
            </a:r>
            <a:endParaRPr lang="en-US" sz="1800" i="1" dirty="0" smtClean="0">
              <a:solidFill>
                <a:srgbClr val="0066CC"/>
              </a:solidFill>
            </a:endParaRPr>
          </a:p>
          <a:p>
            <a:pPr marL="561975" lvl="1" indent="-112713" eaLnBrk="1" hangingPunct="1">
              <a:buFont typeface="Wingdings" pitchFamily="2" charset="2"/>
              <a:buNone/>
              <a:defRPr/>
            </a:pPr>
            <a:r>
              <a:rPr lang="en-US" dirty="0" smtClean="0"/>
              <a:t> </a:t>
            </a:r>
            <a:br>
              <a:rPr lang="en-US" dirty="0" smtClean="0"/>
            </a:b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smtClean="0"/>
              <a:t/>
            </a:r>
            <a:br>
              <a:rPr lang="en-US" smtClean="0"/>
            </a:br>
            <a:r>
              <a:rPr lang="en-US" smtClean="0"/>
              <a:t>eg1471/jc/dec2008</a:t>
            </a:r>
          </a:p>
        </p:txBody>
      </p:sp>
      <p:sp>
        <p:nvSpPr>
          <p:cNvPr id="13315" name="Rectangle 2"/>
          <p:cNvSpPr>
            <a:spLocks noGrp="1" noChangeArrowheads="1"/>
          </p:cNvSpPr>
          <p:nvPr>
            <p:ph type="title"/>
          </p:nvPr>
        </p:nvSpPr>
        <p:spPr/>
        <p:txBody>
          <a:bodyPr/>
          <a:lstStyle/>
          <a:p>
            <a:pPr eaLnBrk="1" hangingPunct="1"/>
            <a:r>
              <a:rPr lang="en-US" sz="3200" b="1" smtClean="0"/>
              <a:t>Pronoun Agreement</a:t>
            </a:r>
          </a:p>
        </p:txBody>
      </p:sp>
      <p:sp>
        <p:nvSpPr>
          <p:cNvPr id="13316" name="Rectangle 3"/>
          <p:cNvSpPr>
            <a:spLocks noGrp="1" noChangeArrowheads="1"/>
          </p:cNvSpPr>
          <p:nvPr>
            <p:ph type="body" idx="1"/>
          </p:nvPr>
        </p:nvSpPr>
        <p:spPr/>
        <p:txBody>
          <a:bodyPr/>
          <a:lstStyle/>
          <a:p>
            <a:pPr eaLnBrk="1" hangingPunct="1">
              <a:lnSpc>
                <a:spcPct val="90000"/>
              </a:lnSpc>
            </a:pPr>
            <a:r>
              <a:rPr lang="en-US" smtClean="0"/>
              <a:t>A possessive adjective agrees in gender with its antecedent, not the noun following it. </a:t>
            </a:r>
          </a:p>
          <a:p>
            <a:pPr marL="561975" lvl="1" indent="-112713" eaLnBrk="1" hangingPunct="1">
              <a:lnSpc>
                <a:spcPct val="90000"/>
              </a:lnSpc>
              <a:buFont typeface="Wingdings" pitchFamily="2" charset="2"/>
              <a:buNone/>
            </a:pPr>
            <a:r>
              <a:rPr lang="en-US" i="1" smtClean="0"/>
              <a:t> </a:t>
            </a:r>
          </a:p>
          <a:p>
            <a:pPr marL="561975" lvl="1" indent="-112713" eaLnBrk="1" hangingPunct="1">
              <a:lnSpc>
                <a:spcPct val="90000"/>
              </a:lnSpc>
              <a:buFont typeface="Wingdings" pitchFamily="2" charset="2"/>
              <a:buNone/>
            </a:pPr>
            <a:r>
              <a:rPr lang="en-US" i="1" smtClean="0"/>
              <a:t>Marie Curie brought pride to </a:t>
            </a:r>
            <a:r>
              <a:rPr lang="en-US" i="1" smtClean="0">
                <a:solidFill>
                  <a:srgbClr val="FF0066"/>
                </a:solidFill>
              </a:rPr>
              <a:t>her </a:t>
            </a:r>
            <a:r>
              <a:rPr lang="en-US" i="1" smtClean="0"/>
              <a:t>country by winning the Nobel Prize.</a:t>
            </a:r>
          </a:p>
          <a:p>
            <a:pPr marL="561975" lvl="1" indent="-112713" eaLnBrk="1" hangingPunct="1">
              <a:lnSpc>
                <a:spcPct val="90000"/>
              </a:lnSpc>
              <a:buFont typeface="Wingdings" pitchFamily="2" charset="2"/>
              <a:buNone/>
            </a:pPr>
            <a:endParaRPr lang="en-US" i="1" smtClean="0"/>
          </a:p>
          <a:p>
            <a:pPr marL="561975" lvl="1" indent="-112713" eaLnBrk="1" hangingPunct="1">
              <a:lnSpc>
                <a:spcPct val="90000"/>
              </a:lnSpc>
              <a:buFont typeface="Wingdings" pitchFamily="2" charset="2"/>
              <a:buNone/>
            </a:pPr>
            <a:r>
              <a:rPr lang="en-US" i="1" smtClean="0"/>
              <a:t> Environmentalists showed </a:t>
            </a:r>
            <a:r>
              <a:rPr lang="en-US" i="1" smtClean="0">
                <a:solidFill>
                  <a:srgbClr val="FF0066"/>
                </a:solidFill>
              </a:rPr>
              <a:t>their </a:t>
            </a:r>
            <a:r>
              <a:rPr lang="en-US" i="1" smtClean="0"/>
              <a:t>displeasure by demonstrating at the recent G8 meeting. </a:t>
            </a:r>
            <a:endParaRPr lang="en-US" sz="1800" i="1" smtClean="0">
              <a:solidFill>
                <a:srgbClr val="0066CC"/>
              </a:solidFill>
            </a:endParaRPr>
          </a:p>
          <a:p>
            <a:pPr marL="561975" lvl="1" indent="-112713" eaLnBrk="1" hangingPunct="1">
              <a:lnSpc>
                <a:spcPct val="90000"/>
              </a:lnSpc>
              <a:buFont typeface="Wingdings" pitchFamily="2" charset="2"/>
              <a:buNone/>
            </a:pPr>
            <a:r>
              <a:rPr lang="en-US" smtClean="0"/>
              <a:t> </a:t>
            </a:r>
            <a:br>
              <a:rPr lang="en-US" smtClean="0"/>
            </a:b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ck of books design template [1]">
  <a:themeElements>
    <a:clrScheme name="Stack of books design template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ck of books design template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ck of books design template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ck of books design template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ck of books design template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ck of books design template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ck of books design template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ck of books design template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ck of books design template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ck of books design template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ck of books design template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ck of books design template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ck of books design template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ck of books design template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Stack of books design template [1]</Template>
  <TotalTime>1021</TotalTime>
  <Words>572</Words>
  <Application>Microsoft Office PowerPoint</Application>
  <PresentationFormat>On-screen Show (4:3)</PresentationFormat>
  <Paragraphs>163</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Century Gothic</vt:lpstr>
      <vt:lpstr>Calibri</vt:lpstr>
      <vt:lpstr>Wingdings</vt:lpstr>
      <vt:lpstr>Times New Roman</vt:lpstr>
      <vt:lpstr>Stack of books design template [1]</vt:lpstr>
      <vt:lpstr>Axis</vt:lpstr>
      <vt:lpstr>Pronouns</vt:lpstr>
      <vt:lpstr>Personal Pronouns</vt:lpstr>
      <vt:lpstr>Rules for Using Personal Pronouns</vt:lpstr>
      <vt:lpstr>Rules for Using Personal Pronouns</vt:lpstr>
      <vt:lpstr>Pronoun Reference</vt:lpstr>
      <vt:lpstr>Pronoun Reference</vt:lpstr>
      <vt:lpstr>Pronoun Reference</vt:lpstr>
      <vt:lpstr>Pronoun Agreement</vt:lpstr>
      <vt:lpstr>Pronoun Agreement</vt:lpstr>
      <vt:lpstr>Pronoun Agreement</vt:lpstr>
      <vt:lpstr>Pronoun Agreement</vt:lpstr>
      <vt:lpstr>Pronoun Agreement</vt:lpstr>
      <vt:lpstr>Demonstrative Pronouns</vt:lpstr>
      <vt:lpstr>Common Errors: 1</vt:lpstr>
      <vt:lpstr>Common Errors: 2</vt:lpstr>
      <vt:lpstr>Common Errors: 3</vt:lpstr>
      <vt:lpstr>Avoiding Repetition</vt:lpstr>
      <vt:lpstr>Reference</vt:lpstr>
    </vt:vector>
  </TitlesOfParts>
  <Company>National University of Singapore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Articles</dc:title>
  <dc:creator>Administrator</dc:creator>
  <cp:lastModifiedBy>elcfys</cp:lastModifiedBy>
  <cp:revision>47</cp:revision>
  <dcterms:created xsi:type="dcterms:W3CDTF">2008-12-12T02:55:41Z</dcterms:created>
  <dcterms:modified xsi:type="dcterms:W3CDTF">2013-08-15T09:23:24Z</dcterms:modified>
</cp:coreProperties>
</file>