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handoutMasterIdLst>
    <p:handoutMasterId r:id="rId11"/>
  </p:handoutMasterIdLst>
  <p:sldIdLst>
    <p:sldId id="256" r:id="rId3"/>
    <p:sldId id="279" r:id="rId4"/>
    <p:sldId id="287" r:id="rId5"/>
    <p:sldId id="288" r:id="rId6"/>
    <p:sldId id="289" r:id="rId7"/>
    <p:sldId id="290" r:id="rId8"/>
    <p:sldId id="291" r:id="rId9"/>
    <p:sldId id="27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72D"/>
    <a:srgbClr val="CCCCFF"/>
    <a:srgbClr val="99CCFF"/>
    <a:srgbClr val="CCECFF"/>
    <a:srgbClr val="FF0066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96AEA-CDB8-4ABC-8259-D4E06E766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5402B-F683-453F-BCB5-7BE4C8E9B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05074-1150-4DFC-93EA-D0049B7B1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7FD3B-33FE-421E-8D55-32362C5E9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172F8-94CB-4588-A46B-4E7D9D430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4244-FCCE-4F03-A2D1-8C8A0DB64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AF0DF-4D36-4898-9268-BFDD44D60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3C1FE-028A-4A74-A3A6-C84A9A8F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F92D2-CC0F-486F-ABB6-1B5217078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6063-A189-4F71-B5F8-A993FFA74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D358-EBBA-43DA-913E-0EE43B8A0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AAF8E-FDE3-4972-BBC0-E5587E630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D9CBA-E127-4DBB-B888-832FF93F4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A464A-0B61-4DF4-80FB-549814BC7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7C580-EAEF-4E71-8AA4-C37386941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F7C48-C17B-4921-BBF7-61567A646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B134F-014B-497B-AA28-C623C0FA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8D3FA-AF3E-4A6B-84FC-9AE6A8694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DF255-A8EE-4770-A040-6CE4D126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56630-3104-4CCD-9CFB-23FAAA530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F022-F377-44BD-BC13-592993F49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BFDB2-D698-48B9-94AA-AED81EDA3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FC16-86CE-4B74-ADA6-0D41A734B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673909F-E124-4956-AEC1-58E516B27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059090C-9FB6-4A7C-AE12-290278559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Run-on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Run-on Sentences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run-on sentence error occurs when two independent clauses are put together without  punctuation or a connector.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i="1" smtClean="0">
                <a:solidFill>
                  <a:srgbClr val="0066CC"/>
                </a:solidFill>
              </a:rPr>
              <a:t>     </a:t>
            </a:r>
            <a:r>
              <a:rPr lang="en-US" sz="2100" i="1" smtClean="0">
                <a:solidFill>
                  <a:srgbClr val="FF0000"/>
                </a:solidFill>
              </a:rPr>
              <a:t>*</a:t>
            </a:r>
            <a:r>
              <a:rPr lang="en-US" i="1" smtClean="0"/>
              <a:t>Engineering feats have propelled mankind forward they may also have caused a huge divide between the developed and the developing countries.</a:t>
            </a:r>
            <a:r>
              <a:rPr lang="en-US" i="1" smtClean="0">
                <a:solidFill>
                  <a:srgbClr val="FF0066"/>
                </a:solidFill>
              </a:rPr>
              <a:t>x 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FF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100" i="1" smtClean="0"/>
              <a:t>     </a:t>
            </a:r>
            <a:endParaRPr lang="en-US" sz="2100" i="1" smtClean="0">
              <a:solidFill>
                <a:srgbClr val="FF0066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Run-on Sentences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punctuation used to avoid this is either a </a:t>
            </a:r>
            <a:r>
              <a:rPr lang="en-US" i="1" smtClean="0"/>
              <a:t>full stop</a:t>
            </a:r>
            <a:r>
              <a:rPr lang="en-US" smtClean="0"/>
              <a:t> or a </a:t>
            </a:r>
            <a:r>
              <a:rPr lang="en-US" i="1" smtClean="0"/>
              <a:t>semicolon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 smtClean="0">
                <a:solidFill>
                  <a:srgbClr val="0066CC"/>
                </a:solidFill>
              </a:rPr>
              <a:t>       </a:t>
            </a:r>
            <a:r>
              <a:rPr lang="en-US" sz="2000" i="1" smtClean="0"/>
              <a:t>Engineering feats have propelled mankind forward</a:t>
            </a:r>
            <a:r>
              <a:rPr lang="en-US" sz="2000" b="1" i="1" smtClean="0">
                <a:solidFill>
                  <a:srgbClr val="FF0066"/>
                </a:solidFill>
              </a:rPr>
              <a:t>. </a:t>
            </a:r>
            <a:r>
              <a:rPr lang="en-US" sz="2000" i="1" smtClean="0"/>
              <a:t>They may also have caused a huge divide between the developed and the developing countries.</a:t>
            </a: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b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</a:br>
            <a:endParaRPr lang="en-US" sz="20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>
                <a:solidFill>
                  <a:srgbClr val="FF0066"/>
                </a:solidFill>
              </a:rPr>
              <a:t>      </a:t>
            </a:r>
            <a:r>
              <a:rPr lang="en-US" sz="2000" i="1" smtClean="0"/>
              <a:t>Engineering feats have propelled mankind forward</a:t>
            </a:r>
            <a:r>
              <a:rPr lang="en-US" sz="2000" b="1" i="1" smtClean="0">
                <a:solidFill>
                  <a:srgbClr val="FF0066"/>
                </a:solidFill>
              </a:rPr>
              <a:t>; </a:t>
            </a:r>
            <a:r>
              <a:rPr lang="en-US" sz="2000" i="1" smtClean="0"/>
              <a:t>they may also have caused a huge divide between the developed and the developing countries.</a:t>
            </a: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 smtClean="0"/>
              <a:t>Run-on Sentences and Comma Splice Errors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comma used by itself to separate 2 independent clauses becomes a comma splice error. Use a conjunction to avoid this type of error. For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i="1" smtClean="0">
                <a:solidFill>
                  <a:srgbClr val="0066CC"/>
                </a:solidFill>
              </a:rPr>
              <a:t>       </a:t>
            </a:r>
            <a:r>
              <a:rPr lang="en-US" sz="2000" i="1" smtClean="0"/>
              <a:t>Engineering feats have propelled mankind forward</a:t>
            </a:r>
            <a:r>
              <a:rPr lang="en-US" sz="2000" b="1" i="1" smtClean="0">
                <a:solidFill>
                  <a:srgbClr val="FF0066"/>
                </a:solidFill>
              </a:rPr>
              <a:t>, but</a:t>
            </a:r>
            <a:r>
              <a:rPr lang="en-US" sz="2000" i="1" smtClean="0"/>
              <a:t> they may also have caused a huge divide between the developed and the developing countries.</a:t>
            </a: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endParaRPr lang="en-US" sz="20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FF0066"/>
                </a:solidFill>
              </a:rPr>
              <a:t>    </a:t>
            </a:r>
            <a:endParaRPr lang="en-US" i="1" smtClean="0">
              <a:solidFill>
                <a:srgbClr val="FF0066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 smtClean="0"/>
              <a:t>Run-on Sentences and Comma Splice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Run-on sentence or comma splice errors can also be corrected by using a conjunction with a </a:t>
            </a:r>
            <a:r>
              <a:rPr lang="en-US" i="1" smtClean="0"/>
              <a:t>full stop </a:t>
            </a:r>
            <a:r>
              <a:rPr lang="en-US" smtClean="0"/>
              <a:t>or </a:t>
            </a:r>
            <a:r>
              <a:rPr lang="en-US" i="1" smtClean="0"/>
              <a:t>semicolon</a:t>
            </a:r>
            <a:r>
              <a:rPr lang="en-US" smtClean="0"/>
              <a:t> at the end of the previous independent clause.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1900" i="1" smtClean="0">
                <a:solidFill>
                  <a:srgbClr val="0066CC"/>
                </a:solidFill>
              </a:rPr>
              <a:t>       </a:t>
            </a:r>
            <a:r>
              <a:rPr lang="en-US" sz="2000" i="1" smtClean="0"/>
              <a:t>Engineering has propelled mankind forward</a:t>
            </a:r>
            <a:r>
              <a:rPr lang="en-US" sz="2000" b="1" i="1" smtClean="0">
                <a:solidFill>
                  <a:srgbClr val="FF0066"/>
                </a:solidFill>
              </a:rPr>
              <a:t>; however,</a:t>
            </a:r>
            <a:r>
              <a:rPr lang="en-US" sz="2000" i="1" smtClean="0"/>
              <a:t> it may also cause a huge divide between developed and  developing countries.</a:t>
            </a: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	</a:t>
            </a:r>
            <a:r>
              <a:rPr lang="en-US" sz="2000" i="1" smtClean="0"/>
              <a:t> Engineering has propelled mankind forward</a:t>
            </a:r>
            <a:r>
              <a:rPr lang="en-US" sz="2000" b="1" i="1" smtClean="0">
                <a:solidFill>
                  <a:srgbClr val="FF0066"/>
                </a:solidFill>
              </a:rPr>
              <a:t>. However,</a:t>
            </a:r>
            <a:r>
              <a:rPr lang="en-US" sz="2000" i="1" smtClean="0"/>
              <a:t> it may also cause a huge divide between developed and  developing countries.</a:t>
            </a:r>
            <a:r>
              <a:rPr lang="en-US" sz="2000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 smtClean="0"/>
              <a:t>Identify and correct the error.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133600"/>
            <a:ext cx="7661275" cy="83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900" i="1" smtClean="0"/>
              <a:t>Genetically modified food can solve food shortage in developing countries it poses some problems.</a:t>
            </a:r>
            <a:endParaRPr lang="en-US" sz="19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90600" y="3200400"/>
            <a:ext cx="76612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400" i="1"/>
              <a:t>Genetically modified food can solve food shortage in developing countries</a:t>
            </a:r>
            <a:r>
              <a:rPr lang="en-US" sz="2400" i="1">
                <a:solidFill>
                  <a:srgbClr val="FF0066"/>
                </a:solidFill>
              </a:rPr>
              <a:t>. It</a:t>
            </a:r>
            <a:r>
              <a:rPr lang="en-US" sz="2400" i="1"/>
              <a:t> poses some problems.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0066CC"/>
                </a:solidFill>
              </a:rPr>
              <a:t>(add punctuation: use a full stop or a semicolon)</a:t>
            </a:r>
            <a:endParaRPr lang="en-US" sz="2400">
              <a:solidFill>
                <a:srgbClr val="0066CC"/>
              </a:solidFill>
              <a:sym typeface="Wingdings" pitchFamily="2" charset="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495800" y="1600200"/>
            <a:ext cx="2895600" cy="36988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Run-on sentence errors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990600" y="4495800"/>
            <a:ext cx="7661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400" i="1"/>
              <a:t>Genetically modified food can solve food shortage in developing countries</a:t>
            </a:r>
            <a:r>
              <a:rPr lang="en-US" sz="2400" i="1">
                <a:solidFill>
                  <a:srgbClr val="FF0066"/>
                </a:solidFill>
              </a:rPr>
              <a:t>; however</a:t>
            </a:r>
            <a:r>
              <a:rPr lang="en-US" sz="2400" i="1"/>
              <a:t> it poses some problems. </a:t>
            </a:r>
            <a:r>
              <a:rPr lang="en-US" sz="2400">
                <a:solidFill>
                  <a:srgbClr val="0066CC"/>
                </a:solidFill>
              </a:rPr>
              <a:t>(use a full stop or a semicolon and add a transition )</a:t>
            </a:r>
            <a:endParaRPr lang="en-US" sz="2400">
              <a:solidFill>
                <a:srgbClr val="0066CC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 animBg="1"/>
      <p:bldP spid="604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 smtClean="0"/>
              <a:t>Identify the error and correct it.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286000"/>
            <a:ext cx="7661275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900" i="1" smtClean="0"/>
              <a:t>Wind energy is clean energy, however it requires space.</a:t>
            </a:r>
            <a:endParaRPr lang="en-US" sz="19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90600" y="2971800"/>
            <a:ext cx="76612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i="1"/>
              <a:t>Wind energy is clean energy</a:t>
            </a:r>
            <a:r>
              <a:rPr lang="en-US" sz="2400" b="1" i="1">
                <a:solidFill>
                  <a:srgbClr val="FF0066"/>
                </a:solidFill>
              </a:rPr>
              <a:t>;</a:t>
            </a:r>
            <a:r>
              <a:rPr lang="en-US" sz="2400" i="1"/>
              <a:t> however</a:t>
            </a:r>
            <a:r>
              <a:rPr lang="en-US" sz="2400" i="1">
                <a:solidFill>
                  <a:srgbClr val="FF0000"/>
                </a:solidFill>
              </a:rPr>
              <a:t>,</a:t>
            </a:r>
            <a:r>
              <a:rPr lang="en-US" sz="2400" i="1"/>
              <a:t> it requires space. </a:t>
            </a:r>
            <a:r>
              <a:rPr lang="en-US" sz="2400">
                <a:solidFill>
                  <a:srgbClr val="0066CC"/>
                </a:solidFill>
              </a:rPr>
              <a:t>(add a semicolon before the transition and a comma after it)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2400" i="1"/>
              <a:t>Wind energy is clean energy</a:t>
            </a:r>
            <a:r>
              <a:rPr lang="en-US" sz="2400" i="1">
                <a:solidFill>
                  <a:srgbClr val="FF0000"/>
                </a:solidFill>
              </a:rPr>
              <a:t>.</a:t>
            </a:r>
            <a:r>
              <a:rPr lang="en-US" sz="2400" i="1"/>
              <a:t> </a:t>
            </a:r>
            <a:r>
              <a:rPr lang="en-US" sz="2400" i="1">
                <a:solidFill>
                  <a:srgbClr val="FF0000"/>
                </a:solidFill>
              </a:rPr>
              <a:t>H</a:t>
            </a:r>
            <a:r>
              <a:rPr lang="en-US" sz="2400" i="1"/>
              <a:t>owever</a:t>
            </a:r>
            <a:r>
              <a:rPr lang="en-US" sz="2400" i="1">
                <a:solidFill>
                  <a:srgbClr val="FF0000"/>
                </a:solidFill>
              </a:rPr>
              <a:t>,</a:t>
            </a:r>
            <a:r>
              <a:rPr lang="en-US" sz="2400" i="1"/>
              <a:t> it requires space. </a:t>
            </a:r>
            <a:r>
              <a:rPr lang="en-US" sz="2400">
                <a:solidFill>
                  <a:srgbClr val="0066CC"/>
                </a:solidFill>
              </a:rPr>
              <a:t>(add a full stop before the capitalized conjunction and a comma after it)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2400">
              <a:solidFill>
                <a:srgbClr val="0066CC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2400">
              <a:solidFill>
                <a:srgbClr val="0066CC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2400">
              <a:solidFill>
                <a:srgbClr val="0066CC"/>
              </a:solidFill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495800" y="1752600"/>
            <a:ext cx="2590800" cy="36988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Comma splice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Lane, A. and Lange, E. (1999). </a:t>
            </a:r>
            <a:r>
              <a:rPr lang="en-US" i="1" smtClean="0"/>
              <a:t>Writing Clearly: An Editing Guide </a:t>
            </a:r>
            <a:r>
              <a:rPr lang="en-US" smtClean="0"/>
              <a:t>(2</a:t>
            </a:r>
            <a:r>
              <a:rPr lang="en-US" baseline="30000" smtClean="0"/>
              <a:t>nd</a:t>
            </a:r>
            <a:r>
              <a:rPr lang="en-US" smtClean="0"/>
              <a:t> ed.). Boston: Heinle and Heinle Publishers, 131-140.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Oshima, A. and Hogue, A. (2006). </a:t>
            </a:r>
            <a:r>
              <a:rPr lang="en-US" i="1" smtClean="0"/>
              <a:t>Writing Academic English</a:t>
            </a:r>
            <a:r>
              <a:rPr lang="en-US" smtClean="0"/>
              <a:t> (4</a:t>
            </a:r>
            <a:r>
              <a:rPr lang="en-US" baseline="30000" smtClean="0"/>
              <a:t>th</a:t>
            </a:r>
            <a:r>
              <a:rPr lang="en-US" smtClean="0"/>
              <a:t> ed.). New York: Pearson Education, 188-191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Raimes, A. (2006). </a:t>
            </a:r>
            <a:r>
              <a:rPr lang="en-US" i="1" smtClean="0"/>
              <a:t>Grammar Troublespots: A Guide for Student Writers</a:t>
            </a:r>
            <a:r>
              <a:rPr lang="en-US" smtClean="0"/>
              <a:t> (3</a:t>
            </a:r>
            <a:r>
              <a:rPr lang="en-US" baseline="30000" smtClean="0"/>
              <a:t>rd</a:t>
            </a:r>
            <a:r>
              <a:rPr lang="en-US" smtClean="0"/>
              <a:t> ed.). New York: Cambridge University Press, 19-25.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1087</TotalTime>
  <Words>423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Run-on Sentences</vt:lpstr>
      <vt:lpstr>Run-on Sentences</vt:lpstr>
      <vt:lpstr>Run-on Sentences</vt:lpstr>
      <vt:lpstr>Run-on Sentences and Comma Splice Errors</vt:lpstr>
      <vt:lpstr>Run-on Sentences and Comma Splice</vt:lpstr>
      <vt:lpstr>Identify and correct the error.</vt:lpstr>
      <vt:lpstr>Identify the error and correct it.</vt:lpstr>
      <vt:lpstr>References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68</cp:revision>
  <dcterms:created xsi:type="dcterms:W3CDTF">2008-12-12T02:55:41Z</dcterms:created>
  <dcterms:modified xsi:type="dcterms:W3CDTF">2013-08-15T09:24:25Z</dcterms:modified>
</cp:coreProperties>
</file>