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handoutMasterIdLst>
    <p:handoutMasterId r:id="rId24"/>
  </p:handoutMasterIdLst>
  <p:sldIdLst>
    <p:sldId id="256" r:id="rId3"/>
    <p:sldId id="27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1" r:id="rId13"/>
    <p:sldId id="302" r:id="rId14"/>
    <p:sldId id="307" r:id="rId15"/>
    <p:sldId id="303" r:id="rId16"/>
    <p:sldId id="304" r:id="rId17"/>
    <p:sldId id="306" r:id="rId18"/>
    <p:sldId id="299" r:id="rId19"/>
    <p:sldId id="300" r:id="rId20"/>
    <p:sldId id="305" r:id="rId21"/>
    <p:sldId id="308" r:id="rId22"/>
    <p:sldId id="272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CCC00"/>
    <a:srgbClr val="89872D"/>
    <a:srgbClr val="CCCCFF"/>
    <a:srgbClr val="99CCFF"/>
    <a:srgbClr val="CCEC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D24BB9-C533-48FF-B9C6-44DCFC2B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26BD-C330-46A9-9D6A-5E54E1C2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8B2B7-F2F0-4ED4-8E4B-444DA5144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6161-EBE0-46BB-AB74-537DF667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418A4-2186-486B-B6E7-C1B3B8410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40377-098F-4243-9128-4E22459B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3C7FB-4DC3-4197-B5B4-108E8416E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C5DCC-075D-4BC5-9CBB-F9AA95574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F336-7A2B-4189-A7EE-3FD1387D5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8576-78BD-458C-A38F-FD3E661FE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A12E0-B45F-437E-8A14-A5F0388CE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5083-3D2A-472C-A8F9-DAB5766E7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8D37E-007F-48C1-90FE-D3459D793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A2161-41C4-4137-AC73-359AB2491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63982-9BD3-43D1-8C1F-9DA586F3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6094A-48B6-4C1D-98E9-C608DC9F0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ABD4E-B637-4523-8A47-A028E8F39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CC951-4592-4169-BE86-896BB953C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DCB3F-2A35-46A1-BD4D-3F3EEDC85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67914-B4BD-48CF-8D99-B63014F27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83AAF-4FBC-40E4-92F2-10D2C2DDA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767AB-8317-475F-8EEE-B2A1D1B3F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35B6D-D933-450F-AA11-FD234B42C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2037B-0AE5-4378-821D-B695DC1A3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4F927-D925-46E7-B552-B36985476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E4313BE-0205-47CB-ADD9-CACD7D76F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A687C64-9E10-4E91-98AA-0A256BEA8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Verb </a:t>
            </a:r>
            <a:r>
              <a:rPr lang="en-US" i="1" smtClean="0"/>
              <a:t>Be</a:t>
            </a:r>
            <a:endParaRPr lang="en-US" smtClean="0"/>
          </a:p>
        </p:txBody>
      </p:sp>
      <p:graphicFrame>
        <p:nvGraphicFramePr>
          <p:cNvPr id="82977" name="Group 33"/>
          <p:cNvGraphicFramePr>
            <a:graphicFrameLocks noGrp="1"/>
          </p:cNvGraphicFramePr>
          <p:nvPr>
            <p:ph idx="1"/>
          </p:nvPr>
        </p:nvGraphicFramePr>
        <p:xfrm>
          <a:off x="949325" y="1981200"/>
          <a:ext cx="7661275" cy="3197225"/>
        </p:xfrm>
        <a:graphic>
          <a:graphicData uri="http://schemas.openxmlformats.org/drawingml/2006/table">
            <a:tbl>
              <a:tblPr/>
              <a:tblGrid>
                <a:gridCol w="1531938"/>
                <a:gridCol w="1531937"/>
                <a:gridCol w="1533525"/>
                <a:gridCol w="1531938"/>
                <a:gridCol w="153193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-ing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Past participle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Passive voice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is/are/am/was/were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being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has/have/ had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Arial" charset="0"/>
                          <a:cs typeface="Arial" charset="0"/>
                        </a:rPr>
                        <a:t>been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 Patterns</a:t>
            </a:r>
          </a:p>
        </p:txBody>
      </p:sp>
      <p:sp>
        <p:nvSpPr>
          <p:cNvPr id="15364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verb can be followed by: </a:t>
            </a:r>
            <a:endParaRPr lang="en-US" sz="2400" i="1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an infinitive (to + verb)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a gerund (verb + </a:t>
            </a:r>
            <a:r>
              <a:rPr lang="en-US" i="1" smtClean="0"/>
              <a:t>-ing</a:t>
            </a:r>
            <a:r>
              <a:rPr lang="en-US" smtClean="0"/>
              <a:t>)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a base form (infinitive without </a:t>
            </a:r>
            <a:r>
              <a:rPr lang="en-US" i="1" smtClean="0"/>
              <a:t>to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Verbs Followed by a Gerund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25525" y="1752600"/>
            <a:ext cx="7661275" cy="4114800"/>
          </a:xfrm>
          <a:solidFill>
            <a:srgbClr val="CCCCFF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postpone          resume            consider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complete          risk                  recommend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suggest            discuss            regret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/>
              <a:t>Examples: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i="1" smtClean="0"/>
              <a:t>The managers have </a:t>
            </a:r>
            <a:r>
              <a:rPr lang="en-US" sz="2200" i="1" smtClean="0">
                <a:solidFill>
                  <a:srgbClr val="0066CC"/>
                </a:solidFill>
              </a:rPr>
              <a:t>considered</a:t>
            </a:r>
            <a:r>
              <a:rPr lang="en-US" sz="2200" i="1" smtClean="0"/>
              <a:t> </a:t>
            </a:r>
            <a:r>
              <a:rPr lang="en-US" sz="2200" i="1" smtClean="0">
                <a:solidFill>
                  <a:srgbClr val="FF0066"/>
                </a:solidFill>
              </a:rPr>
              <a:t>getting</a:t>
            </a:r>
            <a:r>
              <a:rPr lang="en-US" sz="2200" i="1" smtClean="0"/>
              <a:t> everyone involved in the meeting.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i="1" smtClean="0"/>
              <a:t>The trainers </a:t>
            </a:r>
            <a:r>
              <a:rPr lang="en-US" sz="2200" i="1" smtClean="0">
                <a:solidFill>
                  <a:srgbClr val="0066CC"/>
                </a:solidFill>
              </a:rPr>
              <a:t>suggest</a:t>
            </a:r>
            <a:r>
              <a:rPr lang="en-US" sz="2200" i="1" smtClean="0"/>
              <a:t> </a:t>
            </a:r>
            <a:r>
              <a:rPr lang="en-US" sz="2200" i="1" smtClean="0">
                <a:solidFill>
                  <a:srgbClr val="FF0066"/>
                </a:solidFill>
              </a:rPr>
              <a:t>trying</a:t>
            </a:r>
            <a:r>
              <a:rPr lang="en-US" sz="2200" i="1" smtClean="0"/>
              <a:t> another method to overcome the obstacles.</a:t>
            </a:r>
            <a:r>
              <a:rPr lang="en-US" smtClean="0"/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Verbs Followed by an Infinitive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01000" cy="3886200"/>
          </a:xfrm>
          <a:solidFill>
            <a:srgbClr val="CCCCFF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b="1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b="1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/>
              <a:t>Examples: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i="1" smtClean="0"/>
              <a:t/>
            </a:r>
            <a:br>
              <a:rPr lang="en-US" sz="2200" i="1" smtClean="0"/>
            </a:br>
            <a:endParaRPr lang="en-US" sz="2200" i="1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352800" y="5867400"/>
            <a:ext cx="5486400" cy="369888"/>
          </a:xfrm>
          <a:prstGeom prst="rect">
            <a:avLst/>
          </a:prstGeom>
          <a:solidFill>
            <a:srgbClr val="CC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See Lane and Lange (1999), p. 39 for more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Verbs Followed by a Gerund or an Infinitive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4419600"/>
          </a:xfrm>
          <a:solidFill>
            <a:srgbClr val="CCCCFF"/>
          </a:solidFill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mtClean="0"/>
              <a:t>begin    stop    continue    start    try    prefer    love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b="1" smtClean="0"/>
              <a:t>Examples: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smtClean="0"/>
              <a:t>I’ve started revising for the test.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smtClean="0"/>
              <a:t>I’ve started to revise for the test.</a:t>
            </a:r>
            <a:r>
              <a:rPr lang="en-US" sz="2400" smtClean="0"/>
              <a:t>  (Same meaning)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I love eating Vietnamese cuisine.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I love to eat at 7pm. (Similar meaning: general v specific)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smtClean="0"/>
              <a:t>I’ve stopped  smoking.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smtClean="0"/>
              <a:t>I’ve stopped to smoke. </a:t>
            </a:r>
            <a:r>
              <a:rPr lang="en-US" sz="2400" smtClean="0"/>
              <a:t>(Different meaning)    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Verbs Followed by a Base Form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525" y="1752600"/>
            <a:ext cx="7661275" cy="3962400"/>
          </a:xfrm>
          <a:solidFill>
            <a:srgbClr val="CCCCFF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make                     have                  let      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help (this verb can also be followed by an infinitive)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smtClean="0"/>
              <a:t>Examples: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The authorities will </a:t>
            </a:r>
            <a:r>
              <a:rPr lang="en-US" sz="2400" i="1" smtClean="0">
                <a:solidFill>
                  <a:srgbClr val="FF0066"/>
                </a:solidFill>
              </a:rPr>
              <a:t>let </a:t>
            </a:r>
            <a:r>
              <a:rPr lang="en-US" sz="2400" i="1" smtClean="0"/>
              <a:t>the people </a:t>
            </a:r>
            <a:r>
              <a:rPr lang="en-US" sz="2400" i="1" smtClean="0">
                <a:solidFill>
                  <a:srgbClr val="FF0066"/>
                </a:solidFill>
              </a:rPr>
              <a:t>know</a:t>
            </a:r>
            <a:r>
              <a:rPr lang="en-US" sz="2400" i="1" smtClean="0"/>
              <a:t> the outcome.</a:t>
            </a:r>
            <a:br>
              <a:rPr lang="en-US" sz="2400" i="1" smtClean="0"/>
            </a:br>
            <a:endParaRPr lang="en-US" sz="2400" i="1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By making the policies known, the government will </a:t>
            </a:r>
            <a:r>
              <a:rPr lang="en-US" sz="2400" i="1" smtClean="0">
                <a:solidFill>
                  <a:srgbClr val="FF0066"/>
                </a:solidFill>
              </a:rPr>
              <a:t>help keep / help to keep</a:t>
            </a:r>
            <a:r>
              <a:rPr lang="en-US" sz="2400" i="1" smtClean="0"/>
              <a:t> their citizens informed.</a:t>
            </a:r>
            <a:r>
              <a:rPr lang="en-US" sz="2400" smtClean="0"/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Infinitives Followed by Adjectives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525" y="1752600"/>
            <a:ext cx="7661275" cy="3962400"/>
          </a:xfrm>
          <a:solidFill>
            <a:srgbClr val="CCCCFF"/>
          </a:solidFill>
        </p:spPr>
        <p:txBody>
          <a:bodyPr/>
          <a:lstStyle/>
          <a:p>
            <a:pPr marL="573088" indent="-573088" eaLnBrk="1" hangingPunct="1">
              <a:lnSpc>
                <a:spcPct val="90000"/>
              </a:lnSpc>
            </a:pPr>
            <a:r>
              <a:rPr lang="en-US" smtClean="0"/>
              <a:t>Use an infinitive after these adjectives</a:t>
            </a:r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/>
              <a:t>      </a:t>
            </a:r>
            <a:r>
              <a:rPr lang="en-US" sz="2200" smtClean="0"/>
              <a:t>eager         amazed          anxious     careful</a:t>
            </a:r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      content       determined    hesitant     pleased</a:t>
            </a:r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      proud          reluctant        ready        surprised</a:t>
            </a:r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b="1" smtClean="0"/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/>
              <a:t>Examples:</a:t>
            </a:r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The minister is </a:t>
            </a:r>
            <a:r>
              <a:rPr lang="en-US" sz="2400" i="1" smtClean="0">
                <a:solidFill>
                  <a:srgbClr val="0066CC"/>
                </a:solidFill>
              </a:rPr>
              <a:t>anxious</a:t>
            </a:r>
            <a:r>
              <a:rPr lang="en-US" sz="2400" i="1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to please </a:t>
            </a:r>
            <a:r>
              <a:rPr lang="en-US" sz="2400" i="1" smtClean="0"/>
              <a:t>the people.</a:t>
            </a:r>
          </a:p>
          <a:p>
            <a:pPr marL="573088" indent="-5730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The parents were </a:t>
            </a:r>
            <a:r>
              <a:rPr lang="en-US" sz="2400" i="1" smtClean="0">
                <a:solidFill>
                  <a:srgbClr val="0066CC"/>
                </a:solidFill>
              </a:rPr>
              <a:t>amazed</a:t>
            </a:r>
            <a:r>
              <a:rPr lang="en-US" sz="2400" i="1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to discover </a:t>
            </a:r>
            <a:r>
              <a:rPr lang="en-US" sz="2400" i="1" smtClean="0"/>
              <a:t>the truth.</a:t>
            </a:r>
            <a:br>
              <a:rPr lang="en-US" sz="2400" i="1" smtClean="0"/>
            </a:b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Verb Form Errors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813675" cy="4114800"/>
          </a:xfrm>
        </p:spPr>
        <p:txBody>
          <a:bodyPr/>
          <a:lstStyle/>
          <a:p>
            <a:pPr eaLnBrk="1" hangingPunct="1"/>
            <a:r>
              <a:rPr lang="en-US" smtClean="0"/>
              <a:t>Incorrect past participle form.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</a:t>
            </a:r>
            <a:r>
              <a:rPr lang="en-US" sz="2400" smtClean="0"/>
              <a:t>*</a:t>
            </a:r>
            <a:r>
              <a:rPr lang="en-US" sz="2400" i="1" smtClean="0"/>
              <a:t>They knew they had not make time to discuss it.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	They knew they had not </a:t>
            </a:r>
            <a:r>
              <a:rPr lang="en-US" sz="2400" i="1" smtClean="0">
                <a:solidFill>
                  <a:srgbClr val="FF0000"/>
                </a:solidFill>
              </a:rPr>
              <a:t>made</a:t>
            </a:r>
            <a:r>
              <a:rPr lang="en-US" sz="2400" i="1" smtClean="0"/>
              <a:t> time to discuss it.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i="1" smtClean="0"/>
          </a:p>
          <a:p>
            <a:pPr eaLnBrk="1" hangingPunct="1"/>
            <a:r>
              <a:rPr lang="en-US" smtClean="0"/>
              <a:t>Incorrect use of the infinitive.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i="1" smtClean="0"/>
              <a:t>     </a:t>
            </a:r>
            <a:r>
              <a:rPr lang="en-US" sz="2400" i="1" smtClean="0"/>
              <a:t>*Everyone should be concern about the environment.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	 Everyone should be concern</a:t>
            </a:r>
            <a:r>
              <a:rPr lang="en-US" sz="2400" i="1" smtClean="0">
                <a:solidFill>
                  <a:srgbClr val="FF0000"/>
                </a:solidFill>
              </a:rPr>
              <a:t>ed</a:t>
            </a:r>
            <a:r>
              <a:rPr lang="en-US" sz="2400" i="1" smtClean="0"/>
              <a:t> about the environment.</a:t>
            </a:r>
          </a:p>
        </p:txBody>
      </p:sp>
      <p:pic>
        <p:nvPicPr>
          <p:cNvPr id="21509" name="Picture 5" descr="C:\Users\elcgm\AppData\Local\Microsoft\Windows\Temporary Internet Files\Content.IE5\BSYVJ1R8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3048000"/>
            <a:ext cx="3524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C:\Users\elcgm\AppData\Local\Microsoft\Windows\Temporary Internet Files\Content.IE5\BSYVJ1R8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257800"/>
            <a:ext cx="3524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Verb Form Errors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Not using the infinitive or gerund as a subject.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</a:t>
            </a:r>
            <a:r>
              <a:rPr lang="en-US" sz="2400" i="1" smtClean="0"/>
              <a:t>* Check the processes helps to make sure      everything is in order.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Checking the processes helps to make sure      everything is in order.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 smtClean="0"/>
          </a:p>
        </p:txBody>
      </p:sp>
      <p:pic>
        <p:nvPicPr>
          <p:cNvPr id="22533" name="Picture 5" descr="C:\Users\elcgm\AppData\Local\Microsoft\Windows\Temporary Internet Files\Content.IE5\BSYVJ1R8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724400"/>
            <a:ext cx="3095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Verb Form Errors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661275" cy="4114800"/>
          </a:xfrm>
        </p:spPr>
        <p:txBody>
          <a:bodyPr/>
          <a:lstStyle/>
          <a:p>
            <a:pPr eaLnBrk="1" hangingPunct="1"/>
            <a:r>
              <a:rPr lang="en-US" smtClean="0"/>
              <a:t>Not using a gerund as an object of a preposition.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2200" i="1" smtClean="0"/>
              <a:t>     </a:t>
            </a:r>
            <a:r>
              <a:rPr lang="en-US" sz="2400" i="1" smtClean="0"/>
              <a:t>*The lecturer talked everyone into do extra work.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	The lecturer talked everyone </a:t>
            </a:r>
            <a:r>
              <a:rPr lang="en-US" sz="2400" i="1" smtClean="0">
                <a:solidFill>
                  <a:srgbClr val="FF0000"/>
                </a:solidFill>
              </a:rPr>
              <a:t>into doing </a:t>
            </a:r>
            <a:r>
              <a:rPr lang="en-US" sz="2400" i="1" smtClean="0"/>
              <a:t>extra work.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i="1" smtClean="0"/>
          </a:p>
          <a:p>
            <a:pPr eaLnBrk="1" hangingPunct="1">
              <a:buFont typeface="Wingdings" pitchFamily="2" charset="2"/>
              <a:buNone/>
            </a:pPr>
            <a:endParaRPr lang="en-US" sz="2400" i="1" smtClean="0"/>
          </a:p>
          <a:p>
            <a:pPr eaLnBrk="1" hangingPunct="1">
              <a:buFont typeface="Wingdings" pitchFamily="2" charset="2"/>
              <a:buNone/>
            </a:pPr>
            <a:endParaRPr lang="en-US" sz="2400" i="1" smtClean="0"/>
          </a:p>
        </p:txBody>
      </p:sp>
      <p:pic>
        <p:nvPicPr>
          <p:cNvPr id="23557" name="Picture 5" descr="C:\Users\elcgm\AppData\Local\Microsoft\Windows\Temporary Internet Files\Content.IE5\BSYVJ1R8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038600"/>
            <a:ext cx="3095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 Forms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356475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smtClean="0"/>
              <a:t>All verbs (except </a:t>
            </a:r>
            <a:r>
              <a:rPr lang="en-US" sz="2900" i="1" smtClean="0"/>
              <a:t>be</a:t>
            </a:r>
            <a:r>
              <a:rPr lang="en-US" sz="2900" smtClean="0"/>
              <a:t>) have 5 forms.</a:t>
            </a:r>
            <a:r>
              <a:rPr lang="en-US" sz="1700" i="1" smtClean="0"/>
              <a:t>     </a:t>
            </a:r>
            <a:endParaRPr lang="en-US" sz="1700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graphicFrame>
        <p:nvGraphicFramePr>
          <p:cNvPr id="49196" name="Group 44"/>
          <p:cNvGraphicFramePr>
            <a:graphicFrameLocks noGrp="1"/>
          </p:cNvGraphicFramePr>
          <p:nvPr>
            <p:ph sz="half" idx="2"/>
          </p:nvPr>
        </p:nvGraphicFramePr>
        <p:xfrm>
          <a:off x="990600" y="3581400"/>
          <a:ext cx="7467600" cy="1668780"/>
        </p:xfrm>
        <a:graphic>
          <a:graphicData uri="http://schemas.openxmlformats.org/drawingml/2006/table">
            <a:tbl>
              <a:tblPr/>
              <a:tblGrid>
                <a:gridCol w="1414463"/>
                <a:gridCol w="1416050"/>
                <a:gridCol w="1492250"/>
                <a:gridCol w="1651000"/>
                <a:gridCol w="14938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Infinitive / Base form (no -s)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Third person -s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-ing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Past tense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Past participle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driving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driven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Verb Form Errors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perfective infinitive (to+ have+ past participle) where events or conditions expressed by the infinitive are in the past.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i="1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i="1" smtClean="0"/>
              <a:t>	</a:t>
            </a:r>
            <a:r>
              <a:rPr lang="en-US" sz="2400" i="1" smtClean="0"/>
              <a:t>*To produce a higher crop yield was an impossibility given the weather.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	Producing a higher crop yield was an impossibility given the weather.</a:t>
            </a:r>
          </a:p>
        </p:txBody>
      </p:sp>
      <p:pic>
        <p:nvPicPr>
          <p:cNvPr id="24581" name="Picture 5" descr="C:\Users\elcgm\AppData\Local\Microsoft\Windows\Temporary Internet Files\Content.IE5\BSYVJ1R8\MC90043466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5334000"/>
            <a:ext cx="314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6200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Lane, A. and Lange, E. (1999). </a:t>
            </a:r>
            <a:r>
              <a:rPr lang="en-US" sz="2400" i="1" smtClean="0"/>
              <a:t>Writing Clearly: An Editing Guide </a:t>
            </a:r>
            <a:r>
              <a:rPr lang="en-US" sz="2400" smtClean="0"/>
              <a:t>(2</a:t>
            </a:r>
            <a:r>
              <a:rPr lang="en-US" sz="2400" baseline="30000" smtClean="0"/>
              <a:t>nd</a:t>
            </a:r>
            <a:r>
              <a:rPr lang="en-US" sz="2400" smtClean="0"/>
              <a:t> ed.). USA: Heinle and Heinle Publishers. Oshima, A. and Hogue, A. (2006). </a:t>
            </a:r>
            <a:r>
              <a:rPr lang="en-US" sz="2400" i="1" smtClean="0"/>
              <a:t>Writing Academic English</a:t>
            </a:r>
            <a:r>
              <a:rPr lang="en-US" sz="2400" smtClean="0"/>
              <a:t> (4</a:t>
            </a:r>
            <a:r>
              <a:rPr lang="en-US" sz="2400" baseline="30000" smtClean="0"/>
              <a:t>th</a:t>
            </a:r>
            <a:r>
              <a:rPr lang="en-US" sz="2400" smtClean="0"/>
              <a:t> ed.). New York: Pearson Education, 28-45.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Raimes, A. (2006). </a:t>
            </a:r>
            <a:r>
              <a:rPr lang="en-US" sz="2400" i="1" smtClean="0"/>
              <a:t>Grammar Troublespots: A Guide for Student Writers</a:t>
            </a:r>
            <a:r>
              <a:rPr lang="en-US" sz="2400" smtClean="0"/>
              <a:t> (3</a:t>
            </a:r>
            <a:r>
              <a:rPr lang="en-US" sz="2400" baseline="30000" smtClean="0"/>
              <a:t>rd</a:t>
            </a:r>
            <a:r>
              <a:rPr lang="en-US" sz="2400" smtClean="0"/>
              <a:t> ed.). New York: Cambridge University Press, 32-40.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 Forms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356475" cy="3886200"/>
          </a:xfrm>
        </p:spPr>
        <p:txBody>
          <a:bodyPr/>
          <a:lstStyle/>
          <a:p>
            <a:pPr eaLnBrk="1" hangingPunct="1"/>
            <a:r>
              <a:rPr lang="en-US" sz="2600" smtClean="0"/>
              <a:t>The </a:t>
            </a:r>
            <a:r>
              <a:rPr lang="en-US" sz="2600" i="1" smtClean="0"/>
              <a:t>-ing</a:t>
            </a:r>
            <a:r>
              <a:rPr lang="en-US" sz="2600" smtClean="0"/>
              <a:t> form and the past participle form need an auxiliary verb to function as a complete verb.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/>
            <a:r>
              <a:rPr lang="en-US" sz="2600" smtClean="0"/>
              <a:t>The </a:t>
            </a:r>
            <a:r>
              <a:rPr lang="en-US" sz="2600" i="1" smtClean="0"/>
              <a:t>-s</a:t>
            </a:r>
            <a:r>
              <a:rPr lang="en-US" sz="2600" smtClean="0"/>
              <a:t> form and the past tense form can function as complete main verbs of a clause.</a:t>
            </a:r>
            <a:r>
              <a:rPr lang="en-US" sz="2600" i="1" smtClean="0"/>
              <a:t>     </a:t>
            </a:r>
            <a:endParaRPr lang="en-US" sz="2600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sp>
        <p:nvSpPr>
          <p:cNvPr id="7173" name="Text Box 25"/>
          <p:cNvSpPr txBox="1">
            <a:spLocks noChangeArrowheads="1"/>
          </p:cNvSpPr>
          <p:nvPr/>
        </p:nvSpPr>
        <p:spPr bwMode="auto">
          <a:xfrm>
            <a:off x="1600200" y="3200400"/>
            <a:ext cx="6019800" cy="3968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Many </a:t>
            </a:r>
            <a:r>
              <a:rPr lang="en-US" sz="2000" b="1">
                <a:solidFill>
                  <a:srgbClr val="FF0066"/>
                </a:solidFill>
              </a:rPr>
              <a:t>have given</a:t>
            </a:r>
            <a:r>
              <a:rPr lang="en-US" sz="2000" b="1"/>
              <a:t> this product a try.</a:t>
            </a:r>
          </a:p>
        </p:txBody>
      </p:sp>
      <p:sp>
        <p:nvSpPr>
          <p:cNvPr id="7174" name="Text Box 26"/>
          <p:cNvSpPr txBox="1">
            <a:spLocks noChangeArrowheads="1"/>
          </p:cNvSpPr>
          <p:nvPr/>
        </p:nvSpPr>
        <p:spPr bwMode="auto">
          <a:xfrm>
            <a:off x="1600200" y="4724400"/>
            <a:ext cx="6019800" cy="8620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Many </a:t>
            </a:r>
            <a:r>
              <a:rPr lang="en-US" sz="2000" b="1">
                <a:solidFill>
                  <a:srgbClr val="FF0066"/>
                </a:solidFill>
              </a:rPr>
              <a:t>gave</a:t>
            </a:r>
            <a:r>
              <a:rPr lang="en-US" sz="2000" b="1"/>
              <a:t> this product a try.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She </a:t>
            </a:r>
            <a:r>
              <a:rPr lang="en-US" sz="2000" b="1">
                <a:solidFill>
                  <a:srgbClr val="FF0000"/>
                </a:solidFill>
              </a:rPr>
              <a:t>lives</a:t>
            </a:r>
            <a:r>
              <a:rPr lang="en-US" sz="2000" b="1"/>
              <a:t> in Clementi.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and Irregular Verbs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828800"/>
            <a:ext cx="7356475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/>
            <a:r>
              <a:rPr lang="en-US" sz="2600" smtClean="0"/>
              <a:t>The past tense and past participle of regular verbs end in </a:t>
            </a:r>
            <a:r>
              <a:rPr lang="en-US" sz="2600" i="1" smtClean="0"/>
              <a:t>–(e)d</a:t>
            </a:r>
            <a:r>
              <a:rPr lang="en-US" sz="2600" smtClean="0"/>
              <a:t>.</a:t>
            </a:r>
            <a:r>
              <a:rPr lang="en-US" sz="2600" i="1" smtClean="0"/>
              <a:t>     </a:t>
            </a:r>
            <a:endParaRPr lang="en-US" sz="2600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43000" y="3429000"/>
            <a:ext cx="7086600" cy="13239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/>
              <a:t>Base form</a:t>
            </a:r>
            <a:r>
              <a:rPr lang="en-US" sz="2000" b="1"/>
              <a:t>                </a:t>
            </a:r>
            <a:r>
              <a:rPr lang="en-US" sz="2000" b="1" u="sng"/>
              <a:t>Past tense</a:t>
            </a:r>
            <a:r>
              <a:rPr lang="en-US" sz="2000" b="1"/>
              <a:t>          </a:t>
            </a:r>
            <a:r>
              <a:rPr lang="en-US" sz="2000" b="1" u="sng"/>
              <a:t>Past Participle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live                            live</a:t>
            </a:r>
            <a:r>
              <a:rPr lang="en-US" sz="2000" b="1">
                <a:solidFill>
                  <a:srgbClr val="FF0066"/>
                </a:solidFill>
              </a:rPr>
              <a:t>d</a:t>
            </a:r>
            <a:r>
              <a:rPr lang="en-US" sz="2000" b="1"/>
              <a:t>                    live</a:t>
            </a:r>
            <a:r>
              <a:rPr lang="en-US" sz="2000" b="1">
                <a:solidFill>
                  <a:srgbClr val="FF0066"/>
                </a:solidFill>
              </a:rPr>
              <a:t>d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walk                          walk</a:t>
            </a:r>
            <a:r>
              <a:rPr lang="en-US" sz="2000" b="1">
                <a:solidFill>
                  <a:srgbClr val="FF0066"/>
                </a:solidFill>
              </a:rPr>
              <a:t>ed</a:t>
            </a:r>
            <a:r>
              <a:rPr lang="en-US" sz="2000" b="1"/>
              <a:t>                walk</a:t>
            </a:r>
            <a:r>
              <a:rPr lang="en-US" sz="2000" b="1">
                <a:solidFill>
                  <a:srgbClr val="FF0066"/>
                </a:solidFill>
              </a:rPr>
              <a:t>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Irregular Verbs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The past tense and past participles of irregular verbs do not end in </a:t>
            </a:r>
            <a:r>
              <a:rPr lang="en-US" sz="2600" i="1" smtClean="0"/>
              <a:t>–</a:t>
            </a:r>
            <a:r>
              <a:rPr lang="en-US" sz="2600" smtClean="0"/>
              <a:t>(</a:t>
            </a:r>
            <a:r>
              <a:rPr lang="en-US" sz="2600" i="1" smtClean="0"/>
              <a:t>e)d</a:t>
            </a:r>
            <a:r>
              <a:rPr lang="en-US" sz="2600" smtClean="0"/>
              <a:t>.</a:t>
            </a:r>
            <a:r>
              <a:rPr lang="en-US" sz="2600" i="1" smtClean="0"/>
              <a:t>  </a:t>
            </a:r>
          </a:p>
          <a:p>
            <a:pPr eaLnBrk="1" hangingPunct="1"/>
            <a:endParaRPr lang="en-US" sz="2600" i="1" smtClean="0"/>
          </a:p>
          <a:p>
            <a:pPr eaLnBrk="1" hangingPunct="1"/>
            <a:endParaRPr lang="en-US" sz="2600" i="1" smtClean="0"/>
          </a:p>
          <a:p>
            <a:pPr eaLnBrk="1" hangingPunct="1"/>
            <a:r>
              <a:rPr lang="en-US" sz="2600" smtClean="0"/>
              <a:t>Some irregular verbs are the same in both forms.</a:t>
            </a:r>
            <a:r>
              <a:rPr lang="en-US" sz="2600" i="1" smtClean="0"/>
              <a:t>   </a:t>
            </a:r>
            <a:endParaRPr lang="en-US" sz="2600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6629400" cy="8540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/>
              <a:t>Base form</a:t>
            </a:r>
            <a:r>
              <a:rPr lang="en-US" sz="2000" b="1"/>
              <a:t>                </a:t>
            </a:r>
            <a:r>
              <a:rPr lang="en-US" sz="2000" b="1" u="sng"/>
              <a:t>Past tense</a:t>
            </a:r>
            <a:r>
              <a:rPr lang="en-US" sz="2000" b="1"/>
              <a:t>          </a:t>
            </a:r>
            <a:r>
              <a:rPr lang="en-US" sz="2000" b="1" u="sng"/>
              <a:t>Past Participle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take                          took                     taken</a:t>
            </a:r>
            <a:endParaRPr lang="en-US" sz="2000" b="1">
              <a:solidFill>
                <a:srgbClr val="FF0066"/>
              </a:solidFill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447800" y="4419600"/>
            <a:ext cx="6629400" cy="8620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/>
              <a:t>Base form</a:t>
            </a:r>
            <a:r>
              <a:rPr lang="en-US" sz="2000" b="1"/>
              <a:t>                </a:t>
            </a:r>
            <a:r>
              <a:rPr lang="en-US" sz="2000" b="1" u="sng"/>
              <a:t>Past tense</a:t>
            </a:r>
            <a:r>
              <a:rPr lang="en-US" sz="2000" b="1"/>
              <a:t>          </a:t>
            </a:r>
            <a:r>
              <a:rPr lang="en-US" sz="2000" b="1" u="sng"/>
              <a:t>Past Participle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cut                             cut                       cut                           </a:t>
            </a:r>
            <a:endParaRPr lang="en-US" sz="20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Irregular Verbs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828800"/>
            <a:ext cx="7356475" cy="3886200"/>
          </a:xfrm>
        </p:spPr>
        <p:txBody>
          <a:bodyPr/>
          <a:lstStyle/>
          <a:p>
            <a:pPr eaLnBrk="1" hangingPunct="1"/>
            <a:r>
              <a:rPr lang="en-US" sz="2600" smtClean="0"/>
              <a:t>The following have an irregular </a:t>
            </a:r>
            <a:r>
              <a:rPr lang="en-US" sz="2600" i="1" smtClean="0"/>
              <a:t>-s</a:t>
            </a:r>
            <a:r>
              <a:rPr lang="en-US" sz="2600" smtClean="0"/>
              <a:t> form:</a:t>
            </a:r>
            <a:r>
              <a:rPr lang="en-US" sz="2600" i="1" smtClean="0"/>
              <a:t>  </a:t>
            </a:r>
          </a:p>
          <a:p>
            <a:pPr eaLnBrk="1" hangingPunct="1"/>
            <a:endParaRPr lang="en-US" sz="2600" i="1" smtClean="0"/>
          </a:p>
          <a:p>
            <a:pPr eaLnBrk="1" hangingPunct="1">
              <a:buFont typeface="Wingdings" pitchFamily="2" charset="2"/>
              <a:buNone/>
            </a:pPr>
            <a:endParaRPr lang="en-US" sz="2600" i="1" smtClean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447800" y="2895600"/>
            <a:ext cx="4800600" cy="1784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/>
              <a:t>Base form</a:t>
            </a:r>
            <a:r>
              <a:rPr lang="en-US" sz="2000" b="1"/>
              <a:t>              </a:t>
            </a:r>
            <a:r>
              <a:rPr lang="en-US" sz="2000" b="1" u="sng"/>
              <a:t>Third Person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do                            does 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go                            goes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have                        has</a:t>
            </a:r>
            <a:endParaRPr lang="en-US" sz="20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Verb </a:t>
            </a:r>
            <a:r>
              <a:rPr lang="en-US" i="1" smtClean="0"/>
              <a:t>Do</a:t>
            </a:r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828800"/>
            <a:ext cx="7356475" cy="3886200"/>
          </a:xfrm>
        </p:spPr>
        <p:txBody>
          <a:bodyPr/>
          <a:lstStyle/>
          <a:p>
            <a:pPr eaLnBrk="1" hangingPunct="1"/>
            <a:r>
              <a:rPr lang="en-US" sz="2600" i="1" smtClean="0"/>
              <a:t>Do, does, did</a:t>
            </a:r>
            <a:r>
              <a:rPr lang="en-US" sz="2600" smtClean="0"/>
              <a:t> are followed by the base form of the verb.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/>
            <a:r>
              <a:rPr lang="en-US" sz="2600" smtClean="0"/>
              <a:t>In questions for statements with no auxiliary verb, </a:t>
            </a:r>
            <a:r>
              <a:rPr lang="en-US" sz="2600" i="1" smtClean="0"/>
              <a:t>do</a:t>
            </a:r>
            <a:r>
              <a:rPr lang="en-US" sz="2600" smtClean="0"/>
              <a:t> is placed before the subject.</a:t>
            </a:r>
            <a:endParaRPr lang="en-US" sz="2600" i="1" smtClean="0"/>
          </a:p>
          <a:p>
            <a:pPr eaLnBrk="1" hangingPunct="1">
              <a:buFont typeface="Wingdings" pitchFamily="2" charset="2"/>
              <a:buNone/>
            </a:pPr>
            <a:endParaRPr lang="en-US" sz="2600" i="1" smtClean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447800" y="4495800"/>
            <a:ext cx="6629400" cy="8540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Statement:  The programme works well.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Question:     </a:t>
            </a:r>
            <a:r>
              <a:rPr lang="en-US" sz="2000" b="1">
                <a:solidFill>
                  <a:srgbClr val="FF0066"/>
                </a:solidFill>
              </a:rPr>
              <a:t>Does</a:t>
            </a:r>
            <a:r>
              <a:rPr lang="en-US" sz="2000" b="1"/>
              <a:t> the programme </a:t>
            </a:r>
            <a:r>
              <a:rPr lang="en-US" sz="2000" b="1">
                <a:solidFill>
                  <a:srgbClr val="0066CC"/>
                </a:solidFill>
              </a:rPr>
              <a:t>work</a:t>
            </a:r>
            <a:r>
              <a:rPr lang="en-US" sz="2000" b="1"/>
              <a:t> well?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Verb </a:t>
            </a:r>
            <a:r>
              <a:rPr lang="en-US" i="1" smtClean="0"/>
              <a:t>Do</a:t>
            </a:r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828800"/>
            <a:ext cx="7356475" cy="3886200"/>
          </a:xfrm>
        </p:spPr>
        <p:txBody>
          <a:bodyPr/>
          <a:lstStyle/>
          <a:p>
            <a:pPr eaLnBrk="1" hangingPunct="1"/>
            <a:r>
              <a:rPr lang="en-US" sz="2600" smtClean="0"/>
              <a:t>In negations when no other auxiliary verb is present, </a:t>
            </a:r>
            <a:r>
              <a:rPr lang="en-US" sz="2600" i="1" smtClean="0"/>
              <a:t>do</a:t>
            </a:r>
            <a:r>
              <a:rPr lang="en-US" sz="2600" smtClean="0"/>
              <a:t> is followed by a verb’s base form. 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i="1" smtClean="0"/>
          </a:p>
          <a:p>
            <a:pPr eaLnBrk="1" hangingPunct="1"/>
            <a:r>
              <a:rPr lang="en-US" sz="2600" i="1" smtClean="0"/>
              <a:t>Do</a:t>
            </a:r>
            <a:r>
              <a:rPr lang="en-US" sz="2600" smtClean="0"/>
              <a:t> is also used for emphasis.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600" i="1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6629400" cy="8620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Statement:  The programme works well.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Negation:     The programme </a:t>
            </a:r>
            <a:r>
              <a:rPr lang="en-US" sz="2000" b="1">
                <a:solidFill>
                  <a:srgbClr val="FF0066"/>
                </a:solidFill>
              </a:rPr>
              <a:t>does not</a:t>
            </a:r>
            <a:r>
              <a:rPr lang="en-US" sz="2000" b="1"/>
              <a:t> </a:t>
            </a:r>
            <a:r>
              <a:rPr lang="en-US" sz="2000" b="1">
                <a:solidFill>
                  <a:srgbClr val="0066CC"/>
                </a:solidFill>
              </a:rPr>
              <a:t>work</a:t>
            </a:r>
            <a:r>
              <a:rPr lang="en-US" sz="2000" b="1"/>
              <a:t> well. 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447800" y="4800600"/>
            <a:ext cx="6629400" cy="708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The employees </a:t>
            </a:r>
            <a:r>
              <a:rPr lang="en-US" sz="2000" b="1">
                <a:solidFill>
                  <a:srgbClr val="FF0066"/>
                </a:solidFill>
              </a:rPr>
              <a:t>did/do</a:t>
            </a:r>
            <a:r>
              <a:rPr lang="en-US" sz="2000" b="1"/>
              <a:t> </a:t>
            </a:r>
            <a:r>
              <a:rPr lang="en-US" sz="2000" b="1">
                <a:solidFill>
                  <a:srgbClr val="0066CC"/>
                </a:solidFill>
              </a:rPr>
              <a:t>try</a:t>
            </a:r>
            <a:r>
              <a:rPr lang="en-US" sz="2000" b="1"/>
              <a:t> their best to meet their monthly target.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Verb </a:t>
            </a:r>
            <a:r>
              <a:rPr lang="en-US" i="1" smtClean="0"/>
              <a:t>Have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543800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In the present and past perfect tenses, </a:t>
            </a:r>
            <a:r>
              <a:rPr lang="en-US" sz="2600" i="1" smtClean="0"/>
              <a:t>have</a:t>
            </a:r>
            <a:r>
              <a:rPr lang="en-US" sz="2600" smtClean="0"/>
              <a:t> is followed by a past participle.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600" i="1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7543800" cy="30162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Present Perfect Simple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The team </a:t>
            </a:r>
            <a:r>
              <a:rPr lang="en-US" sz="2000" b="1">
                <a:solidFill>
                  <a:srgbClr val="FF0066"/>
                </a:solidFill>
              </a:rPr>
              <a:t>has</a:t>
            </a:r>
            <a:r>
              <a:rPr lang="en-US" sz="2000" b="1"/>
              <a:t> </a:t>
            </a:r>
            <a:r>
              <a:rPr lang="en-US" sz="2000" b="1">
                <a:solidFill>
                  <a:srgbClr val="0066CC"/>
                </a:solidFill>
              </a:rPr>
              <a:t>worked</a:t>
            </a:r>
            <a:r>
              <a:rPr lang="en-US" sz="2000" b="1"/>
              <a:t> very hard. (regular verb)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The team </a:t>
            </a:r>
            <a:r>
              <a:rPr lang="en-US" sz="2000" b="1">
                <a:solidFill>
                  <a:srgbClr val="FF0066"/>
                </a:solidFill>
              </a:rPr>
              <a:t>has</a:t>
            </a:r>
            <a:r>
              <a:rPr lang="en-US" sz="2000" b="1"/>
              <a:t> </a:t>
            </a:r>
            <a:r>
              <a:rPr lang="en-US" sz="2000" b="1">
                <a:solidFill>
                  <a:srgbClr val="0066CC"/>
                </a:solidFill>
              </a:rPr>
              <a:t>done </a:t>
            </a:r>
            <a:r>
              <a:rPr lang="en-US" sz="2000" b="1"/>
              <a:t>well. (irregular verb)</a:t>
            </a:r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r>
              <a:rPr lang="en-US" sz="2000" b="1"/>
              <a:t>Past Perfect Simple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By the time the team arrived at the conference room, the meeting </a:t>
            </a:r>
            <a:r>
              <a:rPr lang="en-US" sz="2000" b="1">
                <a:solidFill>
                  <a:srgbClr val="FF0066"/>
                </a:solidFill>
              </a:rPr>
              <a:t>had</a:t>
            </a:r>
            <a:r>
              <a:rPr lang="en-US" sz="2000" b="1"/>
              <a:t> </a:t>
            </a:r>
            <a:r>
              <a:rPr lang="en-US" sz="2000" b="1">
                <a:solidFill>
                  <a:srgbClr val="0066CC"/>
                </a:solidFill>
              </a:rPr>
              <a:t>commenced</a:t>
            </a:r>
            <a:r>
              <a:rPr lang="en-US" sz="2000" b="1"/>
              <a:t>. (regular verb)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1733</TotalTime>
  <Words>801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Calibri</vt:lpstr>
      <vt:lpstr>Wingdings</vt:lpstr>
      <vt:lpstr>Times New Roman</vt:lpstr>
      <vt:lpstr>Stack of books design template [1]</vt:lpstr>
      <vt:lpstr>Axis</vt:lpstr>
      <vt:lpstr>Verb Forms</vt:lpstr>
      <vt:lpstr>Verb Forms</vt:lpstr>
      <vt:lpstr>Verb Forms</vt:lpstr>
      <vt:lpstr>Regular and Irregular Verbs</vt:lpstr>
      <vt:lpstr>Irregular Verbs</vt:lpstr>
      <vt:lpstr>Irregular Verbs</vt:lpstr>
      <vt:lpstr>Auxiliary Verb Do</vt:lpstr>
      <vt:lpstr>Auxiliary Verb Do</vt:lpstr>
      <vt:lpstr>Auxiliary Verb Have</vt:lpstr>
      <vt:lpstr>Auxiliary Verb Be</vt:lpstr>
      <vt:lpstr>Verb Patterns</vt:lpstr>
      <vt:lpstr>Verbs Followed by a Gerund</vt:lpstr>
      <vt:lpstr>Verbs Followed by an Infinitive</vt:lpstr>
      <vt:lpstr>Verbs Followed by a Gerund or an Infinitive</vt:lpstr>
      <vt:lpstr>Verbs Followed by a Base Form</vt:lpstr>
      <vt:lpstr>Infinitives Followed by Adjectives</vt:lpstr>
      <vt:lpstr>Common Verb Form Errors</vt:lpstr>
      <vt:lpstr>Common Verb Form Errors</vt:lpstr>
      <vt:lpstr>Common Verb Form Errors</vt:lpstr>
      <vt:lpstr>Common Verb Form Errors</vt:lpstr>
      <vt:lpstr>References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74</cp:revision>
  <dcterms:created xsi:type="dcterms:W3CDTF">2008-12-12T02:55:41Z</dcterms:created>
  <dcterms:modified xsi:type="dcterms:W3CDTF">2013-08-15T09:26:16Z</dcterms:modified>
</cp:coreProperties>
</file>