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sldIdLst>
    <p:sldId id="256" r:id="rId3"/>
    <p:sldId id="274" r:id="rId4"/>
    <p:sldId id="273" r:id="rId5"/>
    <p:sldId id="289" r:id="rId6"/>
    <p:sldId id="280" r:id="rId7"/>
    <p:sldId id="278" r:id="rId8"/>
    <p:sldId id="279" r:id="rId9"/>
    <p:sldId id="277" r:id="rId10"/>
    <p:sldId id="281" r:id="rId11"/>
    <p:sldId id="282" r:id="rId12"/>
    <p:sldId id="284" r:id="rId13"/>
    <p:sldId id="283" r:id="rId14"/>
    <p:sldId id="285" r:id="rId15"/>
    <p:sldId id="286" r:id="rId16"/>
    <p:sldId id="287" r:id="rId17"/>
    <p:sldId id="288" r:id="rId18"/>
    <p:sldId id="27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66"/>
    <a:srgbClr val="89872D"/>
    <a:srgbClr val="CCCCFF"/>
    <a:srgbClr val="99CC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9246C-AED6-41A5-8686-61879E2B6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69539-B39E-4BCE-AEC2-0F2092657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F632C-05EA-411B-8C29-88171B4D3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1305-B0DF-4AE7-8308-6792CF83C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6A8D1-31D0-4B0E-A70F-BE84ED231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BEF62-1939-43E9-87F5-5FC4D7C3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91EA6-72B4-4758-8663-BDA6C342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D543F-1E3A-4689-8B0F-302E09CF1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571FD-FCC5-45B4-B834-5F62AD00C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C17A5-6418-4054-A789-FC8C0DB36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A2E23-231B-49C1-8CE3-0EF06A2C0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E5DA2-1FFA-486D-8717-F89395E18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2EEB8-D6F3-40E7-A445-D45B42027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18E5-74AF-4700-8DE9-B1E39DCC4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3E88-5325-4695-8E0C-DACC4C62B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21018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 EG1471 AY 2008/09/10 </a:t>
            </a:r>
            <a:r>
              <a:rPr lang="en-US" err="1"/>
              <a:t>JChan</a:t>
            </a: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7A11A-11A2-4F0A-9F53-D23854339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83C8E-5C94-471D-980B-1F4368A42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A4A5E-496E-4261-B189-40E6396FF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3EF9A-A5FC-43A2-B37F-5F2335A7A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7BFBF-8F19-44B1-90EA-4D578B0D0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43C98-573F-45A0-B0C3-F51915EC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21EA-91D7-4197-84C1-A9B2431CF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6466D-EC86-44B2-B78D-1E46A5990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23694933-E745-4690-ADCE-3AF47E2F3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D14F9D49-DDC8-4F33-9995-F65103988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7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 Tenses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Present Perfect</a:t>
            </a:r>
          </a:p>
        </p:txBody>
      </p:sp>
      <p:graphicFrame>
        <p:nvGraphicFramePr>
          <p:cNvPr id="76829" name="Group 29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3048000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an action or state which happened in the very recent past.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indicate that an event has occurred more than once in the past (specific times are not given or important).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Teacher.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I’ve finished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students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have approached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their tutor several times for assistance.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5" name="Line 19"/>
          <p:cNvSpPr>
            <a:spLocks noChangeShapeType="1"/>
          </p:cNvSpPr>
          <p:nvPr/>
        </p:nvSpPr>
        <p:spPr bwMode="auto">
          <a:xfrm>
            <a:off x="60198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67056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6424613" y="12842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15378" name="AutoShape 22"/>
          <p:cNvSpPr>
            <a:spLocks noChangeArrowheads="1"/>
          </p:cNvSpPr>
          <p:nvPr/>
        </p:nvSpPr>
        <p:spPr bwMode="auto">
          <a:xfrm flipH="1" flipV="1">
            <a:off x="60960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6324600" y="114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24"/>
          <p:cNvSpPr>
            <a:spLocks noChangeArrowheads="1"/>
          </p:cNvSpPr>
          <p:nvPr/>
        </p:nvSpPr>
        <p:spPr bwMode="auto">
          <a:xfrm>
            <a:off x="914400" y="48164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15381" name="Rectangle 30"/>
          <p:cNvSpPr>
            <a:spLocks noChangeArrowheads="1"/>
          </p:cNvSpPr>
          <p:nvPr/>
        </p:nvSpPr>
        <p:spPr bwMode="auto">
          <a:xfrm>
            <a:off x="914400" y="4816475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Formation:</a:t>
            </a:r>
          </a:p>
          <a:p>
            <a:r>
              <a:rPr lang="en-US" sz="2400"/>
              <a:t>has/ have + past participle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Past Perfect</a:t>
            </a:r>
          </a:p>
        </p:txBody>
      </p:sp>
      <p:graphicFrame>
        <p:nvGraphicFramePr>
          <p:cNvPr id="78874" name="Group 26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2895600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indicate an event that was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 a definite time or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before another action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was completed in the past.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 the time the rescue team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arrived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at the scene, the waters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had reached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metres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9" name="Line 19"/>
          <p:cNvSpPr>
            <a:spLocks noChangeShapeType="1"/>
          </p:cNvSpPr>
          <p:nvPr/>
        </p:nvSpPr>
        <p:spPr bwMode="auto">
          <a:xfrm>
            <a:off x="60198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>
            <a:off x="67056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Text Box 21"/>
          <p:cNvSpPr txBox="1">
            <a:spLocks noChangeArrowheads="1"/>
          </p:cNvSpPr>
          <p:nvPr/>
        </p:nvSpPr>
        <p:spPr bwMode="auto">
          <a:xfrm>
            <a:off x="6424613" y="12842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16402" name="AutoShape 22"/>
          <p:cNvSpPr>
            <a:spLocks noChangeArrowheads="1"/>
          </p:cNvSpPr>
          <p:nvPr/>
        </p:nvSpPr>
        <p:spPr bwMode="auto">
          <a:xfrm flipH="1" flipV="1">
            <a:off x="60960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16403" name="Rectangle 24"/>
          <p:cNvSpPr>
            <a:spLocks noChangeArrowheads="1"/>
          </p:cNvSpPr>
          <p:nvPr/>
        </p:nvSpPr>
        <p:spPr bwMode="auto">
          <a:xfrm>
            <a:off x="914400" y="48164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16404" name="Rectangle 25"/>
          <p:cNvSpPr>
            <a:spLocks noChangeArrowheads="1"/>
          </p:cNvSpPr>
          <p:nvPr/>
        </p:nvSpPr>
        <p:spPr bwMode="auto">
          <a:xfrm>
            <a:off x="914400" y="4816475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Formation:</a:t>
            </a:r>
          </a:p>
          <a:p>
            <a:r>
              <a:rPr lang="en-US" sz="2400"/>
              <a:t>had + past participle  </a:t>
            </a:r>
          </a:p>
        </p:txBody>
      </p:sp>
      <p:sp>
        <p:nvSpPr>
          <p:cNvPr id="16405" name="Line 28"/>
          <p:cNvSpPr>
            <a:spLocks noChangeShapeType="1"/>
          </p:cNvSpPr>
          <p:nvPr/>
        </p:nvSpPr>
        <p:spPr bwMode="auto">
          <a:xfrm>
            <a:off x="6324600" y="1143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946150" y="6248400"/>
            <a:ext cx="2178050" cy="457200"/>
          </a:xfrm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 AY 2008/09/10 JChan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Past Perfect Progressive</a:t>
            </a:r>
          </a:p>
        </p:txBody>
      </p:sp>
      <p:graphicFrame>
        <p:nvGraphicFramePr>
          <p:cNvPr id="77856" name="Group 32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2171700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stress the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duration of an activity that was completed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before another action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 time in the past.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students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had been struggling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 the problem for an hour before they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found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solution.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64770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76200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7339013" y="13716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17426" name="AutoShape 22"/>
          <p:cNvSpPr>
            <a:spLocks noChangeArrowheads="1"/>
          </p:cNvSpPr>
          <p:nvPr/>
        </p:nvSpPr>
        <p:spPr bwMode="auto">
          <a:xfrm flipH="1" flipV="1">
            <a:off x="67056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6934200" y="114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Rectangle 24"/>
          <p:cNvSpPr>
            <a:spLocks noChangeArrowheads="1"/>
          </p:cNvSpPr>
          <p:nvPr/>
        </p:nvSpPr>
        <p:spPr bwMode="auto">
          <a:xfrm>
            <a:off x="914400" y="48164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914400" y="4267200"/>
            <a:ext cx="716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Formation:</a:t>
            </a:r>
          </a:p>
          <a:p>
            <a:r>
              <a:rPr lang="en-US" sz="2400"/>
              <a:t>had + been + present participle </a:t>
            </a:r>
            <a:r>
              <a:rPr lang="en-US" sz="2400" i="1"/>
              <a:t>(-ing</a:t>
            </a:r>
            <a:r>
              <a:rPr lang="en-US" sz="2400"/>
              <a:t>)</a:t>
            </a:r>
          </a:p>
        </p:txBody>
      </p:sp>
      <p:sp>
        <p:nvSpPr>
          <p:cNvPr id="17430" name="Line 33"/>
          <p:cNvSpPr>
            <a:spLocks noChangeShapeType="1"/>
          </p:cNvSpPr>
          <p:nvPr/>
        </p:nvSpPr>
        <p:spPr bwMode="auto">
          <a:xfrm>
            <a:off x="7315200" y="1143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Future</a:t>
            </a:r>
          </a:p>
        </p:txBody>
      </p:sp>
      <p:graphicFrame>
        <p:nvGraphicFramePr>
          <p:cNvPr id="79899" name="Group 27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1341438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an action, event or state that will occur in the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future.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 complete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their assignment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tonight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64770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71628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Text Box 21"/>
          <p:cNvSpPr txBox="1">
            <a:spLocks noChangeArrowheads="1"/>
          </p:cNvSpPr>
          <p:nvPr/>
        </p:nvSpPr>
        <p:spPr bwMode="auto">
          <a:xfrm>
            <a:off x="6958013" y="13716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18450" name="Rectangle 24"/>
          <p:cNvSpPr>
            <a:spLocks noChangeArrowheads="1"/>
          </p:cNvSpPr>
          <p:nvPr/>
        </p:nvSpPr>
        <p:spPr bwMode="auto">
          <a:xfrm>
            <a:off x="914400" y="48164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18451" name="Rectangle 25"/>
          <p:cNvSpPr>
            <a:spLocks noChangeArrowheads="1"/>
          </p:cNvSpPr>
          <p:nvPr/>
        </p:nvSpPr>
        <p:spPr bwMode="auto">
          <a:xfrm>
            <a:off x="914400" y="3200400"/>
            <a:ext cx="7162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Formation:</a:t>
            </a:r>
          </a:p>
          <a:p>
            <a:r>
              <a:rPr lang="en-US" sz="2400"/>
              <a:t>will + base form (no </a:t>
            </a:r>
            <a:r>
              <a:rPr lang="en-US" sz="2400" i="1"/>
              <a:t>-s</a:t>
            </a:r>
            <a:r>
              <a:rPr lang="en-US" sz="2400"/>
              <a:t> or </a:t>
            </a:r>
            <a:r>
              <a:rPr lang="en-US" sz="2400" i="1"/>
              <a:t>-es</a:t>
            </a:r>
            <a:r>
              <a:rPr lang="en-US" sz="2400"/>
              <a:t>)</a:t>
            </a:r>
          </a:p>
          <a:p>
            <a:endParaRPr lang="en-US" sz="2400"/>
          </a:p>
          <a:p>
            <a:r>
              <a:rPr lang="en-US" sz="2400" u="sng"/>
              <a:t>Note</a:t>
            </a:r>
            <a:r>
              <a:rPr lang="en-US" sz="2400"/>
              <a:t>:   </a:t>
            </a:r>
          </a:p>
          <a:p>
            <a:r>
              <a:rPr lang="en-US" sz="2400"/>
              <a:t>Future time can also be expressed in </a:t>
            </a:r>
          </a:p>
          <a:p>
            <a:pPr>
              <a:buFontTx/>
              <a:buChar char="•"/>
            </a:pPr>
            <a:r>
              <a:rPr lang="en-US" sz="2400"/>
              <a:t>  am/is/are + going to + base form</a:t>
            </a:r>
          </a:p>
          <a:p>
            <a:pPr>
              <a:buFontTx/>
              <a:buChar char="•"/>
            </a:pPr>
            <a:r>
              <a:rPr lang="en-US" sz="2400"/>
              <a:t>  simple progressive  or present progressive               </a:t>
            </a:r>
          </a:p>
        </p:txBody>
      </p:sp>
      <p:sp>
        <p:nvSpPr>
          <p:cNvPr id="18452" name="AutoShape 26"/>
          <p:cNvSpPr>
            <a:spLocks noChangeArrowheads="1"/>
          </p:cNvSpPr>
          <p:nvPr/>
        </p:nvSpPr>
        <p:spPr bwMode="auto">
          <a:xfrm flipH="1" flipV="1">
            <a:off x="75438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Future Progressive</a:t>
            </a:r>
          </a:p>
        </p:txBody>
      </p:sp>
      <p:graphicFrame>
        <p:nvGraphicFramePr>
          <p:cNvPr id="80931" name="Group 35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2803525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an action that will occur over a duration at some specific point in the future.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emphasize the duration of an action in the future.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final year students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 be doing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their internship in December.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professor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 be going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 sabbatical during the vacation.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1" name="Line 19"/>
          <p:cNvSpPr>
            <a:spLocks noChangeShapeType="1"/>
          </p:cNvSpPr>
          <p:nvPr/>
        </p:nvSpPr>
        <p:spPr bwMode="auto">
          <a:xfrm>
            <a:off x="60960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20"/>
          <p:cNvSpPr>
            <a:spLocks noChangeShapeType="1"/>
          </p:cNvSpPr>
          <p:nvPr/>
        </p:nvSpPr>
        <p:spPr bwMode="auto">
          <a:xfrm>
            <a:off x="67818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21"/>
          <p:cNvSpPr txBox="1">
            <a:spLocks noChangeArrowheads="1"/>
          </p:cNvSpPr>
          <p:nvPr/>
        </p:nvSpPr>
        <p:spPr bwMode="auto">
          <a:xfrm>
            <a:off x="6577013" y="13716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19474" name="Rectangle 22"/>
          <p:cNvSpPr>
            <a:spLocks noChangeArrowheads="1"/>
          </p:cNvSpPr>
          <p:nvPr/>
        </p:nvSpPr>
        <p:spPr bwMode="auto">
          <a:xfrm>
            <a:off x="914400" y="48164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19475" name="Rectangle 23"/>
          <p:cNvSpPr>
            <a:spLocks noChangeArrowheads="1"/>
          </p:cNvSpPr>
          <p:nvPr/>
        </p:nvSpPr>
        <p:spPr bwMode="auto">
          <a:xfrm>
            <a:off x="914400" y="4892675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Formation:</a:t>
            </a:r>
          </a:p>
          <a:p>
            <a:r>
              <a:rPr lang="en-US" sz="2400"/>
              <a:t>will + be + present participle</a:t>
            </a:r>
          </a:p>
        </p:txBody>
      </p:sp>
      <p:sp>
        <p:nvSpPr>
          <p:cNvPr id="19476" name="AutoShape 24"/>
          <p:cNvSpPr>
            <a:spLocks noChangeArrowheads="1"/>
          </p:cNvSpPr>
          <p:nvPr/>
        </p:nvSpPr>
        <p:spPr bwMode="auto">
          <a:xfrm flipH="1" flipV="1">
            <a:off x="69342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37"/>
          <p:cNvSpPr>
            <a:spLocks noChangeShapeType="1"/>
          </p:cNvSpPr>
          <p:nvPr/>
        </p:nvSpPr>
        <p:spPr bwMode="auto">
          <a:xfrm>
            <a:off x="7086600" y="114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38"/>
          <p:cNvSpPr>
            <a:spLocks noChangeShapeType="1"/>
          </p:cNvSpPr>
          <p:nvPr/>
        </p:nvSpPr>
        <p:spPr bwMode="auto">
          <a:xfrm>
            <a:off x="7467600" y="1143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Future Perfect</a:t>
            </a:r>
          </a:p>
        </p:txBody>
      </p:sp>
      <p:graphicFrame>
        <p:nvGraphicFramePr>
          <p:cNvPr id="81951" name="Group 31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2133600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indicate that an activity will be completed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before another event or time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the future.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postgraduate students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 have finished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their thesis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by the end of this semester.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5" name="Line 19"/>
          <p:cNvSpPr>
            <a:spLocks noChangeShapeType="1"/>
          </p:cNvSpPr>
          <p:nvPr/>
        </p:nvSpPr>
        <p:spPr bwMode="auto">
          <a:xfrm>
            <a:off x="60960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20"/>
          <p:cNvSpPr>
            <a:spLocks noChangeShapeType="1"/>
          </p:cNvSpPr>
          <p:nvPr/>
        </p:nvSpPr>
        <p:spPr bwMode="auto">
          <a:xfrm>
            <a:off x="67818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Text Box 21"/>
          <p:cNvSpPr txBox="1">
            <a:spLocks noChangeArrowheads="1"/>
          </p:cNvSpPr>
          <p:nvPr/>
        </p:nvSpPr>
        <p:spPr bwMode="auto">
          <a:xfrm>
            <a:off x="6577013" y="13716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20498" name="Rectangle 22"/>
          <p:cNvSpPr>
            <a:spLocks noChangeArrowheads="1"/>
          </p:cNvSpPr>
          <p:nvPr/>
        </p:nvSpPr>
        <p:spPr bwMode="auto">
          <a:xfrm>
            <a:off x="914400" y="48164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0499" name="Rectangle 23"/>
          <p:cNvSpPr>
            <a:spLocks noChangeArrowheads="1"/>
          </p:cNvSpPr>
          <p:nvPr/>
        </p:nvSpPr>
        <p:spPr bwMode="auto">
          <a:xfrm>
            <a:off x="914400" y="4892675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Formation:</a:t>
            </a:r>
          </a:p>
          <a:p>
            <a:r>
              <a:rPr lang="en-US" sz="2400"/>
              <a:t>will + have + past participle</a:t>
            </a:r>
          </a:p>
        </p:txBody>
      </p:sp>
      <p:sp>
        <p:nvSpPr>
          <p:cNvPr id="20500" name="AutoShape 24"/>
          <p:cNvSpPr>
            <a:spLocks noChangeArrowheads="1"/>
          </p:cNvSpPr>
          <p:nvPr/>
        </p:nvSpPr>
        <p:spPr bwMode="auto">
          <a:xfrm flipH="1" flipV="1">
            <a:off x="69342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7162800" y="1143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Future Perfect Progressive</a:t>
            </a:r>
          </a:p>
        </p:txBody>
      </p:sp>
      <p:graphicFrame>
        <p:nvGraphicFramePr>
          <p:cNvPr id="82970" name="Group 26"/>
          <p:cNvGraphicFramePr>
            <a:graphicFrameLocks noGrp="1"/>
          </p:cNvGraphicFramePr>
          <p:nvPr>
            <p:ph idx="1"/>
          </p:nvPr>
        </p:nvGraphicFramePr>
        <p:xfrm>
          <a:off x="990600" y="1828800"/>
          <a:ext cx="7661275" cy="2438400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2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indicate that an activity has been in progress for a period of time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before another event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 time in the future.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By March next year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the engineers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 have been working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on the project for three years.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9" name="Line 19"/>
          <p:cNvSpPr>
            <a:spLocks noChangeShapeType="1"/>
          </p:cNvSpPr>
          <p:nvPr/>
        </p:nvSpPr>
        <p:spPr bwMode="auto">
          <a:xfrm>
            <a:off x="60960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Line 20"/>
          <p:cNvSpPr>
            <a:spLocks noChangeShapeType="1"/>
          </p:cNvSpPr>
          <p:nvPr/>
        </p:nvSpPr>
        <p:spPr bwMode="auto">
          <a:xfrm>
            <a:off x="67818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6577013" y="13716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21522" name="Rectangle 22"/>
          <p:cNvSpPr>
            <a:spLocks noChangeArrowheads="1"/>
          </p:cNvSpPr>
          <p:nvPr/>
        </p:nvSpPr>
        <p:spPr bwMode="auto">
          <a:xfrm>
            <a:off x="914400" y="48164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1523" name="Rectangle 23"/>
          <p:cNvSpPr>
            <a:spLocks noChangeArrowheads="1"/>
          </p:cNvSpPr>
          <p:nvPr/>
        </p:nvSpPr>
        <p:spPr bwMode="auto">
          <a:xfrm>
            <a:off x="914400" y="42672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Formation:</a:t>
            </a:r>
          </a:p>
          <a:p>
            <a:r>
              <a:rPr lang="en-US" sz="2400"/>
              <a:t>will + have + present participle</a:t>
            </a:r>
          </a:p>
        </p:txBody>
      </p:sp>
      <p:sp>
        <p:nvSpPr>
          <p:cNvPr id="21524" name="AutoShape 24"/>
          <p:cNvSpPr>
            <a:spLocks noChangeArrowheads="1"/>
          </p:cNvSpPr>
          <p:nvPr/>
        </p:nvSpPr>
        <p:spPr bwMode="auto">
          <a:xfrm flipH="1" flipV="1">
            <a:off x="69342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AutoShape 25"/>
          <p:cNvSpPr>
            <a:spLocks noChangeArrowheads="1"/>
          </p:cNvSpPr>
          <p:nvPr/>
        </p:nvSpPr>
        <p:spPr bwMode="auto">
          <a:xfrm flipH="1" flipV="1">
            <a:off x="74676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7"/>
          <p:cNvSpPr>
            <a:spLocks noChangeShapeType="1"/>
          </p:cNvSpPr>
          <p:nvPr/>
        </p:nvSpPr>
        <p:spPr bwMode="auto">
          <a:xfrm>
            <a:off x="71628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946150" y="6248400"/>
            <a:ext cx="2178050" cy="457200"/>
          </a:xfrm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Lane, A. and Lange, E. (1999). </a:t>
            </a:r>
            <a:r>
              <a:rPr lang="en-US" sz="2400" i="1" smtClean="0"/>
              <a:t>Writing Clearly: An Editing Guide </a:t>
            </a:r>
            <a:r>
              <a:rPr lang="en-US" sz="2400" smtClean="0"/>
              <a:t>(2</a:t>
            </a:r>
            <a:r>
              <a:rPr lang="en-US" sz="2400" baseline="30000" smtClean="0"/>
              <a:t>nd</a:t>
            </a:r>
            <a:r>
              <a:rPr lang="en-US" sz="2400" smtClean="0"/>
              <a:t> ed.). USA: Heinle and Heinle Publishers.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Oshima, A. and Hogue, A. (2006). </a:t>
            </a:r>
            <a:r>
              <a:rPr lang="en-US" sz="2400" i="1" smtClean="0"/>
              <a:t>Writing Academic English</a:t>
            </a:r>
            <a:r>
              <a:rPr lang="en-US" sz="2400" smtClean="0"/>
              <a:t> (4</a:t>
            </a:r>
            <a:r>
              <a:rPr lang="en-US" sz="2400" baseline="30000" smtClean="0"/>
              <a:t>th</a:t>
            </a:r>
            <a:r>
              <a:rPr lang="en-US" sz="2400" smtClean="0"/>
              <a:t> ed.). New York: Pearson Education, 3-25.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Raimes, A. (2006). </a:t>
            </a:r>
            <a:r>
              <a:rPr lang="en-US" sz="2400" i="1" smtClean="0"/>
              <a:t>Grammar Troublespots: A Guide for Student Writers</a:t>
            </a:r>
            <a:r>
              <a:rPr lang="en-US" sz="2400" smtClean="0"/>
              <a:t> (3</a:t>
            </a:r>
            <a:r>
              <a:rPr lang="en-US" sz="2400" baseline="30000" smtClean="0"/>
              <a:t>rd</a:t>
            </a:r>
            <a:r>
              <a:rPr lang="en-US" sz="2400" smtClean="0"/>
              <a:t> ed.). New York: Cambridge University Press, 41-45.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946150" y="6248400"/>
            <a:ext cx="2254250" cy="457200"/>
          </a:xfrm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2010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Forms of Verb Tenses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5603875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Simple present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Present progressive*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Simple past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Past progressive*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Present perfect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Present perfect progressive*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Past perfect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Past perfect progressive*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Future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Future progressive*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Future perfect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Future perfect progressive*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(*The </a:t>
            </a:r>
            <a:r>
              <a:rPr lang="en-US" sz="1600" i="1" smtClean="0"/>
              <a:t>progressive</a:t>
            </a:r>
            <a:r>
              <a:rPr lang="en-US" sz="1600" smtClean="0"/>
              <a:t> is also called the </a:t>
            </a:r>
            <a:r>
              <a:rPr lang="en-US" sz="1600" i="1" smtClean="0"/>
              <a:t>continuous</a:t>
            </a:r>
            <a:r>
              <a:rPr lang="en-US" sz="160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Simple Present </a:t>
            </a:r>
          </a:p>
        </p:txBody>
      </p:sp>
      <p:graphicFrame>
        <p:nvGraphicFramePr>
          <p:cNvPr id="66601" name="Group 41"/>
          <p:cNvGraphicFramePr>
            <a:graphicFrameLocks noGrp="1"/>
          </p:cNvGraphicFramePr>
          <p:nvPr>
            <p:ph idx="1"/>
          </p:nvPr>
        </p:nvGraphicFramePr>
        <p:xfrm>
          <a:off x="609600" y="2057400"/>
          <a:ext cx="8001000" cy="289560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537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7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habitual actions or a condition that is true at any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general truths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campus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quiet during the vacation.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sun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the west.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7" name="Line 36"/>
          <p:cNvSpPr>
            <a:spLocks noChangeShapeType="1"/>
          </p:cNvSpPr>
          <p:nvPr/>
        </p:nvSpPr>
        <p:spPr bwMode="auto">
          <a:xfrm>
            <a:off x="5867400" y="121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37"/>
          <p:cNvSpPr>
            <a:spLocks noChangeShapeType="1"/>
          </p:cNvSpPr>
          <p:nvPr/>
        </p:nvSpPr>
        <p:spPr bwMode="auto">
          <a:xfrm>
            <a:off x="65532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Text Box 38"/>
          <p:cNvSpPr txBox="1">
            <a:spLocks noChangeArrowheads="1"/>
          </p:cNvSpPr>
          <p:nvPr/>
        </p:nvSpPr>
        <p:spPr bwMode="auto">
          <a:xfrm>
            <a:off x="6272213" y="12080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8210" name="AutoShape 39"/>
          <p:cNvSpPr>
            <a:spLocks noChangeArrowheads="1"/>
          </p:cNvSpPr>
          <p:nvPr/>
        </p:nvSpPr>
        <p:spPr bwMode="auto">
          <a:xfrm flipH="1" flipV="1">
            <a:off x="6477000" y="990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Simple Present </a:t>
            </a:r>
          </a:p>
        </p:txBody>
      </p:sp>
      <p:graphicFrame>
        <p:nvGraphicFramePr>
          <p:cNvPr id="83988" name="Group 20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2194560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report what is in print e.g. academic writing.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 her article, Jones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claims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that renewable energy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viable alternative in the long run.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5867400" y="121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65532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6272213" y="12080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9234" name="AutoShape 17"/>
          <p:cNvSpPr>
            <a:spLocks noChangeArrowheads="1"/>
          </p:cNvSpPr>
          <p:nvPr/>
        </p:nvSpPr>
        <p:spPr bwMode="auto">
          <a:xfrm flipH="1" flipV="1">
            <a:off x="6477000" y="990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21"/>
          <p:cNvSpPr txBox="1">
            <a:spLocks noChangeArrowheads="1"/>
          </p:cNvSpPr>
          <p:nvPr/>
        </p:nvSpPr>
        <p:spPr bwMode="auto">
          <a:xfrm>
            <a:off x="914400" y="4267200"/>
            <a:ext cx="7772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Formation</a:t>
            </a:r>
          </a:p>
          <a:p>
            <a:pPr>
              <a:spcBef>
                <a:spcPct val="50000"/>
              </a:spcBef>
            </a:pPr>
            <a:r>
              <a:rPr lang="en-US" sz="2400"/>
              <a:t>Infinitive / Base form of the verb (with </a:t>
            </a:r>
            <a:r>
              <a:rPr lang="en-US" sz="2400" i="1"/>
              <a:t>-s</a:t>
            </a:r>
            <a:r>
              <a:rPr lang="en-US" sz="2400"/>
              <a:t> or </a:t>
            </a:r>
            <a:r>
              <a:rPr lang="en-US" sz="2400" i="1"/>
              <a:t>-es</a:t>
            </a:r>
            <a:r>
              <a:rPr lang="en-US" sz="2400"/>
              <a:t> for third person singular).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Present Progressive</a:t>
            </a: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4206875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that an action or activity is happening.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that an action happening at present is temporary.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that an action is already in progress at a specified point of time in the present.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student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preparing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 her final year project.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trainees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are undergoing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training at he moment.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  8:30am, most of the employees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are working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 their desks.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55" name="Group 14"/>
          <p:cNvGrpSpPr>
            <a:grpSpLocks/>
          </p:cNvGrpSpPr>
          <p:nvPr/>
        </p:nvGrpSpPr>
        <p:grpSpPr bwMode="auto">
          <a:xfrm>
            <a:off x="5867400" y="914400"/>
            <a:ext cx="1447800" cy="522288"/>
            <a:chOff x="3696" y="1152"/>
            <a:chExt cx="912" cy="329"/>
          </a:xfrm>
        </p:grpSpPr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3696" y="12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4128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Text Box 17"/>
            <p:cNvSpPr txBox="1">
              <a:spLocks noChangeArrowheads="1"/>
            </p:cNvSpPr>
            <p:nvPr/>
          </p:nvSpPr>
          <p:spPr bwMode="auto">
            <a:xfrm>
              <a:off x="3951" y="1289"/>
              <a:ext cx="3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now</a:t>
              </a:r>
            </a:p>
          </p:txBody>
        </p:sp>
        <p:sp>
          <p:nvSpPr>
            <p:cNvPr id="10260" name="AutoShape 18"/>
            <p:cNvSpPr>
              <a:spLocks noChangeArrowheads="1"/>
            </p:cNvSpPr>
            <p:nvPr/>
          </p:nvSpPr>
          <p:spPr bwMode="auto">
            <a:xfrm flipH="1" flipV="1">
              <a:off x="4080" y="115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6781800" y="99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Present Progressive</a:t>
            </a:r>
          </a:p>
        </p:txBody>
      </p:sp>
      <p:sp>
        <p:nvSpPr>
          <p:cNvPr id="11268" name="Rectangle 15"/>
          <p:cNvSpPr>
            <a:spLocks noChangeArrowheads="1"/>
          </p:cNvSpPr>
          <p:nvPr/>
        </p:nvSpPr>
        <p:spPr bwMode="auto">
          <a:xfrm>
            <a:off x="838200" y="1981200"/>
            <a:ext cx="7162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Formation</a:t>
            </a:r>
          </a:p>
          <a:p>
            <a:r>
              <a:rPr lang="en-US" sz="2400">
                <a:solidFill>
                  <a:srgbClr val="0066CC"/>
                </a:solidFill>
              </a:rPr>
              <a:t>am/ is/ are </a:t>
            </a:r>
            <a:r>
              <a:rPr lang="en-US" sz="2400"/>
              <a:t>+ </a:t>
            </a:r>
            <a:r>
              <a:rPr lang="en-US" sz="2400">
                <a:solidFill>
                  <a:srgbClr val="FF0000"/>
                </a:solidFill>
              </a:rPr>
              <a:t>present participle </a:t>
            </a:r>
            <a:r>
              <a:rPr lang="en-US" sz="2400" i="1"/>
              <a:t>(-ing</a:t>
            </a:r>
            <a:r>
              <a:rPr lang="en-US" sz="2400"/>
              <a:t>). </a:t>
            </a:r>
            <a:br>
              <a:rPr lang="en-US" sz="2400"/>
            </a:br>
            <a:endParaRPr lang="en-US" sz="2400"/>
          </a:p>
          <a:p>
            <a:r>
              <a:rPr lang="en-US" sz="2400"/>
              <a:t>I </a:t>
            </a:r>
            <a:r>
              <a:rPr lang="en-US" sz="2400">
                <a:solidFill>
                  <a:srgbClr val="0066CC"/>
                </a:solidFill>
              </a:rPr>
              <a:t>am</a:t>
            </a:r>
            <a:r>
              <a:rPr lang="en-US" sz="2400"/>
              <a:t> </a:t>
            </a:r>
            <a:r>
              <a:rPr lang="en-US" sz="2400">
                <a:solidFill>
                  <a:srgbClr val="FF0066"/>
                </a:solidFill>
              </a:rPr>
              <a:t>writing</a:t>
            </a:r>
            <a:r>
              <a:rPr lang="en-US" sz="2400"/>
              <a:t> an academic essay for this module.</a:t>
            </a:r>
          </a:p>
          <a:p>
            <a:r>
              <a:rPr lang="en-US" sz="2400"/>
              <a:t>They </a:t>
            </a:r>
            <a:r>
              <a:rPr lang="en-US" sz="2400">
                <a:solidFill>
                  <a:srgbClr val="0066CC"/>
                </a:solidFill>
              </a:rPr>
              <a:t>are</a:t>
            </a:r>
            <a:r>
              <a:rPr lang="en-US" sz="2400"/>
              <a:t> </a:t>
            </a:r>
            <a:r>
              <a:rPr lang="en-US" sz="2400">
                <a:solidFill>
                  <a:srgbClr val="FF0066"/>
                </a:solidFill>
              </a:rPr>
              <a:t>doing</a:t>
            </a:r>
            <a:r>
              <a:rPr lang="en-US" sz="2400"/>
              <a:t> some research on nanotechnology.</a:t>
            </a:r>
          </a:p>
          <a:p>
            <a:r>
              <a:rPr lang="en-US" sz="2400"/>
              <a:t>He </a:t>
            </a:r>
            <a:r>
              <a:rPr lang="en-US" sz="2400">
                <a:solidFill>
                  <a:srgbClr val="0066CC"/>
                </a:solidFill>
              </a:rPr>
              <a:t>is</a:t>
            </a:r>
            <a:r>
              <a:rPr lang="en-US" sz="2400"/>
              <a:t> </a:t>
            </a:r>
            <a:r>
              <a:rPr lang="en-US" sz="2400">
                <a:solidFill>
                  <a:srgbClr val="FF0066"/>
                </a:solidFill>
              </a:rPr>
              <a:t>preparing</a:t>
            </a:r>
            <a:r>
              <a:rPr lang="en-US" sz="2400"/>
              <a:t> the lab set up for the next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 AY 2008/09/10 JChan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Simple Past </a:t>
            </a:r>
          </a:p>
        </p:txBody>
      </p:sp>
      <p:graphicFrame>
        <p:nvGraphicFramePr>
          <p:cNvPr id="73758" name="Group 30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2621280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indicate a completed 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indicate that an action took place at a specific time in the past.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majored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engineering.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students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did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this project last semester.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3" name="Text Box 24"/>
          <p:cNvSpPr txBox="1">
            <a:spLocks noChangeArrowheads="1"/>
          </p:cNvSpPr>
          <p:nvPr/>
        </p:nvSpPr>
        <p:spPr bwMode="auto">
          <a:xfrm>
            <a:off x="914400" y="4495800"/>
            <a:ext cx="7696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Formation:</a:t>
            </a:r>
          </a:p>
          <a:p>
            <a:pPr>
              <a:spcBef>
                <a:spcPct val="50000"/>
              </a:spcBef>
            </a:pPr>
            <a:r>
              <a:rPr lang="en-US" sz="2400"/>
              <a:t>Regular verbs: base form + </a:t>
            </a:r>
            <a:r>
              <a:rPr lang="en-US" sz="2400" i="1"/>
              <a:t>d/-ed</a:t>
            </a:r>
          </a:p>
        </p:txBody>
      </p:sp>
      <p:sp>
        <p:nvSpPr>
          <p:cNvPr id="12304" name="Line 26"/>
          <p:cNvSpPr>
            <a:spLocks noChangeShapeType="1"/>
          </p:cNvSpPr>
          <p:nvPr/>
        </p:nvSpPr>
        <p:spPr bwMode="auto">
          <a:xfrm>
            <a:off x="5791200" y="106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27"/>
          <p:cNvSpPr>
            <a:spLocks noChangeShapeType="1"/>
          </p:cNvSpPr>
          <p:nvPr/>
        </p:nvSpPr>
        <p:spPr bwMode="auto">
          <a:xfrm>
            <a:off x="6477000" y="99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Text Box 28"/>
          <p:cNvSpPr txBox="1">
            <a:spLocks noChangeArrowheads="1"/>
          </p:cNvSpPr>
          <p:nvPr/>
        </p:nvSpPr>
        <p:spPr bwMode="auto">
          <a:xfrm>
            <a:off x="6196013" y="10556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12307" name="AutoShape 29"/>
          <p:cNvSpPr>
            <a:spLocks noChangeArrowheads="1"/>
          </p:cNvSpPr>
          <p:nvPr/>
        </p:nvSpPr>
        <p:spPr bwMode="auto">
          <a:xfrm flipH="1" flipV="1">
            <a:off x="5943600" y="838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2011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Past Progressive</a:t>
            </a:r>
          </a:p>
        </p:txBody>
      </p:sp>
      <p:graphicFrame>
        <p:nvGraphicFramePr>
          <p:cNvPr id="71737" name="Group 57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3396107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show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show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show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7" name="Line 49"/>
          <p:cNvSpPr>
            <a:spLocks noChangeShapeType="1"/>
          </p:cNvSpPr>
          <p:nvPr/>
        </p:nvSpPr>
        <p:spPr bwMode="auto">
          <a:xfrm>
            <a:off x="60198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50"/>
          <p:cNvSpPr>
            <a:spLocks noChangeShapeType="1"/>
          </p:cNvSpPr>
          <p:nvPr/>
        </p:nvSpPr>
        <p:spPr bwMode="auto">
          <a:xfrm>
            <a:off x="67056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Text Box 51"/>
          <p:cNvSpPr txBox="1">
            <a:spLocks noChangeArrowheads="1"/>
          </p:cNvSpPr>
          <p:nvPr/>
        </p:nvSpPr>
        <p:spPr bwMode="auto">
          <a:xfrm>
            <a:off x="6424613" y="12842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13330" name="AutoShape 52"/>
          <p:cNvSpPr>
            <a:spLocks noChangeArrowheads="1"/>
          </p:cNvSpPr>
          <p:nvPr/>
        </p:nvSpPr>
        <p:spPr bwMode="auto">
          <a:xfrm flipH="1" flipV="1">
            <a:off x="60960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3"/>
          <p:cNvSpPr>
            <a:spLocks noChangeShapeType="1"/>
          </p:cNvSpPr>
          <p:nvPr/>
        </p:nvSpPr>
        <p:spPr bwMode="auto">
          <a:xfrm>
            <a:off x="6324600" y="114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Rectangle 58"/>
          <p:cNvSpPr>
            <a:spLocks noChangeArrowheads="1"/>
          </p:cNvSpPr>
          <p:nvPr/>
        </p:nvSpPr>
        <p:spPr bwMode="auto">
          <a:xfrm>
            <a:off x="914400" y="5638800"/>
            <a:ext cx="716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Formation</a:t>
            </a:r>
          </a:p>
          <a:p>
            <a:r>
              <a:rPr lang="en-US" sz="2000"/>
              <a:t>was/ were + present participle </a:t>
            </a:r>
            <a:r>
              <a:rPr lang="en-US" sz="2000" i="1"/>
              <a:t>(-ing</a:t>
            </a:r>
            <a:r>
              <a:rPr lang="en-US" sz="2000"/>
              <a:t>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EG1471 AY 2008/09/10 JChan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Present Perfect</a:t>
            </a:r>
          </a:p>
        </p:txBody>
      </p:sp>
      <p:graphicFrame>
        <p:nvGraphicFramePr>
          <p:cNvPr id="75810" name="Group 34"/>
          <p:cNvGraphicFramePr>
            <a:graphicFrameLocks noGrp="1"/>
          </p:cNvGraphicFramePr>
          <p:nvPr>
            <p:ph idx="1"/>
          </p:nvPr>
        </p:nvGraphicFramePr>
        <p:xfrm>
          <a:off x="949325" y="1676400"/>
          <a:ext cx="7661275" cy="3109913"/>
        </p:xfrm>
        <a:graphic>
          <a:graphicData uri="http://schemas.openxmlformats.org/drawingml/2006/table">
            <a:tbl>
              <a:tblPr/>
              <a:tblGrid>
                <a:gridCol w="3830638"/>
                <a:gridCol w="38306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express an action or state that began in the past and continues to the present.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show that an event occurred in the past. The exact time is not specified or important.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have been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 architect for four years.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They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have gone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Tokyo on business.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1" name="Line 19"/>
          <p:cNvSpPr>
            <a:spLocks noChangeShapeType="1"/>
          </p:cNvSpPr>
          <p:nvPr/>
        </p:nvSpPr>
        <p:spPr bwMode="auto">
          <a:xfrm>
            <a:off x="6019800" y="129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20"/>
          <p:cNvSpPr>
            <a:spLocks noChangeShapeType="1"/>
          </p:cNvSpPr>
          <p:nvPr/>
        </p:nvSpPr>
        <p:spPr bwMode="auto">
          <a:xfrm>
            <a:off x="67056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Text Box 21"/>
          <p:cNvSpPr txBox="1">
            <a:spLocks noChangeArrowheads="1"/>
          </p:cNvSpPr>
          <p:nvPr/>
        </p:nvSpPr>
        <p:spPr bwMode="auto">
          <a:xfrm>
            <a:off x="6424613" y="128428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now</a:t>
            </a:r>
          </a:p>
        </p:txBody>
      </p:sp>
      <p:sp>
        <p:nvSpPr>
          <p:cNvPr id="14354" name="AutoShape 22"/>
          <p:cNvSpPr>
            <a:spLocks noChangeArrowheads="1"/>
          </p:cNvSpPr>
          <p:nvPr/>
        </p:nvSpPr>
        <p:spPr bwMode="auto">
          <a:xfrm flipH="1" flipV="1">
            <a:off x="6096000" y="106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23"/>
          <p:cNvSpPr>
            <a:spLocks noChangeShapeType="1"/>
          </p:cNvSpPr>
          <p:nvPr/>
        </p:nvSpPr>
        <p:spPr bwMode="auto">
          <a:xfrm>
            <a:off x="6324600" y="114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24"/>
          <p:cNvSpPr>
            <a:spLocks noChangeArrowheads="1"/>
          </p:cNvSpPr>
          <p:nvPr/>
        </p:nvSpPr>
        <p:spPr bwMode="auto">
          <a:xfrm>
            <a:off x="914400" y="48164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1431</TotalTime>
  <Words>812</Words>
  <Application>Microsoft Office PowerPoint</Application>
  <PresentationFormat>On-screen Show (4:3)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Calibri</vt:lpstr>
      <vt:lpstr>Wingdings</vt:lpstr>
      <vt:lpstr>Times New Roman</vt:lpstr>
      <vt:lpstr>Stack of books design template [1]</vt:lpstr>
      <vt:lpstr>Axis</vt:lpstr>
      <vt:lpstr>Verb Tenses</vt:lpstr>
      <vt:lpstr>Forms of Verb Tenses</vt:lpstr>
      <vt:lpstr>Simple Present </vt:lpstr>
      <vt:lpstr>Simple Present </vt:lpstr>
      <vt:lpstr>Present Progressive</vt:lpstr>
      <vt:lpstr>Present Progressive</vt:lpstr>
      <vt:lpstr>Simple Past </vt:lpstr>
      <vt:lpstr>Past Progressive</vt:lpstr>
      <vt:lpstr>Present Perfect</vt:lpstr>
      <vt:lpstr>Present Perfect</vt:lpstr>
      <vt:lpstr>Past Perfect</vt:lpstr>
      <vt:lpstr>Past Perfect Progressive</vt:lpstr>
      <vt:lpstr>Future</vt:lpstr>
      <vt:lpstr>Future Progressive</vt:lpstr>
      <vt:lpstr>Future Perfect</vt:lpstr>
      <vt:lpstr>Future Perfect Progressive</vt:lpstr>
      <vt:lpstr>Sources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59</cp:revision>
  <dcterms:created xsi:type="dcterms:W3CDTF">2008-12-12T02:55:41Z</dcterms:created>
  <dcterms:modified xsi:type="dcterms:W3CDTF">2013-08-15T09:26:40Z</dcterms:modified>
</cp:coreProperties>
</file>