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C81822-BC07-455E-9A3B-A8B72F898D4C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CA7330-3D2C-494A-8A33-03645153E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1822-BC07-455E-9A3B-A8B72F898D4C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7330-3D2C-494A-8A33-03645153E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1822-BC07-455E-9A3B-A8B72F898D4C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CA7330-3D2C-494A-8A33-03645153E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1822-BC07-455E-9A3B-A8B72F898D4C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7330-3D2C-494A-8A33-03645153E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C81822-BC07-455E-9A3B-A8B72F898D4C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CA7330-3D2C-494A-8A33-03645153E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1822-BC07-455E-9A3B-A8B72F898D4C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7330-3D2C-494A-8A33-03645153E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1822-BC07-455E-9A3B-A8B72F898D4C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7330-3D2C-494A-8A33-03645153E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1822-BC07-455E-9A3B-A8B72F898D4C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7330-3D2C-494A-8A33-03645153E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1822-BC07-455E-9A3B-A8B72F898D4C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7330-3D2C-494A-8A33-03645153E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1822-BC07-455E-9A3B-A8B72F898D4C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CA7330-3D2C-494A-8A33-03645153E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1822-BC07-455E-9A3B-A8B72F898D4C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7330-3D2C-494A-8A33-03645153E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5C81822-BC07-455E-9A3B-A8B72F898D4C}" type="datetimeFigureOut">
              <a:rPr lang="en-US" smtClean="0"/>
              <a:pPr/>
              <a:t>8/15/2013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6CA7330-3D2C-494A-8A33-03645153EF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152400"/>
            <a:ext cx="1981200" cy="5791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Note: </a:t>
            </a:r>
          </a:p>
          <a:p>
            <a:r>
              <a:rPr lang="en-US" sz="2000" dirty="0" smtClean="0"/>
              <a:t>Your tutor will use these slides to model a Grammar Focus presentation </a:t>
            </a:r>
            <a:r>
              <a:rPr lang="en-US" sz="2000" smtClean="0"/>
              <a:t>in class.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FORM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 Tutor-led presentation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72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latin typeface="Calibri"/>
              <a:ea typeface="PMingLiU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direct </a:t>
            </a:r>
            <a:r>
              <a:rPr lang="en-GB" sz="2400" b="1" i="1" u="sng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intervention</a:t>
            </a:r>
            <a:r>
              <a:rPr lang="en-GB" sz="2400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 not direct </a:t>
            </a:r>
            <a:r>
              <a:rPr lang="en-GB" sz="2400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interventioning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b="1" u="sng" dirty="0" smtClean="0">
              <a:solidFill>
                <a:schemeClr val="tx1"/>
              </a:solidFill>
              <a:latin typeface="Verdana"/>
              <a:ea typeface="PMingLiU"/>
              <a:cs typeface="Times New Roman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Rule</a:t>
            </a: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Adjective </a:t>
            </a:r>
            <a:r>
              <a:rPr lang="en-GB" sz="2400" b="1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+ </a:t>
            </a:r>
            <a:r>
              <a:rPr lang="en-GB" sz="2400" b="1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Noun = direct + intervention</a:t>
            </a: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b="1" dirty="0" smtClean="0">
              <a:solidFill>
                <a:schemeClr val="tx1"/>
              </a:solidFill>
              <a:latin typeface="Verdana"/>
              <a:ea typeface="PMingLiU"/>
              <a:cs typeface="Times New Roman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The correct </a:t>
            </a:r>
            <a:r>
              <a:rPr lang="en-GB" sz="2400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form is </a:t>
            </a:r>
            <a:r>
              <a:rPr lang="en-GB" sz="2400" b="1" i="1" u="sng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intervention</a:t>
            </a:r>
            <a:r>
              <a:rPr lang="en-GB" sz="2400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.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The word form </a:t>
            </a:r>
            <a:r>
              <a:rPr lang="en-GB" sz="2400" b="1" i="1" u="sng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interventioning</a:t>
            </a:r>
            <a:r>
              <a:rPr lang="en-GB" sz="2400" b="1" i="1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could be a student’s </a:t>
            </a:r>
            <a:r>
              <a:rPr lang="en-GB" sz="2400" b="1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inaccurate version </a:t>
            </a:r>
            <a:r>
              <a:rPr lang="en-GB" sz="2400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of the noun </a:t>
            </a:r>
            <a:r>
              <a:rPr lang="en-GB" sz="2400" i="1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intervention</a:t>
            </a:r>
            <a:r>
              <a:rPr lang="en-GB" sz="2400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.</a:t>
            </a:r>
            <a:endParaRPr lang="en-US" sz="2400" dirty="0">
              <a:solidFill>
                <a:schemeClr val="tx1"/>
              </a:solidFill>
              <a:latin typeface="Calibri"/>
              <a:ea typeface="PMingLiU"/>
              <a:cs typeface="Times New Roman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smtClean="0">
                <a:latin typeface="Calibri"/>
                <a:ea typeface="PMingLiU"/>
                <a:cs typeface="Times New Roman"/>
              </a:rPr>
              <a:t>Geo-engineering . . . by direct </a:t>
            </a:r>
            <a:r>
              <a:rPr lang="en-US" b="1" u="sng" cap="none" dirty="0" smtClean="0">
                <a:latin typeface="Calibri"/>
                <a:ea typeface="PMingLiU"/>
                <a:cs typeface="Times New Roman"/>
              </a:rPr>
              <a:t>interventioning</a:t>
            </a:r>
            <a:r>
              <a:rPr lang="en-US" cap="none" dirty="0" smtClean="0">
                <a:latin typeface="Calibri"/>
                <a:ea typeface="PMingLiU"/>
                <a:cs typeface="Times New Roman"/>
              </a:rPr>
              <a:t> in the energy . . . 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xmlns="" val="38155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C66951"/>
              </a:buClr>
              <a:buNone/>
            </a:pPr>
            <a:endParaRPr lang="en-GB" sz="2400" b="1" i="1" u="sng" dirty="0" smtClean="0">
              <a:solidFill>
                <a:schemeClr val="tx1"/>
              </a:solidFill>
              <a:latin typeface="Verdana"/>
              <a:ea typeface="PMingLiU"/>
              <a:cs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C66951"/>
              </a:buClr>
              <a:buNone/>
            </a:pPr>
            <a:r>
              <a:rPr lang="en-GB" sz="2400" b="1" i="1" u="sng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e</a:t>
            </a:r>
            <a:r>
              <a:rPr lang="en-GB" sz="2400" b="1" i="1" u="sng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nhanced</a:t>
            </a:r>
            <a:r>
              <a:rPr lang="en-GB" sz="2400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 reflection </a:t>
            </a:r>
            <a:r>
              <a:rPr lang="en-GB" sz="2400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not </a:t>
            </a:r>
            <a:r>
              <a:rPr lang="en-GB" sz="2400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enhance reflection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C66951"/>
              </a:buClr>
              <a:buNone/>
            </a:pPr>
            <a:endParaRPr lang="en-US" sz="2400" dirty="0" smtClean="0">
              <a:solidFill>
                <a:schemeClr val="tx1"/>
              </a:solidFill>
              <a:latin typeface="Calibri"/>
              <a:ea typeface="PMingLiU"/>
              <a:cs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C66951"/>
              </a:buClr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Adjective + Noun = enhanced + reflection</a:t>
            </a:r>
            <a:endParaRPr lang="en-GB" sz="2400" b="1" i="1" u="sng" dirty="0" smtClean="0">
              <a:solidFill>
                <a:schemeClr val="tx1"/>
              </a:solidFill>
              <a:latin typeface="Verdana"/>
              <a:ea typeface="PMingLiU"/>
              <a:cs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C66951"/>
              </a:buClr>
              <a:buNone/>
            </a:pPr>
            <a:endParaRPr lang="en-US" sz="2400" dirty="0">
              <a:solidFill>
                <a:schemeClr val="tx1"/>
              </a:solidFill>
              <a:latin typeface="Calibri"/>
              <a:ea typeface="PMingLiU"/>
              <a:cs typeface="Times New Roman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C66951"/>
              </a:buClr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Rule </a:t>
            </a: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C66951"/>
              </a:buClr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The past </a:t>
            </a:r>
            <a:r>
              <a:rPr lang="en-GB" sz="2400" b="1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participle form </a:t>
            </a:r>
            <a:r>
              <a:rPr lang="en-GB" sz="2400" b="1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is used as </a:t>
            </a: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C66951"/>
              </a:buClr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an </a:t>
            </a:r>
            <a:r>
              <a:rPr lang="en-GB" sz="2400" b="1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adjective.</a:t>
            </a:r>
            <a:endParaRPr lang="en-US" sz="2400" b="1" dirty="0">
              <a:solidFill>
                <a:schemeClr val="tx1"/>
              </a:solidFill>
              <a:latin typeface="Calibri"/>
              <a:ea typeface="PMingLiU"/>
              <a:cs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C66951"/>
              </a:buClr>
              <a:buNone/>
            </a:pPr>
            <a:r>
              <a:rPr lang="en-GB" sz="2400" dirty="0">
                <a:solidFill>
                  <a:srgbClr val="534949"/>
                </a:solidFill>
                <a:latin typeface="Verdana"/>
                <a:ea typeface="PMingLiU"/>
                <a:cs typeface="Times New Roman"/>
              </a:rPr>
              <a:t> </a:t>
            </a:r>
            <a:endParaRPr lang="en-US" sz="2400" dirty="0">
              <a:solidFill>
                <a:srgbClr val="534949"/>
              </a:solidFill>
              <a:latin typeface="Calibri"/>
              <a:ea typeface="PMingLiU"/>
              <a:cs typeface="Times New Roman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smtClean="0">
                <a:latin typeface="Calibri"/>
                <a:ea typeface="PMingLiU"/>
                <a:cs typeface="Times New Roman"/>
              </a:rPr>
              <a:t>The </a:t>
            </a:r>
            <a:r>
              <a:rPr lang="en-US" b="1" u="sng" cap="none" dirty="0" smtClean="0">
                <a:latin typeface="Calibri"/>
                <a:ea typeface="PMingLiU"/>
                <a:cs typeface="Times New Roman"/>
              </a:rPr>
              <a:t>enhance</a:t>
            </a:r>
            <a:r>
              <a:rPr lang="en-US" cap="none" dirty="0" smtClean="0">
                <a:latin typeface="Calibri"/>
                <a:ea typeface="PMingLiU"/>
                <a:cs typeface="Times New Roman"/>
              </a:rPr>
              <a:t> reflection of solar radiation caused by . . . 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xmlns="" val="30290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86530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solidFill>
                  <a:schemeClr val="tx1"/>
                </a:solidFill>
                <a:latin typeface="Arial" pitchFamily="34" charset="0"/>
                <a:ea typeface="PMingLiU"/>
                <a:cs typeface="Arial" pitchFamily="34" charset="0"/>
              </a:rPr>
              <a:t>The correct answer is </a:t>
            </a:r>
            <a:r>
              <a:rPr lang="en-GB" sz="2400" b="1" i="1" u="sng" dirty="0">
                <a:solidFill>
                  <a:schemeClr val="tx1"/>
                </a:solidFill>
                <a:latin typeface="Arial" pitchFamily="34" charset="0"/>
                <a:ea typeface="PMingLiU"/>
                <a:cs typeface="Arial" pitchFamily="34" charset="0"/>
              </a:rPr>
              <a:t>based</a:t>
            </a:r>
            <a:r>
              <a:rPr lang="en-GB" sz="2400" dirty="0">
                <a:solidFill>
                  <a:schemeClr val="tx1"/>
                </a:solidFill>
                <a:latin typeface="Arial" pitchFamily="34" charset="0"/>
                <a:ea typeface="PMingLiU"/>
                <a:cs typeface="Arial" pitchFamily="34" charset="0"/>
              </a:rPr>
              <a:t>.  </a:t>
            </a:r>
            <a:endParaRPr lang="en-US" dirty="0">
              <a:solidFill>
                <a:schemeClr val="tx1"/>
              </a:solidFill>
              <a:latin typeface="Arial" pitchFamily="34" charset="0"/>
              <a:ea typeface="PMingLiU"/>
              <a:cs typeface="Arial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The –ing or gerund form of the verb </a:t>
            </a:r>
            <a:r>
              <a:rPr lang="en-US" sz="2400" b="1" i="1" u="sng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base</a:t>
            </a:r>
            <a:r>
              <a:rPr lang="en-US" sz="2400" i="1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is incorrectly used in this sentence, where the writer supplies additional information on the </a:t>
            </a:r>
            <a:r>
              <a:rPr lang="en-US" sz="2400" i="1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estimates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he is referring to, 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marL="548640" lvl="2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i.e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., </a:t>
            </a:r>
            <a:r>
              <a:rPr lang="en-US" sz="2000" i="1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those estimates based on studies of clouds of radioactive debris from atmospheric testing of nuclear weapons in the 1950s and 1960s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Given this meaning, the past participle form must be used.</a:t>
            </a:r>
            <a:endParaRPr lang="en-US" dirty="0">
              <a:solidFill>
                <a:schemeClr val="tx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marL="0" marR="0" lvl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Rule</a:t>
            </a:r>
          </a:p>
          <a:p>
            <a:pPr marL="0" marR="0" lvl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The past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participle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form is used in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a phrase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that provides 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additional information.  </a:t>
            </a:r>
            <a:endParaRPr lang="en-US" b="1" dirty="0">
              <a:solidFill>
                <a:schemeClr val="tx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smtClean="0">
                <a:latin typeface="Calibri"/>
                <a:ea typeface="PMingLiU"/>
                <a:cs typeface="Times New Roman"/>
              </a:rPr>
              <a:t>Estimates </a:t>
            </a:r>
            <a:r>
              <a:rPr lang="en-US" b="1" u="sng" cap="none" dirty="0" smtClean="0">
                <a:latin typeface="Calibri"/>
                <a:ea typeface="PMingLiU"/>
                <a:cs typeface="Times New Roman"/>
              </a:rPr>
              <a:t>basing</a:t>
            </a:r>
            <a:r>
              <a:rPr lang="en-US" cap="none" dirty="0" smtClean="0">
                <a:latin typeface="Calibri"/>
                <a:ea typeface="PMingLiU"/>
                <a:cs typeface="Times New Roman"/>
              </a:rPr>
              <a:t> on studies . . . 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xmlns="" val="11381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C66951"/>
              </a:buClr>
              <a:buNone/>
            </a:pPr>
            <a:endParaRPr lang="en-GB" sz="2400" dirty="0" smtClean="0">
              <a:solidFill>
                <a:schemeClr val="tx1"/>
              </a:solidFill>
              <a:latin typeface="Verdana"/>
              <a:ea typeface="PMingLiU"/>
              <a:cs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C66951"/>
              </a:buClr>
              <a:buNone/>
            </a:pPr>
            <a:r>
              <a:rPr lang="en-GB" sz="2400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our </a:t>
            </a:r>
            <a:r>
              <a:rPr lang="en-GB" sz="2400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efforts at </a:t>
            </a:r>
            <a:r>
              <a:rPr lang="en-GB" sz="2400" b="1" i="1" u="sng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limiting</a:t>
            </a:r>
            <a:r>
              <a:rPr lang="en-GB" sz="2400" b="1" i="1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acid rain not limited acid </a:t>
            </a:r>
            <a:r>
              <a:rPr lang="en-GB" sz="2400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rain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C66951"/>
              </a:buClr>
              <a:buNone/>
            </a:pPr>
            <a:endParaRPr lang="en-US" sz="2400" dirty="0">
              <a:solidFill>
                <a:schemeClr val="tx1"/>
              </a:solidFill>
              <a:latin typeface="Calibri"/>
              <a:ea typeface="PMingLiU"/>
              <a:cs typeface="Times New Roman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C66951"/>
              </a:buClr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Rule</a:t>
            </a: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C66951"/>
              </a:buClr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A </a:t>
            </a:r>
            <a:r>
              <a:rPr lang="en-GB" sz="2400" b="1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noun or gerund (-ing form) is used </a:t>
            </a:r>
            <a:endParaRPr lang="en-GB" sz="2400" b="1" dirty="0" smtClean="0">
              <a:solidFill>
                <a:schemeClr val="tx1"/>
              </a:solidFill>
              <a:latin typeface="Verdana"/>
              <a:ea typeface="PMingLiU"/>
              <a:cs typeface="Times New Roman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C66951"/>
              </a:buClr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after </a:t>
            </a:r>
            <a:r>
              <a:rPr lang="en-GB" sz="2400" b="1" dirty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the preposition </a:t>
            </a:r>
            <a:r>
              <a:rPr lang="en-GB" sz="2400" b="1" i="1" dirty="0" smtClean="0">
                <a:solidFill>
                  <a:schemeClr val="tx1"/>
                </a:solidFill>
                <a:latin typeface="Verdana"/>
                <a:ea typeface="PMingLiU"/>
                <a:cs typeface="Times New Roman"/>
              </a:rPr>
              <a:t>at.</a:t>
            </a:r>
            <a:endParaRPr lang="en-US" sz="2400" b="1" dirty="0">
              <a:solidFill>
                <a:schemeClr val="tx1"/>
              </a:solidFill>
              <a:latin typeface="Calibri"/>
              <a:ea typeface="PMingLiU"/>
              <a:cs typeface="Times New Roman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 smtClean="0">
                <a:latin typeface="Calibri"/>
                <a:ea typeface="PMingLiU"/>
                <a:cs typeface="Times New Roman"/>
              </a:rPr>
              <a:t>It is not wise to unravel our efforts at </a:t>
            </a:r>
            <a:r>
              <a:rPr lang="en-US" b="1" u="sng" cap="none" dirty="0" smtClean="0">
                <a:latin typeface="Calibri"/>
                <a:ea typeface="PMingLiU"/>
                <a:cs typeface="Times New Roman"/>
              </a:rPr>
              <a:t>limited</a:t>
            </a:r>
            <a:r>
              <a:rPr lang="en-US" u="sng" cap="none" dirty="0" smtClean="0">
                <a:latin typeface="Calibri"/>
                <a:ea typeface="PMingLiU"/>
                <a:cs typeface="Times New Roman"/>
              </a:rPr>
              <a:t> </a:t>
            </a:r>
            <a:r>
              <a:rPr lang="en-US" cap="none" dirty="0" smtClean="0">
                <a:latin typeface="Calibri"/>
                <a:ea typeface="PMingLiU"/>
                <a:cs typeface="Times New Roman"/>
              </a:rPr>
              <a:t>acid rain by introducing . . 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xmlns="" val="28756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00201"/>
            <a:ext cx="8407893" cy="4800600"/>
          </a:xfrm>
        </p:spPr>
        <p:txBody>
          <a:bodyPr>
            <a:normAutofit fontScale="700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GB" dirty="0" smtClean="0">
              <a:latin typeface="Verdana"/>
              <a:ea typeface="PMingLiU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600" dirty="0" smtClean="0">
                <a:solidFill>
                  <a:schemeClr val="tx1"/>
                </a:solidFill>
                <a:latin typeface="Arial" pitchFamily="34" charset="0"/>
                <a:ea typeface="PMingLiU"/>
                <a:cs typeface="Arial" pitchFamily="34" charset="0"/>
              </a:rPr>
              <a:t>The </a:t>
            </a:r>
            <a:r>
              <a:rPr lang="en-GB" sz="2600" dirty="0">
                <a:solidFill>
                  <a:schemeClr val="tx1"/>
                </a:solidFill>
                <a:latin typeface="Arial" pitchFamily="34" charset="0"/>
                <a:ea typeface="PMingLiU"/>
                <a:cs typeface="Arial" pitchFamily="34" charset="0"/>
              </a:rPr>
              <a:t>writer uses </a:t>
            </a:r>
            <a:r>
              <a:rPr lang="en-GB" sz="2600" dirty="0" smtClean="0">
                <a:solidFill>
                  <a:schemeClr val="tx1"/>
                </a:solidFill>
                <a:latin typeface="Arial" pitchFamily="34" charset="0"/>
                <a:ea typeface="PMingLiU"/>
                <a:cs typeface="Arial" pitchFamily="34" charset="0"/>
              </a:rPr>
              <a:t>parallel </a:t>
            </a:r>
            <a:r>
              <a:rPr lang="en-GB" sz="2600" i="1" dirty="0" smtClean="0">
                <a:solidFill>
                  <a:schemeClr val="tx1"/>
                </a:solidFill>
                <a:latin typeface="Arial" pitchFamily="34" charset="0"/>
                <a:ea typeface="PMingLiU"/>
                <a:cs typeface="Arial" pitchFamily="34" charset="0"/>
              </a:rPr>
              <a:t>that-clause </a:t>
            </a:r>
            <a:r>
              <a:rPr lang="en-GB" sz="2600" dirty="0">
                <a:solidFill>
                  <a:schemeClr val="tx1"/>
                </a:solidFill>
                <a:latin typeface="Arial" pitchFamily="34" charset="0"/>
                <a:ea typeface="PMingLiU"/>
                <a:cs typeface="Arial" pitchFamily="34" charset="0"/>
              </a:rPr>
              <a:t>structures in this </a:t>
            </a:r>
            <a:r>
              <a:rPr lang="en-GB" sz="2600" dirty="0" smtClean="0">
                <a:solidFill>
                  <a:schemeClr val="tx1"/>
                </a:solidFill>
                <a:latin typeface="Arial" pitchFamily="34" charset="0"/>
                <a:ea typeface="PMingLiU"/>
                <a:cs typeface="Arial" pitchFamily="34" charset="0"/>
              </a:rPr>
              <a:t>sentence; the second </a:t>
            </a:r>
            <a:r>
              <a:rPr lang="en-GB" sz="2600" i="1" dirty="0" smtClean="0">
                <a:solidFill>
                  <a:schemeClr val="tx1"/>
                </a:solidFill>
                <a:latin typeface="Arial" pitchFamily="34" charset="0"/>
                <a:ea typeface="PMingLiU"/>
                <a:cs typeface="Arial" pitchFamily="34" charset="0"/>
              </a:rPr>
              <a:t>that-clause</a:t>
            </a:r>
            <a:r>
              <a:rPr lang="en-GB" sz="2600" dirty="0" smtClean="0">
                <a:solidFill>
                  <a:schemeClr val="tx1"/>
                </a:solidFill>
                <a:latin typeface="Arial" pitchFamily="34" charset="0"/>
                <a:ea typeface="PMingLiU"/>
                <a:cs typeface="Arial" pitchFamily="34" charset="0"/>
              </a:rPr>
              <a:t> is inaccurately constructed.</a:t>
            </a:r>
            <a:endParaRPr lang="en-US" sz="2300" dirty="0">
              <a:solidFill>
                <a:schemeClr val="tx1"/>
              </a:solidFill>
              <a:latin typeface="Arial" pitchFamily="34" charset="0"/>
              <a:ea typeface="PMingLiU"/>
              <a:cs typeface="Arial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600" i="1" dirty="0">
                <a:solidFill>
                  <a:schemeClr val="tx1"/>
                </a:solidFill>
                <a:latin typeface="Arial" pitchFamily="34" charset="0"/>
                <a:ea typeface="PMingLiU"/>
                <a:cs typeface="Arial" pitchFamily="34" charset="0"/>
              </a:rPr>
              <a:t>There is good evidence that global temperatures have increased since the beginning of the last century and that man-made emissions have </a:t>
            </a:r>
            <a:r>
              <a:rPr lang="en-US" sz="2600" b="1" i="1" u="sng" dirty="0">
                <a:solidFill>
                  <a:schemeClr val="tx1"/>
                </a:solidFill>
                <a:latin typeface="Arial" pitchFamily="34" charset="0"/>
                <a:ea typeface="PMingLiU"/>
                <a:cs typeface="Arial" pitchFamily="34" charset="0"/>
              </a:rPr>
              <a:t>contribution</a:t>
            </a:r>
            <a:r>
              <a:rPr lang="en-US" sz="2600" i="1" dirty="0">
                <a:solidFill>
                  <a:schemeClr val="tx1"/>
                </a:solidFill>
                <a:latin typeface="Arial" pitchFamily="34" charset="0"/>
                <a:ea typeface="PMingLiU"/>
                <a:cs typeface="Arial" pitchFamily="34" charset="0"/>
              </a:rPr>
              <a:t> to this warming.</a:t>
            </a:r>
            <a:endParaRPr lang="en-US" sz="2300" i="1" dirty="0">
              <a:solidFill>
                <a:schemeClr val="tx1"/>
              </a:solidFill>
              <a:latin typeface="Arial" pitchFamily="34" charset="0"/>
              <a:ea typeface="PMingLiU"/>
              <a:cs typeface="Arial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600" dirty="0">
                <a:solidFill>
                  <a:schemeClr val="tx1"/>
                </a:solidFill>
                <a:latin typeface="Arial" pitchFamily="34" charset="0"/>
                <a:ea typeface="PMingLiU"/>
                <a:cs typeface="Arial" pitchFamily="34" charset="0"/>
              </a:rPr>
              <a:t>The writer suggests that there is good evidence </a:t>
            </a:r>
            <a:endParaRPr lang="en-US" sz="2300" dirty="0">
              <a:solidFill>
                <a:schemeClr val="tx1"/>
              </a:solidFill>
              <a:latin typeface="Arial" pitchFamily="34" charset="0"/>
              <a:ea typeface="PMingLiU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that global temperatures have increased since the beginning of the last century </a:t>
            </a:r>
            <a:endParaRPr lang="en-US" sz="2300" dirty="0">
              <a:solidFill>
                <a:schemeClr val="tx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[Structure of that-clause: that  + </a:t>
            </a:r>
            <a:r>
              <a:rPr lang="en-US" sz="2300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Noun + Present Perfect 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Verb]</a:t>
            </a:r>
            <a:endParaRPr lang="en-US" sz="2300" dirty="0">
              <a:solidFill>
                <a:schemeClr val="tx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ea typeface="PMingLiU"/>
                <a:cs typeface="Arial" pitchFamily="34" charset="0"/>
              </a:rPr>
              <a:t>and </a:t>
            </a:r>
            <a:endParaRPr lang="en-US" sz="2300" dirty="0">
              <a:solidFill>
                <a:schemeClr val="tx1"/>
              </a:solidFill>
              <a:latin typeface="Arial" pitchFamily="34" charset="0"/>
              <a:ea typeface="PMingLiU"/>
              <a:cs typeface="Arial" pitchFamily="34" charset="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that man-made emissions </a:t>
            </a:r>
            <a:r>
              <a:rPr lang="en-US" sz="2600" b="1" u="sng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have contributed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 (not </a:t>
            </a:r>
            <a:r>
              <a:rPr lang="en-US" sz="2600" b="1" u="sng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have contribution</a:t>
            </a:r>
            <a:r>
              <a:rPr lang="en-US" sz="2600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) to this warming</a:t>
            </a:r>
            <a:endParaRPr lang="en-US" sz="2300" dirty="0">
              <a:solidFill>
                <a:schemeClr val="tx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[Structure of that-clause: that + Noun </a:t>
            </a:r>
            <a:r>
              <a:rPr lang="en-US" sz="2300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+ Present Perfect </a:t>
            </a:r>
            <a:r>
              <a:rPr lang="en-US" sz="2300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</a:rPr>
              <a:t>Verb]</a:t>
            </a:r>
            <a:endParaRPr lang="en-US" sz="2300" dirty="0">
              <a:solidFill>
                <a:schemeClr val="tx1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cap="none" dirty="0" smtClean="0">
                <a:latin typeface="Calibri"/>
                <a:ea typeface="PMingLiU"/>
                <a:cs typeface="Times New Roman"/>
              </a:rPr>
              <a:t>that man-made emissions have </a:t>
            </a:r>
            <a:r>
              <a:rPr lang="en-US" sz="2800" b="1" u="sng" cap="none" dirty="0" smtClean="0">
                <a:latin typeface="Calibri"/>
                <a:ea typeface="PMingLiU"/>
                <a:cs typeface="Times New Roman"/>
              </a:rPr>
              <a:t>contribution</a:t>
            </a:r>
            <a:r>
              <a:rPr lang="en-US" sz="2800" cap="none" dirty="0" smtClean="0">
                <a:latin typeface="Calibri"/>
                <a:ea typeface="PMingLiU"/>
                <a:cs typeface="Times New Roman"/>
              </a:rPr>
              <a:t> to this warming . . . .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xmlns="" val="5341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Possible sources of word form-errors: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A writer is unsure about a word form and irresponsibly creates a new word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 a writer is not aware of various word forms e.g., intervene, intervention, interventionist, interventionism; not </a:t>
            </a:r>
            <a:r>
              <a:rPr lang="en-US" sz="2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interventioning 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this particular case or sense.</a:t>
            </a:r>
            <a:endParaRPr lang="en-US" sz="24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Careless writing may yield non-parallel structures</a:t>
            </a:r>
            <a:r>
              <a:rPr lang="en-US" sz="2400" dirty="0" smtClean="0">
                <a:solidFill>
                  <a:schemeClr val="tx1"/>
                </a:solidFill>
              </a:rPr>
              <a:t>, e.g., </a:t>
            </a:r>
            <a:r>
              <a:rPr lang="en-US" sz="1800" i="1" dirty="0">
                <a:solidFill>
                  <a:prstClr val="black"/>
                </a:solidFill>
                <a:latin typeface="Arial" pitchFamily="34" charset="0"/>
                <a:ea typeface="PMingLiU"/>
                <a:cs typeface="Arial" pitchFamily="34" charset="0"/>
              </a:rPr>
              <a:t>that global temperatures have increased since the beginning of the last century and that man-made emissions have </a:t>
            </a:r>
            <a:r>
              <a:rPr lang="en-US" sz="1800" b="1" i="1" u="sng" dirty="0">
                <a:solidFill>
                  <a:prstClr val="black"/>
                </a:solidFill>
                <a:latin typeface="Arial" pitchFamily="34" charset="0"/>
                <a:ea typeface="PMingLiU"/>
                <a:cs typeface="Arial" pitchFamily="34" charset="0"/>
              </a:rPr>
              <a:t>contribution</a:t>
            </a:r>
            <a:r>
              <a:rPr lang="en-US" sz="1800" i="1" dirty="0">
                <a:solidFill>
                  <a:prstClr val="black"/>
                </a:solidFill>
                <a:latin typeface="Arial" pitchFamily="34" charset="0"/>
                <a:ea typeface="PMingLiU"/>
                <a:cs typeface="Arial" pitchFamily="34" charset="0"/>
              </a:rPr>
              <a:t> to this </a:t>
            </a:r>
            <a:r>
              <a:rPr lang="en-US" sz="1800" i="1" dirty="0" smtClean="0">
                <a:solidFill>
                  <a:prstClr val="black"/>
                </a:solidFill>
                <a:latin typeface="Arial" pitchFamily="34" charset="0"/>
                <a:ea typeface="PMingLiU"/>
                <a:cs typeface="Arial" pitchFamily="34" charset="0"/>
              </a:rPr>
              <a:t>warming.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L1 or first language interference, e.g., direct translation from L1 to English, generally yields inaccurate sentences.</a:t>
            </a:r>
          </a:p>
          <a:p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64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605529"/>
          </a:xfrm>
        </p:spPr>
        <p:txBody>
          <a:bodyPr>
            <a:normAutofit/>
          </a:bodyPr>
          <a:lstStyle/>
          <a:p>
            <a:pPr marL="560070" indent="-514350">
              <a:buClrTx/>
              <a:buFont typeface="+mj-lt"/>
              <a:buAutoNum type="alphaLcParenR"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Increase our awareness of the nature of word forms in English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Some words in English have multiple</a:t>
            </a:r>
          </a:p>
          <a:p>
            <a:pPr marL="640080" lvl="2" indent="0">
              <a:buClrTx/>
              <a:buNone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forms for the same part of speech.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Different forms are used in different</a:t>
            </a:r>
          </a:p>
          <a:p>
            <a:pPr marL="640080" lvl="2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 contexts.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 need to read and listen more to </a:t>
            </a:r>
          </a:p>
          <a:p>
            <a:pPr marL="640080" lvl="2" indent="0">
              <a:buClrTx/>
              <a:buNone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English to increase this awareness.</a:t>
            </a:r>
          </a:p>
          <a:p>
            <a:pPr marL="560070" indent="-514350">
              <a:buClrTx/>
              <a:buFont typeface="+mj-lt"/>
              <a:buAutoNum type="alphaLcParenR"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Memorize different word forms and uses</a:t>
            </a:r>
          </a:p>
          <a:p>
            <a:pPr lvl="2">
              <a:buClrTx/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Strategies for controlling </a:t>
            </a:r>
            <a:br>
              <a:rPr lang="en-US" dirty="0" smtClean="0"/>
            </a:br>
            <a:r>
              <a:rPr lang="en-US" dirty="0" smtClean="0"/>
              <a:t>word forms in our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28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These slides were prepared </a:t>
            </a:r>
            <a:r>
              <a:rPr lang="en-US" smtClean="0"/>
              <a:t>by Ma. </a:t>
            </a:r>
            <a:r>
              <a:rPr lang="en-US" dirty="0" smtClean="0"/>
              <a:t>Luisa Culiat-Sadorra, ES1102 team 2010/2011.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136</TotalTime>
  <Words>495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Grid</vt:lpstr>
      <vt:lpstr>WORD FORM  A Tutor-led presentation</vt:lpstr>
      <vt:lpstr>Geo-engineering . . . by direct interventioning in the energy . . . .</vt:lpstr>
      <vt:lpstr>The enhance reflection of solar radiation caused by . . . .</vt:lpstr>
      <vt:lpstr>Estimates basing on studies . . . .</vt:lpstr>
      <vt:lpstr>It is not wise to unravel our efforts at limited acid rain by introducing . . .</vt:lpstr>
      <vt:lpstr>that man-made emissions have contribution to this warming . . . .</vt:lpstr>
      <vt:lpstr>insights</vt:lpstr>
      <vt:lpstr>Strategies for controlling  word forms in our writing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FORM</dc:title>
  <dc:creator>Lenovo</dc:creator>
  <cp:lastModifiedBy>elcfys</cp:lastModifiedBy>
  <cp:revision>17</cp:revision>
  <dcterms:created xsi:type="dcterms:W3CDTF">2011-08-21T00:02:32Z</dcterms:created>
  <dcterms:modified xsi:type="dcterms:W3CDTF">2013-08-15T09:27:26Z</dcterms:modified>
</cp:coreProperties>
</file>