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31" autoAdjust="0"/>
  </p:normalViewPr>
  <p:slideViewPr>
    <p:cSldViewPr>
      <p:cViewPr varScale="1">
        <p:scale>
          <a:sx n="121" d="100"/>
          <a:sy n="121" d="100"/>
        </p:scale>
        <p:origin x="13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8E7D4-2788-4EA6-9B40-F2A881A5F70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EAE0-7D11-4CD5-B36C-CF21B0359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07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The first step of LAB is</a:t>
            </a:r>
            <a:r>
              <a:rPr lang="ko-KR" altLang="en-US" sz="1200" kern="0" dirty="0"/>
              <a:t> </a:t>
            </a:r>
            <a:r>
              <a:rPr lang="en-US" altLang="ko-KR" sz="1200" kern="0" dirty="0"/>
              <a:t>initiated by attacker in Attacker Server.</a:t>
            </a:r>
          </a:p>
          <a:p>
            <a:r>
              <a:rPr lang="en-US" altLang="ko-KR" sz="1200" kern="0" dirty="0"/>
              <a:t>You, as the attacker, login to the server.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89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This step, on Victim Server, login and run Terminal.</a:t>
            </a:r>
            <a:br>
              <a:rPr lang="en-US" altLang="ko-KR" sz="1200" kern="0" dirty="0"/>
            </a:br>
            <a:r>
              <a:rPr lang="en-US" altLang="ko-KR" sz="1200" kern="0" dirty="0"/>
              <a:t>The Terminal is executed by clicking the terminal icon.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312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Using ifconfig command, you identify the IP address of the victim server.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55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Now, run </a:t>
            </a:r>
            <a:r>
              <a:rPr lang="en-US" altLang="ko-KR" sz="1200" kern="0" dirty="0" err="1"/>
              <a:t>WireShark</a:t>
            </a:r>
            <a:r>
              <a:rPr lang="en-US" altLang="ko-KR" sz="1200" kern="0" dirty="0"/>
              <a:t> on the victim server.</a:t>
            </a:r>
          </a:p>
          <a:p>
            <a:r>
              <a:rPr lang="en-US" altLang="ko-KR" sz="1200" kern="0" dirty="0"/>
              <a:t>This is for detecting attacks in real time.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39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Select eth0 as the interface and click start menu. </a:t>
            </a:r>
            <a:br>
              <a:rPr lang="en-US" altLang="ko-KR" sz="1200" kern="0" dirty="0"/>
            </a:br>
            <a:r>
              <a:rPr lang="en-US" altLang="ko-KR" sz="1200" kern="0" dirty="0"/>
              <a:t>Now, packet capturing is started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193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On Attack Server, run Terminal.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35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In step 1, you logged in as an attacker. </a:t>
            </a:r>
          </a:p>
          <a:p>
            <a:endParaRPr lang="en-US" altLang="ko-KR" sz="1200" kern="0" dirty="0"/>
          </a:p>
          <a:p>
            <a:r>
              <a:rPr lang="en-US" altLang="ko-KR" sz="1200" kern="0" dirty="0"/>
              <a:t>The work of this step is ping. Ping checks the network connection with the victim server.</a:t>
            </a:r>
          </a:p>
          <a:p>
            <a:r>
              <a:rPr lang="en-US" altLang="ko-KR" sz="1200" dirty="0"/>
              <a:t>As shown in the terminal screen, Ping is done successfully; (the victim server can be reached) </a:t>
            </a:r>
            <a:endParaRPr lang="en-US" altLang="ko-KR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69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Smurf attack is performed using the Ping command from the attack server.</a:t>
            </a:r>
          </a:p>
          <a:p>
            <a:r>
              <a:rPr lang="en-US" altLang="ko-KR" sz="1200" dirty="0"/>
              <a:t>‘Hping3 -1 ‘broadcast address being attacked’ –a ‘router IP’’, here -1 means ICMP mode.</a:t>
            </a:r>
          </a:p>
          <a:p>
            <a:r>
              <a:rPr lang="en-US" altLang="ko-KR" sz="1200" dirty="0"/>
              <a:t>The manual of kali </a:t>
            </a:r>
            <a:r>
              <a:rPr lang="en-US" altLang="ko-KR" sz="1200" dirty="0" err="1"/>
              <a:t>linux’s</a:t>
            </a:r>
            <a:r>
              <a:rPr lang="en-US" altLang="ko-KR" sz="1200" dirty="0"/>
              <a:t> hping3, you can get here -  https://tools.kali.org/information-gathering/hping3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83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At the Victim server, check the ICMP packet with the broadcast address as the destination via Wireshark at the victim server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822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For defense, set the victim server not to respond to ICMP Echo Request Broadcast</a:t>
            </a:r>
          </a:p>
          <a:p>
            <a:r>
              <a:rPr lang="en-US" altLang="ko-KR" sz="1200" kern="0" dirty="0"/>
              <a:t>‘ Echo "1"&gt; / proc / sys / net / ipv4 / </a:t>
            </a:r>
            <a:r>
              <a:rPr lang="en-US" altLang="ko-KR" sz="1200" kern="0" dirty="0" err="1"/>
              <a:t>icmp_echo_ignore_broadcasts</a:t>
            </a:r>
            <a:r>
              <a:rPr lang="en-US" altLang="ko-KR" sz="1200" kern="0" dirty="0"/>
              <a:t> ‘ command do this.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92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LAB overview is like this. </a:t>
            </a:r>
          </a:p>
          <a:p>
            <a:r>
              <a:rPr lang="en-US" altLang="ko-KR" sz="1200" kern="0" dirty="0"/>
              <a:t>We can detect and respond to a Smurf Attack</a:t>
            </a:r>
          </a:p>
          <a:p>
            <a:r>
              <a:rPr lang="en-US" altLang="ko-KR" sz="1200" kern="0" dirty="0"/>
              <a:t>The lab environment is consisted of Attack Server and Victim Server.</a:t>
            </a:r>
          </a:p>
          <a:p>
            <a:r>
              <a:rPr lang="en-US" altLang="ko-KR" sz="1200" kern="0" dirty="0"/>
              <a:t>The Attack Server is Kali-Linux and the Victim Server is CentOS 6.0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173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After the Defense, the ICMP echo reply packet of the victim server is not seen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170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/>
              <a:t>After the attack prevention, If you type the command # check, you can get the key code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96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82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72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0" dirty="0"/>
              <a:t>This lab’s Symptom is that </a:t>
            </a:r>
            <a:r>
              <a:rPr lang="en-US" altLang="ko-KR" sz="1200" dirty="0"/>
              <a:t>The network of the victim server is unstable or paralyzed</a:t>
            </a:r>
            <a:endParaRPr lang="ko-KR" altLang="ko-KR" sz="1200" dirty="0"/>
          </a:p>
          <a:p>
            <a:r>
              <a:rPr lang="en-US" altLang="ko-KR" sz="1200" kern="0" dirty="0"/>
              <a:t>The Attack Method,  Detection and  Response method is shown in the following slides.</a:t>
            </a:r>
            <a:endParaRPr lang="ko-KR" altLang="en-US" sz="1200" kern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942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/>
              <a:t>The Lab task is that …</a:t>
            </a:r>
          </a:p>
          <a:p>
            <a:pPr latinLnBrk="1"/>
            <a:r>
              <a:rPr lang="en-US" altLang="ko-KR" sz="1200" dirty="0"/>
              <a:t>Currently, attackers are causing network traffic through the Smurf (Smurf) attacks. </a:t>
            </a:r>
          </a:p>
          <a:p>
            <a:pPr latinLnBrk="1"/>
            <a:r>
              <a:rPr lang="en-US" altLang="ko-KR" sz="1200" dirty="0"/>
              <a:t>Block attacks by disabling responses to ICMP Echo Request Broadcast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BEAE0-7D11-4CD5-B36C-CF21B03593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0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/>
              <a:t>For the Lab,</a:t>
            </a:r>
          </a:p>
          <a:p>
            <a:pPr latinLnBrk="1"/>
            <a:r>
              <a:rPr lang="en-US" altLang="ko-KR" sz="1200" dirty="0"/>
              <a:t>You may connect to </a:t>
            </a:r>
            <a:r>
              <a:rPr lang="en-US" altLang="ko-KR" sz="1200" dirty="0" err="1"/>
              <a:t>CyberAegis</a:t>
            </a:r>
            <a:r>
              <a:rPr lang="en-US" altLang="ko-KR" sz="1200" dirty="0"/>
              <a:t> site with your account,</a:t>
            </a:r>
          </a:p>
          <a:p>
            <a:pPr latinLnBrk="1"/>
            <a:r>
              <a:rPr lang="en-US" altLang="ko-KR" sz="1200" dirty="0"/>
              <a:t>or Use VMWare Workstation Pro.</a:t>
            </a:r>
            <a:br>
              <a:rPr lang="en-US" altLang="ko-KR" sz="1200" dirty="0"/>
            </a:b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73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30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45AC-B334-4D8A-A89F-A40DB153465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1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67544" y="195486"/>
            <a:ext cx="8280920" cy="48965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05142"/>
            <a:ext cx="8280920" cy="9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5745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85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3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B73A61-F31A-4046-A092-6CB4C5BE08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310" y="627460"/>
            <a:ext cx="685800" cy="68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97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0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35696" y="43252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99BB-1188-4142-ADD2-470A684E48CE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4BAA-4CA3-418F-83C0-24CF677775E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5486"/>
            <a:ext cx="8280920" cy="9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948014"/>
            <a:ext cx="8280920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65945"/>
            <a:ext cx="1080120" cy="30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jkim.87@duduit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두두아이티</a:t>
            </a:r>
            <a:r>
              <a:rPr lang="en-US" altLang="ko-KR" dirty="0"/>
              <a:t>-</a:t>
            </a:r>
            <a:r>
              <a:rPr lang="ko-KR" altLang="en-US" dirty="0" err="1"/>
              <a:t>한동대</a:t>
            </a:r>
            <a:r>
              <a:rPr lang="en-US" altLang="ko-KR" dirty="0"/>
              <a:t>SW</a:t>
            </a:r>
            <a:r>
              <a:rPr lang="ko-KR" altLang="en-US" dirty="0"/>
              <a:t>중심대학</a:t>
            </a:r>
            <a:br>
              <a:rPr lang="en-US" altLang="ko-KR" dirty="0"/>
            </a:br>
            <a:r>
              <a:rPr lang="ko-KR" altLang="en-US" dirty="0"/>
              <a:t>보안 실습 캠프</a:t>
            </a:r>
          </a:p>
        </p:txBody>
      </p:sp>
      <p:sp>
        <p:nvSpPr>
          <p:cNvPr id="4" name="부제목 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2265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ix고딕 B" panose="02020603020101020101" pitchFamily="18" charset="-127"/>
              </a:rPr>
              <a:t>김 윤 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ix고딕 B" panose="02020603020101020101" pitchFamily="18" charset="-127"/>
              </a:rPr>
              <a:t>/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ix고딕 B" panose="02020603020101020101" pitchFamily="18" charset="-127"/>
              </a:rPr>
              <a:t>㈜ 두 두 아 이 티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ix고딕 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ix고딕 B" panose="02020603020101020101" pitchFamily="18" charset="-127"/>
                <a:hlinkClick r:id="rId2"/>
              </a:rPr>
              <a:t>yjkim.87@duduit.co.kr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ix고딕 B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ix고딕 B" panose="02020603020101020101" pitchFamily="18" charset="-127"/>
              </a:rPr>
              <a:t>2021. 12.</a:t>
            </a:r>
          </a:p>
          <a:p>
            <a:pPr algn="ctr"/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9BD6F8A-B5FF-4856-B19C-C712A97B5C19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100" kern="0" dirty="0"/>
              <a:t>The Attacker Server’s account is root</a:t>
            </a:r>
          </a:p>
          <a:p>
            <a:r>
              <a:rPr lang="en-US" altLang="ko-KR" sz="1100" kern="0" dirty="0"/>
              <a:t>And the password is </a:t>
            </a:r>
            <a:r>
              <a:rPr lang="en-US" altLang="ko-KR" sz="1100" kern="0" dirty="0" err="1"/>
              <a:t>toor</a:t>
            </a:r>
            <a:r>
              <a:rPr lang="en-US" altLang="ko-KR" sz="1100" kern="0" dirty="0"/>
              <a:t>.</a:t>
            </a:r>
          </a:p>
          <a:p>
            <a:r>
              <a:rPr lang="en-US" altLang="ko-KR" sz="1100" kern="0" dirty="0"/>
              <a:t>The Victim Server’s account is root</a:t>
            </a:r>
          </a:p>
          <a:p>
            <a:r>
              <a:rPr lang="en-US" altLang="ko-KR" sz="1100" kern="0" dirty="0"/>
              <a:t>And the password is root123</a:t>
            </a:r>
            <a:endParaRPr lang="ko-KR" altLang="en-US" sz="1100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448337" y="2100464"/>
            <a:ext cx="4104456" cy="706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kern="100" dirty="0">
                <a:solidFill>
                  <a:srgbClr val="FF0000"/>
                </a:solidFill>
                <a:latin typeface="Arial" panose="020B0604020202020204" pitchFamily="34" charset="0"/>
              </a:rPr>
              <a:t>Attack Server (Kali-Linux)  account: root / </a:t>
            </a:r>
            <a:r>
              <a:rPr lang="en-US" altLang="ko-KR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toor</a:t>
            </a:r>
            <a:r>
              <a:rPr lang="en-US" altLang="ko-KR" kern="1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ko-KR" altLang="ko-KR" kern="100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807232" y="2100463"/>
            <a:ext cx="3996444" cy="706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kern="100" dirty="0">
                <a:solidFill>
                  <a:srgbClr val="0070C0"/>
                </a:solidFill>
                <a:latin typeface="Arial" panose="020B0604020202020204" pitchFamily="34" charset="0"/>
              </a:rPr>
              <a:t>Victim Server (CentOS 6) account: root / root123 </a:t>
            </a:r>
            <a:endParaRPr lang="ko-KR" altLang="ko-KR" kern="100" dirty="0">
              <a:latin typeface="Arial" panose="020B060402020202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F89570-39BC-4655-B231-195F16F0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95486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66866E7-1838-4CE1-8B8E-798468E211DF}"/>
              </a:ext>
            </a:extLst>
          </p:cNvPr>
          <p:cNvCxnSpPr>
            <a:cxnSpLocks/>
          </p:cNvCxnSpPr>
          <p:nvPr/>
        </p:nvCxnSpPr>
        <p:spPr>
          <a:xfrm>
            <a:off x="4680012" y="962775"/>
            <a:ext cx="0" cy="285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467544" y="1084032"/>
            <a:ext cx="4104456" cy="706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1) </a:t>
            </a:r>
            <a:r>
              <a:rPr lang="en-US" altLang="ko-KR" b="1" dirty="0">
                <a:solidFill>
                  <a:srgbClr val="FF0000"/>
                </a:solidFill>
              </a:rPr>
              <a:t>[Attack]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Login to the </a:t>
            </a:r>
            <a:r>
              <a:rPr lang="en-US" altLang="ko-KR" dirty="0">
                <a:solidFill>
                  <a:srgbClr val="FF0000"/>
                </a:solidFill>
              </a:rPr>
              <a:t>Attacker Server</a:t>
            </a:r>
            <a:endParaRPr lang="ko-KR" altLang="ko-KR" kern="1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1A7816-500E-4B18-8876-3BC7B21E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50" y="266937"/>
            <a:ext cx="9032145" cy="6858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E846F0-4EA1-4161-9A2A-727CB13AEB31}"/>
              </a:ext>
            </a:extLst>
          </p:cNvPr>
          <p:cNvCxnSpPr>
            <a:cxnSpLocks/>
          </p:cNvCxnSpPr>
          <p:nvPr/>
        </p:nvCxnSpPr>
        <p:spPr>
          <a:xfrm>
            <a:off x="4680012" y="609837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42107B91-8325-4884-A480-F3CF235AA0A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1100" kern="0" dirty="0"/>
          </a:p>
        </p:txBody>
      </p:sp>
      <p:pic>
        <p:nvPicPr>
          <p:cNvPr id="8" name="shape1561">
            <a:extLst>
              <a:ext uri="{FF2B5EF4-FFF2-40B4-BE49-F238E27FC236}">
                <a16:creationId xmlns:a16="http://schemas.microsoft.com/office/drawing/2014/main" id="{A693BD40-CA9B-446C-A738-3C051F21508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550" y="1790379"/>
            <a:ext cx="3510388" cy="283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8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788024" y="1347614"/>
            <a:ext cx="3996444" cy="623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2) </a:t>
            </a:r>
            <a:r>
              <a:rPr lang="en-US" altLang="ko-KR" b="1" dirty="0">
                <a:solidFill>
                  <a:srgbClr val="00B0F0"/>
                </a:solidFill>
              </a:rPr>
              <a:t>[Defense</a:t>
            </a:r>
            <a:r>
              <a:rPr lang="en-US" altLang="ko-KR" b="1" dirty="0">
                <a:solidFill>
                  <a:srgbClr val="002060"/>
                </a:solidFill>
              </a:rPr>
              <a:t>]</a:t>
            </a:r>
            <a:r>
              <a:rPr lang="en-US" altLang="ko-KR" dirty="0">
                <a:solidFill>
                  <a:srgbClr val="002060"/>
                </a:solidFill>
              </a:rPr>
              <a:t> Log in to the </a:t>
            </a:r>
            <a:r>
              <a:rPr lang="en-US" altLang="ko-KR" dirty="0">
                <a:solidFill>
                  <a:srgbClr val="00B0F0"/>
                </a:solidFill>
              </a:rPr>
              <a:t>victim server </a:t>
            </a:r>
            <a:r>
              <a:rPr lang="en-US" altLang="ko-KR" dirty="0">
                <a:solidFill>
                  <a:srgbClr val="002060"/>
                </a:solidFill>
              </a:rPr>
              <a:t>and run Terminal</a:t>
            </a:r>
            <a:endParaRPr lang="ko-KR" altLang="ko-KR" kern="1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396851" y="1264895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10864" y="273442"/>
            <a:ext cx="8607396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pic>
        <p:nvPicPr>
          <p:cNvPr id="16" name="shape1562">
            <a:extLst>
              <a:ext uri="{FF2B5EF4-FFF2-40B4-BE49-F238E27FC236}">
                <a16:creationId xmlns:a16="http://schemas.microsoft.com/office/drawing/2014/main" id="{7E14FCB2-59D4-4C37-B569-11C7C6F7EC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2109" y="1960824"/>
            <a:ext cx="3851216" cy="261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0D6A94-B645-4E7E-80B5-1CA7432CBC67}"/>
              </a:ext>
            </a:extLst>
          </p:cNvPr>
          <p:cNvSpPr/>
          <p:nvPr/>
        </p:nvSpPr>
        <p:spPr>
          <a:xfrm>
            <a:off x="4990917" y="3191910"/>
            <a:ext cx="486054" cy="35893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860032" y="1350624"/>
            <a:ext cx="3996444" cy="623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3) </a:t>
            </a:r>
            <a:r>
              <a:rPr lang="en-US" altLang="ko-KR" b="1" dirty="0">
                <a:solidFill>
                  <a:srgbClr val="00B0F0"/>
                </a:solidFill>
              </a:rPr>
              <a:t>[Defense</a:t>
            </a:r>
            <a:r>
              <a:rPr lang="en-US" altLang="ko-KR" b="1" dirty="0">
                <a:solidFill>
                  <a:srgbClr val="002060"/>
                </a:solidFill>
              </a:rPr>
              <a:t>]</a:t>
            </a:r>
            <a:r>
              <a:rPr lang="en-US" altLang="ko-KR" dirty="0">
                <a:solidFill>
                  <a:srgbClr val="002060"/>
                </a:solidFill>
              </a:rPr>
              <a:t> Identify the IP address of the victim server to be attacked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468859" y="1267905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17304" y="304124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8" name="shape1563">
            <a:extLst>
              <a:ext uri="{FF2B5EF4-FFF2-40B4-BE49-F238E27FC236}">
                <a16:creationId xmlns:a16="http://schemas.microsoft.com/office/drawing/2014/main" id="{E3BB2D44-8693-467C-942E-B16F590979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4065" y="1989376"/>
            <a:ext cx="4052411" cy="2002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7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932040" y="1419622"/>
            <a:ext cx="3996444" cy="9002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4) </a:t>
            </a:r>
            <a:r>
              <a:rPr lang="en-US" altLang="ko-KR" b="1" dirty="0">
                <a:solidFill>
                  <a:srgbClr val="00B0F0"/>
                </a:solidFill>
              </a:rPr>
              <a:t>[Defense]</a:t>
            </a:r>
            <a:r>
              <a:rPr lang="en-US" altLang="ko-KR" dirty="0">
                <a:solidFill>
                  <a:srgbClr val="002060"/>
                </a:solidFill>
              </a:rPr>
              <a:t> Run Wireshark on the victim server to detect attacks in real time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540867" y="1336903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06585" y="293311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7" name="shape1564">
            <a:extLst>
              <a:ext uri="{FF2B5EF4-FFF2-40B4-BE49-F238E27FC236}">
                <a16:creationId xmlns:a16="http://schemas.microsoft.com/office/drawing/2014/main" id="{998DC42C-E39F-4A68-BE96-EDBA96DF80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9615" y="2351231"/>
            <a:ext cx="3821293" cy="218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9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860032" y="1203598"/>
            <a:ext cx="3996444" cy="623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5) </a:t>
            </a:r>
            <a:r>
              <a:rPr lang="en-US" altLang="ko-KR" b="1" dirty="0">
                <a:solidFill>
                  <a:srgbClr val="00B0F0"/>
                </a:solidFill>
              </a:rPr>
              <a:t>[Defense</a:t>
            </a:r>
            <a:r>
              <a:rPr lang="en-US" altLang="ko-KR" b="1" dirty="0">
                <a:solidFill>
                  <a:srgbClr val="002060"/>
                </a:solidFill>
              </a:rPr>
              <a:t>]</a:t>
            </a:r>
            <a:r>
              <a:rPr lang="en-US" altLang="ko-KR" dirty="0">
                <a:solidFill>
                  <a:srgbClr val="002060"/>
                </a:solidFill>
              </a:rPr>
              <a:t> Select eth0 and then Start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579528" y="1203598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16303" y="286748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pic>
        <p:nvPicPr>
          <p:cNvPr id="7" name="shape1565">
            <a:extLst>
              <a:ext uri="{FF2B5EF4-FFF2-40B4-BE49-F238E27FC236}">
                <a16:creationId xmlns:a16="http://schemas.microsoft.com/office/drawing/2014/main" id="{2CEB3DF3-C4AA-499C-B30E-A906401F9B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032" y="1972121"/>
            <a:ext cx="3996437" cy="2689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2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611984" y="1495712"/>
            <a:ext cx="4104456" cy="706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6) </a:t>
            </a:r>
            <a:r>
              <a:rPr lang="en-US" altLang="ko-KR" b="1" dirty="0">
                <a:solidFill>
                  <a:srgbClr val="FF0000"/>
                </a:solidFill>
              </a:rPr>
              <a:t>[Attack]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Run Terminal on </a:t>
            </a:r>
            <a:r>
              <a:rPr lang="en-US" altLang="ko-KR" dirty="0">
                <a:solidFill>
                  <a:srgbClr val="FF0000"/>
                </a:solidFill>
              </a:rPr>
              <a:t>Attack server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ko-KR" kern="1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1A7816-500E-4B18-8876-3BC7B21E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65" y="276710"/>
            <a:ext cx="8420161" cy="6858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E846F0-4EA1-4161-9A2A-727CB13AEB31}"/>
              </a:ext>
            </a:extLst>
          </p:cNvPr>
          <p:cNvCxnSpPr>
            <a:cxnSpLocks/>
          </p:cNvCxnSpPr>
          <p:nvPr/>
        </p:nvCxnSpPr>
        <p:spPr>
          <a:xfrm>
            <a:off x="4999601" y="1412993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42107B91-8325-4884-A480-F3CF235AA0A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1100" kern="0" dirty="0"/>
          </a:p>
        </p:txBody>
      </p:sp>
      <p:pic>
        <p:nvPicPr>
          <p:cNvPr id="11" name="shape1566">
            <a:extLst>
              <a:ext uri="{FF2B5EF4-FFF2-40B4-BE49-F238E27FC236}">
                <a16:creationId xmlns:a16="http://schemas.microsoft.com/office/drawing/2014/main" id="{28BC03D1-102D-47F2-A5FC-2E2269F55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34" y="2283718"/>
            <a:ext cx="4172012" cy="2405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2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467544" y="1366778"/>
            <a:ext cx="4104456" cy="144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7) </a:t>
            </a:r>
            <a:r>
              <a:rPr lang="en-US" altLang="ko-KR" b="1" dirty="0">
                <a:solidFill>
                  <a:srgbClr val="FF0000"/>
                </a:solidFill>
              </a:rPr>
              <a:t>[Attack]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Check the network connection with the victim server through the ping test.</a:t>
            </a:r>
          </a:p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# Ping [</a:t>
            </a:r>
            <a:r>
              <a:rPr lang="en-US" altLang="ko-KR" dirty="0">
                <a:solidFill>
                  <a:srgbClr val="00B0F0"/>
                </a:solidFill>
              </a:rPr>
              <a:t>Victim server </a:t>
            </a:r>
            <a:r>
              <a:rPr lang="en-US" altLang="ko-KR" dirty="0">
                <a:solidFill>
                  <a:srgbClr val="002060"/>
                </a:solidFill>
              </a:rPr>
              <a:t>IP] </a:t>
            </a:r>
            <a:endParaRPr lang="ko-KR" altLang="ko-KR" dirty="0">
              <a:solidFill>
                <a:srgbClr val="00206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1A7816-500E-4B18-8876-3BC7B21E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" y="331025"/>
            <a:ext cx="9032145" cy="685800"/>
          </a:xfrm>
        </p:spPr>
        <p:txBody>
          <a:bodyPr>
            <a:normAutofit fontScale="90000"/>
          </a:bodyPr>
          <a:lstStyle/>
          <a:p>
            <a:r>
              <a:rPr lang="ko-KR" altLang="en-US" sz="22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2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E846F0-4EA1-4161-9A2A-727CB13AEB31}"/>
              </a:ext>
            </a:extLst>
          </p:cNvPr>
          <p:cNvCxnSpPr>
            <a:cxnSpLocks/>
          </p:cNvCxnSpPr>
          <p:nvPr/>
        </p:nvCxnSpPr>
        <p:spPr>
          <a:xfrm>
            <a:off x="4855161" y="1284059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42107B91-8325-4884-A480-F3CF235AA0A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1100" kern="0" dirty="0"/>
          </a:p>
        </p:txBody>
      </p:sp>
      <p:pic>
        <p:nvPicPr>
          <p:cNvPr id="11" name="shape1567">
            <a:extLst>
              <a:ext uri="{FF2B5EF4-FFF2-40B4-BE49-F238E27FC236}">
                <a16:creationId xmlns:a16="http://schemas.microsoft.com/office/drawing/2014/main" id="{3AA075EB-CC77-4F61-A98C-4EC4F095A7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5" y="2311476"/>
            <a:ext cx="4279601" cy="169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487507" y="1404569"/>
            <a:ext cx="4104456" cy="2083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8) </a:t>
            </a:r>
            <a:r>
              <a:rPr lang="en-US" altLang="ko-KR" b="1" dirty="0">
                <a:solidFill>
                  <a:srgbClr val="FF0000"/>
                </a:solidFill>
              </a:rPr>
              <a:t>[Attack]</a:t>
            </a:r>
            <a:r>
              <a:rPr lang="en-US" altLang="ko-KR" dirty="0">
                <a:solidFill>
                  <a:srgbClr val="002060"/>
                </a:solidFill>
              </a:rPr>
              <a:t> Smurf attack is performed using the Ping command from the attack server.</a:t>
            </a:r>
          </a:p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dirty="0">
                <a:solidFill>
                  <a:srgbClr val="002060"/>
                </a:solidFill>
              </a:rPr>
              <a:t># Hping3 -1 [broadcast address of the network being attacked] -a [router IP address of the network];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F1A7816-500E-4B18-8876-3BC7B21E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" y="313742"/>
            <a:ext cx="9032145" cy="685800"/>
          </a:xfrm>
        </p:spPr>
        <p:txBody>
          <a:bodyPr>
            <a:normAutofit fontScale="90000"/>
          </a:bodyPr>
          <a:lstStyle/>
          <a:p>
            <a:r>
              <a:rPr lang="ko-KR" altLang="en-US" sz="22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2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200" b="1" dirty="0">
              <a:solidFill>
                <a:srgbClr val="00B0F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E846F0-4EA1-4161-9A2A-727CB13AEB31}"/>
              </a:ext>
            </a:extLst>
          </p:cNvPr>
          <p:cNvCxnSpPr>
            <a:cxnSpLocks/>
          </p:cNvCxnSpPr>
          <p:nvPr/>
        </p:nvCxnSpPr>
        <p:spPr>
          <a:xfrm>
            <a:off x="4875124" y="1321851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42107B91-8325-4884-A480-F3CF235AA0A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1100" dirty="0"/>
          </a:p>
        </p:txBody>
      </p:sp>
      <p:pic>
        <p:nvPicPr>
          <p:cNvPr id="11" name="shape1568">
            <a:extLst>
              <a:ext uri="{FF2B5EF4-FFF2-40B4-BE49-F238E27FC236}">
                <a16:creationId xmlns:a16="http://schemas.microsoft.com/office/drawing/2014/main" id="{4A0A897E-1F80-4FDB-BACA-BED1FA0DA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07" y="3567480"/>
            <a:ext cx="5847738" cy="13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3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510"/>
            <a:ext cx="6786178" cy="447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55EA59-BCF4-4FB8-A444-51B5021BBE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7574" y="519112"/>
            <a:ext cx="7776864" cy="1320404"/>
          </a:xfrm>
        </p:spPr>
        <p:txBody>
          <a:bodyPr/>
          <a:lstStyle/>
          <a:p>
            <a:pPr algn="l"/>
            <a:r>
              <a:rPr lang="ko-KR" altLang="en-US" sz="27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700" b="1" dirty="0">
                <a:solidFill>
                  <a:srgbClr val="00B0F0"/>
                </a:solidFill>
              </a:rPr>
              <a:t># 1. </a:t>
            </a:r>
            <a:br>
              <a:rPr lang="en-US" altLang="ko-KR" sz="2700" b="1" dirty="0">
                <a:solidFill>
                  <a:srgbClr val="00B0F0"/>
                </a:solidFill>
              </a:rPr>
            </a:br>
            <a:r>
              <a:rPr lang="en-US" altLang="ko-KR" sz="2700" b="1" dirty="0">
                <a:solidFill>
                  <a:srgbClr val="00B0F0"/>
                </a:solidFill>
              </a:rPr>
              <a:t>Smurf Attack Detection and Response</a:t>
            </a:r>
            <a:endParaRPr lang="ko-KR" altLang="en-US" sz="2700" dirty="0"/>
          </a:p>
        </p:txBody>
      </p:sp>
      <p:pic>
        <p:nvPicPr>
          <p:cNvPr id="8" name="Picture 2" descr="Smurfs Animated Universe (location) | Smurfs Fanon Wiki | Fandom">
            <a:extLst>
              <a:ext uri="{FF2B5EF4-FFF2-40B4-BE49-F238E27FC236}">
                <a16:creationId xmlns:a16="http://schemas.microsoft.com/office/drawing/2014/main" id="{B397B9E9-5038-44ED-A380-86D40D7C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0" y="2283718"/>
            <a:ext cx="1250156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3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932040" y="1275606"/>
            <a:ext cx="3996444" cy="1177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9) </a:t>
            </a:r>
            <a:r>
              <a:rPr lang="en-US" altLang="ko-KR" b="1" dirty="0">
                <a:solidFill>
                  <a:srgbClr val="00B0F0"/>
                </a:solidFill>
              </a:rPr>
              <a:t>[Defense]</a:t>
            </a:r>
            <a:r>
              <a:rPr lang="en-US" altLang="ko-KR" dirty="0">
                <a:solidFill>
                  <a:srgbClr val="002060"/>
                </a:solidFill>
              </a:rPr>
              <a:t> Check the ICMP packet with the broadcast address as the destination via Wireshark at the victim server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560964" y="1278766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04729" y="235440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7" name="shape1569">
            <a:extLst>
              <a:ext uri="{FF2B5EF4-FFF2-40B4-BE49-F238E27FC236}">
                <a16:creationId xmlns:a16="http://schemas.microsoft.com/office/drawing/2014/main" id="{9C687A71-1F3A-48B2-9F58-35A762F8BC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0802" y="2452851"/>
            <a:ext cx="3920014" cy="242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8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5076056" y="1372332"/>
            <a:ext cx="3996444" cy="14542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10) </a:t>
            </a:r>
            <a:r>
              <a:rPr lang="en-US" altLang="ko-KR" b="1" dirty="0">
                <a:solidFill>
                  <a:srgbClr val="00B0F0"/>
                </a:solidFill>
              </a:rPr>
              <a:t>[Defense]</a:t>
            </a:r>
            <a:r>
              <a:rPr lang="en-US" altLang="ko-KR" dirty="0">
                <a:solidFill>
                  <a:srgbClr val="002060"/>
                </a:solidFill>
              </a:rPr>
              <a:t> Set the victim server not to respond to ICMP Echo Request Broadcast</a:t>
            </a:r>
          </a:p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# Echo "1"&gt; / proc / sys / net / ipv4 / </a:t>
            </a:r>
            <a:r>
              <a:rPr lang="en-US" altLang="ko-KR" dirty="0" err="1">
                <a:solidFill>
                  <a:srgbClr val="002060"/>
                </a:solidFill>
              </a:rPr>
              <a:t>icmp_echo_ignore_broadcasts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684883" y="1289613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06585" y="311101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pic>
        <p:nvPicPr>
          <p:cNvPr id="7" name="shape1570">
            <a:extLst>
              <a:ext uri="{FF2B5EF4-FFF2-40B4-BE49-F238E27FC236}">
                <a16:creationId xmlns:a16="http://schemas.microsoft.com/office/drawing/2014/main" id="{FAE07A73-3EF6-4222-8795-176A2CBE84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7347" y="2891638"/>
            <a:ext cx="5043452" cy="170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932040" y="1347614"/>
            <a:ext cx="3996444" cy="9002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11) </a:t>
            </a:r>
            <a:r>
              <a:rPr lang="en-US" altLang="ko-KR" b="1" dirty="0">
                <a:solidFill>
                  <a:srgbClr val="00B0F0"/>
                </a:solidFill>
              </a:rPr>
              <a:t>[Defense]</a:t>
            </a:r>
            <a:r>
              <a:rPr lang="en-US" altLang="ko-KR" dirty="0">
                <a:solidFill>
                  <a:srgbClr val="002060"/>
                </a:solidFill>
              </a:rPr>
              <a:t> After the Defense, the ICMP echo reply packet of the victim server is not seen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540867" y="1264896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406585" y="324145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7" name="shape1571">
            <a:extLst>
              <a:ext uri="{FF2B5EF4-FFF2-40B4-BE49-F238E27FC236}">
                <a16:creationId xmlns:a16="http://schemas.microsoft.com/office/drawing/2014/main" id="{F29FAF8C-315C-4A8E-A9CB-0D238ED7C1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2658" y="2399939"/>
            <a:ext cx="3996441" cy="216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716016" y="1491630"/>
            <a:ext cx="3996444" cy="1177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 12) </a:t>
            </a:r>
            <a:r>
              <a:rPr lang="en-US" altLang="ko-KR" b="1" dirty="0">
                <a:solidFill>
                  <a:srgbClr val="00B0F0"/>
                </a:solidFill>
              </a:rPr>
              <a:t>[Defense]</a:t>
            </a:r>
            <a:r>
              <a:rPr lang="en-US" altLang="ko-KR" dirty="0">
                <a:solidFill>
                  <a:srgbClr val="002060"/>
                </a:solidFill>
              </a:rPr>
              <a:t> check </a:t>
            </a:r>
          </a:p>
          <a:p>
            <a:pPr latinLnBrk="1"/>
            <a:r>
              <a:rPr lang="en-US" altLang="ko-KR" dirty="0">
                <a:solidFill>
                  <a:srgbClr val="002060"/>
                </a:solidFill>
              </a:rPr>
              <a:t>- After the attack prevention, If you type the command # check, you can get the key code</a:t>
            </a:r>
            <a:endParaRPr lang="ko-KR" altLang="ko-KR" dirty="0">
              <a:solidFill>
                <a:srgbClr val="00206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FBB367-8F9C-4CF3-8EF2-2D66C2B98ACA}"/>
              </a:ext>
            </a:extLst>
          </p:cNvPr>
          <p:cNvCxnSpPr>
            <a:cxnSpLocks/>
          </p:cNvCxnSpPr>
          <p:nvPr/>
        </p:nvCxnSpPr>
        <p:spPr>
          <a:xfrm>
            <a:off x="4324843" y="1408911"/>
            <a:ext cx="0" cy="3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A10B3061-1583-4B7F-B6E7-9FB5FAC6F606}"/>
              </a:ext>
            </a:extLst>
          </p:cNvPr>
          <p:cNvSpPr txBox="1">
            <a:spLocks/>
          </p:cNvSpPr>
          <p:nvPr/>
        </p:nvSpPr>
        <p:spPr>
          <a:xfrm>
            <a:off x="1493658" y="4055410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816480-72E6-4D1F-91E0-C8E7E40B77E4}"/>
              </a:ext>
            </a:extLst>
          </p:cNvPr>
          <p:cNvSpPr txBox="1">
            <a:spLocks/>
          </p:cNvSpPr>
          <p:nvPr/>
        </p:nvSpPr>
        <p:spPr>
          <a:xfrm>
            <a:off x="395536" y="288986"/>
            <a:ext cx="9032145" cy="68580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 Solutions</a:t>
            </a:r>
            <a:endParaRPr lang="ko-KR" altLang="en-US" sz="2400" dirty="0"/>
          </a:p>
        </p:txBody>
      </p:sp>
      <p:pic>
        <p:nvPicPr>
          <p:cNvPr id="7" name="shape1572">
            <a:extLst>
              <a:ext uri="{FF2B5EF4-FFF2-40B4-BE49-F238E27FC236}">
                <a16:creationId xmlns:a16="http://schemas.microsoft.com/office/drawing/2014/main" id="{524A65EF-F96F-43B9-82B6-30F0334AD2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016" y="2633398"/>
            <a:ext cx="3821292" cy="1238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2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38" y="339502"/>
            <a:ext cx="8275403" cy="685800"/>
          </a:xfrm>
        </p:spPr>
        <p:txBody>
          <a:bodyPr>
            <a:normAutofit fontScale="90000"/>
          </a:bodyPr>
          <a:lstStyle/>
          <a:p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806-1499-418F-A642-BCCB3F5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72412"/>
            <a:ext cx="8568952" cy="3146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100" b="1" dirty="0"/>
              <a:t>A. Overview </a:t>
            </a:r>
            <a:endParaRPr lang="ko-KR" altLang="ko-KR" sz="2100" b="1" dirty="0"/>
          </a:p>
          <a:p>
            <a:pPr marL="0" indent="0">
              <a:buNone/>
            </a:pPr>
            <a:r>
              <a:rPr lang="en-US" altLang="ko-KR" sz="2400" dirty="0"/>
              <a:t>  We can detect and respond to a Smurf attack</a:t>
            </a:r>
            <a:endParaRPr lang="ko-KR" altLang="ko-KR" sz="1100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17B77-DE52-4FA2-B50D-EE00808AA86D}"/>
              </a:ext>
            </a:extLst>
          </p:cNvPr>
          <p:cNvSpPr/>
          <p:nvPr/>
        </p:nvSpPr>
        <p:spPr>
          <a:xfrm>
            <a:off x="500349" y="2282898"/>
            <a:ext cx="8104097" cy="77508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altLang="ko-KR" sz="21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B. Lab Environment </a:t>
            </a:r>
            <a:endParaRPr lang="ko-KR" altLang="ko-KR" sz="2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en-US" altLang="ko-KR" kern="100" dirty="0">
                <a:latin typeface="Arial" panose="020B0604020202020204" pitchFamily="34" charset="0"/>
              </a:rPr>
              <a:t>Attack Server (Kali-Linux) + Victim Server (CentOS 6) </a:t>
            </a:r>
            <a:endParaRPr lang="ko-KR" altLang="ko-KR" kern="100" dirty="0">
              <a:latin typeface="Arial" panose="020B0604020202020204" pitchFamily="34" charset="0"/>
            </a:endParaRPr>
          </a:p>
        </p:txBody>
      </p:sp>
      <p:pic>
        <p:nvPicPr>
          <p:cNvPr id="7" name="shape1361">
            <a:extLst>
              <a:ext uri="{FF2B5EF4-FFF2-40B4-BE49-F238E27FC236}">
                <a16:creationId xmlns:a16="http://schemas.microsoft.com/office/drawing/2014/main" id="{D73601B0-258E-47FE-AD00-946323DF30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44" y="3124150"/>
            <a:ext cx="5400600" cy="13918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0D8DE68D-8896-4236-A695-5FFD4723B61E}"/>
              </a:ext>
            </a:extLst>
          </p:cNvPr>
          <p:cNvSpPr txBox="1">
            <a:spLocks/>
          </p:cNvSpPr>
          <p:nvPr/>
        </p:nvSpPr>
        <p:spPr>
          <a:xfrm>
            <a:off x="1763688" y="4159667"/>
            <a:ext cx="6957900" cy="97210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4522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5770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17B77-DE52-4FA2-B50D-EE00808AA86D}"/>
              </a:ext>
            </a:extLst>
          </p:cNvPr>
          <p:cNvSpPr/>
          <p:nvPr/>
        </p:nvSpPr>
        <p:spPr>
          <a:xfrm>
            <a:off x="470628" y="1131590"/>
            <a:ext cx="8478942" cy="34394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sz="2100" b="1" dirty="0"/>
              <a:t>C. Attack Type (Characteristics)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Smurf or Smurfing attack is carried out by exploiting the characteristics of the IP (Internet Protocol) and ICMP (Internet Control Message Protocol). ICMP allows you to use a Ping command to find out which nodes are currently running on the network. </a:t>
            </a:r>
          </a:p>
          <a:p>
            <a:pPr latinLnBrk="1"/>
            <a:r>
              <a:rPr lang="en-US" altLang="ko-KR" dirty="0"/>
              <a:t>  When any node, which is running on, receives a Ping message, it transmits an Echo message to the source of the ICMP packet (Ping message). </a:t>
            </a:r>
          </a:p>
          <a:p>
            <a:pPr latinLnBrk="1"/>
            <a:r>
              <a:rPr lang="en-US" altLang="ko-KR" dirty="0"/>
              <a:t>  The Smurf attack uses this action to change the Ping message to the victim's IP address and broadcast it to each router. </a:t>
            </a:r>
          </a:p>
          <a:p>
            <a:pPr latinLnBrk="1"/>
            <a:r>
              <a:rPr lang="en-US" altLang="ko-KR" dirty="0"/>
              <a:t>  As a result, the victim causes a massive amount of Echo messages, causing the network to cause a Denial of Service (</a:t>
            </a:r>
            <a:r>
              <a:rPr lang="en-US" altLang="ko-KR" dirty="0" err="1"/>
              <a:t>DoS</a:t>
            </a:r>
            <a:r>
              <a:rPr lang="en-US" altLang="ko-KR" dirty="0"/>
              <a:t>).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840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0" y="267494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300BAF0-E79C-41CA-B4EC-F8D1704B4134}"/>
              </a:ext>
            </a:extLst>
          </p:cNvPr>
          <p:cNvSpPr txBox="1">
            <a:spLocks/>
          </p:cNvSpPr>
          <p:nvPr/>
        </p:nvSpPr>
        <p:spPr>
          <a:xfrm>
            <a:off x="796732" y="3797538"/>
            <a:ext cx="7807716" cy="1130786"/>
          </a:xfrm>
          <a:prstGeom prst="rect">
            <a:avLst/>
          </a:prstGeom>
        </p:spPr>
        <p:txBody>
          <a:bodyPr lIns="68580" tIns="34290" rIns="68580" bIns="34290">
            <a:normAutofit fontScale="5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/>
              <a:t>Attacker changes its IP to IP of T (target) and sends a Ping </a:t>
            </a:r>
            <a:r>
              <a:rPr lang="en-US" altLang="ko-KR" dirty="0" err="1"/>
              <a:t>messge</a:t>
            </a:r>
            <a:r>
              <a:rPr lang="en-US" altLang="ko-KR" dirty="0"/>
              <a:t> to the network to which the target belongs. </a:t>
            </a:r>
          </a:p>
          <a:p>
            <a:r>
              <a:rPr lang="en-US" altLang="ko-KR" dirty="0"/>
              <a:t>ICMP Echo Request is sent to all hosts to which the target belongs.</a:t>
            </a:r>
          </a:p>
          <a:p>
            <a:r>
              <a:rPr lang="en-US" altLang="ko-KR" dirty="0"/>
              <a:t>All hosts receiving the ICMP Echo Request send a response packet to the target. </a:t>
            </a:r>
            <a:endParaRPr lang="ko-KR" altLang="ko-KR" dirty="0"/>
          </a:p>
          <a:p>
            <a:endParaRPr lang="ko-KR" altLang="ko-KR" dirty="0"/>
          </a:p>
        </p:txBody>
      </p:sp>
      <p:pic>
        <p:nvPicPr>
          <p:cNvPr id="5" name="shape1551">
            <a:extLst>
              <a:ext uri="{FF2B5EF4-FFF2-40B4-BE49-F238E27FC236}">
                <a16:creationId xmlns:a16="http://schemas.microsoft.com/office/drawing/2014/main" id="{5A032037-9482-4825-BB6E-CB5264570F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81" y="1690305"/>
            <a:ext cx="2898934" cy="134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1552">
            <a:extLst>
              <a:ext uri="{FF2B5EF4-FFF2-40B4-BE49-F238E27FC236}">
                <a16:creationId xmlns:a16="http://schemas.microsoft.com/office/drawing/2014/main" id="{1334D659-E325-4000-8159-AEC3CB78CC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2805" y="1627916"/>
            <a:ext cx="3007995" cy="141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1553">
            <a:extLst>
              <a:ext uri="{FF2B5EF4-FFF2-40B4-BE49-F238E27FC236}">
                <a16:creationId xmlns:a16="http://schemas.microsoft.com/office/drawing/2014/main" id="{A709E50F-2EF5-4472-816B-B93FEF8A3A0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9853" y="1651252"/>
            <a:ext cx="3031331" cy="1363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2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5771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385685-93AD-4894-BE1B-CF2BD5865E6E}"/>
              </a:ext>
            </a:extLst>
          </p:cNvPr>
          <p:cNvSpPr/>
          <p:nvPr/>
        </p:nvSpPr>
        <p:spPr>
          <a:xfrm>
            <a:off x="489369" y="1323449"/>
            <a:ext cx="8478942" cy="66941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sz="2100" b="1" dirty="0"/>
              <a:t>E. Symptom </a:t>
            </a:r>
            <a:endParaRPr lang="ko-KR" altLang="ko-KR" sz="2100" b="1" dirty="0"/>
          </a:p>
          <a:p>
            <a:pPr latinLnBrk="1"/>
            <a:r>
              <a:rPr lang="en-US" altLang="ko-KR" dirty="0"/>
              <a:t>The network of the victim server is unstable or paralyzed</a:t>
            </a:r>
            <a:endParaRPr lang="ko-KR" altLang="ko-KR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300BAF0-E79C-41CA-B4EC-F8D1704B4134}"/>
              </a:ext>
            </a:extLst>
          </p:cNvPr>
          <p:cNvSpPr txBox="1">
            <a:spLocks/>
          </p:cNvSpPr>
          <p:nvPr/>
        </p:nvSpPr>
        <p:spPr>
          <a:xfrm>
            <a:off x="1299840" y="3977261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13588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97" y="265770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17B77-DE52-4FA2-B50D-EE00808AA86D}"/>
              </a:ext>
            </a:extLst>
          </p:cNvPr>
          <p:cNvSpPr/>
          <p:nvPr/>
        </p:nvSpPr>
        <p:spPr>
          <a:xfrm>
            <a:off x="503283" y="1347614"/>
            <a:ext cx="8478942" cy="16389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1"/>
            <a:r>
              <a:rPr lang="en-US" altLang="ko-KR" sz="2100" b="1" dirty="0"/>
              <a:t>H. Lab Tasks</a:t>
            </a:r>
          </a:p>
          <a:p>
            <a:pPr latinLnBrk="1"/>
            <a:endParaRPr lang="en-US" altLang="ko-KR" sz="2100" b="1" dirty="0"/>
          </a:p>
          <a:p>
            <a:pPr latinLnBrk="1"/>
            <a:r>
              <a:rPr lang="en-US" altLang="ko-KR" dirty="0"/>
              <a:t>Currently, attackers are causing network traffic through the Smurf (Smurf) attacks. Block attacks by disabling responses to ICMP Echo Request Broadcast</a:t>
            </a:r>
            <a:r>
              <a:rPr lang="en-US" altLang="ko-KR" sz="2100" b="1" dirty="0"/>
              <a:t> </a:t>
            </a:r>
          </a:p>
          <a:p>
            <a:pPr latinLnBrk="1"/>
            <a:endParaRPr lang="ko-KR" altLang="ko-KR" sz="2100" b="1" dirty="0"/>
          </a:p>
        </p:txBody>
      </p:sp>
    </p:spTree>
    <p:extLst>
      <p:ext uri="{BB962C8B-B14F-4D97-AF65-F5344CB8AC3E}">
        <p14:creationId xmlns:p14="http://schemas.microsoft.com/office/powerpoint/2010/main" val="26074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533C-1559-4D06-A824-31DB14F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5770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A6F7A-4335-4DC6-9D4C-ACCD7DA47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2" y="2211710"/>
            <a:ext cx="4031346" cy="23063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E7F620-6F69-4B2A-9FD9-5151F1989A4E}"/>
              </a:ext>
            </a:extLst>
          </p:cNvPr>
          <p:cNvSpPr/>
          <p:nvPr/>
        </p:nvSpPr>
        <p:spPr>
          <a:xfrm>
            <a:off x="495901" y="1203598"/>
            <a:ext cx="8478942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428625" indent="-428625">
              <a:buAutoNum type="romanUcPeriod"/>
            </a:pPr>
            <a:r>
              <a:rPr lang="en-US" altLang="ko-KR" sz="2100" b="1" dirty="0"/>
              <a:t>Solutions</a:t>
            </a:r>
          </a:p>
          <a:p>
            <a:pPr latinLnBrk="1"/>
            <a:endParaRPr lang="ko-KR" altLang="ko-KR" sz="21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EE470E-881F-4BBD-BFD4-DCCE0A90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45" y="1347614"/>
            <a:ext cx="6145167" cy="33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1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9BD6F8A-B5FF-4856-B19C-C712A97B5C19}"/>
              </a:ext>
            </a:extLst>
          </p:cNvPr>
          <p:cNvSpPr txBox="1">
            <a:spLocks/>
          </p:cNvSpPr>
          <p:nvPr/>
        </p:nvSpPr>
        <p:spPr>
          <a:xfrm>
            <a:off x="1493658" y="4115492"/>
            <a:ext cx="6858000" cy="85481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100" kern="0" dirty="0"/>
              <a:t>The lab environment is consisted of Attack Server and Victim Server.</a:t>
            </a:r>
          </a:p>
          <a:p>
            <a:r>
              <a:rPr lang="en-US" altLang="ko-KR" sz="1100" kern="0" dirty="0"/>
              <a:t>The Attack Server is Kali-Linux and the Victim Server is CentOS 6.0</a:t>
            </a:r>
            <a:endParaRPr lang="ko-KR" altLang="en-US" sz="1100" kern="0" dirty="0"/>
          </a:p>
          <a:p>
            <a:endParaRPr lang="ko-KR" altLang="en-US" sz="1100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8D3A92-0A46-4186-A771-BEFC29C6D972}"/>
              </a:ext>
            </a:extLst>
          </p:cNvPr>
          <p:cNvSpPr/>
          <p:nvPr/>
        </p:nvSpPr>
        <p:spPr>
          <a:xfrm>
            <a:off x="305526" y="1451523"/>
            <a:ext cx="4104456" cy="387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altLang="ko-KR" kern="100" dirty="0">
                <a:solidFill>
                  <a:srgbClr val="FF0000"/>
                </a:solidFill>
                <a:latin typeface="Arial" panose="020B0604020202020204" pitchFamily="34" charset="0"/>
              </a:rPr>
              <a:t>Attack Server (Kali-Linux) </a:t>
            </a:r>
            <a:endParaRPr lang="ko-KR" altLang="ko-KR" kern="100" dirty="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A6365-9085-49EC-9100-C390DB4D7CDD}"/>
              </a:ext>
            </a:extLst>
          </p:cNvPr>
          <p:cNvSpPr/>
          <p:nvPr/>
        </p:nvSpPr>
        <p:spPr>
          <a:xfrm>
            <a:off x="4986592" y="1451523"/>
            <a:ext cx="3996444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15000"/>
              </a:lnSpc>
              <a:spcAft>
                <a:spcPts val="750"/>
              </a:spcAft>
            </a:pPr>
            <a:r>
              <a:rPr lang="en-US" altLang="ko-KR" kern="100" dirty="0">
                <a:solidFill>
                  <a:srgbClr val="0070C0"/>
                </a:solidFill>
                <a:latin typeface="Arial" panose="020B0604020202020204" pitchFamily="34" charset="0"/>
              </a:rPr>
              <a:t>Victim Server (CentOS 6) </a:t>
            </a:r>
            <a:endParaRPr lang="ko-KR" altLang="ko-KR" kern="100" dirty="0"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B5DFBE-C63E-4CA5-BBAD-BBD603D4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02" y="2161973"/>
            <a:ext cx="1381705" cy="12421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2D34A2-6DEF-49F7-94C5-3AB79EC13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79" y="2062258"/>
            <a:ext cx="1116670" cy="1242138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33F279F-77F6-4CD3-A039-3E0CEE7F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7494"/>
            <a:ext cx="8275403" cy="685800"/>
          </a:xfrm>
        </p:spPr>
        <p:txBody>
          <a:bodyPr>
            <a:normAutofit fontScale="90000"/>
          </a:bodyPr>
          <a:lstStyle/>
          <a:p>
            <a:br>
              <a:rPr lang="en-US" altLang="ko-KR" sz="1800" b="1" dirty="0"/>
            </a:br>
            <a:r>
              <a:rPr lang="ko-KR" altLang="en-US" sz="2400" b="1" dirty="0">
                <a:solidFill>
                  <a:srgbClr val="00B0F0"/>
                </a:solidFill>
              </a:rPr>
              <a:t>네트워크 보안 </a:t>
            </a:r>
            <a:r>
              <a:rPr lang="en-US" altLang="ko-KR" sz="2400" b="1" dirty="0">
                <a:solidFill>
                  <a:srgbClr val="00B0F0"/>
                </a:solidFill>
              </a:rPr>
              <a:t># 1. Smurf Attack Detection and Response</a:t>
            </a:r>
            <a:endParaRPr lang="ko-KR" altLang="en-US" sz="2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2F485A-A568-4C17-9A9C-0FB8E84CF56C}"/>
              </a:ext>
            </a:extLst>
          </p:cNvPr>
          <p:cNvCxnSpPr/>
          <p:nvPr/>
        </p:nvCxnSpPr>
        <p:spPr>
          <a:xfrm>
            <a:off x="4680012" y="1329612"/>
            <a:ext cx="0" cy="248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1312</Words>
  <Application>Microsoft Office PowerPoint</Application>
  <PresentationFormat>화면 슬라이드 쇼(16:9)</PresentationFormat>
  <Paragraphs>123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두두아이티-한동대SW중심대학 보안 실습 캠프</vt:lpstr>
      <vt:lpstr>네트워크 보안 # 1.  Smurf Attack Detection and Response</vt:lpstr>
      <vt:lpstr>네트워크 보안 # 1. Smurf Attack Detection and Response</vt:lpstr>
      <vt:lpstr> 네트워크 보안 # 1. Smurf Attack Detection and Response</vt:lpstr>
      <vt:lpstr> 네트워크 보안 # 1. Smurf Attack Detection and Response</vt:lpstr>
      <vt:lpstr> 네트워크 보안 # 1. Smurf Attack Detection and Response</vt:lpstr>
      <vt:lpstr> 네트워크 보안 # 1. Smurf Attack Detection and Response</vt:lpstr>
      <vt:lpstr> 네트워크 보안 # 1. Smurf Attack Detection and Response</vt:lpstr>
      <vt:lpstr> 네트워크 보안 # 1. Smurf Attack Detection and Response</vt:lpstr>
      <vt:lpstr> 네트워크 보안 # 1. Smurf Attack Detection and Response</vt:lpstr>
      <vt:lpstr>네트워크 보안 # 1. Smurf Attack Detection and Response Solutions</vt:lpstr>
      <vt:lpstr>PowerPoint 프레젠테이션</vt:lpstr>
      <vt:lpstr>PowerPoint 프레젠테이션</vt:lpstr>
      <vt:lpstr>PowerPoint 프레젠테이션</vt:lpstr>
      <vt:lpstr>PowerPoint 프레젠테이션</vt:lpstr>
      <vt:lpstr>네트워크 보안 # 1. Smurf Attack Detection and Response Solutions</vt:lpstr>
      <vt:lpstr>네트워크 보안 # 1. Smurf Attack Detection and Response Solutions</vt:lpstr>
      <vt:lpstr>네트워크 보안 # 1. Smurf Attack Detection and Response Solutions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김윤정(YoonjeongKim)</dc:creator>
  <cp:lastModifiedBy>우리집</cp:lastModifiedBy>
  <cp:revision>10</cp:revision>
  <dcterms:created xsi:type="dcterms:W3CDTF">2021-12-17T02:19:45Z</dcterms:created>
  <dcterms:modified xsi:type="dcterms:W3CDTF">2021-12-19T15:19:03Z</dcterms:modified>
</cp:coreProperties>
</file>