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263" r:id="rId13"/>
    <p:sldId id="264" r:id="rId14"/>
    <p:sldId id="330" r:id="rId15"/>
    <p:sldId id="331" r:id="rId16"/>
    <p:sldId id="332" r:id="rId17"/>
    <p:sldId id="334" r:id="rId18"/>
    <p:sldId id="335" r:id="rId19"/>
    <p:sldId id="337" r:id="rId20"/>
    <p:sldId id="326" r:id="rId21"/>
    <p:sldId id="273" r:id="rId22"/>
    <p:sldId id="327" r:id="rId23"/>
    <p:sldId id="328" r:id="rId24"/>
    <p:sldId id="280" r:id="rId25"/>
    <p:sldId id="281" r:id="rId26"/>
    <p:sldId id="282" r:id="rId27"/>
    <p:sldId id="329" r:id="rId28"/>
    <p:sldId id="313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100000" autoAdjust="0"/>
  </p:normalViewPr>
  <p:slideViewPr>
    <p:cSldViewPr>
      <p:cViewPr varScale="1">
        <p:scale>
          <a:sx n="77" d="100"/>
          <a:sy n="77" d="100"/>
        </p:scale>
        <p:origin x="972" y="8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771C21-3757-4199-83DE-22960358A2A5}" type="datetime1">
              <a:rPr lang="ko-KR" altLang="en-US"/>
              <a:pPr lvl="0">
                <a:defRPr/>
              </a:pPr>
              <a:t>2021-12-21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4A4E647-5A0F-41E6-A0EF-B58D8C1C6CD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54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0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91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61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28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159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96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/>
              <a:t>ppt </a:t>
            </a:r>
            <a:r>
              <a:rPr lang="ko-KR" altLang="en-US" sz="1200"/>
              <a:t>출처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http://minheeblog.tistory.com/category/PPT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4A4E647-5A0F-41E6-A0EF-B58D8C1C6CD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b="1" spc="-150" dirty="0" smtClean="0">
                <a:solidFill>
                  <a:schemeClr val="bg1"/>
                </a:solidFill>
              </a:rPr>
              <a:t>침해사고 분석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 dirty="0" err="1">
                <a:solidFill>
                  <a:schemeClr val="lt1"/>
                </a:solidFill>
              </a:rPr>
              <a:t>두두아이티</a:t>
            </a:r>
            <a:r>
              <a:rPr lang="ko-KR" altLang="en-US" sz="1600" b="1" dirty="0">
                <a:solidFill>
                  <a:schemeClr val="lt1"/>
                </a:solidFill>
              </a:rPr>
              <a:t> 이승민연구원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292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2">
                    <a:lumMod val="50000"/>
                  </a:schemeClr>
                </a:solidFill>
              </a:rPr>
              <a:t>duduit</a:t>
            </a:r>
            <a:endParaRPr lang="en-US" altLang="ko-KR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5949280"/>
            <a:ext cx="1944216" cy="67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16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6768752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보고서 작성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smtClean="0"/>
              <a:t>보고서 </a:t>
            </a:r>
            <a:r>
              <a:rPr lang="ko-KR" altLang="en-US" sz="1600" b="1" dirty="0"/>
              <a:t>작성은 가장 어렵고도 중요한 </a:t>
            </a:r>
            <a:r>
              <a:rPr lang="ko-KR" altLang="en-US" sz="1600" b="1" dirty="0" smtClean="0"/>
              <a:t>단계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smtClean="0"/>
              <a:t>누구나 </a:t>
            </a:r>
            <a:r>
              <a:rPr lang="ko-KR" altLang="en-US" sz="1600" b="1" dirty="0"/>
              <a:t>알기 쉬운 </a:t>
            </a:r>
            <a:r>
              <a:rPr lang="ko-KR" altLang="en-US" sz="1600" b="1" dirty="0" smtClean="0"/>
              <a:t>형태로 작성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/>
              <a:t>데이터 획득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보관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분석 등의 과정을 </a:t>
            </a:r>
            <a:r>
              <a:rPr lang="en-US" altLang="ko-KR" sz="1600" b="1" dirty="0"/>
              <a:t>6</a:t>
            </a:r>
            <a:r>
              <a:rPr lang="ko-KR" altLang="en-US" sz="1600" b="1" dirty="0" err="1"/>
              <a:t>하원칙에</a:t>
            </a:r>
            <a:r>
              <a:rPr lang="ko-KR" altLang="en-US" sz="1600" b="1" dirty="0"/>
              <a:t> 따라 명백하고 객관적으로 서술</a:t>
            </a:r>
            <a:endParaRPr lang="en-US" altLang="ko-KR" sz="1600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5583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16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67687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복구 및 해결 과정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dirty="0" smtClean="0"/>
              <a:t>컴퓨터 </a:t>
            </a:r>
            <a:r>
              <a:rPr lang="ko-KR" altLang="en-US" sz="1600" b="1" dirty="0"/>
              <a:t>보안사고 대응의 마지막 단계는 현재 발생한 사고로 인해 제 </a:t>
            </a:r>
            <a:r>
              <a:rPr lang="en-US" altLang="ko-KR" sz="1600" b="1" dirty="0"/>
              <a:t>2, </a:t>
            </a:r>
            <a:r>
              <a:rPr lang="ko-KR" altLang="en-US" sz="1600" b="1" dirty="0"/>
              <a:t>제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의 피해를 </a:t>
            </a:r>
            <a:r>
              <a:rPr lang="ko-KR" altLang="en-US" sz="1600" b="1" dirty="0" smtClean="0"/>
              <a:t>막고 </a:t>
            </a:r>
            <a:r>
              <a:rPr lang="ko-KR" altLang="en-US" sz="1600" b="1" dirty="0"/>
              <a:t>재발을 방지하기 위한 조치들이 </a:t>
            </a:r>
            <a:r>
              <a:rPr lang="ko-KR" altLang="en-US" sz="1600" b="1" dirty="0" err="1" smtClean="0"/>
              <a:t>이루어져야함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55838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85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196752"/>
            <a:ext cx="7200800" cy="10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888" y="2996952"/>
            <a:ext cx="439248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dirty="0" smtClean="0"/>
              <a:t>Linux </a:t>
            </a:r>
            <a:r>
              <a:rPr lang="ko-KR" altLang="en-US" sz="1400" b="1" dirty="0" smtClean="0"/>
              <a:t>로그 확인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b="1" dirty="0" smtClean="0"/>
              <a:t>Windows </a:t>
            </a:r>
            <a:r>
              <a:rPr lang="ko-KR" altLang="en-US" sz="1400" b="1" dirty="0" smtClean="0"/>
              <a:t>로그 확인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로그확인</a:t>
            </a:r>
            <a:endParaRPr lang="en-US" altLang="ko-KR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4662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/log/messages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/log/secure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maillog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cron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/log/boot.log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dmesg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wtmp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lastlog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 smtClean="0"/>
              <a:t>Xferlog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httpd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access_log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/log/</a:t>
            </a:r>
            <a:r>
              <a:rPr lang="en-US" altLang="ko-KR" b="1" dirty="0" err="1" smtClean="0"/>
              <a:t>httpd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error_log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Messages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 smtClean="0"/>
              <a:t>시스템에 </a:t>
            </a:r>
            <a:r>
              <a:rPr lang="ko-KR" altLang="en-US" b="1" dirty="0"/>
              <a:t>문제가 생겼을 때 가장 먼저 찾아보는 로그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en-US" altLang="ko-KR" b="1" dirty="0" err="1"/>
              <a:t>syslog.conf</a:t>
            </a:r>
            <a:r>
              <a:rPr lang="en-US" altLang="ko-KR" b="1" dirty="0"/>
              <a:t> </a:t>
            </a:r>
            <a:r>
              <a:rPr lang="ko-KR" altLang="en-US" b="1" dirty="0"/>
              <a:t>에서 로그를 남기지 않는 것으로 지정된 내용을 제외한 모든 항목이 </a:t>
            </a:r>
            <a:r>
              <a:rPr lang="ko-KR" altLang="en-US" b="1" dirty="0" smtClean="0"/>
              <a:t>기록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내용이 무지 많기 때문에 보통 </a:t>
            </a:r>
            <a:r>
              <a:rPr lang="en-US" altLang="ko-KR" b="1" dirty="0" err="1"/>
              <a:t>grep</a:t>
            </a:r>
            <a:r>
              <a:rPr lang="en-US" altLang="ko-KR" b="1" dirty="0"/>
              <a:t> </a:t>
            </a:r>
            <a:r>
              <a:rPr lang="ko-KR" altLang="en-US" b="1" dirty="0"/>
              <a:t>명령어와 함께 사용하여 문제를 </a:t>
            </a:r>
            <a:r>
              <a:rPr lang="ko-KR" altLang="en-US" b="1" dirty="0" smtClean="0"/>
              <a:t>파악</a:t>
            </a:r>
            <a:endParaRPr lang="ko-KR" altLang="en-US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928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s</a:t>
            </a:r>
            <a:r>
              <a:rPr lang="en-US" altLang="ko-KR" b="1" dirty="0" smtClean="0"/>
              <a:t>ecure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사용자 접속 정보가 기록되는 </a:t>
            </a:r>
            <a:r>
              <a:rPr lang="ko-KR" altLang="en-US" b="1" dirty="0" smtClean="0"/>
              <a:t>파일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en-US" altLang="ko-KR" b="1" dirty="0" err="1"/>
              <a:t>ssh</a:t>
            </a:r>
            <a:r>
              <a:rPr lang="en-US" altLang="ko-KR" b="1" dirty="0"/>
              <a:t>, </a:t>
            </a:r>
            <a:r>
              <a:rPr lang="ko-KR" altLang="en-US" b="1" dirty="0"/>
              <a:t>텔넷 등으로 시스템에 접속된 </a:t>
            </a:r>
            <a:r>
              <a:rPr lang="ko-KR" altLang="en-US" b="1" dirty="0" smtClean="0"/>
              <a:t>내용 기록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 smtClean="0"/>
              <a:t>접속 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/>
              <a:t>사용자 명</a:t>
            </a:r>
            <a:r>
              <a:rPr lang="en-US" altLang="ko-KR" b="1" dirty="0"/>
              <a:t>, </a:t>
            </a:r>
            <a:r>
              <a:rPr lang="ko-KR" altLang="en-US" b="1" dirty="0"/>
              <a:t>접속한 시스템의 </a:t>
            </a:r>
            <a:r>
              <a:rPr lang="en-US" altLang="ko-KR" b="1" dirty="0"/>
              <a:t>IP </a:t>
            </a:r>
            <a:r>
              <a:rPr lang="ko-KR" altLang="en-US" b="1" dirty="0"/>
              <a:t>등이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시스템 해킹이 의심 될 경우 꼭 찾아봐야 하는 </a:t>
            </a:r>
            <a:r>
              <a:rPr lang="ko-KR" altLang="en-US" b="1" dirty="0" smtClean="0"/>
              <a:t>로그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3461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err="1" smtClean="0"/>
              <a:t>maillog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메일 송</a:t>
            </a:r>
            <a:r>
              <a:rPr lang="en-US" altLang="ko-KR" b="1" dirty="0"/>
              <a:t>, </a:t>
            </a:r>
            <a:r>
              <a:rPr lang="ko-KR" altLang="en-US" b="1" dirty="0"/>
              <a:t>수신 내용이 </a:t>
            </a:r>
            <a:r>
              <a:rPr lang="ko-KR" altLang="en-US" b="1" dirty="0" smtClean="0"/>
              <a:t>기록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endParaRPr lang="en-US" altLang="ko-KR" b="1" dirty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err="1" smtClean="0"/>
              <a:t>Lastlog</a:t>
            </a:r>
            <a:endParaRPr lang="en-US" altLang="ko-KR" b="1" dirty="0" smtClean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smtClean="0"/>
              <a:t>-  </a:t>
            </a:r>
            <a:r>
              <a:rPr lang="ko-KR" altLang="en-US" b="1" dirty="0"/>
              <a:t>각 사용자의 마지막 로그인 내용이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smtClean="0"/>
              <a:t>-  </a:t>
            </a:r>
            <a:r>
              <a:rPr lang="ko-KR" altLang="en-US" b="1" dirty="0" smtClean="0"/>
              <a:t>직접 </a:t>
            </a:r>
            <a:r>
              <a:rPr lang="ko-KR" altLang="en-US" b="1" dirty="0"/>
              <a:t>파일을 볼 수는 없고</a:t>
            </a:r>
            <a:r>
              <a:rPr lang="en-US" altLang="ko-KR" b="1" dirty="0"/>
              <a:t>, </a:t>
            </a:r>
            <a:r>
              <a:rPr lang="en-US" altLang="ko-KR" b="1" dirty="0" err="1"/>
              <a:t>lastlog</a:t>
            </a:r>
            <a:r>
              <a:rPr lang="en-US" altLang="ko-KR" b="1" dirty="0"/>
              <a:t> </a:t>
            </a:r>
            <a:r>
              <a:rPr lang="ko-KR" altLang="en-US" b="1" dirty="0"/>
              <a:t>명령어를 통해 확인이 </a:t>
            </a:r>
            <a:r>
              <a:rPr lang="ko-KR" altLang="en-US" b="1" dirty="0" smtClean="0"/>
              <a:t>가능</a:t>
            </a:r>
            <a:endParaRPr lang="ko-KR" altLang="en-US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7407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boot.log</a:t>
            </a:r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서비스 </a:t>
            </a:r>
            <a:r>
              <a:rPr lang="ko-KR" altLang="en-US" b="1" dirty="0" err="1"/>
              <a:t>데몬들의</a:t>
            </a:r>
            <a:r>
              <a:rPr lang="ko-KR" altLang="en-US" b="1" dirty="0"/>
              <a:t> 부트에 관련된 정보가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 smtClean="0"/>
              <a:t>각 </a:t>
            </a:r>
            <a:r>
              <a:rPr lang="ko-KR" altLang="en-US" b="1" dirty="0" err="1"/>
              <a:t>데몬들의</a:t>
            </a:r>
            <a:r>
              <a:rPr lang="ko-KR" altLang="en-US" b="1" dirty="0"/>
              <a:t> 시작</a:t>
            </a:r>
            <a:r>
              <a:rPr lang="en-US" altLang="ko-KR" b="1" dirty="0"/>
              <a:t>/</a:t>
            </a:r>
            <a:r>
              <a:rPr lang="ko-KR" altLang="en-US" b="1" dirty="0"/>
              <a:t>종료</a:t>
            </a:r>
            <a:r>
              <a:rPr lang="en-US" altLang="ko-KR" b="1" dirty="0"/>
              <a:t>/</a:t>
            </a:r>
            <a:r>
              <a:rPr lang="ko-KR" altLang="en-US" b="1" dirty="0"/>
              <a:t>실패 내용이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 smtClean="0"/>
              <a:t>부팅과 </a:t>
            </a:r>
            <a:r>
              <a:rPr lang="ko-KR" altLang="en-US" b="1" dirty="0"/>
              <a:t>관련된 내용 뿐만 아니라 종료 </a:t>
            </a:r>
            <a:r>
              <a:rPr lang="en-US" altLang="ko-KR" b="1" dirty="0"/>
              <a:t>(shutdown) </a:t>
            </a:r>
            <a:r>
              <a:rPr lang="ko-KR" altLang="en-US" b="1" dirty="0"/>
              <a:t>시의 </a:t>
            </a:r>
            <a:r>
              <a:rPr lang="ko-KR" altLang="en-US" b="1" dirty="0" smtClean="0"/>
              <a:t>내용 기록</a:t>
            </a:r>
            <a:endParaRPr lang="ko-KR" altLang="en-US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5411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2778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err="1"/>
              <a:t>wtmp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성공한 로그인</a:t>
            </a:r>
            <a:r>
              <a:rPr lang="en-US" altLang="ko-KR" b="1" dirty="0"/>
              <a:t>/</a:t>
            </a:r>
            <a:r>
              <a:rPr lang="ko-KR" altLang="en-US" b="1" dirty="0"/>
              <a:t>로그아웃 정보를 담고 있는 </a:t>
            </a:r>
            <a:r>
              <a:rPr lang="ko-KR" altLang="en-US" b="1" dirty="0" smtClean="0"/>
              <a:t>로그</a:t>
            </a:r>
            <a:endParaRPr lang="en-US" altLang="ko-KR" b="1" dirty="0" smtClean="0"/>
          </a:p>
          <a:p>
            <a:pPr>
              <a:lnSpc>
                <a:spcPct val="250000"/>
              </a:lnSpc>
              <a:defRPr/>
            </a:pPr>
            <a:endParaRPr lang="en-US" altLang="ko-KR" b="1" dirty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err="1" smtClean="0"/>
              <a:t>Xferlog</a:t>
            </a:r>
            <a:endParaRPr lang="en-US" altLang="ko-KR" b="1" dirty="0" smtClean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/>
              <a:t>-  FTP </a:t>
            </a:r>
            <a:r>
              <a:rPr lang="ko-KR" altLang="en-US" b="1" dirty="0"/>
              <a:t>등을 통해 파일이 전송된 기록이 저장된 로그 파일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180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4" name="모서리가 둥근 직사각형 17"/>
          <p:cNvSpPr/>
          <p:nvPr/>
        </p:nvSpPr>
        <p:spPr>
          <a:xfrm>
            <a:off x="395536" y="1965990"/>
            <a:ext cx="1584176" cy="74293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2268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en-US" altLang="ko-KR" b="1" spc="-150" dirty="0" smtClean="0"/>
              <a:t>Linux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LINUX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2011611" y="1484784"/>
            <a:ext cx="6840760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httpd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access_log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en-US" altLang="ko-KR" b="1" dirty="0"/>
              <a:t>Apache </a:t>
            </a:r>
            <a:r>
              <a:rPr lang="ko-KR" altLang="en-US" b="1" dirty="0"/>
              <a:t>서비스 </a:t>
            </a:r>
            <a:r>
              <a:rPr lang="ko-KR" altLang="en-US" b="1" dirty="0" err="1"/>
              <a:t>데몬의</a:t>
            </a:r>
            <a:r>
              <a:rPr lang="ko-KR" altLang="en-US" b="1" dirty="0"/>
              <a:t> 로그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pPr marL="285750" indent="-285750">
              <a:lnSpc>
                <a:spcPct val="250000"/>
              </a:lnSpc>
              <a:buFontTx/>
              <a:buChar char="-"/>
              <a:defRPr/>
            </a:pPr>
            <a:r>
              <a:rPr lang="ko-KR" altLang="en-US" b="1" dirty="0"/>
              <a:t>웹 서비스를 운영 할 경우 해당 내용이 </a:t>
            </a:r>
            <a:r>
              <a:rPr lang="ko-KR" altLang="en-US" b="1" dirty="0" smtClean="0"/>
              <a:t>기록</a:t>
            </a:r>
            <a:endParaRPr lang="en-US" altLang="ko-KR" b="1" dirty="0" smtClean="0"/>
          </a:p>
          <a:p>
            <a:pPr>
              <a:lnSpc>
                <a:spcPct val="250000"/>
              </a:lnSpc>
              <a:defRPr/>
            </a:pPr>
            <a:endParaRPr lang="en-US" altLang="ko-KR" b="1" dirty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smtClean="0"/>
              <a:t>/</a:t>
            </a:r>
            <a:r>
              <a:rPr lang="en-US" altLang="ko-KR" b="1" dirty="0" err="1" smtClean="0"/>
              <a:t>httpd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error_log</a:t>
            </a:r>
            <a:endParaRPr lang="en-US" altLang="ko-KR" b="1" dirty="0" smtClean="0"/>
          </a:p>
          <a:p>
            <a:pPr>
              <a:lnSpc>
                <a:spcPct val="250000"/>
              </a:lnSpc>
              <a:defRPr/>
            </a:pPr>
            <a:r>
              <a:rPr lang="en-US" altLang="ko-KR" b="1" dirty="0" smtClean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Apache </a:t>
            </a:r>
            <a:r>
              <a:rPr lang="ko-KR" altLang="en-US" b="1" dirty="0"/>
              <a:t>서비스 </a:t>
            </a:r>
            <a:r>
              <a:rPr lang="ko-KR" altLang="en-US" b="1" dirty="0" err="1"/>
              <a:t>데몬의</a:t>
            </a:r>
            <a:r>
              <a:rPr lang="ko-KR" altLang="en-US" b="1" dirty="0"/>
              <a:t> 에러 사항에 대한 내용이 </a:t>
            </a:r>
            <a:r>
              <a:rPr lang="ko-KR" altLang="en-US" b="1" dirty="0" smtClean="0"/>
              <a:t>기록</a:t>
            </a:r>
            <a:endParaRPr lang="ko-KR" altLang="en-US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1651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9358" y="3188227"/>
            <a:ext cx="1900394" cy="17281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06169" y="116632"/>
            <a:ext cx="4176464" cy="45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820074"/>
            <a:ext cx="849694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dirty="0">
                <a:solidFill>
                  <a:schemeClr val="bg1"/>
                </a:solidFill>
                <a:latin typeface="HY헤드라인M"/>
                <a:ea typeface="HY헤드라인M"/>
              </a:rPr>
              <a:t>01   </a:t>
            </a:r>
            <a:r>
              <a:rPr lang="ko-KR" altLang="en-US" sz="4700" dirty="0">
                <a:solidFill>
                  <a:schemeClr val="bg1"/>
                </a:solidFill>
                <a:latin typeface="HY헤드라인M"/>
                <a:ea typeface="HY헤드라인M"/>
              </a:rPr>
              <a:t> </a:t>
            </a:r>
            <a:r>
              <a:rPr lang="en-US" altLang="ko-KR" sz="4700" dirty="0">
                <a:solidFill>
                  <a:schemeClr val="bg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4700" dirty="0">
                <a:solidFill>
                  <a:schemeClr val="bg1"/>
                </a:solidFill>
                <a:latin typeface="HY헤드라인M"/>
                <a:ea typeface="HY헤드라인M"/>
              </a:rPr>
              <a:t> </a:t>
            </a:r>
            <a:r>
              <a:rPr lang="ko-KR" altLang="en-US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   </a:t>
            </a:r>
            <a:r>
              <a:rPr lang="en-US" altLang="ko-KR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02    </a:t>
            </a:r>
            <a:r>
              <a:rPr lang="ko-KR" altLang="en-US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     </a:t>
            </a:r>
            <a:r>
              <a:rPr lang="en-US" altLang="ko-KR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03    </a:t>
            </a:r>
            <a:r>
              <a:rPr lang="ko-KR" altLang="en-US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   </a:t>
            </a:r>
            <a:r>
              <a:rPr lang="en-US" altLang="ko-KR" sz="4700" dirty="0" smtClean="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  <a:endParaRPr lang="en-US" altLang="ko-KR" sz="47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261216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05803" y="261216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36327" y="261216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64519" y="261216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2746887"/>
            <a:ext cx="2090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침해사고분석이란</a:t>
            </a:r>
            <a:r>
              <a:rPr lang="en-US" altLang="ko-KR" b="1" spc="-150" dirty="0" smtClean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en-US" altLang="ko-KR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169" y="3188227"/>
            <a:ext cx="13681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침해사고 분석이란</a:t>
            </a:r>
            <a:r>
              <a:rPr lang="en-US" altLang="ko-KR" sz="1200" b="1" spc="-150" dirty="0" smtClean="0"/>
              <a:t>?</a:t>
            </a:r>
            <a:endParaRPr lang="en-US" altLang="ko-KR" sz="1200" b="1" spc="-150" dirty="0"/>
          </a:p>
        </p:txBody>
      </p:sp>
      <p:sp>
        <p:nvSpPr>
          <p:cNvPr id="19" name="직사각형 18"/>
          <p:cNvSpPr/>
          <p:nvPr/>
        </p:nvSpPr>
        <p:spPr>
          <a:xfrm>
            <a:off x="2969291" y="3188227"/>
            <a:ext cx="1368152" cy="17281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5364319" y="3188227"/>
            <a:ext cx="1368152" cy="17281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7092511" y="3188227"/>
            <a:ext cx="1368152" cy="172819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969291" y="3188227"/>
            <a:ext cx="136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smtClean="0"/>
              <a:t>LINUX </a:t>
            </a:r>
            <a:r>
              <a:rPr lang="ko-KR" altLang="en-US" sz="1200" b="1" spc="-150" dirty="0" smtClean="0"/>
              <a:t>로그</a:t>
            </a:r>
            <a:endParaRPr lang="en-US" altLang="ko-KR" sz="1200" b="1" spc="-150" dirty="0" smtClean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smtClean="0"/>
              <a:t>Windows </a:t>
            </a:r>
            <a:r>
              <a:rPr lang="ko-KR" altLang="en-US" sz="1200" b="1" spc="-150" dirty="0" smtClean="0"/>
              <a:t>로그</a:t>
            </a:r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7092511" y="3203452"/>
            <a:ext cx="1368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ko-KR" altLang="en-US" sz="1200" b="1" spc="-150" dirty="0" smtClean="0"/>
              <a:t>보고서 작성 요령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  <a:defRPr/>
            </a:pPr>
            <a:r>
              <a:rPr lang="ko-KR" altLang="en-US" sz="1200" b="1" spc="-150" dirty="0" smtClean="0"/>
              <a:t>고려사항</a:t>
            </a:r>
            <a:endParaRPr lang="en-US" altLang="ko-KR" sz="1200" b="1" spc="-150" dirty="0"/>
          </a:p>
          <a:p>
            <a:pPr marL="171450" lvl="0" indent="-171450">
              <a:buFontTx/>
              <a:buChar char="-"/>
              <a:defRPr/>
            </a:pPr>
            <a:endParaRPr lang="ko-KR" altLang="en-US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5364319" y="3212744"/>
            <a:ext cx="13681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 smtClean="0"/>
              <a:t>PrefetchView</a:t>
            </a:r>
            <a:endParaRPr lang="en-US" altLang="ko-KR" sz="1200" b="1" spc="-150" dirty="0" smtClean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 smtClean="0"/>
              <a:t>Dcode</a:t>
            </a:r>
            <a:endParaRPr lang="en-US" altLang="ko-KR" sz="1200" b="1" spc="-150" dirty="0" smtClean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 smtClean="0"/>
              <a:t>FTKImager</a:t>
            </a:r>
            <a:endParaRPr lang="en-US" altLang="ko-KR" sz="1200" b="1" spc="-150" dirty="0" smtClean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 smtClean="0"/>
              <a:t>EventView</a:t>
            </a:r>
            <a:endParaRPr lang="en-US" altLang="ko-KR" sz="1200" b="1" spc="-150" dirty="0" smtClean="0"/>
          </a:p>
          <a:p>
            <a:pPr marL="171450" lvl="0" indent="-171450">
              <a:buFontTx/>
              <a:buChar char="-"/>
              <a:defRPr/>
            </a:pPr>
            <a:r>
              <a:rPr lang="en-US" altLang="ko-KR" sz="1200" b="1" spc="-150" dirty="0" err="1" smtClean="0"/>
              <a:t>WebBrower</a:t>
            </a: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639062" y="2756179"/>
            <a:ext cx="1656184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로그 확인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8495" y="2746887"/>
            <a:ext cx="1656184" cy="367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보고서 작성</a:t>
            </a:r>
            <a:endParaRPr lang="en-US" altLang="ko-KR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5815" y="2756179"/>
            <a:ext cx="2195736" cy="36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b="1" i="0" u="none" strike="noStrike" cap="none" spc="-150" normalizeH="0" baseline="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굴림"/>
              </a:rPr>
              <a:t>툴 활용</a:t>
            </a:r>
            <a:endParaRPr kumimoji="1" lang="ko-KR" altLang="en-US" b="1" i="0" u="none" strike="noStrike" cap="none" spc="-150" normalizeH="0" baseline="0" dirty="0">
              <a:solidFill>
                <a:schemeClr val="bg1"/>
              </a:solidFill>
              <a:effectLst/>
              <a:latin typeface="+mj-ea"/>
              <a:ea typeface="+mj-ea"/>
              <a:cs typeface="굴림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48495" y="5995737"/>
            <a:ext cx="1944216" cy="67362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3419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2</a:t>
            </a:r>
            <a:r>
              <a:rPr lang="en-US" altLang="ko-KR" b="1" spc="-150" dirty="0" smtClean="0"/>
              <a:t>)  Windows </a:t>
            </a:r>
            <a:r>
              <a:rPr lang="ko-KR" altLang="en-US" b="1" spc="-150" dirty="0" smtClean="0"/>
              <a:t>로그 확인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2026283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Windows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979712" y="1954274"/>
            <a:ext cx="68407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실행 </a:t>
            </a:r>
            <a:r>
              <a:rPr lang="en-US" altLang="ko-KR" b="1" dirty="0" smtClean="0"/>
              <a:t>&gt; </a:t>
            </a:r>
            <a:r>
              <a:rPr lang="en-US" altLang="ko-KR" b="1" dirty="0" err="1" smtClean="0"/>
              <a:t>eventviewer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err="1" smtClean="0"/>
              <a:t>이벤트뷰</a:t>
            </a:r>
            <a:r>
              <a:rPr lang="ko-KR" altLang="en-US" b="1" dirty="0" err="1"/>
              <a:t>어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endParaRPr lang="en-US" altLang="ko-KR" b="1" dirty="0" smtClean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4524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924944"/>
            <a:ext cx="7200800" cy="1854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196752"/>
            <a:ext cx="7200800" cy="10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7744" y="1268760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툴 활용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195736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7864" y="2996952"/>
            <a:ext cx="4392486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PrefetchView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Dcode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FTKImager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EventView</a:t>
            </a:r>
            <a:endParaRPr lang="en-US" altLang="ko-KR" sz="1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/>
              <a:t>- </a:t>
            </a:r>
            <a:r>
              <a:rPr lang="en-US" altLang="ko-KR" sz="1400" b="1" dirty="0" err="1" smtClean="0"/>
              <a:t>WebBrower</a:t>
            </a:r>
            <a:endParaRPr lang="en-US" altLang="ko-KR" sz="1400" b="1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err="1" smtClean="0"/>
              <a:t>PreFetchView</a:t>
            </a:r>
            <a:endParaRPr lang="en-US" altLang="ko-KR" b="1" spc="-150" dirty="0"/>
          </a:p>
        </p:txBody>
      </p:sp>
      <p:sp>
        <p:nvSpPr>
          <p:cNvPr id="20" name="TextBox 26"/>
          <p:cNvSpPr txBox="1"/>
          <p:nvPr/>
        </p:nvSpPr>
        <p:spPr>
          <a:xfrm>
            <a:off x="611560" y="1954275"/>
            <a:ext cx="1008112" cy="63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파일 </a:t>
            </a:r>
          </a:p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28"/>
          <p:cNvSpPr txBox="1"/>
          <p:nvPr/>
        </p:nvSpPr>
        <p:spPr>
          <a:xfrm>
            <a:off x="1547664" y="1954273"/>
            <a:ext cx="727280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en-US" altLang="ko-KR" b="1" dirty="0" err="1" smtClean="0"/>
              <a:t>pf</a:t>
            </a:r>
            <a:r>
              <a:rPr lang="ko-KR" altLang="en-US" b="1" dirty="0"/>
              <a:t>파일이란 디스크의 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출력을 </a:t>
            </a:r>
            <a:r>
              <a:rPr lang="ko-KR" altLang="en-US" b="1" dirty="0"/>
              <a:t>줄여보려는 노력에서 나온 </a:t>
            </a:r>
            <a:r>
              <a:rPr lang="ko-KR" altLang="en-US" b="1" dirty="0" smtClean="0"/>
              <a:t>산물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</a:t>
            </a:r>
            <a:r>
              <a:rPr lang="ko-KR" altLang="en-US" b="1" dirty="0" smtClean="0"/>
              <a:t> </a:t>
            </a:r>
            <a:r>
              <a:rPr lang="ko-KR" altLang="en-US" b="1" dirty="0"/>
              <a:t>실제 프로그램 로딩의 경우 </a:t>
            </a:r>
            <a:r>
              <a:rPr lang="en-US" altLang="ko-KR" b="1" dirty="0" err="1"/>
              <a:t>prefetch</a:t>
            </a:r>
            <a:r>
              <a:rPr lang="ko-KR" altLang="en-US" b="1" dirty="0"/>
              <a:t>가 </a:t>
            </a:r>
            <a:r>
              <a:rPr lang="ko-KR" altLang="en-US" b="1" dirty="0" smtClean="0"/>
              <a:t>작동 중이면 </a:t>
            </a:r>
            <a:r>
              <a:rPr lang="en-US" altLang="ko-KR" b="1" dirty="0" err="1"/>
              <a:t>prefetch</a:t>
            </a:r>
            <a:r>
              <a:rPr lang="ko-KR" altLang="en-US" b="1" dirty="0"/>
              <a:t>폴더 안의 파일을 찾아 메모리로 바로 </a:t>
            </a:r>
            <a:r>
              <a:rPr lang="ko-KR" altLang="en-US" b="1" dirty="0" smtClean="0"/>
              <a:t>불러올 수 </a:t>
            </a:r>
            <a:r>
              <a:rPr lang="ko-KR" altLang="en-US" b="1" dirty="0"/>
              <a:t>있게 만든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08358049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err="1"/>
              <a:t>EventView</a:t>
            </a:r>
            <a:endParaRPr lang="en-US" altLang="ko-KR" b="1" spc="-150" dirty="0" smtClean="0"/>
          </a:p>
        </p:txBody>
      </p:sp>
      <p:sp>
        <p:nvSpPr>
          <p:cNvPr id="20" name="TextBox 26"/>
          <p:cNvSpPr txBox="1"/>
          <p:nvPr/>
        </p:nvSpPr>
        <p:spPr>
          <a:xfrm>
            <a:off x="611560" y="1954275"/>
            <a:ext cx="1008112" cy="63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파일 </a:t>
            </a:r>
          </a:p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28"/>
          <p:cNvSpPr txBox="1"/>
          <p:nvPr/>
        </p:nvSpPr>
        <p:spPr>
          <a:xfrm>
            <a:off x="1763688" y="1954273"/>
            <a:ext cx="705678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뷰어는</a:t>
            </a:r>
            <a:r>
              <a:rPr lang="ko-KR" altLang="en-US" b="1" dirty="0" smtClean="0"/>
              <a:t> 이벤트와 이벤트 로그를 관리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/>
              <a:t>이벤트기록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조회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정기적 확인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 로그 보관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/>
              <a:t>실행창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eventvwr.msc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767338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196752"/>
            <a:ext cx="7200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752" y="1331967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침해사고 대응 보고서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907704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7864" y="2996952"/>
            <a:ext cx="43924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1" dirty="0" smtClean="0"/>
              <a:t>보고서 작성 요령</a:t>
            </a:r>
            <a:endParaRPr lang="en-US" altLang="ko-KR" sz="1400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b="1" dirty="0" smtClean="0"/>
              <a:t>결과 보고서 작성시 고려사항</a:t>
            </a:r>
            <a:endParaRPr lang="ko-KR" altLang="en-US" sz="1400" b="1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02</a:t>
            </a:r>
          </a:p>
        </p:txBody>
      </p:sp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1) </a:t>
            </a:r>
            <a:r>
              <a:rPr lang="ko-KR" altLang="en-US" b="1" spc="-150" dirty="0" smtClean="0"/>
              <a:t>침해사고 보고서</a:t>
            </a:r>
            <a:endParaRPr lang="en-US" altLang="ko-KR" b="1" spc="-150" dirty="0"/>
          </a:p>
        </p:txBody>
      </p:sp>
      <p:sp>
        <p:nvSpPr>
          <p:cNvPr id="20" name="TextBox 26"/>
          <p:cNvSpPr txBox="1"/>
          <p:nvPr/>
        </p:nvSpPr>
        <p:spPr>
          <a:xfrm>
            <a:off x="611560" y="1954275"/>
            <a:ext cx="1008112" cy="63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파일 </a:t>
            </a:r>
          </a:p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업로드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TextBox 28"/>
          <p:cNvSpPr txBox="1"/>
          <p:nvPr/>
        </p:nvSpPr>
        <p:spPr>
          <a:xfrm>
            <a:off x="827584" y="1954273"/>
            <a:ext cx="77048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보고서 </a:t>
            </a:r>
            <a:r>
              <a:rPr lang="ko-KR" altLang="en-US" b="1" dirty="0"/>
              <a:t>작성은 가장 어렵고도 중요한 </a:t>
            </a:r>
            <a:r>
              <a:rPr lang="ko-KR" altLang="en-US" b="1" dirty="0" smtClean="0"/>
              <a:t>단계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누구나 </a:t>
            </a:r>
            <a:r>
              <a:rPr lang="ko-KR" altLang="en-US" b="1" dirty="0"/>
              <a:t>알기 쉬운 </a:t>
            </a:r>
            <a:r>
              <a:rPr lang="ko-KR" altLang="en-US" b="1" dirty="0" smtClean="0"/>
              <a:t>형태로 작성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데이터 </a:t>
            </a:r>
            <a:r>
              <a:rPr lang="ko-KR" altLang="en-US" b="1" dirty="0"/>
              <a:t>획득</a:t>
            </a:r>
            <a:r>
              <a:rPr lang="en-US" altLang="ko-KR" b="1" dirty="0"/>
              <a:t>, </a:t>
            </a:r>
            <a:r>
              <a:rPr lang="ko-KR" altLang="en-US" b="1" dirty="0"/>
              <a:t>보관</a:t>
            </a:r>
            <a:r>
              <a:rPr lang="en-US" altLang="ko-KR" b="1" dirty="0"/>
              <a:t>, </a:t>
            </a:r>
            <a:r>
              <a:rPr lang="ko-KR" altLang="en-US" b="1" dirty="0"/>
              <a:t>분석 등의 과정을 </a:t>
            </a:r>
            <a:r>
              <a:rPr lang="en-US" altLang="ko-KR" b="1" dirty="0"/>
              <a:t>6</a:t>
            </a:r>
            <a:r>
              <a:rPr lang="ko-KR" altLang="en-US" b="1" dirty="0" smtClean="0"/>
              <a:t>하 원칙에 </a:t>
            </a:r>
            <a:r>
              <a:rPr lang="ko-KR" altLang="en-US" b="1" dirty="0"/>
              <a:t>따라 명백하고 객관적으로 </a:t>
            </a:r>
            <a:r>
              <a:rPr lang="ko-KR" altLang="en-US" b="1" dirty="0" smtClean="0"/>
              <a:t>서술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사건의 </a:t>
            </a:r>
            <a:r>
              <a:rPr lang="ko-KR" altLang="en-US" b="1" dirty="0"/>
              <a:t>세부 사항을 정확하게 기술하고</a:t>
            </a:r>
            <a:r>
              <a:rPr lang="en-US" altLang="ko-KR" b="1" dirty="0"/>
              <a:t>, </a:t>
            </a:r>
            <a:r>
              <a:rPr lang="ko-KR" altLang="en-US" b="1" dirty="0"/>
              <a:t>의사 결정자가 이해하기 쉽게 </a:t>
            </a:r>
            <a:r>
              <a:rPr lang="ko-KR" altLang="en-US" b="1" dirty="0" smtClean="0"/>
              <a:t>설명</a:t>
            </a:r>
            <a:endParaRPr lang="ko-KR" altLang="en-US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재판 </a:t>
            </a:r>
            <a:r>
              <a:rPr lang="ko-KR" altLang="en-US" b="1" dirty="0"/>
              <a:t>과정에서 발생하게 될 논쟁에 대응할 수 있도록 치밀하게 작성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endParaRPr lang="en-US" altLang="ko-KR" b="1" dirty="0" smtClean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055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04</a:t>
            </a:r>
          </a:p>
        </p:txBody>
      </p:sp>
      <p:sp>
        <p:nvSpPr>
          <p:cNvPr id="19" name="TextBox 11"/>
          <p:cNvSpPr txBox="1"/>
          <p:nvPr/>
        </p:nvSpPr>
        <p:spPr>
          <a:xfrm>
            <a:off x="395536" y="908720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</a:t>
            </a:r>
            <a:r>
              <a:rPr lang="ko-KR" altLang="en-US" b="1" spc="-150" dirty="0"/>
              <a:t>침해사고 결과 보고서 작성시 고려사항</a:t>
            </a:r>
            <a:endParaRPr lang="en-US" altLang="ko-KR" b="1" spc="-15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TextBox 28"/>
          <p:cNvSpPr txBox="1"/>
          <p:nvPr/>
        </p:nvSpPr>
        <p:spPr>
          <a:xfrm>
            <a:off x="432148" y="1543534"/>
            <a:ext cx="8100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쉽게 이해할 수 있는 용어를 사용하여 </a:t>
            </a:r>
            <a:r>
              <a:rPr lang="ko-KR" altLang="en-US" b="1" dirty="0" smtClean="0"/>
              <a:t>정확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/>
              <a:t>간결하며 논리 정연 하게 </a:t>
            </a:r>
            <a:r>
              <a:rPr lang="ko-KR" altLang="en-US" b="1" dirty="0" smtClean="0"/>
              <a:t>작성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추정을 배제하고 사실관계를 중심으로 </a:t>
            </a:r>
            <a:r>
              <a:rPr lang="ko-KR" altLang="en-US" b="1" dirty="0" smtClean="0"/>
              <a:t>작성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객관적 사실</a:t>
            </a:r>
            <a:r>
              <a:rPr lang="en-US" altLang="ko-KR" b="1" dirty="0"/>
              <a:t>, </a:t>
            </a:r>
            <a:r>
              <a:rPr lang="ko-KR" altLang="en-US" b="1" dirty="0"/>
              <a:t>설명 내용</a:t>
            </a:r>
            <a:r>
              <a:rPr lang="en-US" altLang="ko-KR" b="1" dirty="0"/>
              <a:t>, </a:t>
            </a:r>
            <a:r>
              <a:rPr lang="ko-KR" altLang="en-US" b="1" dirty="0"/>
              <a:t>분석가 의견을 구분하여 </a:t>
            </a:r>
            <a:r>
              <a:rPr lang="ko-KR" altLang="en-US" b="1" dirty="0" smtClean="0"/>
              <a:t>작성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증거 발견방법 및 분석과정을 명확하게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분석 및 처리과정을 사진 및 </a:t>
            </a:r>
            <a:r>
              <a:rPr lang="ko-KR" altLang="en-US" b="1" dirty="0" smtClean="0"/>
              <a:t>화면 </a:t>
            </a:r>
            <a:r>
              <a:rPr lang="ko-KR" altLang="en-US" b="1" dirty="0" err="1" smtClean="0"/>
              <a:t>캡쳐</a:t>
            </a:r>
            <a:r>
              <a:rPr lang="ko-KR" altLang="en-US" b="1" dirty="0" smtClean="0"/>
              <a:t> </a:t>
            </a:r>
            <a:r>
              <a:rPr lang="ko-KR" altLang="en-US" b="1" dirty="0"/>
              <a:t>등으로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분석에 사용한 하드웨어 및 소프트웨어는 반드시 </a:t>
            </a:r>
            <a:r>
              <a:rPr lang="ko-KR" altLang="en-US" b="1" dirty="0" smtClean="0"/>
              <a:t>기록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 - </a:t>
            </a:r>
            <a:r>
              <a:rPr lang="ko-KR" altLang="en-US" b="1" dirty="0"/>
              <a:t>법정 증거능력이 필요한 분석결과는 수정할 수 없는 문서자료 형태로 복사본을 작성하여</a:t>
            </a:r>
            <a:r>
              <a:rPr lang="en-US" altLang="ko-KR" b="1" dirty="0"/>
              <a:t>, </a:t>
            </a:r>
            <a:r>
              <a:rPr lang="ko-KR" altLang="en-US" b="1" dirty="0"/>
              <a:t>안전한 장소에 </a:t>
            </a:r>
            <a:r>
              <a:rPr lang="ko-KR" altLang="en-US" b="1" dirty="0" smtClean="0"/>
              <a:t>보관</a:t>
            </a:r>
            <a:endParaRPr lang="en-US" altLang="ko-KR" b="1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 descr="침해사고 발생 시 보고서 작성방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4880"/>
            <a:ext cx="445294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8"/>
          <p:cNvSpPr txBox="1"/>
          <p:nvPr/>
        </p:nvSpPr>
        <p:spPr>
          <a:xfrm>
            <a:off x="4490281" y="1052736"/>
            <a:ext cx="408221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목적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보고서를 쓰게 된 목적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대상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침해사고 분석 대상 장비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침해 내용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침해당한</a:t>
            </a:r>
            <a:r>
              <a:rPr lang="ko-KR" altLang="en-US" b="1" dirty="0" smtClean="0"/>
              <a:t> 상세 내용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대응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대응 내용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복구 및 재발 방지 조치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27855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38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THANK</a:t>
            </a:r>
          </a:p>
          <a:p>
            <a:pPr algn="ctr">
              <a:defRPr/>
            </a:pPr>
            <a:r>
              <a:rPr lang="en-US" altLang="ko-KR" sz="5400" b="1">
                <a:solidFill>
                  <a:schemeClr val="bg1"/>
                </a:solidFill>
              </a:rPr>
              <a:t>YOU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ko-KR" altLang="en-US" sz="1600" b="1">
                <a:solidFill>
                  <a:schemeClr val="tx2">
                    <a:lumMod val="50000"/>
                  </a:schemeClr>
                </a:solidFill>
              </a:rPr>
              <a:t>두두아이티 이승민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>
                <a:solidFill>
                  <a:schemeClr val="bg1">
                    <a:lumMod val="75000"/>
                  </a:schemeClr>
                </a:solidFill>
                <a:latin typeface="HY헤드라인M"/>
                <a:ea typeface="HY헤드라인M"/>
              </a:rPr>
              <a:t>“           ”</a:t>
            </a:r>
            <a:endParaRPr lang="ko-KR" altLang="en-US" sz="6000">
              <a:solidFill>
                <a:schemeClr val="bg1">
                  <a:lumMod val="7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35" y="2924944"/>
            <a:ext cx="6624736" cy="88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b="1" dirty="0" smtClean="0"/>
              <a:t>침해사고 분석이란</a:t>
            </a:r>
            <a:r>
              <a:rPr lang="en-US" altLang="ko-KR" sz="1400" b="1" dirty="0" smtClean="0"/>
              <a:t>?</a:t>
            </a:r>
          </a:p>
          <a:p>
            <a:pPr marL="285750" indent="-285750" algn="ctr">
              <a:lnSpc>
                <a:spcPct val="200000"/>
              </a:lnSpc>
              <a:buFontTx/>
              <a:buChar char="-"/>
              <a:defRPr/>
            </a:pPr>
            <a:r>
              <a:rPr lang="ko-KR" altLang="en-US" sz="1400" b="1" dirty="0" smtClean="0"/>
              <a:t>침해사고 분석 절차</a:t>
            </a: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/>
              </a:rPr>
              <a:t>침해사고분석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/>
              <a:t>1)  </a:t>
            </a:r>
            <a:r>
              <a:rPr lang="ko-KR" altLang="en-US" b="1" spc="-150" dirty="0" smtClean="0"/>
              <a:t>침해사고 분석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70567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-  </a:t>
            </a:r>
            <a:r>
              <a:rPr lang="ko-KR" altLang="en-US" b="1" dirty="0" err="1"/>
              <a:t>포렌식은</a:t>
            </a:r>
            <a:r>
              <a:rPr lang="ko-KR" altLang="en-US" b="1" dirty="0"/>
              <a:t> </a:t>
            </a:r>
            <a:r>
              <a:rPr lang="ko-KR" altLang="en-US" b="1" dirty="0" err="1"/>
              <a:t>법적증거로서의</a:t>
            </a:r>
            <a:r>
              <a:rPr lang="ko-KR" altLang="en-US" b="1" dirty="0"/>
              <a:t> 효력을 갖는 증거 개념</a:t>
            </a:r>
            <a:endParaRPr lang="en-US" altLang="ko-KR" b="1" dirty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/>
              <a:t>-  </a:t>
            </a:r>
            <a:r>
              <a:rPr lang="ko-KR" altLang="en-US" b="1" dirty="0"/>
              <a:t>디지털 증거의 </a:t>
            </a:r>
            <a:r>
              <a:rPr lang="ko-KR" altLang="en-US" b="1" dirty="0" err="1"/>
              <a:t>무결성이</a:t>
            </a:r>
            <a:r>
              <a:rPr lang="ko-KR" altLang="en-US" b="1" dirty="0"/>
              <a:t> 선행 조건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/>
              <a:t>현실적으로 </a:t>
            </a:r>
            <a:r>
              <a:rPr lang="ko-KR" altLang="en-US" b="1" dirty="0" err="1"/>
              <a:t>이미징</a:t>
            </a:r>
            <a:r>
              <a:rPr lang="ko-KR" altLang="en-US" b="1" dirty="0"/>
              <a:t> 도구 없이 사고 서버에 접근하는 것 자체가 </a:t>
            </a:r>
            <a:r>
              <a:rPr lang="en-US" altLang="ko-KR" b="1" dirty="0"/>
              <a:t> </a:t>
            </a:r>
            <a:r>
              <a:rPr lang="ko-KR" altLang="en-US" b="1" dirty="0" err="1"/>
              <a:t>무결성을</a:t>
            </a:r>
            <a:r>
              <a:rPr lang="ko-KR" altLang="en-US" b="1" dirty="0"/>
              <a:t> 훼손하는 행위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/>
              <a:t>여기서는 분석의 전문성 강화를 위한 방법으로 기존의 침해사고 분석의 전문성 확보를 위한 </a:t>
            </a:r>
            <a:r>
              <a:rPr lang="ko-KR" altLang="en-US" b="1" dirty="0" err="1"/>
              <a:t>포렌식</a:t>
            </a:r>
            <a:r>
              <a:rPr lang="ko-KR" altLang="en-US" b="1" dirty="0"/>
              <a:t> 기법 설명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70567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사고탐지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초기대응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대응전략 수립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사고조사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보고서 작성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복구 및 해결 과정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575835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1916832"/>
            <a:ext cx="936104" cy="36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웹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70567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사고탐지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 </a:t>
            </a:r>
            <a:r>
              <a:rPr lang="ko-KR" altLang="en-US" b="1" dirty="0" smtClean="0"/>
              <a:t>침해사고는 </a:t>
            </a:r>
            <a:r>
              <a:rPr lang="ko-KR" altLang="en-US" b="1" dirty="0"/>
              <a:t>주로 공격자에 의한 비인가 접속</a:t>
            </a:r>
            <a:r>
              <a:rPr lang="en-US" altLang="ko-KR" b="1" dirty="0"/>
              <a:t>, </a:t>
            </a:r>
            <a:r>
              <a:rPr lang="ko-KR" altLang="en-US" b="1" dirty="0"/>
              <a:t>전산자원의 오남용 및 불법적인 사용 시도로 </a:t>
            </a:r>
            <a:r>
              <a:rPr lang="ko-KR" altLang="en-US" b="1" dirty="0" smtClean="0"/>
              <a:t>성공하였다고 </a:t>
            </a:r>
            <a:r>
              <a:rPr lang="ko-KR" altLang="en-US" b="1" dirty="0"/>
              <a:t>의심될 때 관리자에 의해 인지된다</a:t>
            </a:r>
            <a:r>
              <a:rPr lang="en-US" altLang="ko-KR" b="1" dirty="0"/>
              <a:t>. </a:t>
            </a:r>
            <a:endParaRPr lang="en-US" altLang="ko-KR" b="1" dirty="0" smtClean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55300"/>
              </p:ext>
            </p:extLst>
          </p:nvPr>
        </p:nvGraphicFramePr>
        <p:xfrm>
          <a:off x="1763688" y="4005064"/>
          <a:ext cx="6360814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여러 번 로그인 실패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로그파일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관리자가 생성하지 않은 계정 발견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원격접속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설명할 수 없는 권한상승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시스템 성능 저하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음란 사진 및 동영상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내용 삭제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시스템 충돌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출처 불명의 파일 또 프로그램 발견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0822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2" name="TextBox 26"/>
          <p:cNvSpPr txBox="1"/>
          <p:nvPr/>
        </p:nvSpPr>
        <p:spPr>
          <a:xfrm>
            <a:off x="611560" y="1916832"/>
            <a:ext cx="936104" cy="367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solidFill>
                  <a:schemeClr val="bg1"/>
                </a:solidFill>
              </a:rPr>
              <a:t>웹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1187624" y="1954273"/>
            <a:ext cx="738031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초기대응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조사의 </a:t>
            </a:r>
            <a:r>
              <a:rPr lang="ko-KR" altLang="en-US" b="1" dirty="0"/>
              <a:t>초기 단계는 적절한 대응을 위한 충분한 정보를 얻는 </a:t>
            </a:r>
            <a:r>
              <a:rPr lang="ko-KR" altLang="en-US" b="1" dirty="0" smtClean="0"/>
              <a:t>것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/>
              <a:t>침해사고 </a:t>
            </a:r>
            <a:r>
              <a:rPr lang="ko-KR" altLang="en-US" b="1" dirty="0" err="1"/>
              <a:t>대응팀을</a:t>
            </a:r>
            <a:r>
              <a:rPr lang="ko-KR" altLang="en-US" b="1" dirty="0"/>
              <a:t> </a:t>
            </a:r>
            <a:r>
              <a:rPr lang="ko-KR" altLang="en-US" b="1" dirty="0" smtClean="0"/>
              <a:t>소집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네트워크와 </a:t>
            </a:r>
            <a:r>
              <a:rPr lang="ko-KR" altLang="en-US" b="1" dirty="0"/>
              <a:t>시스템의 정보들을 </a:t>
            </a:r>
            <a:r>
              <a:rPr lang="ko-KR" altLang="en-US" b="1" dirty="0" smtClean="0"/>
              <a:t>수집</a:t>
            </a:r>
            <a:r>
              <a:rPr lang="en-US" altLang="ko-KR" b="1" dirty="0" smtClean="0"/>
              <a:t>, </a:t>
            </a:r>
            <a:r>
              <a:rPr lang="ko-KR" altLang="en-US" b="1" dirty="0"/>
              <a:t>발생한 사건의 유형 </a:t>
            </a:r>
            <a:r>
              <a:rPr lang="ko-KR" altLang="en-US" b="1" dirty="0" smtClean="0"/>
              <a:t>식별 </a:t>
            </a:r>
            <a:r>
              <a:rPr lang="en-US" altLang="ko-KR" b="1" dirty="0" smtClean="0"/>
              <a:t>-&gt; </a:t>
            </a:r>
            <a:r>
              <a:rPr lang="ko-KR" altLang="en-US" b="1" dirty="0"/>
              <a:t>관련 데이터를 </a:t>
            </a:r>
            <a:r>
              <a:rPr lang="ko-KR" altLang="en-US" b="1" dirty="0" smtClean="0"/>
              <a:t>수집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아래 내용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● </a:t>
            </a:r>
            <a:r>
              <a:rPr lang="ko-KR" altLang="en-US" b="1" dirty="0"/>
              <a:t>사건의 기술적인 내용을 통찰할 수 있는 시스템 관리자와 면담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● 사건 분석을 위한 정황을 제공해 줄 수 있는 인원들과의 면담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● 침입 탐지 로그와 데이터 식별을 위한 네트워크 기반 로그의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/>
              <a:t>● 공격 경로와 수단을 알아내기 위한 네트워크 구조와 접근 통제 리스트의 분석</a:t>
            </a:r>
            <a:endParaRPr lang="en-US" altLang="ko-KR" b="1" dirty="0" smtClean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784675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16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67687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대응전략 수립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대응전략 </a:t>
            </a:r>
            <a:r>
              <a:rPr lang="ko-KR" altLang="en-US" sz="1600" b="1" dirty="0"/>
              <a:t>수립 단계의 목표는 주어진 사건의 환경에서 가장 적절한 </a:t>
            </a:r>
            <a:r>
              <a:rPr lang="ko-KR" altLang="en-US" sz="1600" b="1" dirty="0" smtClean="0"/>
              <a:t>대응전략 결정</a:t>
            </a:r>
            <a:endParaRPr lang="en-US" altLang="ko-KR" sz="1600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전략은 </a:t>
            </a:r>
            <a:r>
              <a:rPr lang="ko-KR" altLang="en-US" sz="1600" b="1" dirty="0"/>
              <a:t>정책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기술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법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업무 등의 사고와 관련된 적절한 </a:t>
            </a:r>
            <a:r>
              <a:rPr lang="ko-KR" altLang="en-US" sz="1600" b="1" dirty="0" smtClean="0"/>
              <a:t>요인들 고려</a:t>
            </a:r>
            <a:endParaRPr lang="en-US" altLang="ko-KR" sz="1600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34532"/>
              </p:ext>
            </p:extLst>
          </p:nvPr>
        </p:nvGraphicFramePr>
        <p:xfrm>
          <a:off x="1524000" y="3789040"/>
          <a:ext cx="6792416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9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침해 당한 컴퓨터가 얼마나 중요하고 위험한가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침해 당하거나 도난 당한 정보가 얼마나 민감한 것인가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직</a:t>
                      </a:r>
                      <a:r>
                        <a:rPr lang="en-US" altLang="ko-KR" b="1" dirty="0" smtClean="0"/>
                        <a:t>/</a:t>
                      </a:r>
                      <a:r>
                        <a:rPr lang="ko-KR" altLang="en-US" b="1" dirty="0" smtClean="0"/>
                        <a:t>간접적인 공격자는 누구인가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공격자에 의해 침해된 비인가 접근의 수준은 어느 정도 인가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공격자의 수준은 어느 정도 인가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시스템과 사용자의 업무 중단 시간은 어느 정도 인가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★ 어느 정도의 경제적 피해가 있었는가</a:t>
                      </a:r>
                      <a:r>
                        <a:rPr lang="en-US" altLang="ko-KR" b="1" dirty="0" smtClean="0"/>
                        <a:t>?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9387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5616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HY헤드라인M"/>
                <a:ea typeface="HY헤드라인M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395536" y="1484784"/>
            <a:ext cx="676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spc="-150" dirty="0" smtClean="0"/>
              <a:t>2)  </a:t>
            </a:r>
            <a:r>
              <a:rPr lang="ko-KR" altLang="en-US" b="1" spc="-150" dirty="0" smtClean="0"/>
              <a:t>침해사고 분석 절차</a:t>
            </a:r>
            <a:endParaRPr lang="en-US" altLang="ko-KR" b="1" spc="-150" dirty="0"/>
          </a:p>
        </p:txBody>
      </p:sp>
      <p:sp>
        <p:nvSpPr>
          <p:cNvPr id="24" name="TextBox 28"/>
          <p:cNvSpPr txBox="1"/>
          <p:nvPr/>
        </p:nvSpPr>
        <p:spPr>
          <a:xfrm>
            <a:off x="1763688" y="1954273"/>
            <a:ext cx="676875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smtClean="0"/>
              <a:t>사고조사</a:t>
            </a:r>
            <a:endParaRPr lang="en-US" altLang="ko-KR" b="1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b="1" dirty="0" smtClean="0"/>
              <a:t>- </a:t>
            </a:r>
            <a:r>
              <a:rPr lang="ko-KR" altLang="en-US" b="1" dirty="0" smtClean="0"/>
              <a:t>사고 </a:t>
            </a:r>
            <a:r>
              <a:rPr lang="ko-KR" altLang="en-US" b="1" dirty="0"/>
              <a:t>조사는“누가</a:t>
            </a:r>
            <a:r>
              <a:rPr lang="en-US" altLang="ko-KR" b="1" dirty="0"/>
              <a:t>, </a:t>
            </a:r>
            <a:r>
              <a:rPr lang="ko-KR" altLang="en-US" b="1" dirty="0"/>
              <a:t>무엇을</a:t>
            </a:r>
            <a:r>
              <a:rPr lang="en-US" altLang="ko-KR" b="1" dirty="0"/>
              <a:t>, </a:t>
            </a:r>
            <a:r>
              <a:rPr lang="ko-KR" altLang="en-US" b="1" dirty="0"/>
              <a:t>언제</a:t>
            </a:r>
            <a:r>
              <a:rPr lang="en-US" altLang="ko-KR" b="1" dirty="0"/>
              <a:t>, </a:t>
            </a:r>
            <a:r>
              <a:rPr lang="ko-KR" altLang="en-US" b="1" dirty="0"/>
              <a:t>어디서</a:t>
            </a:r>
            <a:r>
              <a:rPr lang="en-US" altLang="ko-KR" b="1" dirty="0"/>
              <a:t>, </a:t>
            </a:r>
            <a:r>
              <a:rPr lang="ko-KR" altLang="en-US" b="1" dirty="0"/>
              <a:t>어떻게 그리고 왜”와 같은 사항들을 </a:t>
            </a:r>
            <a:r>
              <a:rPr lang="ko-KR" altLang="en-US" b="1" dirty="0" smtClean="0"/>
              <a:t>결정하는 것 필요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/>
              <a:t>데이터 수집</a:t>
            </a: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 smtClean="0"/>
              <a:t>데이터 분석</a:t>
            </a:r>
            <a:endParaRPr lang="en-US" altLang="ko-KR" b="1" dirty="0"/>
          </a:p>
        </p:txBody>
      </p:sp>
      <p:sp>
        <p:nvSpPr>
          <p:cNvPr id="26" name="TextBox 19"/>
          <p:cNvSpPr txBox="1"/>
          <p:nvPr/>
        </p:nvSpPr>
        <p:spPr>
          <a:xfrm>
            <a:off x="283419" y="836712"/>
            <a:ext cx="1728192" cy="390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000" b="1" spc="-15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04" y="116632"/>
            <a:ext cx="1284423" cy="44502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55838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1004</Words>
  <Application>Microsoft Office PowerPoint</Application>
  <PresentationFormat>화면 슬라이드 쇼(4:3)</PresentationFormat>
  <Paragraphs>249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NTH413</cp:lastModifiedBy>
  <cp:revision>138</cp:revision>
  <dcterms:created xsi:type="dcterms:W3CDTF">2016-11-03T20:47:04Z</dcterms:created>
  <dcterms:modified xsi:type="dcterms:W3CDTF">2021-12-21T06:48:05Z</dcterms:modified>
  <cp:version>1000.0000.01</cp:version>
</cp:coreProperties>
</file>