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9" r:id="rId6"/>
    <p:sldId id="293" r:id="rId7"/>
    <p:sldId id="301" r:id="rId8"/>
    <p:sldId id="300" r:id="rId9"/>
    <p:sldId id="302" r:id="rId10"/>
    <p:sldId id="296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/>
    <p:restoredTop sz="89067"/>
  </p:normalViewPr>
  <p:slideViewPr>
    <p:cSldViewPr snapToGrid="0" snapToObjects="1">
      <p:cViewPr varScale="1">
        <p:scale>
          <a:sx n="100" d="100"/>
          <a:sy n="100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56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71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181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1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9096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11. Operator Overloading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Operator overloading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157869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주의 사항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7E31A6-4E27-884B-AB02-EDC3D2CCDD49}"/>
              </a:ext>
            </a:extLst>
          </p:cNvPr>
          <p:cNvSpPr/>
          <p:nvPr/>
        </p:nvSpPr>
        <p:spPr>
          <a:xfrm>
            <a:off x="464316" y="1726671"/>
            <a:ext cx="113862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/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전혀 새로운 연산자를 정의할 수 없습니다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en" altLang="ko-Kore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ex) 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제곱을 나타내기 위한 **라는 연산자를 새롭게 정의할 수 없습니다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1600"/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기본 타입을 다루는 연산자의 의미는 재정의할 수 없으며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따라서 오버로딩 된</a:t>
            </a:r>
            <a:endParaRPr lang="en-US" altLang="ko-KR" sz="24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연산자의 </a:t>
            </a:r>
            <a:r>
              <a:rPr lang="ko-KR" altLang="en-US" sz="24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피연산자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중 하나는 반드시 사용자 정의 타입 이어야 합니다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en" altLang="ko-Kore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ex) 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개의 </a:t>
            </a:r>
            <a:r>
              <a:rPr lang="en" altLang="ko-Kore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형에 대한 덧셈 연산자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(+)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뺄셈을 수행하도록 오버로딩 </a:t>
            </a:r>
            <a:endParaRPr lang="en-US" altLang="ko-KR" sz="24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할 수 없습니다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오버로딩 된 연산자는 기본 타입을 다루는 경우에 적용되는 </a:t>
            </a:r>
            <a:r>
              <a:rPr lang="ko-KR" altLang="en-US" sz="24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피연산자의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수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101600"/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우선순위 및 그룹화를 준수해야 합니다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en" altLang="ko-Kore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ex) 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나눗셈 연산자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(/)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이항 연산자이므로 </a:t>
            </a:r>
            <a:r>
              <a:rPr lang="ko-KR" altLang="en-US" sz="24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단항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연산자로 오버로딩 할 수 없습니다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/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2400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오버로딩된</a:t>
            </a:r>
            <a:r>
              <a:rPr lang="ko-KR" altLang="en-US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연산자는 디폴트 인수를 사용할 수 없습니다</a:t>
            </a:r>
            <a:r>
              <a:rPr lang="en-US" altLang="ko-KR" sz="24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ore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Operator overloading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/>
              <a:t>전역 함수를 이용한 </a:t>
            </a:r>
            <a:r>
              <a:rPr lang="en-US" altLang="ko-KR" dirty="0"/>
              <a:t>Operator overloading</a:t>
            </a:r>
            <a:endParaRPr kumimoji="1"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/>
              <a:t>멤버 함수를 이용한 </a:t>
            </a:r>
            <a:r>
              <a:rPr lang="en-US" altLang="ko-KR" dirty="0"/>
              <a:t>Operator overloading</a:t>
            </a:r>
            <a:endParaRPr kumimoji="1"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511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OPERATOR 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OVERLOADING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Operator overloading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연산자 함수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(Operator function)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871CB-CFF1-A343-AC6B-572446E550CF}"/>
              </a:ext>
            </a:extLst>
          </p:cNvPr>
          <p:cNvSpPr txBox="1"/>
          <p:nvPr/>
        </p:nvSpPr>
        <p:spPr>
          <a:xfrm>
            <a:off x="456777" y="3468545"/>
            <a:ext cx="112780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600" dirty="0"/>
              <a:t>장점</a:t>
            </a:r>
            <a:r>
              <a:rPr kumimoji="1" lang="en-US" altLang="ko-KR" sz="2600" dirty="0"/>
              <a:t>)</a:t>
            </a:r>
            <a:r>
              <a:rPr kumimoji="1" lang="ko-KR" altLang="en-US" sz="2600" dirty="0"/>
              <a:t> </a:t>
            </a:r>
            <a:r>
              <a:rPr kumimoji="1" lang="ko-Kore-KR" altLang="en-US" sz="2600" dirty="0"/>
              <a:t>연산자</a:t>
            </a:r>
            <a:r>
              <a:rPr kumimoji="1" lang="ko-KR" altLang="en-US" sz="2600" dirty="0"/>
              <a:t> 함수의 장점은 복잡한 함수 이름 대신에 간편하게 연산자를</a:t>
            </a:r>
            <a:endParaRPr kumimoji="1" lang="en-US" altLang="ko-KR" sz="2600" dirty="0"/>
          </a:p>
          <a:p>
            <a:r>
              <a:rPr kumimoji="1" lang="ko-KR" altLang="en-US" sz="2600" dirty="0"/>
              <a:t>        사용할 수 있습니다</a:t>
            </a:r>
            <a:r>
              <a:rPr kumimoji="1" lang="en-US" altLang="ko-KR" sz="2600" dirty="0"/>
              <a:t>.</a:t>
            </a:r>
          </a:p>
          <a:p>
            <a:endParaRPr kumimoji="1" lang="en-US" altLang="ko-Kore-KR" sz="2600" dirty="0"/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단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오버로딩 할 연산자는 적법한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C++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연산자이며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Operator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키워드와 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     공백 없이 연결되어 표시해야 합니다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ore-KR" altLang="en-US" sz="2600" dirty="0"/>
          </a:p>
          <a:p>
            <a:endParaRPr kumimoji="1" lang="ko-Kore-KR" altLang="en-US" sz="2600" dirty="0"/>
          </a:p>
          <a:p>
            <a:r>
              <a:rPr kumimoji="1" lang="ko-KR" altLang="en-US" sz="2600" dirty="0"/>
              <a:t> </a:t>
            </a:r>
            <a:endParaRPr kumimoji="1" lang="en-US" altLang="ko-KR" sz="2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3AC04-D4CE-F542-ADF9-D648F3B9A829}"/>
              </a:ext>
            </a:extLst>
          </p:cNvPr>
          <p:cNvSpPr/>
          <p:nvPr/>
        </p:nvSpPr>
        <p:spPr>
          <a:xfrm>
            <a:off x="456777" y="2096793"/>
            <a:ext cx="1069382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연산자 함수는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Operator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키워드를 사용하여 연산자를 오버로딩하여 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정의하는 것을 의미합니다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ore-KR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799" y="1596447"/>
            <a:ext cx="8948923" cy="2387600"/>
          </a:xfrm>
        </p:spPr>
        <p:txBody>
          <a:bodyPr>
            <a:normAutofit/>
          </a:bodyPr>
          <a:lstStyle/>
          <a:p>
            <a:r>
              <a:rPr lang="ko-KR" altLang="en-US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전역 함수를 이용한</a:t>
            </a:r>
            <a:b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Operator Overloading 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1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Operator overloading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연산자 오버로딩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전역 함수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867F5B-5144-734D-9911-70B6303544E7}"/>
              </a:ext>
            </a:extLst>
          </p:cNvPr>
          <p:cNvSpPr/>
          <p:nvPr/>
        </p:nvSpPr>
        <p:spPr>
          <a:xfrm>
            <a:off x="469900" y="1891771"/>
            <a:ext cx="98425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friend [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리턴 타입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]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operator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오버로딩 할 연산자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매개변수 목록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) </a:t>
            </a:r>
            <a:endParaRPr lang="ko-KR" altLang="en-US" sz="26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E02C152-6152-6F45-B27E-50439C913B3B}"/>
              </a:ext>
            </a:extLst>
          </p:cNvPr>
          <p:cNvSpPr txBox="1">
            <a:spLocks/>
          </p:cNvSpPr>
          <p:nvPr/>
        </p:nvSpPr>
        <p:spPr>
          <a:xfrm>
            <a:off x="237460" y="2916831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friend 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전역 함수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C9CFD7-D0DD-1B41-B5E1-1A0C1B888C8D}"/>
              </a:ext>
            </a:extLst>
          </p:cNvPr>
          <p:cNvSpPr/>
          <p:nvPr/>
        </p:nvSpPr>
        <p:spPr>
          <a:xfrm>
            <a:off x="342900" y="3539725"/>
            <a:ext cx="115513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friend [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리턴타입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함수 이름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매개변수 목록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) </a:t>
            </a:r>
            <a:endParaRPr lang="ko-KR" altLang="en-US" sz="2600" dirty="0"/>
          </a:p>
          <a:p>
            <a:br>
              <a:rPr lang="ko-KR" altLang="en-US" sz="2600" dirty="0"/>
            </a:br>
            <a:r>
              <a:rPr lang="en-US" altLang="ko-KR" sz="2600" dirty="0"/>
              <a:t>&lt;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사용 이유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endParaRPr lang="ko-KR" altLang="en-US" sz="2600" dirty="0"/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⇒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를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사용하게 되면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멤버 변수들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private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멤버 변수들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을 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   사용할 수 있게 된다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로 정의한 함수는 클래스의 멤버 함수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메소드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가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   아닌 전역 함수가 된다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2173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Operator overloading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8CA25B-56F6-314B-A279-1E6F059958E7}"/>
              </a:ext>
            </a:extLst>
          </p:cNvPr>
          <p:cNvSpPr/>
          <p:nvPr/>
        </p:nvSpPr>
        <p:spPr>
          <a:xfrm>
            <a:off x="8928502" y="1658153"/>
            <a:ext cx="2374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effectLst/>
                <a:latin typeface="Helvetica Neue" panose="02000503000000020004" pitchFamily="2" charset="0"/>
              </a:rPr>
              <a:t>전역 함수 정의</a:t>
            </a:r>
            <a:endParaRPr lang="en" altLang="ko-Kore-KR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361F27-279B-334A-B76B-4521EC2018FB}"/>
              </a:ext>
            </a:extLst>
          </p:cNvPr>
          <p:cNvSpPr/>
          <p:nvPr/>
        </p:nvSpPr>
        <p:spPr>
          <a:xfrm>
            <a:off x="536702" y="1438293"/>
            <a:ext cx="7362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operator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+ (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Car&amp; car1,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Car&amp; car2){ //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전역 함수</a:t>
            </a:r>
            <a:endParaRPr lang="ko-KR" altLang="en-US" dirty="0"/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w = car1.ton * 1000 + car1.kg + car2.ton * 1000 + car2.kg;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w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}</a:t>
            </a:r>
            <a:endParaRPr lang="en" altLang="ko-Kore-KR" dirty="0"/>
          </a:p>
          <a:p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4F8A5E-8008-3C41-A449-AA81F5F02C96}"/>
              </a:ext>
            </a:extLst>
          </p:cNvPr>
          <p:cNvSpPr/>
          <p:nvPr/>
        </p:nvSpPr>
        <p:spPr>
          <a:xfrm>
            <a:off x="536702" y="312951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main(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){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Car *car1 =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Car(1,400,60, "BMW");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Car *car2 =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Car(1,600,40, "Benz");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weight = *car1+*car2; // 1400 + 1600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&lt;&lt; weight &lt;&lt;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3000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0;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F250F6D7-FFA5-6C4D-B896-FB21D6525F55}"/>
              </a:ext>
            </a:extLst>
          </p:cNvPr>
          <p:cNvSpPr/>
          <p:nvPr/>
        </p:nvSpPr>
        <p:spPr>
          <a:xfrm flipH="1">
            <a:off x="8277753" y="1673542"/>
            <a:ext cx="56164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1ECEB3-C39A-E242-A16E-5DA9A927D528}"/>
              </a:ext>
            </a:extLst>
          </p:cNvPr>
          <p:cNvSpPr/>
          <p:nvPr/>
        </p:nvSpPr>
        <p:spPr>
          <a:xfrm>
            <a:off x="6261300" y="3539985"/>
            <a:ext cx="3593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elvetica Neue" panose="02000503000000020004" pitchFamily="2" charset="0"/>
              </a:rPr>
              <a:t>인스턴스 생성 </a:t>
            </a:r>
            <a:r>
              <a:rPr lang="en-US" altLang="ko-KR" sz="2000" dirty="0">
                <a:latin typeface="Helvetica Neue" panose="02000503000000020004" pitchFamily="2" charset="0"/>
              </a:rPr>
              <a:t>(</a:t>
            </a:r>
            <a:r>
              <a:rPr lang="ko-KR" altLang="en-US" sz="2000" dirty="0">
                <a:latin typeface="Helvetica Neue" panose="02000503000000020004" pitchFamily="2" charset="0"/>
              </a:rPr>
              <a:t> 객체화 </a:t>
            </a:r>
            <a:r>
              <a:rPr lang="en-US" altLang="ko-KR" sz="2000" dirty="0">
                <a:latin typeface="Helvetica Neue" panose="02000503000000020004" pitchFamily="2" charset="0"/>
              </a:rPr>
              <a:t>)</a:t>
            </a:r>
            <a:endParaRPr lang="en" altLang="ko-Kore-KR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3201BA07-C5E0-A748-8A5C-A083936FF875}"/>
              </a:ext>
            </a:extLst>
          </p:cNvPr>
          <p:cNvSpPr/>
          <p:nvPr/>
        </p:nvSpPr>
        <p:spPr>
          <a:xfrm flipH="1">
            <a:off x="5610753" y="3555374"/>
            <a:ext cx="56164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F22194-63BA-B34C-A557-FAA67C6A23B7}"/>
              </a:ext>
            </a:extLst>
          </p:cNvPr>
          <p:cNvSpPr/>
          <p:nvPr/>
        </p:nvSpPr>
        <p:spPr>
          <a:xfrm>
            <a:off x="6261300" y="4241757"/>
            <a:ext cx="3593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elvetica Neue" panose="02000503000000020004" pitchFamily="2" charset="0"/>
              </a:rPr>
              <a:t>연산자 함수를 이용한 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연산</a:t>
            </a:r>
            <a:endParaRPr lang="en" altLang="ko-Kore-KR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D1195DE1-04C3-A245-BFD3-49084633F1BC}"/>
              </a:ext>
            </a:extLst>
          </p:cNvPr>
          <p:cNvSpPr/>
          <p:nvPr/>
        </p:nvSpPr>
        <p:spPr>
          <a:xfrm flipH="1">
            <a:off x="5595814" y="4257146"/>
            <a:ext cx="56164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948F-6F08-F840-8582-F93B06757B11}"/>
              </a:ext>
            </a:extLst>
          </p:cNvPr>
          <p:cNvSpPr/>
          <p:nvPr/>
        </p:nvSpPr>
        <p:spPr>
          <a:xfrm>
            <a:off x="8468346" y="2108824"/>
            <a:ext cx="3425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000" dirty="0">
                <a:latin typeface="Helvetica Neue" panose="02000503000000020004" pitchFamily="2" charset="0"/>
              </a:rPr>
              <a:t>Class </a:t>
            </a:r>
            <a:r>
              <a:rPr lang="ko-KR" altLang="en-US" sz="2000" dirty="0">
                <a:latin typeface="Helvetica Neue" panose="02000503000000020004" pitchFamily="2" charset="0"/>
              </a:rPr>
              <a:t>안에 선언하였지만</a:t>
            </a:r>
            <a:endParaRPr lang="en-US" altLang="ko-KR" sz="2000" dirty="0">
              <a:latin typeface="Helvetica Neue" panose="02000503000000020004" pitchFamily="2" charset="0"/>
            </a:endParaRPr>
          </a:p>
          <a:p>
            <a:r>
              <a:rPr lang="en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로 정의한 함수는 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클래스의 멤버 함수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메소드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가 아닌 전역 함수가 된다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2000" dirty="0"/>
          </a:p>
          <a:p>
            <a:r>
              <a:rPr lang="ko-KR" altLang="en-US" sz="2000" dirty="0">
                <a:latin typeface="Helvetica Neue" panose="02000503000000020004" pitchFamily="2" charset="0"/>
              </a:rPr>
              <a:t>  </a:t>
            </a:r>
            <a:endParaRPr lang="en" altLang="ko-Kore-KR" sz="2000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4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799" y="1596447"/>
            <a:ext cx="8948923" cy="2387600"/>
          </a:xfrm>
        </p:spPr>
        <p:txBody>
          <a:bodyPr>
            <a:normAutofit/>
          </a:bodyPr>
          <a:lstStyle/>
          <a:p>
            <a:r>
              <a:rPr lang="ko-KR" altLang="en-US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멤버 함수를 이용한</a:t>
            </a:r>
            <a:b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Operator Overloading 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Operator overloading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8CA25B-56F6-314B-A279-1E6F059958E7}"/>
              </a:ext>
            </a:extLst>
          </p:cNvPr>
          <p:cNvSpPr/>
          <p:nvPr/>
        </p:nvSpPr>
        <p:spPr>
          <a:xfrm>
            <a:off x="6261300" y="1631578"/>
            <a:ext cx="2374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000" dirty="0">
                <a:latin typeface="Helvetica Neue" panose="02000503000000020004" pitchFamily="2" charset="0"/>
              </a:rPr>
              <a:t>Class </a:t>
            </a:r>
            <a:r>
              <a:rPr lang="ko-KR" altLang="en-US" sz="2000" dirty="0">
                <a:latin typeface="Helvetica Neue" panose="02000503000000020004" pitchFamily="2" charset="0"/>
              </a:rPr>
              <a:t>안에 선언</a:t>
            </a:r>
            <a:endParaRPr lang="en" altLang="ko-Kore-KR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F250F6D7-FFA5-6C4D-B896-FB21D6525F55}"/>
              </a:ext>
            </a:extLst>
          </p:cNvPr>
          <p:cNvSpPr/>
          <p:nvPr/>
        </p:nvSpPr>
        <p:spPr>
          <a:xfrm flipH="1">
            <a:off x="5610753" y="1646967"/>
            <a:ext cx="56164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1ECEB3-C39A-E242-A16E-5DA9A927D528}"/>
              </a:ext>
            </a:extLst>
          </p:cNvPr>
          <p:cNvSpPr/>
          <p:nvPr/>
        </p:nvSpPr>
        <p:spPr>
          <a:xfrm>
            <a:off x="6898945" y="4150180"/>
            <a:ext cx="3593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elvetica Neue" panose="02000503000000020004" pitchFamily="2" charset="0"/>
              </a:rPr>
              <a:t>인스턴스 생성 </a:t>
            </a:r>
            <a:r>
              <a:rPr lang="en-US" altLang="ko-KR" sz="2000" dirty="0">
                <a:latin typeface="Helvetica Neue" panose="02000503000000020004" pitchFamily="2" charset="0"/>
              </a:rPr>
              <a:t>(</a:t>
            </a:r>
            <a:r>
              <a:rPr lang="ko-KR" altLang="en-US" sz="2000" dirty="0">
                <a:latin typeface="Helvetica Neue" panose="02000503000000020004" pitchFamily="2" charset="0"/>
              </a:rPr>
              <a:t> 객체화 </a:t>
            </a:r>
            <a:r>
              <a:rPr lang="en-US" altLang="ko-KR" sz="2000" dirty="0">
                <a:latin typeface="Helvetica Neue" panose="02000503000000020004" pitchFamily="2" charset="0"/>
              </a:rPr>
              <a:t>)</a:t>
            </a:r>
            <a:endParaRPr lang="en" altLang="ko-Kore-KR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3201BA07-C5E0-A748-8A5C-A083936FF875}"/>
              </a:ext>
            </a:extLst>
          </p:cNvPr>
          <p:cNvSpPr/>
          <p:nvPr/>
        </p:nvSpPr>
        <p:spPr>
          <a:xfrm flipH="1">
            <a:off x="6248398" y="4165569"/>
            <a:ext cx="56164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F22194-63BA-B34C-A557-FAA67C6A23B7}"/>
              </a:ext>
            </a:extLst>
          </p:cNvPr>
          <p:cNvSpPr/>
          <p:nvPr/>
        </p:nvSpPr>
        <p:spPr>
          <a:xfrm>
            <a:off x="6913884" y="4884618"/>
            <a:ext cx="3593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elvetica Neue" panose="02000503000000020004" pitchFamily="2" charset="0"/>
              </a:rPr>
              <a:t>연산자 함수를 이용한 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연산</a:t>
            </a:r>
            <a:endParaRPr lang="en" altLang="ko-Kore-KR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D1195DE1-04C3-A245-BFD3-49084633F1BC}"/>
              </a:ext>
            </a:extLst>
          </p:cNvPr>
          <p:cNvSpPr/>
          <p:nvPr/>
        </p:nvSpPr>
        <p:spPr>
          <a:xfrm flipH="1">
            <a:off x="6248398" y="4900007"/>
            <a:ext cx="56164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335545-FDD4-E441-B56A-C7410E2751FA}"/>
              </a:ext>
            </a:extLst>
          </p:cNvPr>
          <p:cNvSpPr/>
          <p:nvPr/>
        </p:nvSpPr>
        <p:spPr>
          <a:xfrm>
            <a:off x="536702" y="157327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400" dirty="0">
                <a:solidFill>
                  <a:srgbClr val="000000"/>
                </a:solidFill>
                <a:latin typeface="Arial" panose="020B0604020202020204" pitchFamily="34" charset="0"/>
              </a:rPr>
              <a:t>int operator+ (const Car&amp; car);</a:t>
            </a:r>
            <a:endParaRPr lang="ko-Kore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099E80-AA23-3D43-920C-0BCE66E0DA55}"/>
              </a:ext>
            </a:extLst>
          </p:cNvPr>
          <p:cNvSpPr/>
          <p:nvPr/>
        </p:nvSpPr>
        <p:spPr>
          <a:xfrm>
            <a:off x="536702" y="239744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int Car::operator + (const Car &amp;car){ //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멤버 함수</a:t>
            </a:r>
            <a:endParaRPr lang="ko-KR" altLang="en-US" dirty="0"/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int w =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getWeight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() +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car.ton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* 1000 +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car.kg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return w;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main(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){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Car *car1 =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Car(1,400,60, "BMW");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Car *car2 =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Car(1,600,40, "Benz");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weight = *car1+*car2; // 1400 + 1600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&lt;&lt; weight &lt;&lt;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0;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84BF45-1308-7F47-B457-FCD114EA502B}"/>
              </a:ext>
            </a:extLst>
          </p:cNvPr>
          <p:cNvSpPr/>
          <p:nvPr/>
        </p:nvSpPr>
        <p:spPr>
          <a:xfrm>
            <a:off x="6898945" y="2637844"/>
            <a:ext cx="299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elvetica Neue" panose="02000503000000020004" pitchFamily="2" charset="0"/>
              </a:rPr>
              <a:t>클래스의 멤버 함수 정의 </a:t>
            </a:r>
            <a:endParaRPr lang="en" altLang="ko-Kore-KR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2CB7F7A6-4ED8-354C-BA02-2CDC1CD75C22}"/>
              </a:ext>
            </a:extLst>
          </p:cNvPr>
          <p:cNvSpPr/>
          <p:nvPr/>
        </p:nvSpPr>
        <p:spPr>
          <a:xfrm flipH="1">
            <a:off x="6248398" y="2653233"/>
            <a:ext cx="56164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907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641</Words>
  <Application>Microsoft Macintosh PowerPoint</Application>
  <PresentationFormat>와이드스크린</PresentationFormat>
  <Paragraphs>97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DX영화자막 M</vt:lpstr>
      <vt:lpstr>맑은 고딕</vt:lpstr>
      <vt:lpstr>Arial</vt:lpstr>
      <vt:lpstr>Helvetica Neue</vt:lpstr>
      <vt:lpstr>Office 테마</vt:lpstr>
      <vt:lpstr>11. Operator Overloading </vt:lpstr>
      <vt:lpstr>Agenda</vt:lpstr>
      <vt:lpstr>OPERATOR  OVERLOADING </vt:lpstr>
      <vt:lpstr>Operator overloading</vt:lpstr>
      <vt:lpstr>전역 함수를 이용한 Operator Overloading </vt:lpstr>
      <vt:lpstr>Operator overloading</vt:lpstr>
      <vt:lpstr>Operator overloading</vt:lpstr>
      <vt:lpstr>멤버 함수를 이용한 Operator Overloading </vt:lpstr>
      <vt:lpstr>Operator overloading</vt:lpstr>
      <vt:lpstr>Operator overloading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204</cp:revision>
  <dcterms:created xsi:type="dcterms:W3CDTF">2020-01-29T05:48:28Z</dcterms:created>
  <dcterms:modified xsi:type="dcterms:W3CDTF">2020-08-01T14:08:47Z</dcterms:modified>
  <cp:category/>
</cp:coreProperties>
</file>