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303" r:id="rId6"/>
    <p:sldId id="304" r:id="rId7"/>
    <p:sldId id="305" r:id="rId8"/>
    <p:sldId id="269" r:id="rId9"/>
    <p:sldId id="293" r:id="rId10"/>
    <p:sldId id="306" r:id="rId11"/>
    <p:sldId id="307" r:id="rId12"/>
    <p:sldId id="308" r:id="rId13"/>
    <p:sldId id="310" r:id="rId14"/>
    <p:sldId id="309" r:id="rId15"/>
    <p:sldId id="311" r:id="rId16"/>
    <p:sldId id="312" r:id="rId17"/>
    <p:sldId id="29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64"/>
    <p:restoredTop sz="89067"/>
  </p:normalViewPr>
  <p:slideViewPr>
    <p:cSldViewPr snapToGrid="0" snapToObjects="1">
      <p:cViewPr varScale="1">
        <p:scale>
          <a:sx n="100" d="100"/>
          <a:sy n="100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C9F8-C514-9B40-88B3-EA690398A788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6A1-EC35-C04D-8BC4-3C615E3D8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20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940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9535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2338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 클래스 멤버인 경우에만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키워드를 함수 뒤에 삽입 할 수 있으며 해당 함수가 속한 객체의 멤버 변수를 변경 할 수 없다는 뜻이다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붙은 함수 내에서는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붙은 다른 함수를 제외한 일반 함수는 호출하지 못한다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44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998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31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멤버 변수를 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지정하게 되면 반드시 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 함수를 통해서만 멤버 변수에 접근할 수 있었습니다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rtl="0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그렇다보니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경우에 따라서 객체의 멤버 함수가 아닌 함수도 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 함수에 접근해야만 할 경우가 발생하게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경우 번거로움을 줄이기 위해 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새로운 접근 제어 키워드를 제공해주었습니다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955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564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이와 같이 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클래스의 멤버 변수인 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접근할 수 있었습니다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01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예제로 넘어가기 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4234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6A1-EC35-C04D-8BC4-3C615E3D81B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39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1A5A4-38B8-DA4D-BDD1-76A5ED00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F7751-0023-A44E-AB26-2094B816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1B214-F56A-D84B-8348-B87D5B7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35011-A4BE-F54C-B7EB-40FF2461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FFDCA-7B9C-6C49-93D7-ACE089EC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13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1AD7-E273-314C-A539-C3563918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C86BC-50CA-B445-BBE9-C5555E30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A2CE-1E88-694B-B1BB-02890B36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52990-2199-3044-8023-95676393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5DF7F-6004-954B-80B0-D459765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9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3F48B-A5F8-BE42-811A-45BEB646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8FE5A-7079-A24C-BE02-6F710BDC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827CE-2695-2945-8C5F-FF836B8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6E90B-6367-0640-AD29-15B6BE8C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E381E-CAD1-2143-B06E-DAA264E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F5AB2-AFE4-524B-AAFE-3A0CA706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33E8-F10B-764D-A3DB-F894344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52920-8A54-4146-95ED-C58C0F83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CFF34-26DC-7541-B4A9-5DBADEF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48C4-72CA-1244-9926-2F680EAC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AC850-CB43-1145-867D-7E34DA3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42296-829B-224B-A321-1E5DF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CCEF2-09F2-C947-B39A-8340DBED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83185-480A-524D-9B75-C15634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C05E9-AED8-0041-A3E7-AF1E2B4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32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BE19-5392-F046-91CF-834EA79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8877-38DA-A24A-9E36-BD4EB881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40B52-5491-0244-A782-9097871A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9A86A-E048-7D48-A0B0-B72CFF6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0FCF-9BFF-5D43-9C72-A544A2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791-FAB1-7E4F-A457-B7FF94F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09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138A-8706-2343-A25C-EA813BE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9456B-059A-5E47-9BCD-D283A30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B468E-55B6-5445-939A-06388F1D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0843A-321C-2547-B17F-BBB461DFF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2F2F9-E5E1-1E4B-89B2-AE82F33B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17E50-0E2A-054F-9DB7-ACE7590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02DDDA-15B2-2647-9D2C-27E5ED8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3CF51-1BEE-7C4A-B50B-5E6E9F6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172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955-3818-4A47-80AC-A33B027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9F79C-AC2C-B14B-A6C6-EE5AF5C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FE1DB-6B44-8F4F-A46F-73C72D0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A367E7-191A-7A4B-B247-0D4BD1B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1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E41C3-981D-584C-A0D9-3F10D17D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3AF9-3ADA-5543-AB03-01BB6694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92A1-EBC0-4049-949F-8E016C5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2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1A51-DA17-6145-9F3F-5F392270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E6F2C-C197-8C44-A2DC-9D464C91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3C2B6-4396-6E47-85E1-FB72C70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32216-97DD-7549-89CA-978B8BA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60D17-20AF-AD47-91A9-B2D1E164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21BD-FAAF-134B-BD49-F07431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80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7586-275F-7E4E-B1E4-B41EC2C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19C13-0685-C244-AD88-8FF3289A1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571A6-6BB9-584E-96F8-3861E22C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C7-FBBC-424D-9F0E-420734FA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617ED-1755-564D-981B-AD7F751D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2D283-32FB-9047-B6CD-9D18DBAF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68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041E0-379E-F147-845A-C3040C46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026AA-85D5-C547-99E4-F54434DC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DDE81-1154-394A-91A0-95062C0D7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43A9D-7DA6-574C-B71B-76ED99C5C8EA}" type="datetimeFigureOut">
              <a:rPr kumimoji="1" lang="ko-KR" altLang="en-US" smtClean="0"/>
              <a:t>2020. 8. 1.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CDC0C-5792-8047-8693-FA94DE32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08A18-A208-B74E-AC01-D2CAFEC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6096-C56F-2143-8188-F3DC0FCAFE3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9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20322"/>
            <a:ext cx="9144000" cy="2387600"/>
          </a:xfrm>
        </p:spPr>
        <p:txBody>
          <a:bodyPr>
            <a:normAutofit/>
          </a:bodyPr>
          <a:lstStyle/>
          <a:p>
            <a: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11. Encapsulation</a:t>
            </a:r>
            <a:br>
              <a:rPr lang="en" altLang="ko-Kore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ore-KR" sz="5400" b="1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CA3E7-2A25-1741-94DD-74E3C0E1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7224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 Programming Language</a:t>
            </a:r>
          </a:p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  <a:p>
            <a:endParaRPr kumimoji="1"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3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Friend </a:t>
            </a:r>
            <a:r>
              <a:rPr kumimoji="1" lang="ko-KR" altLang="en-US" sz="3400" dirty="0"/>
              <a:t>전역 함수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6565900" y="1222460"/>
            <a:ext cx="2345661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867F5B-5144-734D-9911-70B6303544E7}"/>
              </a:ext>
            </a:extLst>
          </p:cNvPr>
          <p:cNvSpPr/>
          <p:nvPr/>
        </p:nvSpPr>
        <p:spPr>
          <a:xfrm>
            <a:off x="6798340" y="1855852"/>
            <a:ext cx="49237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 err="1"/>
              <a:t>프렌드</a:t>
            </a:r>
            <a:r>
              <a:rPr lang="ko-KR" altLang="en-US" sz="2600" dirty="0"/>
              <a:t> 함수는 해당 클래스의 멤버 함수는 아니지만</a:t>
            </a:r>
            <a:r>
              <a:rPr lang="en-US" altLang="ko-KR" sz="2600" dirty="0"/>
              <a:t>, </a:t>
            </a:r>
            <a:r>
              <a:rPr lang="ko-KR" altLang="en-US" sz="2600" dirty="0"/>
              <a:t>멤버 함수와 같은 접근 권한을 가지게 됩니다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1A8303-FBBB-FF47-A9A1-23DB97CF7AAD}"/>
              </a:ext>
            </a:extLst>
          </p:cNvPr>
          <p:cNvSpPr/>
          <p:nvPr/>
        </p:nvSpPr>
        <p:spPr>
          <a:xfrm>
            <a:off x="469900" y="111174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#include &lt;iostream&gt;</a:t>
            </a:r>
            <a:br>
              <a:rPr lang="en" altLang="ko-Kore-KR" dirty="0"/>
            </a:b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using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namespace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std;</a:t>
            </a:r>
            <a:endParaRPr lang="en" altLang="ko-Kore-KR" dirty="0"/>
          </a:p>
          <a:p>
            <a:br>
              <a:rPr lang="en" altLang="ko-Kore-KR" dirty="0"/>
            </a:b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A {</a:t>
            </a:r>
            <a:endParaRPr lang="en" altLang="ko-Kore-KR" dirty="0"/>
          </a:p>
          <a:p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private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x = 10;</a:t>
            </a:r>
            <a:endParaRPr lang="en" altLang="ko-Kore-KR" dirty="0"/>
          </a:p>
          <a:p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friend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getX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A&amp; t);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  <a:endParaRPr lang="en" altLang="ko-Kore-KR" dirty="0"/>
          </a:p>
          <a:p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getX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A&amp; t){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t.x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;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// friend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전역함수가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아니라면 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private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멤버 변수인 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 접근 불가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ko-KR" altLang="en-US" dirty="0"/>
          </a:p>
          <a:p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main(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){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A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classA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x =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getX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classA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&lt;&lt; "x of class named A : " &lt;&lt; x &lt;&lt;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; // 10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0;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D6B861-00B6-1046-B8A5-3E7F4F9B5341}"/>
              </a:ext>
            </a:extLst>
          </p:cNvPr>
          <p:cNvSpPr/>
          <p:nvPr/>
        </p:nvSpPr>
        <p:spPr>
          <a:xfrm>
            <a:off x="6565900" y="3697068"/>
            <a:ext cx="5266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Syntax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" altLang="ko-Kore-KR" sz="2400" dirty="0"/>
              <a:t>friend [</a:t>
            </a:r>
            <a:r>
              <a:rPr lang="ko-KR" altLang="en-US" sz="2400" dirty="0"/>
              <a:t>리턴 타입</a:t>
            </a:r>
            <a:r>
              <a:rPr lang="en-US" altLang="ko-KR" sz="2400" dirty="0"/>
              <a:t>] </a:t>
            </a:r>
            <a:r>
              <a:rPr lang="ko-KR" altLang="en-US" sz="2400" dirty="0"/>
              <a:t>함수 이름</a:t>
            </a:r>
          </a:p>
        </p:txBody>
      </p:sp>
    </p:spTree>
    <p:extLst>
      <p:ext uri="{BB962C8B-B14F-4D97-AF65-F5344CB8AC3E}">
        <p14:creationId xmlns:p14="http://schemas.microsoft.com/office/powerpoint/2010/main" val="311082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Friend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Class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867F5B-5144-734D-9911-70B6303544E7}"/>
              </a:ext>
            </a:extLst>
          </p:cNvPr>
          <p:cNvSpPr/>
          <p:nvPr/>
        </p:nvSpPr>
        <p:spPr>
          <a:xfrm>
            <a:off x="469900" y="1891771"/>
            <a:ext cx="111379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해당 클래스의 모든 멤버 함수가 특정 클래스의 </a:t>
            </a:r>
            <a:r>
              <a:rPr lang="ko-KR" altLang="en-US" sz="2600" dirty="0" err="1"/>
              <a:t>프렌드인</a:t>
            </a:r>
            <a:r>
              <a:rPr lang="ko-KR" altLang="en-US" sz="2600" dirty="0"/>
              <a:t> 클래스를 의미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C9CFD7-D0DD-1B41-B5E1-1A0C1B888C8D}"/>
              </a:ext>
            </a:extLst>
          </p:cNvPr>
          <p:cNvSpPr/>
          <p:nvPr/>
        </p:nvSpPr>
        <p:spPr>
          <a:xfrm>
            <a:off x="469901" y="3627401"/>
            <a:ext cx="111379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두 클래스가 기능상으로 밀접한 관계가 있고</a:t>
            </a:r>
            <a:r>
              <a:rPr lang="en-US" altLang="ko-KR" sz="2600" dirty="0"/>
              <a:t>, </a:t>
            </a:r>
            <a:r>
              <a:rPr lang="ko-KR" altLang="en-US" sz="2600" dirty="0"/>
              <a:t>상대방 클래스의 </a:t>
            </a:r>
            <a:r>
              <a:rPr lang="en" altLang="ko-Kore-KR" sz="2600" dirty="0"/>
              <a:t>private </a:t>
            </a:r>
          </a:p>
          <a:p>
            <a:r>
              <a:rPr lang="ko-KR" altLang="en-US" sz="2600" dirty="0"/>
              <a:t>멤버에 접근할 필요가 있는 경우 </a:t>
            </a:r>
            <a:r>
              <a:rPr lang="en" altLang="ko-Kore-KR" sz="2600" dirty="0"/>
              <a:t>class </a:t>
            </a:r>
            <a:r>
              <a:rPr lang="ko-KR" altLang="en-US" sz="2600" dirty="0"/>
              <a:t>자체를 </a:t>
            </a:r>
            <a:r>
              <a:rPr lang="en" altLang="ko-Kore-KR" sz="2600" dirty="0"/>
              <a:t>friend</a:t>
            </a:r>
            <a:r>
              <a:rPr lang="ko-KR" altLang="en-US" sz="2600" dirty="0"/>
              <a:t>로 선언하여 사용</a:t>
            </a:r>
          </a:p>
          <a:p>
            <a:br>
              <a:rPr lang="ko-KR" altLang="en-US" sz="2600" dirty="0"/>
            </a:br>
            <a:endParaRPr lang="ko-KR" altLang="en-US" sz="2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E88C1A-76A4-6044-B597-B81C1EA6900C}"/>
              </a:ext>
            </a:extLst>
          </p:cNvPr>
          <p:cNvSpPr/>
          <p:nvPr/>
        </p:nvSpPr>
        <p:spPr>
          <a:xfrm>
            <a:off x="237460" y="3005271"/>
            <a:ext cx="3636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&lt;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사용하는 경우</a:t>
            </a:r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829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799" y="1647247"/>
            <a:ext cx="8948923" cy="2387600"/>
          </a:xfrm>
        </p:spPr>
        <p:txBody>
          <a:bodyPr>
            <a:normAutofit/>
          </a:bodyPr>
          <a:lstStyle/>
          <a:p>
            <a: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Friend class</a:t>
            </a:r>
            <a:b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Example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799" y="1647247"/>
            <a:ext cx="8948923" cy="2387600"/>
          </a:xfrm>
        </p:spPr>
        <p:txBody>
          <a:bodyPr>
            <a:normAutofit/>
          </a:bodyPr>
          <a:lstStyle/>
          <a:p>
            <a: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Static variable </a:t>
            </a:r>
            <a:b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and function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5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Static member variable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867F5B-5144-734D-9911-70B6303544E7}"/>
              </a:ext>
            </a:extLst>
          </p:cNvPr>
          <p:cNvSpPr/>
          <p:nvPr/>
        </p:nvSpPr>
        <p:spPr>
          <a:xfrm>
            <a:off x="469900" y="1891771"/>
            <a:ext cx="111379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/>
              <a:t>객체 별로 할당되지 않고 클래스의 모든 객체가 공유하는 멤버 변수를 의미</a:t>
            </a:r>
            <a:endParaRPr lang="en-US" altLang="ko-KR" sz="2500" dirty="0"/>
          </a:p>
          <a:p>
            <a:endParaRPr lang="ko-KR" altLang="en-US" sz="2500" dirty="0"/>
          </a:p>
          <a:p>
            <a:r>
              <a:rPr lang="ko-KR" altLang="en-US" sz="2500" dirty="0"/>
              <a:t>즉</a:t>
            </a:r>
            <a:r>
              <a:rPr lang="en-US" altLang="ko-KR" sz="2500" dirty="0"/>
              <a:t>, </a:t>
            </a:r>
            <a:r>
              <a:rPr lang="ko-KR" altLang="en-US" sz="2500" dirty="0"/>
              <a:t>멤버 변수가 정적</a:t>
            </a:r>
            <a:r>
              <a:rPr lang="en-US" altLang="ko-KR" sz="2500" dirty="0"/>
              <a:t>(</a:t>
            </a:r>
            <a:r>
              <a:rPr lang="en" altLang="ko-Kore-KR" sz="2500" dirty="0"/>
              <a:t>static)</a:t>
            </a:r>
            <a:r>
              <a:rPr lang="ko-KR" altLang="en-US" sz="2500" dirty="0" err="1"/>
              <a:t>으로</a:t>
            </a:r>
            <a:r>
              <a:rPr lang="ko-KR" altLang="en-US" sz="2500" dirty="0"/>
              <a:t> 선언되면</a:t>
            </a:r>
            <a:r>
              <a:rPr lang="en-US" altLang="ko-KR" sz="2500" dirty="0"/>
              <a:t>, </a:t>
            </a:r>
            <a:r>
              <a:rPr lang="ko-KR" altLang="en-US" sz="2500" dirty="0"/>
              <a:t>해당 클래스의 모든 객체에 대하 여 하나의 데이터만이 유지 관리가 됩니다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54C5E3-9DCA-A24E-B6E7-4E3C247FCDCB}"/>
              </a:ext>
            </a:extLst>
          </p:cNvPr>
          <p:cNvSpPr/>
          <p:nvPr/>
        </p:nvSpPr>
        <p:spPr>
          <a:xfrm>
            <a:off x="469900" y="3812036"/>
            <a:ext cx="108712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rgbClr val="000000"/>
                </a:solidFill>
                <a:latin typeface="Arial" panose="020B0604020202020204" pitchFamily="34" charset="0"/>
              </a:rPr>
              <a:t>단</a:t>
            </a:r>
            <a:r>
              <a:rPr lang="en-US" altLang="ko-KR" sz="25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2500" dirty="0">
                <a:solidFill>
                  <a:srgbClr val="000000"/>
                </a:solidFill>
                <a:latin typeface="Arial" panose="020B0604020202020204" pitchFamily="34" charset="0"/>
              </a:rPr>
              <a:t> 정적 멤버 변수는 클래스 외부에서 초기화 할 수 있으며 접근 지정자의 영향을 받아 </a:t>
            </a:r>
            <a:r>
              <a:rPr lang="en" altLang="ko-Kore-KR" sz="2500" dirty="0">
                <a:solidFill>
                  <a:srgbClr val="000000"/>
                </a:solidFill>
                <a:latin typeface="Arial" panose="020B0604020202020204" pitchFamily="34" charset="0"/>
              </a:rPr>
              <a:t>private </a:t>
            </a:r>
            <a:r>
              <a:rPr lang="ko-KR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으로</a:t>
            </a:r>
            <a:r>
              <a:rPr lang="ko-KR" altLang="en-US" sz="2500" dirty="0">
                <a:solidFill>
                  <a:srgbClr val="000000"/>
                </a:solidFill>
                <a:latin typeface="Arial" panose="020B0604020202020204" pitchFamily="34" charset="0"/>
              </a:rPr>
              <a:t> 지정해 놓을 경우 멤버 함수 또는 </a:t>
            </a:r>
            <a:r>
              <a:rPr lang="en" altLang="ko-Kore-KR" sz="2500" dirty="0">
                <a:solidFill>
                  <a:srgbClr val="000000"/>
                </a:solidFill>
                <a:latin typeface="Arial" panose="020B0604020202020204" pitchFamily="34" charset="0"/>
              </a:rPr>
              <a:t>friend</a:t>
            </a:r>
            <a:r>
              <a:rPr lang="ko-KR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를</a:t>
            </a:r>
            <a:r>
              <a:rPr lang="ko-KR" altLang="en-US" sz="2500" dirty="0">
                <a:solidFill>
                  <a:srgbClr val="000000"/>
                </a:solidFill>
                <a:latin typeface="Arial" panose="020B0604020202020204" pitchFamily="34" charset="0"/>
              </a:rPr>
              <a:t> 이용하여 접근 해야함</a:t>
            </a:r>
            <a:r>
              <a:rPr lang="en-US" altLang="ko-KR" sz="25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ore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664B3-30FA-3E42-B7B7-E401AA84CBF1}"/>
              </a:ext>
            </a:extLst>
          </p:cNvPr>
          <p:cNvSpPr txBox="1"/>
          <p:nvPr/>
        </p:nvSpPr>
        <p:spPr>
          <a:xfrm>
            <a:off x="237460" y="5204159"/>
            <a:ext cx="553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dirty="0"/>
              <a:t>EX) static int x ;</a:t>
            </a:r>
            <a:endParaRPr kumimoji="1" lang="ko-Kore-KR" alt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47AE0-8B9A-EA49-93FC-6B1AB391BCFF}"/>
              </a:ext>
            </a:extLst>
          </p:cNvPr>
          <p:cNvSpPr txBox="1"/>
          <p:nvPr/>
        </p:nvSpPr>
        <p:spPr>
          <a:xfrm>
            <a:off x="4730750" y="5296492"/>
            <a:ext cx="456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static </a:t>
            </a:r>
            <a:r>
              <a:rPr kumimoji="1" lang="ko-KR" altLang="en-US" sz="2000" dirty="0"/>
              <a:t>멤버 변수 선언</a:t>
            </a:r>
            <a:endParaRPr kumimoji="1" lang="ko-Kore-KR" altLang="en-US" sz="2000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B6F42A79-795F-454E-BD19-53DDC9A98BCF}"/>
              </a:ext>
            </a:extLst>
          </p:cNvPr>
          <p:cNvSpPr/>
          <p:nvPr/>
        </p:nvSpPr>
        <p:spPr>
          <a:xfrm flipH="1">
            <a:off x="4065245" y="5296492"/>
            <a:ext cx="56635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84376-88A3-D043-9B9F-951C7704A623}"/>
              </a:ext>
            </a:extLst>
          </p:cNvPr>
          <p:cNvSpPr txBox="1"/>
          <p:nvPr/>
        </p:nvSpPr>
        <p:spPr>
          <a:xfrm>
            <a:off x="237460" y="5830423"/>
            <a:ext cx="553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dirty="0"/>
              <a:t>     int Point::x = 10;</a:t>
            </a:r>
            <a:endParaRPr kumimoji="1" lang="ko-Kore-KR" altLang="en-US" sz="2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47EA99-8966-D34C-815B-1C213408FF46}"/>
              </a:ext>
            </a:extLst>
          </p:cNvPr>
          <p:cNvSpPr txBox="1"/>
          <p:nvPr/>
        </p:nvSpPr>
        <p:spPr>
          <a:xfrm>
            <a:off x="4730750" y="5922756"/>
            <a:ext cx="456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변수 초기화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/>
              <a:t>Class Name : Point</a:t>
            </a:r>
            <a:endParaRPr kumimoji="1" lang="ko-Kore-KR" altLang="en-US" sz="2000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06053A94-721C-2947-A79B-D0888FE6EDA7}"/>
              </a:ext>
            </a:extLst>
          </p:cNvPr>
          <p:cNvSpPr/>
          <p:nvPr/>
        </p:nvSpPr>
        <p:spPr>
          <a:xfrm flipH="1">
            <a:off x="4065245" y="5922756"/>
            <a:ext cx="56635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654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Static member function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867F5B-5144-734D-9911-70B6303544E7}"/>
              </a:ext>
            </a:extLst>
          </p:cNvPr>
          <p:cNvSpPr/>
          <p:nvPr/>
        </p:nvSpPr>
        <p:spPr>
          <a:xfrm>
            <a:off x="469900" y="1891771"/>
            <a:ext cx="111379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/>
              <a:t>객체를 생성하지 않고</a:t>
            </a:r>
            <a:r>
              <a:rPr lang="en-US" altLang="ko-KR" sz="2500" dirty="0"/>
              <a:t>, </a:t>
            </a:r>
            <a:r>
              <a:rPr lang="ko-KR" altLang="en-US" sz="2500" dirty="0"/>
              <a:t>클래스 이름으로 호출하여 사용하는 함수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97B92D0-C81F-8B43-A3E9-5DCF9EB3CA5D}"/>
              </a:ext>
            </a:extLst>
          </p:cNvPr>
          <p:cNvSpPr txBox="1">
            <a:spLocks/>
          </p:cNvSpPr>
          <p:nvPr/>
        </p:nvSpPr>
        <p:spPr>
          <a:xfrm>
            <a:off x="237460" y="2549660"/>
            <a:ext cx="1451640" cy="622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특징</a:t>
            </a:r>
          </a:p>
          <a:p>
            <a:pPr marL="0" indent="0">
              <a:buNone/>
            </a:pPr>
            <a:br>
              <a:rPr lang="ko-KR" altLang="en-US" sz="2500" dirty="0"/>
            </a:br>
            <a:endParaRPr kumimoji="1" lang="en-US" altLang="ko-KR" sz="25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5B73C9-A428-4E4C-832A-9B64DE196224}"/>
              </a:ext>
            </a:extLst>
          </p:cNvPr>
          <p:cNvSpPr/>
          <p:nvPr/>
        </p:nvSpPr>
        <p:spPr>
          <a:xfrm>
            <a:off x="469900" y="3172554"/>
            <a:ext cx="94107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ko-KR" altLang="en-US" sz="2500" dirty="0">
                <a:solidFill>
                  <a:srgbClr val="000000"/>
                </a:solidFill>
                <a:latin typeface="Arial" panose="020B0604020202020204" pitchFamily="34" charset="0"/>
              </a:rPr>
              <a:t> 객체를 생성하지 않고</a:t>
            </a:r>
            <a:r>
              <a:rPr lang="en-US" altLang="ko-KR" sz="25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500" dirty="0">
                <a:solidFill>
                  <a:srgbClr val="000000"/>
                </a:solidFill>
                <a:latin typeface="Arial" panose="020B0604020202020204" pitchFamily="34" charset="0"/>
              </a:rPr>
              <a:t>클래스 이름으로 호출 가능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2500" dirty="0">
                <a:solidFill>
                  <a:srgbClr val="000000"/>
                </a:solidFill>
                <a:latin typeface="Arial" panose="020B0604020202020204" pitchFamily="34" charset="0"/>
              </a:rPr>
              <a:t> 객체 생성을 안하여 </a:t>
            </a:r>
            <a:r>
              <a:rPr lang="en" altLang="ko-Kore-KR" sz="2500" dirty="0">
                <a:solidFill>
                  <a:srgbClr val="000000"/>
                </a:solidFill>
                <a:latin typeface="Arial" panose="020B0604020202020204" pitchFamily="34" charset="0"/>
              </a:rPr>
              <a:t>this </a:t>
            </a:r>
            <a:r>
              <a:rPr lang="ko-KR" altLang="en-US" sz="2500" dirty="0">
                <a:solidFill>
                  <a:srgbClr val="000000"/>
                </a:solidFill>
                <a:latin typeface="Arial" panose="020B0604020202020204" pitchFamily="34" charset="0"/>
              </a:rPr>
              <a:t>포인터를 사용할 수 없음 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2500" dirty="0">
                <a:solidFill>
                  <a:srgbClr val="000000"/>
                </a:solidFill>
                <a:latin typeface="Arial" panose="020B0604020202020204" pitchFamily="34" charset="0"/>
              </a:rPr>
              <a:t> 특정 객체와 결합하지 않으므로 정적 멤버 변수만 사용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F3386-9C65-EE49-936B-609767FB0506}"/>
              </a:ext>
            </a:extLst>
          </p:cNvPr>
          <p:cNvSpPr txBox="1"/>
          <p:nvPr/>
        </p:nvSpPr>
        <p:spPr>
          <a:xfrm>
            <a:off x="237460" y="4549500"/>
            <a:ext cx="553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dirty="0"/>
              <a:t>EX) static void Display()</a:t>
            </a:r>
            <a:r>
              <a:rPr kumimoji="1" lang="en-US" altLang="ko-KR" sz="2600" dirty="0"/>
              <a:t>;</a:t>
            </a:r>
            <a:endParaRPr kumimoji="1" lang="ko-Kore-KR" altLang="en-US" sz="2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7E862-2B38-B94F-968F-135910C7C3BA}"/>
              </a:ext>
            </a:extLst>
          </p:cNvPr>
          <p:cNvSpPr txBox="1"/>
          <p:nvPr/>
        </p:nvSpPr>
        <p:spPr>
          <a:xfrm>
            <a:off x="6417342" y="4654151"/>
            <a:ext cx="410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Class </a:t>
            </a:r>
            <a:r>
              <a:rPr kumimoji="1" lang="ko-Kore-KR" altLang="en-US" sz="2000" dirty="0"/>
              <a:t>안에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static </a:t>
            </a:r>
            <a:r>
              <a:rPr kumimoji="1" lang="ko-KR" altLang="en-US" sz="2000" dirty="0"/>
              <a:t>멤버 함수 선언 </a:t>
            </a:r>
            <a:endParaRPr kumimoji="1" lang="ko-Kore-KR" altLang="en-US" sz="2000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4F02BBE8-F88B-3A49-9DCA-9BF29169F880}"/>
              </a:ext>
            </a:extLst>
          </p:cNvPr>
          <p:cNvSpPr/>
          <p:nvPr/>
        </p:nvSpPr>
        <p:spPr>
          <a:xfrm flipH="1">
            <a:off x="5692174" y="4654151"/>
            <a:ext cx="56635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EE7A9-5130-9A4D-B31E-314CC4F6229C}"/>
              </a:ext>
            </a:extLst>
          </p:cNvPr>
          <p:cNvSpPr txBox="1"/>
          <p:nvPr/>
        </p:nvSpPr>
        <p:spPr>
          <a:xfrm>
            <a:off x="6417342" y="5692067"/>
            <a:ext cx="515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함수 접근 방법 </a:t>
            </a:r>
            <a:r>
              <a:rPr kumimoji="1" lang="en-US" altLang="ko-KR" sz="2000" dirty="0"/>
              <a:t>(Class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Name: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Person)</a:t>
            </a:r>
            <a:endParaRPr kumimoji="1" lang="ko-Kore-KR" altLang="en-US" sz="2000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B6F22315-0924-004C-AF71-B4880AB2D80E}"/>
              </a:ext>
            </a:extLst>
          </p:cNvPr>
          <p:cNvSpPr/>
          <p:nvPr/>
        </p:nvSpPr>
        <p:spPr>
          <a:xfrm flipH="1">
            <a:off x="5692174" y="5692067"/>
            <a:ext cx="56635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F38F-1675-8C40-AC78-170344F3BD1F}"/>
              </a:ext>
            </a:extLst>
          </p:cNvPr>
          <p:cNvSpPr txBox="1"/>
          <p:nvPr/>
        </p:nvSpPr>
        <p:spPr>
          <a:xfrm>
            <a:off x="237460" y="5599734"/>
            <a:ext cx="553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dirty="0"/>
              <a:t>     </a:t>
            </a:r>
            <a:r>
              <a:rPr kumimoji="1" lang="en-US" altLang="ko-Kore-KR" sz="2600" dirty="0" err="1"/>
              <a:t>Person.Display</a:t>
            </a:r>
            <a:r>
              <a:rPr kumimoji="1" lang="en-US" altLang="ko-Kore-KR" sz="2600" dirty="0"/>
              <a:t>();</a:t>
            </a:r>
            <a:endParaRPr kumimoji="1" lang="ko-Kore-KR" altLang="en-US" sz="2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4D8EBC-EBBB-2942-A47C-1E15731FE67A}"/>
              </a:ext>
            </a:extLst>
          </p:cNvPr>
          <p:cNvSpPr txBox="1"/>
          <p:nvPr/>
        </p:nvSpPr>
        <p:spPr>
          <a:xfrm>
            <a:off x="6417342" y="5137770"/>
            <a:ext cx="515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Class</a:t>
            </a:r>
            <a:r>
              <a:rPr kumimoji="1" lang="ko-KR" altLang="en-US" sz="2000" dirty="0"/>
              <a:t> 외부에서 멤버 함수 정의 </a:t>
            </a:r>
            <a:endParaRPr kumimoji="1" lang="ko-Kore-KR" altLang="en-US" sz="2000" dirty="0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4F6E332E-C3D5-3448-997B-C9ACD193336B}"/>
              </a:ext>
            </a:extLst>
          </p:cNvPr>
          <p:cNvSpPr/>
          <p:nvPr/>
        </p:nvSpPr>
        <p:spPr>
          <a:xfrm flipH="1">
            <a:off x="5692174" y="5137770"/>
            <a:ext cx="56635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3E80D-4FEC-524C-83B5-471825AFB417}"/>
              </a:ext>
            </a:extLst>
          </p:cNvPr>
          <p:cNvSpPr txBox="1"/>
          <p:nvPr/>
        </p:nvSpPr>
        <p:spPr>
          <a:xfrm>
            <a:off x="237460" y="5045437"/>
            <a:ext cx="553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dirty="0"/>
              <a:t>     void Person::Display() { … }</a:t>
            </a:r>
            <a:endParaRPr kumimoji="1"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7206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Constant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상수 멤버 변수 </a:t>
            </a:r>
            <a:r>
              <a:rPr lang="en-US" altLang="ko-KR" dirty="0"/>
              <a:t>(</a:t>
            </a:r>
            <a:r>
              <a:rPr lang="en" altLang="ko-Kore-KR" dirty="0"/>
              <a:t>constant member variable)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FECA144E-06EB-1447-A2FE-86934AB7D63E}"/>
              </a:ext>
            </a:extLst>
          </p:cNvPr>
          <p:cNvSpPr txBox="1">
            <a:spLocks/>
          </p:cNvSpPr>
          <p:nvPr/>
        </p:nvSpPr>
        <p:spPr>
          <a:xfrm>
            <a:off x="237460" y="35802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상수 멤버 함수 </a:t>
            </a:r>
            <a:r>
              <a:rPr lang="en-US" altLang="ko-KR" dirty="0"/>
              <a:t>(</a:t>
            </a:r>
            <a:r>
              <a:rPr lang="en" altLang="ko-Kore-KR" dirty="0"/>
              <a:t>constant member function)</a:t>
            </a:r>
            <a:endParaRPr kumimoji="1" lang="en-US" altLang="ko-KR" sz="3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CFAC9A-DF27-3B49-85F0-DCB164C5FFF9}"/>
              </a:ext>
            </a:extLst>
          </p:cNvPr>
          <p:cNvSpPr/>
          <p:nvPr/>
        </p:nvSpPr>
        <p:spPr>
          <a:xfrm>
            <a:off x="609600" y="2066538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한 번 초기화 하면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값을 변경할 수 없음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2600" dirty="0"/>
          </a:p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선언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const [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타입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]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멤버 변수 이름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endParaRPr lang="ko-KR" altLang="en-US" sz="2600" dirty="0"/>
          </a:p>
          <a:p>
            <a:br>
              <a:rPr lang="ko-KR" altLang="en-US" sz="2600" dirty="0"/>
            </a:br>
            <a:endParaRPr lang="ko-Kore-KR" altLang="en-US" sz="2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66B6B4-6586-3945-932D-35C0B8AA1F4C}"/>
              </a:ext>
            </a:extLst>
          </p:cNvPr>
          <p:cNvSpPr/>
          <p:nvPr/>
        </p:nvSpPr>
        <p:spPr>
          <a:xfrm>
            <a:off x="609600" y="4452035"/>
            <a:ext cx="9017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호출한 객체의 데이터를 수정할 수 없는 멤버 함수 </a:t>
            </a:r>
            <a:b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선언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리턴 타입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함수명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매개변수 목록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const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...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 ; </a:t>
            </a:r>
            <a:endParaRPr lang="ko-Kore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5252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326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 You</a:t>
            </a:r>
            <a:endParaRPr lang="en" altLang="ko-KR" b="1" cap="all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800D13-5318-F04E-B844-8508BEF025DA}"/>
              </a:ext>
            </a:extLst>
          </p:cNvPr>
          <p:cNvSpPr/>
          <p:nvPr/>
        </p:nvSpPr>
        <p:spPr>
          <a:xfrm>
            <a:off x="5287925" y="4114430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🧑🏻‍💻</a:t>
            </a:r>
            <a:r>
              <a:rPr lang="ko-KR" altLang="en-US" dirty="0"/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Go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C++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ore-KR" altLang="en-US" dirty="0"/>
              <a:t>👩🏻‍💻</a:t>
            </a:r>
          </a:p>
        </p:txBody>
      </p:sp>
    </p:spTree>
    <p:extLst>
      <p:ext uri="{BB962C8B-B14F-4D97-AF65-F5344CB8AC3E}">
        <p14:creationId xmlns:p14="http://schemas.microsoft.com/office/powerpoint/2010/main" val="13635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0" y="-6379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Agenda</a:t>
            </a:r>
            <a:endParaRPr kumimoji="1"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8F6B-1A4F-D64A-BDC1-429B301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152846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캡슐화 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(</a:t>
            </a:r>
            <a:r>
              <a:rPr kumimoji="1"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Encapsulation</a:t>
            </a: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F</a:t>
            </a:r>
            <a:r>
              <a:rPr lang="en-US" altLang="ko-KR" sz="3200" dirty="0"/>
              <a:t>riend</a:t>
            </a:r>
            <a:endParaRPr kumimoji="1"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32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3200" dirty="0"/>
              <a:t>Static </a:t>
            </a:r>
            <a:endParaRPr kumimoji="1" lang="en-US" altLang="ko-KR" sz="32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CBB3CE1-182B-5146-816B-0AA231B278F8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E99264-8122-1E46-A3E7-955E274C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2" y="3252877"/>
            <a:ext cx="2893625" cy="28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74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Encapsulation</a:t>
            </a:r>
            <a:br>
              <a:rPr kumimoji="1" lang="en-US" altLang="ko-KR" sz="5400" b="1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/>
          <p:nvPr/>
        </p:nvCxnSpPr>
        <p:spPr>
          <a:xfrm>
            <a:off x="2130055" y="1339703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/>
          <p:nvPr/>
        </p:nvCxnSpPr>
        <p:spPr>
          <a:xfrm>
            <a:off x="2130055" y="5480456"/>
            <a:ext cx="7931889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Encapsulation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871CB-CFF1-A343-AC6B-572446E550CF}"/>
              </a:ext>
            </a:extLst>
          </p:cNvPr>
          <p:cNvSpPr txBox="1"/>
          <p:nvPr/>
        </p:nvSpPr>
        <p:spPr>
          <a:xfrm>
            <a:off x="456777" y="3700902"/>
            <a:ext cx="11278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400" dirty="0"/>
              <a:t>사용하기 쉽고</a:t>
            </a:r>
            <a:r>
              <a:rPr lang="en-US" altLang="ko-KR" sz="2400" dirty="0"/>
              <a:t>, </a:t>
            </a:r>
            <a:r>
              <a:rPr lang="ko-KR" altLang="en-US" sz="2400" dirty="0"/>
              <a:t>복잡성을 줄여줍니다</a:t>
            </a:r>
            <a:r>
              <a:rPr lang="en-US" altLang="ko-KR" sz="2400" dirty="0"/>
              <a:t>.</a:t>
            </a:r>
          </a:p>
          <a:p>
            <a:pPr marL="457200" indent="-457200" fontAlgn="base">
              <a:buAutoNum type="arabicPeriod"/>
            </a:pPr>
            <a:endParaRPr lang="en-US" altLang="ko-KR" sz="2400" dirty="0"/>
          </a:p>
          <a:p>
            <a:r>
              <a:rPr lang="ko-KR" altLang="en-US" sz="2400" dirty="0"/>
              <a:t>현실에서 예를 들자면</a:t>
            </a:r>
            <a:r>
              <a:rPr lang="en-US" altLang="ko-KR" sz="2400" dirty="0"/>
              <a:t>, </a:t>
            </a:r>
            <a:r>
              <a:rPr lang="ko-KR" altLang="en-US" sz="2400" dirty="0"/>
              <a:t>리모컨을 사용할 때 사용자는 리모컨이 어떻게 동작하는지 원리를 이해하지 않아도 사용할 수 도록 구현되어 있어 매우 효과적입니다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만일 리모컨이 어떻게 구현되었는지 이해해야지만 사용할 수 있다면 사용자는 리모컨을 사용하기 어려웠을 것입니다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이러한 점을 토대로 할 때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캡슐화는</a:t>
            </a:r>
            <a:r>
              <a:rPr lang="ko-KR" altLang="en-US" sz="2400" dirty="0"/>
              <a:t> 프로그램의 복잡성을 줄여주고</a:t>
            </a:r>
            <a:r>
              <a:rPr lang="en-US" altLang="ko-KR" sz="2400" dirty="0"/>
              <a:t>, </a:t>
            </a:r>
            <a:r>
              <a:rPr lang="ko-KR" altLang="en-US" sz="2400" dirty="0"/>
              <a:t>실수도 줄여줍니다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3AC04-D4CE-F542-ADF9-D648F3B9A829}"/>
              </a:ext>
            </a:extLst>
          </p:cNvPr>
          <p:cNvSpPr/>
          <p:nvPr/>
        </p:nvSpPr>
        <p:spPr>
          <a:xfrm>
            <a:off x="456777" y="1891771"/>
            <a:ext cx="11036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객체가 구현된 방식의 세부 정보를 사용자로부터 숨기면서 유지하는 방식</a:t>
            </a:r>
            <a:r>
              <a:rPr lang="en-US" altLang="ko-KR" sz="2800" dirty="0"/>
              <a:t> (</a:t>
            </a:r>
            <a:r>
              <a:rPr lang="en" altLang="ko-Kore-KR" sz="2800" dirty="0"/>
              <a:t>public </a:t>
            </a:r>
            <a:r>
              <a:rPr lang="ko-KR" altLang="en-US" sz="2800" dirty="0"/>
              <a:t>과 </a:t>
            </a:r>
            <a:r>
              <a:rPr lang="en" altLang="ko-Kore-KR" sz="2800" dirty="0"/>
              <a:t>private </a:t>
            </a:r>
            <a:r>
              <a:rPr lang="ko-KR" altLang="en-US" sz="2800" dirty="0"/>
              <a:t>접근 지정자 사용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D013307-DAEB-0842-9D65-E06B8887CCEB}"/>
              </a:ext>
            </a:extLst>
          </p:cNvPr>
          <p:cNvSpPr txBox="1">
            <a:spLocks/>
          </p:cNvSpPr>
          <p:nvPr/>
        </p:nvSpPr>
        <p:spPr>
          <a:xfrm>
            <a:off x="237460" y="3078008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캡슐화를 사용하는 이유 </a:t>
            </a:r>
          </a:p>
        </p:txBody>
      </p:sp>
    </p:spTree>
    <p:extLst>
      <p:ext uri="{BB962C8B-B14F-4D97-AF65-F5344CB8AC3E}">
        <p14:creationId xmlns:p14="http://schemas.microsoft.com/office/powerpoint/2010/main" val="6885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Encapsulation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3AC04-D4CE-F542-ADF9-D648F3B9A829}"/>
              </a:ext>
            </a:extLst>
          </p:cNvPr>
          <p:cNvSpPr/>
          <p:nvPr/>
        </p:nvSpPr>
        <p:spPr>
          <a:xfrm>
            <a:off x="456777" y="1891771"/>
            <a:ext cx="110367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/>
              <a:t>2.</a:t>
            </a:r>
            <a:r>
              <a:rPr lang="ko-KR" altLang="en-US" sz="2400" dirty="0"/>
              <a:t> 데이터 보호 </a:t>
            </a:r>
            <a:r>
              <a:rPr lang="en-US" altLang="ko-KR" sz="2400" dirty="0"/>
              <a:t>, </a:t>
            </a:r>
            <a:r>
              <a:rPr lang="ko-KR" altLang="en-US" sz="2400" dirty="0"/>
              <a:t>오용 방지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전역 변수나 </a:t>
            </a:r>
            <a:r>
              <a:rPr lang="en" altLang="ko-Kore-KR" sz="2400" dirty="0"/>
              <a:t>public </a:t>
            </a:r>
            <a:r>
              <a:rPr lang="ko-KR" altLang="en-US" sz="2400" dirty="0"/>
              <a:t>멤버 변수를 지정하게 되면 아무나 해당 변수에 접근할 수 있으므로 엄격하게 제어할 수 없어서 위험합니다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 이 데이터를 조작하여 악용하는 사례가 발생할 수 있기에 캡슐화를 사용합니다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1131F04-0B30-F440-B848-59E4CE4BE2F9}"/>
              </a:ext>
            </a:extLst>
          </p:cNvPr>
          <p:cNvSpPr txBox="1">
            <a:spLocks/>
          </p:cNvSpPr>
          <p:nvPr/>
        </p:nvSpPr>
        <p:spPr>
          <a:xfrm>
            <a:off x="237460" y="1297220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캡슐화를 사용하는 이유 </a:t>
            </a:r>
          </a:p>
        </p:txBody>
      </p:sp>
    </p:spTree>
    <p:extLst>
      <p:ext uri="{BB962C8B-B14F-4D97-AF65-F5344CB8AC3E}">
        <p14:creationId xmlns:p14="http://schemas.microsoft.com/office/powerpoint/2010/main" val="65845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Encapsulation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1131F04-0B30-F440-B848-59E4CE4BE2F9}"/>
              </a:ext>
            </a:extLst>
          </p:cNvPr>
          <p:cNvSpPr txBox="1">
            <a:spLocks/>
          </p:cNvSpPr>
          <p:nvPr/>
        </p:nvSpPr>
        <p:spPr>
          <a:xfrm>
            <a:off x="237460" y="1297220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오용 사례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AD4574-D010-CD48-9353-ABB72FDAA481}"/>
              </a:ext>
            </a:extLst>
          </p:cNvPr>
          <p:cNvSpPr/>
          <p:nvPr/>
        </p:nvSpPr>
        <p:spPr>
          <a:xfrm>
            <a:off x="469900" y="1829393"/>
            <a:ext cx="5245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IntArray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{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public: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int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[5]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" altLang="ko-Kore-KR" dirty="0"/>
          </a:p>
          <a:p>
            <a:br>
              <a:rPr lang="en" altLang="ko-Kore-KR" dirty="0"/>
            </a:b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int main(void){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IntArray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array;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array.arr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[10] = 2 ; // error (index out of bounds)</a:t>
            </a:r>
            <a:endParaRPr lang="en" altLang="ko-Kore-KR" dirty="0"/>
          </a:p>
          <a:p>
            <a:br>
              <a:rPr lang="en" altLang="ko-Kore-KR" dirty="0"/>
            </a:b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return 0;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" altLang="ko-Kore-KR" dirty="0"/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만약 배열을 잘못된 인덱스에 접근하면 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프로그램에 에러가 발생하게 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ko-KR" altLang="en-US" dirty="0"/>
          </a:p>
          <a:p>
            <a:br>
              <a:rPr lang="ko-KR" altLang="en-US" dirty="0"/>
            </a:b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BA975-B7C1-BF47-A9C9-2E3C19394FE6}"/>
              </a:ext>
            </a:extLst>
          </p:cNvPr>
          <p:cNvSpPr/>
          <p:nvPr/>
        </p:nvSpPr>
        <p:spPr>
          <a:xfrm>
            <a:off x="5947440" y="129722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IntArray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private: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int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[5];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public: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void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setValue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(int x, int value ) 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if ( x &gt;= 0 &amp;&amp; x &lt; 5 ) 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[x] = value;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}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" altLang="ko-Kore-KR" dirty="0"/>
          </a:p>
          <a:p>
            <a:br>
              <a:rPr lang="en" altLang="ko-Kore-KR" dirty="0"/>
            </a:b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int main (void) {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IntArray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array;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array.setValue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(2, 5)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return 0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" altLang="ko-Kore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BF7718-4141-F542-85FD-4B9475F08D1C}"/>
              </a:ext>
            </a:extLst>
          </p:cNvPr>
          <p:cNvSpPr/>
          <p:nvPr/>
        </p:nvSpPr>
        <p:spPr>
          <a:xfrm>
            <a:off x="5913416" y="5576346"/>
            <a:ext cx="6278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이와 같이 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array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 접근하기 위해서는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setValue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라는 함수를 통해서만 접근할 수 있도록 하면 인덱스 에러가 발생하지 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않고 배열에 접근하기 위해서는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setValue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강제로 사용하게 만들 수 있습니다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ko-Kore-KR" altLang="en-US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D9E6A7E4-E559-7940-B166-BB19D9E567B6}"/>
              </a:ext>
            </a:extLst>
          </p:cNvPr>
          <p:cNvSpPr/>
          <p:nvPr/>
        </p:nvSpPr>
        <p:spPr>
          <a:xfrm flipH="1">
            <a:off x="2636757" y="2257292"/>
            <a:ext cx="520700" cy="39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197C9-98F9-9A4E-9DF5-AC429AFA4D42}"/>
              </a:ext>
            </a:extLst>
          </p:cNvPr>
          <p:cNvSpPr txBox="1"/>
          <p:nvPr/>
        </p:nvSpPr>
        <p:spPr>
          <a:xfrm>
            <a:off x="3236403" y="2223817"/>
            <a:ext cx="152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캡슐화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X</a:t>
            </a:r>
            <a:endParaRPr kumimoji="1" lang="ko-Kore-KR" altLang="en-US" sz="2400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9E67F310-37E0-2048-9184-A7964CAF58C5}"/>
              </a:ext>
            </a:extLst>
          </p:cNvPr>
          <p:cNvSpPr/>
          <p:nvPr/>
        </p:nvSpPr>
        <p:spPr>
          <a:xfrm flipH="1">
            <a:off x="8234090" y="1808920"/>
            <a:ext cx="520700" cy="394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60DA1-6FD0-014B-A408-3AE3B8489D6F}"/>
              </a:ext>
            </a:extLst>
          </p:cNvPr>
          <p:cNvSpPr txBox="1"/>
          <p:nvPr/>
        </p:nvSpPr>
        <p:spPr>
          <a:xfrm>
            <a:off x="8833736" y="1775445"/>
            <a:ext cx="152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캡슐화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504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Encapsulation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3AC04-D4CE-F542-ADF9-D648F3B9A829}"/>
              </a:ext>
            </a:extLst>
          </p:cNvPr>
          <p:cNvSpPr/>
          <p:nvPr/>
        </p:nvSpPr>
        <p:spPr>
          <a:xfrm>
            <a:off x="6552777" y="2149791"/>
            <a:ext cx="534151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600" dirty="0"/>
              <a:t>접근 지정자 </a:t>
            </a:r>
            <a:r>
              <a:rPr lang="en-US" altLang="ko-KR" sz="2600" dirty="0"/>
              <a:t>(</a:t>
            </a:r>
            <a:r>
              <a:rPr lang="en" altLang="ko-Kore-KR" sz="2600" dirty="0"/>
              <a:t>private </a:t>
            </a:r>
            <a:r>
              <a:rPr lang="ko-KR" altLang="en-US" sz="2600" dirty="0"/>
              <a:t>과 </a:t>
            </a:r>
            <a:r>
              <a:rPr lang="en" altLang="ko-Kore-KR" sz="2600" dirty="0"/>
              <a:t>public)</a:t>
            </a:r>
            <a:r>
              <a:rPr lang="ko-KR" altLang="en-US" sz="2600" dirty="0"/>
              <a:t>을 </a:t>
            </a:r>
            <a:endParaRPr lang="en-US" altLang="ko-KR" sz="2600" dirty="0"/>
          </a:p>
          <a:p>
            <a:pPr fontAlgn="base"/>
            <a:r>
              <a:rPr lang="ko-KR" altLang="en-US" sz="2600" dirty="0"/>
              <a:t>사용하여 캡슐화 가능</a:t>
            </a:r>
            <a:endParaRPr lang="en-US" altLang="ko-KR" sz="2600" dirty="0"/>
          </a:p>
          <a:p>
            <a:pPr fontAlgn="base"/>
            <a:endParaRPr lang="en-US" altLang="ko-KR" sz="2600" dirty="0"/>
          </a:p>
          <a:p>
            <a:pPr fontAlgn="base"/>
            <a:r>
              <a:rPr lang="ko-KR" altLang="en-US" sz="2600" dirty="0"/>
              <a:t>클래스의 멤버 변수는 </a:t>
            </a:r>
            <a:r>
              <a:rPr lang="en-US" altLang="ko-KR" sz="2600" dirty="0"/>
              <a:t>private</a:t>
            </a:r>
            <a:r>
              <a:rPr lang="ko-KR" altLang="en-US" sz="2600" dirty="0"/>
              <a:t> </a:t>
            </a:r>
            <a:r>
              <a:rPr lang="en-US" altLang="ko-KR" sz="2600" dirty="0"/>
              <a:t>,</a:t>
            </a:r>
          </a:p>
          <a:p>
            <a:pPr fontAlgn="base"/>
            <a:r>
              <a:rPr lang="ko-KR" altLang="en-US" sz="2600" dirty="0"/>
              <a:t>멤버 함수는 </a:t>
            </a:r>
            <a:r>
              <a:rPr lang="en-US" altLang="ko-KR" sz="2600" dirty="0"/>
              <a:t>public</a:t>
            </a:r>
            <a:r>
              <a:rPr lang="ko-KR" altLang="en-US" sz="2600" dirty="0" err="1"/>
              <a:t>으로</a:t>
            </a:r>
            <a:r>
              <a:rPr lang="ko-KR" altLang="en-US" sz="2600" dirty="0"/>
              <a:t> 지정한 후 멤버 함수를 통해 멤버 변수에 </a:t>
            </a:r>
            <a:endParaRPr lang="en-US" altLang="ko-KR" sz="2600" dirty="0"/>
          </a:p>
          <a:p>
            <a:pPr fontAlgn="base"/>
            <a:r>
              <a:rPr lang="ko-KR" altLang="en-US" sz="2600" dirty="0"/>
              <a:t>접근하도록 해줍니다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1131F04-0B30-F440-B848-59E4CE4BE2F9}"/>
              </a:ext>
            </a:extLst>
          </p:cNvPr>
          <p:cNvSpPr txBox="1">
            <a:spLocks/>
          </p:cNvSpPr>
          <p:nvPr/>
        </p:nvSpPr>
        <p:spPr>
          <a:xfrm>
            <a:off x="7411863" y="1394548"/>
            <a:ext cx="3267740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캡슐화 하는 방법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08EB92-3659-EB40-A17B-0CE9595D4EF1}"/>
              </a:ext>
            </a:extLst>
          </p:cNvPr>
          <p:cNvSpPr/>
          <p:nvPr/>
        </p:nvSpPr>
        <p:spPr>
          <a:xfrm>
            <a:off x="456777" y="111054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class animal {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private: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int color ;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int weight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int height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public: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void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setColor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(string color)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void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setWeight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( int w )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void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setHeight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( int h )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string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getColor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()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int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getWeight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()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int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getHeight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() 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" altLang="ko-Kore-KR" dirty="0"/>
          </a:p>
          <a:p>
            <a:br>
              <a:rPr lang="en" altLang="ko-Kore-KR" dirty="0"/>
            </a:b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int main(void) {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animal cat ; 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cat.setColor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(“black”);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 &lt;&lt; “Cat Color: “ &lt;&lt;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cat.getColor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() &lt;&lt; </a:t>
            </a:r>
            <a:r>
              <a:rPr lang="en" altLang="ko-Kore-KR" dirty="0" err="1">
                <a:solidFill>
                  <a:srgbClr val="000000"/>
                </a:solidFill>
                <a:latin typeface="Arial" panose="020B0604020202020204" pitchFamily="34" charset="0"/>
              </a:rPr>
              <a:t>endl</a:t>
            </a:r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    return 0;</a:t>
            </a:r>
            <a:endParaRPr lang="en" altLang="ko-Kore-KR" dirty="0"/>
          </a:p>
          <a:p>
            <a:r>
              <a:rPr lang="en" altLang="ko-Kore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" altLang="ko-Kore-KR" dirty="0"/>
          </a:p>
          <a:p>
            <a:br>
              <a:rPr lang="en" altLang="ko-Kore-KR" dirty="0"/>
            </a:b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605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1E2E-62CE-764A-8FEA-00C33BEEB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799" y="1240847"/>
            <a:ext cx="8948923" cy="2387600"/>
          </a:xfrm>
        </p:spPr>
        <p:txBody>
          <a:bodyPr>
            <a:normAutofit/>
          </a:bodyPr>
          <a:lstStyle/>
          <a:p>
            <a:r>
              <a:rPr lang="en-US" altLang="ko-KR" sz="5400" b="1" cap="all" dirty="0">
                <a:solidFill>
                  <a:srgbClr val="00206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Friend</a:t>
            </a:r>
            <a:endParaRPr lang="en" altLang="ko-KR" sz="5400" b="1" cap="all" dirty="0">
              <a:solidFill>
                <a:srgbClr val="00206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EF17A19-C2AF-514E-954B-E1B055774880}"/>
              </a:ext>
            </a:extLst>
          </p:cNvPr>
          <p:cNvCxnSpPr>
            <a:cxnSpLocks/>
          </p:cNvCxnSpPr>
          <p:nvPr/>
        </p:nvCxnSpPr>
        <p:spPr>
          <a:xfrm>
            <a:off x="2006489" y="1240847"/>
            <a:ext cx="82001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3C7D165-BD1E-2F4A-9600-1E7D0BFA9C4C}"/>
              </a:ext>
            </a:extLst>
          </p:cNvPr>
          <p:cNvCxnSpPr>
            <a:cxnSpLocks/>
          </p:cNvCxnSpPr>
          <p:nvPr/>
        </p:nvCxnSpPr>
        <p:spPr>
          <a:xfrm>
            <a:off x="2006489" y="5381600"/>
            <a:ext cx="838554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1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C8EBD-37F9-0B41-AEE4-50AD7BD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0" y="0"/>
            <a:ext cx="11840003" cy="1325563"/>
          </a:xfrm>
        </p:spPr>
        <p:txBody>
          <a:bodyPr>
            <a:normAutofit/>
          </a:bodyPr>
          <a:lstStyle/>
          <a:p>
            <a:r>
              <a:rPr kumimoji="1" lang="en-US" altLang="ko-KR" sz="4000" dirty="0"/>
              <a:t>Friend</a:t>
            </a:r>
            <a:endParaRPr kumimoji="1" lang="ko-KR" altLang="en-US" sz="40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99C4588-4FBA-DC41-BB56-982FCEE44C03}"/>
              </a:ext>
            </a:extLst>
          </p:cNvPr>
          <p:cNvCxnSpPr>
            <a:cxnSpLocks/>
          </p:cNvCxnSpPr>
          <p:nvPr/>
        </p:nvCxnSpPr>
        <p:spPr>
          <a:xfrm>
            <a:off x="237460" y="978196"/>
            <a:ext cx="1165683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FE6B69A-A4C0-104F-A15F-D8E9FFC887EC}"/>
              </a:ext>
            </a:extLst>
          </p:cNvPr>
          <p:cNvSpPr txBox="1">
            <a:spLocks/>
          </p:cNvSpPr>
          <p:nvPr/>
        </p:nvSpPr>
        <p:spPr>
          <a:xfrm>
            <a:off x="237460" y="1268877"/>
            <a:ext cx="8247322" cy="62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ko-KR" sz="3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Definition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867F5B-5144-734D-9911-70B6303544E7}"/>
              </a:ext>
            </a:extLst>
          </p:cNvPr>
          <p:cNvSpPr/>
          <p:nvPr/>
        </p:nvSpPr>
        <p:spPr>
          <a:xfrm>
            <a:off x="469900" y="1891771"/>
            <a:ext cx="105029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/>
              <a:t>지정한 대상에 한해 해당 객체의 모든 멤버에 접근할 수 있는 권한을 부여해줍니다</a:t>
            </a:r>
            <a:r>
              <a:rPr lang="en-US" altLang="ko-KR" sz="2600" dirty="0"/>
              <a:t>.</a:t>
            </a:r>
            <a:endParaRPr lang="ko-KR" altLang="en-US" sz="2600" dirty="0"/>
          </a:p>
          <a:p>
            <a:r>
              <a:rPr lang="en" altLang="ko-Kore-KR" sz="2600" dirty="0"/>
              <a:t>friend </a:t>
            </a:r>
            <a:r>
              <a:rPr lang="ko-KR" altLang="en-US" sz="2600" dirty="0"/>
              <a:t>키워드는 전역 함수</a:t>
            </a:r>
            <a:r>
              <a:rPr lang="en-US" altLang="ko-KR" sz="2600" dirty="0"/>
              <a:t>, </a:t>
            </a:r>
            <a:r>
              <a:rPr lang="ko-KR" altLang="en-US" sz="2600" dirty="0"/>
              <a:t>클래스</a:t>
            </a:r>
            <a:r>
              <a:rPr lang="en-US" altLang="ko-KR" sz="2600" dirty="0"/>
              <a:t>, </a:t>
            </a:r>
            <a:r>
              <a:rPr lang="ko-KR" altLang="en-US" sz="2600" dirty="0"/>
              <a:t>멤버 함수의 세 가지 형태로 사용할 수 있습니다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C9CFD7-D0DD-1B41-B5E1-1A0C1B888C8D}"/>
              </a:ext>
            </a:extLst>
          </p:cNvPr>
          <p:cNvSpPr/>
          <p:nvPr/>
        </p:nvSpPr>
        <p:spPr>
          <a:xfrm>
            <a:off x="469900" y="4587142"/>
            <a:ext cx="102743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friend</a:t>
            </a:r>
            <a:r>
              <a:rPr lang="ko-KR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를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 사용하게 되면 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멤버 변수들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private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멤버 변수들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을 </a:t>
            </a: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사용할 수 있게 됩니다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" altLang="ko-Kore-KR" sz="2600" dirty="0">
                <a:solidFill>
                  <a:srgbClr val="000000"/>
                </a:solidFill>
                <a:latin typeface="Arial" panose="020B0604020202020204" pitchFamily="34" charset="0"/>
              </a:rPr>
              <a:t>friend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로 정의한 함수는 클래스의 멤버 함수가</a:t>
            </a: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아닌 전역 함수가 됩니다</a:t>
            </a:r>
            <a:r>
              <a:rPr lang="en-US" altLang="ko-KR" sz="2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2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E88C1A-76A4-6044-B597-B81C1EA6900C}"/>
              </a:ext>
            </a:extLst>
          </p:cNvPr>
          <p:cNvSpPr/>
          <p:nvPr/>
        </p:nvSpPr>
        <p:spPr>
          <a:xfrm>
            <a:off x="237460" y="3889140"/>
            <a:ext cx="3636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&lt;</a:t>
            </a:r>
            <a:r>
              <a:rPr lang="en" altLang="ko-Kore-KR" sz="2800" dirty="0">
                <a:solidFill>
                  <a:srgbClr val="000000"/>
                </a:solidFill>
                <a:latin typeface="Arial" panose="020B0604020202020204" pitchFamily="34" charset="0"/>
              </a:rPr>
              <a:t>friend</a:t>
            </a:r>
            <a:r>
              <a:rPr lang="ko-KR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사용 이유</a:t>
            </a:r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173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1161</Words>
  <Application>Microsoft Macintosh PowerPoint</Application>
  <PresentationFormat>와이드스크린</PresentationFormat>
  <Paragraphs>176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DX영화자막 M</vt:lpstr>
      <vt:lpstr>맑은 고딕</vt:lpstr>
      <vt:lpstr>Arial</vt:lpstr>
      <vt:lpstr>Office 테마</vt:lpstr>
      <vt:lpstr>11. Encapsulation </vt:lpstr>
      <vt:lpstr>Agenda</vt:lpstr>
      <vt:lpstr>Encapsulation </vt:lpstr>
      <vt:lpstr>Encapsulation</vt:lpstr>
      <vt:lpstr>Encapsulation</vt:lpstr>
      <vt:lpstr>Encapsulation</vt:lpstr>
      <vt:lpstr>Encapsulation</vt:lpstr>
      <vt:lpstr>Friend</vt:lpstr>
      <vt:lpstr>Friend</vt:lpstr>
      <vt:lpstr>Friend 전역 함수</vt:lpstr>
      <vt:lpstr>Friend Class</vt:lpstr>
      <vt:lpstr>Friend class Example</vt:lpstr>
      <vt:lpstr>Static variable  and function</vt:lpstr>
      <vt:lpstr>Static member variable</vt:lpstr>
      <vt:lpstr>Static member function</vt:lpstr>
      <vt:lpstr>Constant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TRANSFER USING PYTORCH</dc:title>
  <dc:subject/>
  <dc:creator>최하영</dc:creator>
  <cp:keywords/>
  <dc:description/>
  <cp:lastModifiedBy>김진일</cp:lastModifiedBy>
  <cp:revision>252</cp:revision>
  <dcterms:created xsi:type="dcterms:W3CDTF">2020-01-29T05:48:28Z</dcterms:created>
  <dcterms:modified xsi:type="dcterms:W3CDTF">2020-08-01T15:13:58Z</dcterms:modified>
  <cp:category/>
</cp:coreProperties>
</file>