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4" r:id="rId4"/>
    <p:sldId id="258" r:id="rId5"/>
    <p:sldId id="314" r:id="rId6"/>
    <p:sldId id="313" r:id="rId7"/>
    <p:sldId id="315" r:id="rId8"/>
    <p:sldId id="316" r:id="rId9"/>
    <p:sldId id="318" r:id="rId10"/>
    <p:sldId id="319" r:id="rId11"/>
    <p:sldId id="317" r:id="rId12"/>
    <p:sldId id="29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58"/>
    <p:restoredTop sz="89067"/>
  </p:normalViewPr>
  <p:slideViewPr>
    <p:cSldViewPr snapToGrid="0" snapToObjects="1">
      <p:cViewPr varScale="1">
        <p:scale>
          <a:sx n="100" d="100"/>
          <a:sy n="100" d="100"/>
        </p:scale>
        <p:origin x="14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BC9F8-C514-9B40-88B3-EA690398A788}" type="datetimeFigureOut">
              <a:rPr kumimoji="1" lang="ko-KR" altLang="en-US" smtClean="0"/>
              <a:t>2020. 8. 2.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A26A1-EC35-C04D-8BC4-3C615E3D81B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2573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A26A1-EC35-C04D-8BC4-3C615E3D81B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18204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A26A1-EC35-C04D-8BC4-3C615E3D81B3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8347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A26A1-EC35-C04D-8BC4-3C615E3D81B3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2918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A26A1-EC35-C04D-8BC4-3C615E3D81B3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8833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예제로 가기 </a:t>
            </a:r>
            <a:r>
              <a:rPr kumimoji="1" lang="en-US" altLang="ko-KR" dirty="0"/>
              <a:t>!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A26A1-EC35-C04D-8BC4-3C615E3D81B3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38660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예제로 가기 </a:t>
            </a:r>
            <a:r>
              <a:rPr kumimoji="1" lang="en-US" altLang="ko-KR" dirty="0"/>
              <a:t>!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A26A1-EC35-C04D-8BC4-3C615E3D81B3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8388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41A5A4-38B8-DA4D-BDD1-76A5ED003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8F7751-0023-A44E-AB26-2094B816E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1B214-F56A-D84B-8348-B87D5B7CD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2020. 8. 2.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235011-A4BE-F54C-B7EB-40FF2461B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7FFDCA-7B9C-6C49-93D7-ACE089EC8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01367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191AD7-E273-314C-A539-C35639186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BC86BC-50CA-B445-BBE9-C5555E309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B3A2CE-1E88-694B-B1BB-02890B362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2020. 8. 2.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C52990-2199-3044-8023-95676393C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A5DF7F-6004-954B-80B0-D4597653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869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B3F48B-A5F8-BE42-811A-45BEB646EE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58FE5A-7079-A24C-BE02-6F710BDC4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8827CE-2695-2945-8C5F-FF836B87E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2020. 8. 2.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C6E90B-6367-0640-AD29-15B6BE8CE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6E381E-CAD1-2143-B06E-DAA264E0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9220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F5AB2-AFE4-524B-AAFE-3A0CA7069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6B33E8-F10B-764D-A3DB-F8943448E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F52920-8A54-4146-95ED-C58C0F83A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2020. 8. 2.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6CFF34-26DC-7541-B4A9-5DBADEFB7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CB48C4-72CA-1244-9926-2F680EAC4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5124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1AC850-CB43-1145-867D-7E34DA3B9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542296-829B-224B-A321-1E5DF24EC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2CCEF2-09F2-C947-B39A-8340DBEDF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2020. 8. 2.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B83185-480A-524D-9B75-C15634933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4C05E9-AED8-0041-A3E7-AF1E2B488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5232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3BE19-5392-F046-91CF-834EA7935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5A8877-38DA-A24A-9E36-BD4EB8819D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E40B52-5491-0244-A782-9097871A6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89A86A-E048-7D48-A0B0-B72CFF6CA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2020. 8. 2.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EE0FCF-9BFF-5D43-9C72-A544A2614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1EC791-FAB1-7E4F-A457-B7FF94F49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7096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8138A-8706-2343-A25C-EA813BED7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29456B-059A-5E47-9BCD-D283A300A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9B468E-55B6-5445-939A-06388F1D2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40843A-321C-2547-B17F-BBB461DFF0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D2F2F9-E5E1-1E4B-89B2-AE82F33B7C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C817E50-0E2A-054F-9DB7-ACE75903E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2020. 8. 2.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02DDDA-15B2-2647-9D2C-27E5ED817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F3CF51-1BEE-7C4A-B50B-5E6E9F6D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31729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DB955-3818-4A47-80AC-A33B027BD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E9F79C-AC2C-B14B-A6C6-EE5AF5C4A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2020. 8. 2.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0FE1DB-6B44-8F4F-A46F-73C72D0F1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A367E7-191A-7A4B-B247-0D4BD1BEA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7130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DE41C3-981D-584C-A0D9-3F10D17D1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2020. 8. 2.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453AF9-3ADA-5543-AB03-01BB66941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6792A1-EBC0-4049-949F-8E016C58D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06226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51A51-DA17-6145-9F3F-5F3922703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AE6F2C-C197-8C44-A2DC-9D464C910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23C2B6-4396-6E47-85E1-FB72C70DA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432216-97DD-7549-89CA-978B8BA6C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2020. 8. 2.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160D17-20AF-AD47-91A9-B2D1E164E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6D21BD-FAAF-134B-BD49-F0743171C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83808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687586-275F-7E4E-B1E4-B41EC2C45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019C13-0685-C244-AD88-8FF3289A1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6571A6-6BB9-584E-96F8-3861E22C2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0FD9C7-FBBC-424D-9F0E-420734FA9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2020. 8. 2.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1617ED-1755-564D-981B-AD7F751D8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B2D283-32FB-9047-B6CD-9D18DBAF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681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E041E0-379E-F147-845A-C3040C465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F026AA-85D5-C547-99E4-F54434DC0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DDDE81-1154-394A-91A0-95062C0D7A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43A9D-7DA6-574C-B71B-76ED99C5C8EA}" type="datetimeFigureOut">
              <a:rPr kumimoji="1" lang="ko-KR" altLang="en-US" smtClean="0"/>
              <a:t>2020. 8. 2.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9CDC0C-5792-8047-8693-FA94DE32B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08A18-A208-B74E-AC01-D2CAFEC89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76926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91E2E-62CE-764A-8FEA-00C33BEEB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920322"/>
            <a:ext cx="9144000" cy="2387600"/>
          </a:xfrm>
        </p:spPr>
        <p:txBody>
          <a:bodyPr>
            <a:normAutofit/>
          </a:bodyPr>
          <a:lstStyle/>
          <a:p>
            <a:r>
              <a:rPr lang="en" altLang="ko-Kore-KR" sz="5400" b="1" dirty="0">
                <a:solidFill>
                  <a:srgbClr val="00206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11. Inheritance</a:t>
            </a:r>
            <a:br>
              <a:rPr lang="en" altLang="ko-Kore-KR" sz="5400" b="1" dirty="0">
                <a:solidFill>
                  <a:srgbClr val="00206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</a:br>
            <a:endParaRPr lang="en" altLang="ko-Kore-KR" sz="5400" b="1" dirty="0">
              <a:solidFill>
                <a:srgbClr val="002060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2CA3E7-2A25-1741-94DD-74E3C0E1C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67224"/>
            <a:ext cx="9144000" cy="1655762"/>
          </a:xfrm>
        </p:spPr>
        <p:txBody>
          <a:bodyPr>
            <a:normAutofit/>
          </a:bodyPr>
          <a:lstStyle/>
          <a:p>
            <a:endParaRPr kumimoji="1"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r>
              <a:rPr kumimoji="1"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C++ Programming Language</a:t>
            </a:r>
          </a:p>
          <a:p>
            <a:r>
              <a:rPr lang="ko-Kore-KR" altLang="en-US" dirty="0"/>
              <a:t>🧑🏻‍💻</a:t>
            </a:r>
            <a:r>
              <a:rPr lang="ko-KR" altLang="en-US" dirty="0"/>
              <a:t> </a:t>
            </a:r>
            <a:r>
              <a:rPr kumimoji="1"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Go</a:t>
            </a:r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kumimoji="1"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C++</a:t>
            </a:r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ko-Kore-KR" altLang="en-US" dirty="0"/>
              <a:t>👩🏻‍💻</a:t>
            </a:r>
          </a:p>
          <a:p>
            <a:endParaRPr kumimoji="1"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7EF17A19-C2AF-514E-954B-E1B055774880}"/>
              </a:ext>
            </a:extLst>
          </p:cNvPr>
          <p:cNvCxnSpPr/>
          <p:nvPr/>
        </p:nvCxnSpPr>
        <p:spPr>
          <a:xfrm>
            <a:off x="2130055" y="1339703"/>
            <a:ext cx="7931889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73C7D165-BD1E-2F4A-9600-1E7D0BFA9C4C}"/>
              </a:ext>
            </a:extLst>
          </p:cNvPr>
          <p:cNvCxnSpPr/>
          <p:nvPr/>
        </p:nvCxnSpPr>
        <p:spPr>
          <a:xfrm>
            <a:off x="2130055" y="5480456"/>
            <a:ext cx="7931889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737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C8EBD-37F9-0B41-AEE4-50AD7BD9D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60" y="0"/>
            <a:ext cx="11840003" cy="1325563"/>
          </a:xfrm>
        </p:spPr>
        <p:txBody>
          <a:bodyPr>
            <a:normAutofit/>
          </a:bodyPr>
          <a:lstStyle/>
          <a:p>
            <a:r>
              <a:rPr kumimoji="1" lang="en-US" altLang="ko-KR" sz="4000" dirty="0">
                <a:ea typeface="DX영화자막 M" panose="02020600000000000000" pitchFamily="18" charset="-127"/>
              </a:rPr>
              <a:t>Overriding</a:t>
            </a:r>
            <a:endParaRPr kumimoji="1" lang="ko-KR" altLang="en-US" sz="4000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99C4588-4FBA-DC41-BB56-982FCEE44C03}"/>
              </a:ext>
            </a:extLst>
          </p:cNvPr>
          <p:cNvCxnSpPr>
            <a:cxnSpLocks/>
          </p:cNvCxnSpPr>
          <p:nvPr/>
        </p:nvCxnSpPr>
        <p:spPr>
          <a:xfrm>
            <a:off x="237460" y="978196"/>
            <a:ext cx="11656830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FE6B69A-A4C0-104F-A15F-D8E9FFC887EC}"/>
              </a:ext>
            </a:extLst>
          </p:cNvPr>
          <p:cNvSpPr txBox="1">
            <a:spLocks/>
          </p:cNvSpPr>
          <p:nvPr/>
        </p:nvSpPr>
        <p:spPr>
          <a:xfrm>
            <a:off x="237460" y="1268877"/>
            <a:ext cx="8247322" cy="622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en-US" altLang="ko-KR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Definition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96EE3D-9608-5B4C-B954-6C5CE2021A07}"/>
              </a:ext>
            </a:extLst>
          </p:cNvPr>
          <p:cNvSpPr txBox="1"/>
          <p:nvPr/>
        </p:nvSpPr>
        <p:spPr>
          <a:xfrm>
            <a:off x="584199" y="1905064"/>
            <a:ext cx="1108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400" dirty="0"/>
              <a:t>자식</a:t>
            </a:r>
            <a:r>
              <a:rPr kumimoji="1" lang="ko-KR" altLang="en-US" sz="2400" dirty="0"/>
              <a:t> 클래스가 부모 클래스로부터 상속 받은 멤버 함수를 무시하고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같은 이름의 함수를 새롭게 정의하는 것을 의미</a:t>
            </a:r>
            <a:endParaRPr kumimoji="1" lang="en-US" altLang="ko-KR" sz="2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3E9F4D-841E-7A49-827D-3A2F05AF83F1}"/>
              </a:ext>
            </a:extLst>
          </p:cNvPr>
          <p:cNvSpPr/>
          <p:nvPr/>
        </p:nvSpPr>
        <p:spPr>
          <a:xfrm>
            <a:off x="584199" y="3023462"/>
            <a:ext cx="113100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sz="2400" dirty="0"/>
              <a:t>즉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다르게 말하자면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자식 클래스는 상속받은 멤버 함수를 그대로 사용하여도 </a:t>
            </a:r>
            <a:endParaRPr kumimoji="1" lang="en-US" altLang="ko-KR" sz="2400" dirty="0"/>
          </a:p>
          <a:p>
            <a:r>
              <a:rPr kumimoji="1" lang="ko-KR" altLang="en-US" sz="2400" dirty="0"/>
              <a:t>되지만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자신의 클래스에 필요한 동작을 위해 해당 멤버 함수를 재정의하여 사용할 수 있도록 한 것</a:t>
            </a:r>
            <a:endParaRPr kumimoji="1" lang="en-US" altLang="ko-KR" sz="2400" dirty="0"/>
          </a:p>
          <a:p>
            <a:endParaRPr kumimoji="1" lang="en-US" altLang="ko-Kore-KR" sz="2400" dirty="0"/>
          </a:p>
          <a:p>
            <a:r>
              <a:rPr kumimoji="1" lang="en-US" altLang="ko-KR" sz="2400" dirty="0"/>
              <a:t>(</a:t>
            </a:r>
            <a:r>
              <a:rPr kumimoji="1" lang="ko-KR" altLang="en-US" sz="2400" dirty="0"/>
              <a:t>단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오버라이딩은 멤버 함수의 동작만을 재정의 하는 것이므로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함수의 원형은 </a:t>
            </a:r>
            <a:endParaRPr kumimoji="1" lang="en-US" altLang="ko-KR" sz="2400" dirty="0"/>
          </a:p>
          <a:p>
            <a:r>
              <a:rPr kumimoji="1" lang="ko-KR" altLang="en-US" sz="2400" dirty="0"/>
              <a:t>     기존 멤버 함수와 같아야 한다</a:t>
            </a:r>
            <a:r>
              <a:rPr kumimoji="1" lang="en-US" altLang="ko-KR" sz="2400" dirty="0"/>
              <a:t>.)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19001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91E2E-62CE-764A-8FEA-00C33BEEB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87651"/>
            <a:ext cx="9144000" cy="1104899"/>
          </a:xfrm>
        </p:spPr>
        <p:txBody>
          <a:bodyPr>
            <a:normAutofit/>
          </a:bodyPr>
          <a:lstStyle/>
          <a:p>
            <a:r>
              <a:rPr kumimoji="1" lang="en-US" altLang="ko-KR" sz="5400" b="1" cap="all" dirty="0">
                <a:solidFill>
                  <a:srgbClr val="00206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Example</a:t>
            </a:r>
            <a:endParaRPr lang="en" altLang="ko-KR" sz="5400" b="1" cap="all" dirty="0">
              <a:solidFill>
                <a:srgbClr val="002060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7EF17A19-C2AF-514E-954B-E1B055774880}"/>
              </a:ext>
            </a:extLst>
          </p:cNvPr>
          <p:cNvCxnSpPr/>
          <p:nvPr/>
        </p:nvCxnSpPr>
        <p:spPr>
          <a:xfrm>
            <a:off x="2130055" y="1339703"/>
            <a:ext cx="7931889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73C7D165-BD1E-2F4A-9600-1E7D0BFA9C4C}"/>
              </a:ext>
            </a:extLst>
          </p:cNvPr>
          <p:cNvCxnSpPr/>
          <p:nvPr/>
        </p:nvCxnSpPr>
        <p:spPr>
          <a:xfrm>
            <a:off x="2130055" y="5480456"/>
            <a:ext cx="7931889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948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91E2E-62CE-764A-8FEA-00C33BEEB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533267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Thank You</a:t>
            </a:r>
            <a:endParaRPr lang="en" altLang="ko-KR" b="1" cap="all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7EF17A19-C2AF-514E-954B-E1B055774880}"/>
              </a:ext>
            </a:extLst>
          </p:cNvPr>
          <p:cNvCxnSpPr/>
          <p:nvPr/>
        </p:nvCxnSpPr>
        <p:spPr>
          <a:xfrm>
            <a:off x="2130055" y="1339703"/>
            <a:ext cx="7931889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73C7D165-BD1E-2F4A-9600-1E7D0BFA9C4C}"/>
              </a:ext>
            </a:extLst>
          </p:cNvPr>
          <p:cNvCxnSpPr/>
          <p:nvPr/>
        </p:nvCxnSpPr>
        <p:spPr>
          <a:xfrm>
            <a:off x="2130055" y="5480456"/>
            <a:ext cx="7931889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800D13-5318-F04E-B844-8508BEF025DA}"/>
              </a:ext>
            </a:extLst>
          </p:cNvPr>
          <p:cNvSpPr/>
          <p:nvPr/>
        </p:nvSpPr>
        <p:spPr>
          <a:xfrm>
            <a:off x="5287925" y="4114430"/>
            <a:ext cx="1616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dirty="0"/>
              <a:t>🧑🏻‍💻</a:t>
            </a:r>
            <a:r>
              <a:rPr lang="ko-KR" altLang="en-US" dirty="0"/>
              <a:t> </a:t>
            </a:r>
            <a:r>
              <a:rPr kumimoji="1"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Go</a:t>
            </a:r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kumimoji="1"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C++</a:t>
            </a:r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ko-Kore-KR" altLang="en-US" dirty="0"/>
              <a:t>👩🏻‍💻</a:t>
            </a:r>
          </a:p>
        </p:txBody>
      </p:sp>
    </p:spTree>
    <p:extLst>
      <p:ext uri="{BB962C8B-B14F-4D97-AF65-F5344CB8AC3E}">
        <p14:creationId xmlns:p14="http://schemas.microsoft.com/office/powerpoint/2010/main" val="1363553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C8EBD-37F9-0B41-AEE4-50AD7BD9D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180" y="-63795"/>
            <a:ext cx="10515600" cy="1325563"/>
          </a:xfrm>
        </p:spPr>
        <p:txBody>
          <a:bodyPr/>
          <a:lstStyle/>
          <a:p>
            <a:r>
              <a:rPr kumimoji="1"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Agenda</a:t>
            </a:r>
            <a:endParaRPr kumimoji="1" lang="ko-KR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898F6B-1A4F-D64A-BDC1-429B301F4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180" y="1528466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sz="3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kumimoji="1" lang="ko-KR" altLang="en-US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상속 </a:t>
            </a:r>
            <a:r>
              <a:rPr kumimoji="1" lang="en-US" altLang="ko-KR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(</a:t>
            </a:r>
            <a:r>
              <a:rPr kumimoji="1" lang="en-US" altLang="ko-KR" sz="32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Inheritance</a:t>
            </a:r>
            <a:r>
              <a:rPr kumimoji="1" lang="en-US" altLang="ko-KR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)</a:t>
            </a:r>
          </a:p>
          <a:p>
            <a:pPr>
              <a:lnSpc>
                <a:spcPct val="100000"/>
              </a:lnSpc>
            </a:pPr>
            <a:r>
              <a:rPr kumimoji="1" lang="en-US" altLang="ko-KR" sz="3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kumimoji="1" lang="ko-KR" altLang="en-US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자식</a:t>
            </a:r>
            <a:r>
              <a:rPr kumimoji="1" lang="en-US" altLang="ko-KR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kumimoji="1" lang="ko-KR" altLang="en-US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클래스 </a:t>
            </a:r>
            <a:r>
              <a:rPr kumimoji="1" lang="en-US" altLang="ko-KR" sz="32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(child class)</a:t>
            </a:r>
          </a:p>
          <a:p>
            <a:pPr>
              <a:lnSpc>
                <a:spcPct val="100000"/>
              </a:lnSpc>
            </a:pPr>
            <a:r>
              <a:rPr kumimoji="1" lang="en-US" altLang="ko-KR" sz="32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kumimoji="1" lang="ko-KR" altLang="en-US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오버 라이딩 </a:t>
            </a:r>
            <a:r>
              <a:rPr kumimoji="1" lang="en-US" altLang="ko-KR" sz="32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(</a:t>
            </a:r>
            <a:r>
              <a:rPr lang="en-US" altLang="ko-KR" sz="3200" dirty="0"/>
              <a:t>Overriding) </a:t>
            </a:r>
            <a:endParaRPr kumimoji="1" lang="en-US" altLang="ko-KR" sz="32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1CBB3CE1-182B-5146-816B-0AA231B278F8}"/>
              </a:ext>
            </a:extLst>
          </p:cNvPr>
          <p:cNvCxnSpPr>
            <a:cxnSpLocks/>
          </p:cNvCxnSpPr>
          <p:nvPr/>
        </p:nvCxnSpPr>
        <p:spPr>
          <a:xfrm>
            <a:off x="237460" y="978196"/>
            <a:ext cx="11656830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CCE99264-8122-1E46-A3E7-955E274C6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922" y="3252877"/>
            <a:ext cx="2893625" cy="289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328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91E2E-62CE-764A-8FEA-00C33BEEB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057400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ko-KR" sz="5400" b="1" dirty="0">
                <a:solidFill>
                  <a:srgbClr val="00206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Inheritance</a:t>
            </a:r>
            <a:br>
              <a:rPr kumimoji="1" lang="en-US" altLang="ko-KR" sz="5400" b="1" dirty="0">
                <a:solidFill>
                  <a:srgbClr val="00206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</a:br>
            <a:endParaRPr lang="en" altLang="ko-KR" sz="5400" b="1" cap="all" dirty="0">
              <a:solidFill>
                <a:srgbClr val="002060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7EF17A19-C2AF-514E-954B-E1B055774880}"/>
              </a:ext>
            </a:extLst>
          </p:cNvPr>
          <p:cNvCxnSpPr/>
          <p:nvPr/>
        </p:nvCxnSpPr>
        <p:spPr>
          <a:xfrm>
            <a:off x="2130055" y="1339703"/>
            <a:ext cx="7931889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73C7D165-BD1E-2F4A-9600-1E7D0BFA9C4C}"/>
              </a:ext>
            </a:extLst>
          </p:cNvPr>
          <p:cNvCxnSpPr/>
          <p:nvPr/>
        </p:nvCxnSpPr>
        <p:spPr>
          <a:xfrm>
            <a:off x="2130055" y="5480456"/>
            <a:ext cx="7931889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284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C8EBD-37F9-0B41-AEE4-50AD7BD9D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60" y="0"/>
            <a:ext cx="11840003" cy="1325563"/>
          </a:xfrm>
        </p:spPr>
        <p:txBody>
          <a:bodyPr>
            <a:normAutofit/>
          </a:bodyPr>
          <a:lstStyle/>
          <a:p>
            <a:r>
              <a:rPr kumimoji="1" lang="en-US" altLang="ko-KR" sz="4000" dirty="0">
                <a:ea typeface="DX영화자막 M" panose="02020600000000000000" pitchFamily="18" charset="-127"/>
              </a:rPr>
              <a:t>Inheritance</a:t>
            </a:r>
            <a:endParaRPr kumimoji="1" lang="ko-KR" altLang="en-US" sz="4000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99C4588-4FBA-DC41-BB56-982FCEE44C03}"/>
              </a:ext>
            </a:extLst>
          </p:cNvPr>
          <p:cNvCxnSpPr>
            <a:cxnSpLocks/>
          </p:cNvCxnSpPr>
          <p:nvPr/>
        </p:nvCxnSpPr>
        <p:spPr>
          <a:xfrm>
            <a:off x="237460" y="978196"/>
            <a:ext cx="11656830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FE6B69A-A4C0-104F-A15F-D8E9FFC887EC}"/>
              </a:ext>
            </a:extLst>
          </p:cNvPr>
          <p:cNvSpPr txBox="1">
            <a:spLocks/>
          </p:cNvSpPr>
          <p:nvPr/>
        </p:nvSpPr>
        <p:spPr>
          <a:xfrm>
            <a:off x="237460" y="1268877"/>
            <a:ext cx="8247322" cy="622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ko-KR" altLang="en-US" sz="2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상속</a:t>
            </a:r>
            <a:r>
              <a:rPr kumimoji="1"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(Inheritance)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03AC04-D4CE-F542-ADF9-D648F3B9A829}"/>
              </a:ext>
            </a:extLst>
          </p:cNvPr>
          <p:cNvSpPr/>
          <p:nvPr/>
        </p:nvSpPr>
        <p:spPr>
          <a:xfrm>
            <a:off x="456777" y="1891771"/>
            <a:ext cx="1115102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/>
              <a:t>상속은 높은 코드 </a:t>
            </a:r>
            <a:r>
              <a:rPr lang="ko-KR" altLang="en-US" sz="2000" dirty="0" err="1"/>
              <a:t>재활용성을</a:t>
            </a:r>
            <a:r>
              <a:rPr lang="ko-KR" altLang="en-US" sz="2000" dirty="0"/>
              <a:t> 제공하며</a:t>
            </a:r>
            <a:r>
              <a:rPr lang="en-US" altLang="ko-KR" sz="2000" dirty="0"/>
              <a:t>, </a:t>
            </a:r>
            <a:r>
              <a:rPr lang="ko-KR" altLang="en-US" sz="2000" dirty="0"/>
              <a:t>클래스 간의 계층적 관계를 구성하게 함으로써 </a:t>
            </a:r>
            <a:r>
              <a:rPr lang="ko-KR" altLang="en-US" sz="2000" dirty="0" err="1"/>
              <a:t>다형성의</a:t>
            </a:r>
            <a:r>
              <a:rPr lang="ko-KR" altLang="en-US" sz="2000" dirty="0"/>
              <a:t> 문법적 토대를 마련해줍니다</a:t>
            </a:r>
            <a:r>
              <a:rPr lang="en-US" altLang="ko-KR" sz="2000" dirty="0"/>
              <a:t>. </a:t>
            </a:r>
            <a:r>
              <a:rPr lang="ko-KR" altLang="en-US" sz="2000" dirty="0"/>
              <a:t>이러한 이유로 인해 객체 지향 프로그래밍에서 상속은 중요한 특징 중에 하나입니다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D013307-DAEB-0842-9D65-E06B8887CCEB}"/>
              </a:ext>
            </a:extLst>
          </p:cNvPr>
          <p:cNvSpPr txBox="1">
            <a:spLocks/>
          </p:cNvSpPr>
          <p:nvPr/>
        </p:nvSpPr>
        <p:spPr>
          <a:xfrm>
            <a:off x="237460" y="3078753"/>
            <a:ext cx="8247322" cy="622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600" dirty="0"/>
              <a:t>클래스 상속</a:t>
            </a:r>
            <a:r>
              <a:rPr lang="en-US" altLang="ko-KR" dirty="0"/>
              <a:t>(Class Inheritance)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EE330D7-F2B6-4C4E-9E03-B8F36144707E}"/>
              </a:ext>
            </a:extLst>
          </p:cNvPr>
          <p:cNvSpPr/>
          <p:nvPr/>
        </p:nvSpPr>
        <p:spPr>
          <a:xfrm>
            <a:off x="456777" y="3670518"/>
            <a:ext cx="1149776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2400" dirty="0">
                <a:solidFill>
                  <a:srgbClr val="000000"/>
                </a:solidFill>
                <a:latin typeface="Arial" panose="020B0604020202020204" pitchFamily="34" charset="0"/>
              </a:rPr>
              <a:t>C++</a:t>
            </a:r>
            <a:r>
              <a:rPr lang="ko-KR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에서 클래스 상속이란 기존에 정의되어 있는 클래스의 모든 멤버 변수와 </a:t>
            </a:r>
            <a:endParaRPr lang="en-US" altLang="ko-KR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ko-KR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멤버 함수를 물려받아</a:t>
            </a:r>
            <a:r>
              <a:rPr lang="en-US" altLang="ko-KR" sz="2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새로운 클래스를 작성하는 것을 의미</a:t>
            </a:r>
            <a:endParaRPr lang="en-US" altLang="ko-KR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ko-KR" altLang="en-US" sz="2400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기존에 정의되어 있는 클래스</a:t>
            </a:r>
          </a:p>
          <a:p>
            <a:pPr marL="457200"/>
            <a:r>
              <a:rPr lang="ko-KR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기초 클래스</a:t>
            </a:r>
            <a:r>
              <a:rPr lang="en-US" altLang="ko-KR" sz="24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" altLang="ko-Kore-KR" sz="2400" dirty="0">
                <a:solidFill>
                  <a:srgbClr val="000000"/>
                </a:solidFill>
                <a:latin typeface="Arial" panose="020B0604020202020204" pitchFamily="34" charset="0"/>
              </a:rPr>
              <a:t>basic class), </a:t>
            </a:r>
            <a:r>
              <a:rPr lang="ko-KR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부모 클래스 </a:t>
            </a:r>
            <a:r>
              <a:rPr lang="en-US" altLang="ko-KR" sz="24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" altLang="ko-Kore-KR" sz="2400" dirty="0">
                <a:solidFill>
                  <a:srgbClr val="000000"/>
                </a:solidFill>
                <a:latin typeface="Arial" panose="020B0604020202020204" pitchFamily="34" charset="0"/>
              </a:rPr>
              <a:t>parent class) , </a:t>
            </a:r>
            <a:r>
              <a:rPr lang="ko-KR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상위 클래스 </a:t>
            </a:r>
            <a:r>
              <a:rPr lang="en-US" altLang="ko-KR" sz="24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" altLang="ko-Kore-KR" sz="2400" dirty="0">
                <a:solidFill>
                  <a:srgbClr val="000000"/>
                </a:solidFill>
                <a:latin typeface="Arial" panose="020B0604020202020204" pitchFamily="34" charset="0"/>
              </a:rPr>
              <a:t>super class) </a:t>
            </a:r>
            <a:endParaRPr lang="en" altLang="ko-Kore-KR" sz="2400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상속된 새로운 클래스</a:t>
            </a:r>
          </a:p>
          <a:p>
            <a:pPr marL="457200"/>
            <a:r>
              <a:rPr lang="ko-KR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파생 클래스</a:t>
            </a:r>
            <a:r>
              <a:rPr lang="en-US" altLang="ko-KR" sz="24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" altLang="ko-Kore-KR" sz="2400" dirty="0">
                <a:solidFill>
                  <a:srgbClr val="000000"/>
                </a:solidFill>
                <a:latin typeface="Arial" panose="020B0604020202020204" pitchFamily="34" charset="0"/>
              </a:rPr>
              <a:t>derived class), </a:t>
            </a:r>
            <a:r>
              <a:rPr lang="ko-KR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자식 클래스 </a:t>
            </a:r>
            <a:r>
              <a:rPr lang="en-US" altLang="ko-KR" sz="24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" altLang="ko-Kore-KR" sz="2400" dirty="0">
                <a:solidFill>
                  <a:srgbClr val="000000"/>
                </a:solidFill>
                <a:latin typeface="Arial" panose="020B0604020202020204" pitchFamily="34" charset="0"/>
              </a:rPr>
              <a:t>child class) , </a:t>
            </a:r>
            <a:r>
              <a:rPr lang="ko-KR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하위 클래스 </a:t>
            </a:r>
            <a:r>
              <a:rPr lang="en-US" altLang="ko-KR" sz="24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" altLang="ko-Kore-KR" sz="2400" dirty="0">
                <a:solidFill>
                  <a:srgbClr val="000000"/>
                </a:solidFill>
                <a:latin typeface="Arial" panose="020B0604020202020204" pitchFamily="34" charset="0"/>
              </a:rPr>
              <a:t>sub class) </a:t>
            </a:r>
            <a:endParaRPr lang="en" altLang="ko-Kore-KR" sz="2400" dirty="0"/>
          </a:p>
          <a:p>
            <a:br>
              <a:rPr lang="en" altLang="ko-Kore-KR" sz="2400" dirty="0"/>
            </a:br>
            <a:endParaRPr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88505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91E2E-62CE-764A-8FEA-00C33BEEB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057400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ko-KR" sz="5400" b="1" dirty="0">
                <a:solidFill>
                  <a:srgbClr val="00206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Child Class</a:t>
            </a:r>
            <a:br>
              <a:rPr kumimoji="1" lang="en-US" altLang="ko-KR" sz="5400" b="1" dirty="0">
                <a:solidFill>
                  <a:srgbClr val="00206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</a:br>
            <a:endParaRPr lang="en" altLang="ko-KR" sz="5400" b="1" cap="all" dirty="0">
              <a:solidFill>
                <a:srgbClr val="002060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7EF17A19-C2AF-514E-954B-E1B055774880}"/>
              </a:ext>
            </a:extLst>
          </p:cNvPr>
          <p:cNvCxnSpPr/>
          <p:nvPr/>
        </p:nvCxnSpPr>
        <p:spPr>
          <a:xfrm>
            <a:off x="2130055" y="1339703"/>
            <a:ext cx="7931889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73C7D165-BD1E-2F4A-9600-1E7D0BFA9C4C}"/>
              </a:ext>
            </a:extLst>
          </p:cNvPr>
          <p:cNvCxnSpPr/>
          <p:nvPr/>
        </p:nvCxnSpPr>
        <p:spPr>
          <a:xfrm>
            <a:off x="2130055" y="5480456"/>
            <a:ext cx="7931889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468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C8EBD-37F9-0B41-AEE4-50AD7BD9D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60" y="0"/>
            <a:ext cx="11840003" cy="1325563"/>
          </a:xfrm>
        </p:spPr>
        <p:txBody>
          <a:bodyPr>
            <a:normAutofit/>
          </a:bodyPr>
          <a:lstStyle/>
          <a:p>
            <a:r>
              <a:rPr kumimoji="1" lang="en-US" altLang="ko-KR" sz="4000" dirty="0">
                <a:ea typeface="DX영화자막 M" panose="02020600000000000000" pitchFamily="18" charset="-127"/>
              </a:rPr>
              <a:t>Inheritance</a:t>
            </a:r>
            <a:endParaRPr kumimoji="1" lang="ko-KR" altLang="en-US" sz="4000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99C4588-4FBA-DC41-BB56-982FCEE44C03}"/>
              </a:ext>
            </a:extLst>
          </p:cNvPr>
          <p:cNvCxnSpPr>
            <a:cxnSpLocks/>
          </p:cNvCxnSpPr>
          <p:nvPr/>
        </p:nvCxnSpPr>
        <p:spPr>
          <a:xfrm>
            <a:off x="237460" y="978196"/>
            <a:ext cx="11656830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FE6B69A-A4C0-104F-A15F-D8E9FFC887EC}"/>
              </a:ext>
            </a:extLst>
          </p:cNvPr>
          <p:cNvSpPr txBox="1">
            <a:spLocks/>
          </p:cNvSpPr>
          <p:nvPr/>
        </p:nvSpPr>
        <p:spPr>
          <a:xfrm>
            <a:off x="237460" y="1268877"/>
            <a:ext cx="8247322" cy="622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ko-KR" altLang="en-US" sz="2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자식 클래스</a:t>
            </a:r>
            <a:r>
              <a:rPr kumimoji="1"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(Child Class)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03AC04-D4CE-F542-ADF9-D648F3B9A829}"/>
              </a:ext>
            </a:extLst>
          </p:cNvPr>
          <p:cNvSpPr/>
          <p:nvPr/>
        </p:nvSpPr>
        <p:spPr>
          <a:xfrm>
            <a:off x="456777" y="1891771"/>
            <a:ext cx="1115102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기초 클래스 </a:t>
            </a:r>
            <a:r>
              <a:rPr lang="en-US" altLang="ko-KR" sz="2400" dirty="0"/>
              <a:t>(</a:t>
            </a:r>
            <a:r>
              <a:rPr lang="en" altLang="ko-Kore-KR" sz="2400" dirty="0"/>
              <a:t>basic class) </a:t>
            </a:r>
            <a:r>
              <a:rPr lang="ko-KR" altLang="en-US" sz="2400" dirty="0"/>
              <a:t>의 멤버 변수와 멤버 함수들을 모두 물려받아 새롭게 작성된 클래스를 의미</a:t>
            </a:r>
            <a:endParaRPr lang="en-US" altLang="ko-KR" sz="2400" dirty="0"/>
          </a:p>
          <a:p>
            <a:endParaRPr lang="ko-KR" altLang="en-US" sz="2400" dirty="0"/>
          </a:p>
          <a:p>
            <a:r>
              <a:rPr lang="ko-KR" altLang="en-US" sz="2400" dirty="0"/>
              <a:t>다른 이름으로는 자식 클래스 </a:t>
            </a:r>
            <a:r>
              <a:rPr lang="en-US" altLang="ko-KR" sz="2400" dirty="0"/>
              <a:t>(</a:t>
            </a:r>
            <a:r>
              <a:rPr lang="en" altLang="ko-Kore-KR" sz="2400" dirty="0"/>
              <a:t>child class) , </a:t>
            </a:r>
            <a:r>
              <a:rPr lang="ko-KR" altLang="en-US" sz="2400" dirty="0"/>
              <a:t>하위 클래스 </a:t>
            </a:r>
            <a:r>
              <a:rPr lang="en-US" altLang="ko-KR" sz="2400" dirty="0"/>
              <a:t>(</a:t>
            </a:r>
            <a:r>
              <a:rPr lang="en" altLang="ko-Kore-KR" sz="2400" dirty="0"/>
              <a:t>sub class)</a:t>
            </a:r>
            <a:r>
              <a:rPr lang="ko-KR" altLang="en-US" sz="2400" dirty="0" err="1"/>
              <a:t>라고</a:t>
            </a:r>
            <a:r>
              <a:rPr lang="ko-KR" altLang="en-US" sz="2400" dirty="0"/>
              <a:t> 불림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3529219-F02A-1947-9099-F9D17B45AADC}"/>
              </a:ext>
            </a:extLst>
          </p:cNvPr>
          <p:cNvSpPr txBox="1">
            <a:spLocks/>
          </p:cNvSpPr>
          <p:nvPr/>
        </p:nvSpPr>
        <p:spPr>
          <a:xfrm>
            <a:off x="237460" y="3892760"/>
            <a:ext cx="8247322" cy="622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ko-KR" altLang="en-US" sz="2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상속의 장점</a:t>
            </a:r>
            <a:endParaRPr kumimoji="1"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8BFE73-A3B2-5547-A428-13B8033D076B}"/>
              </a:ext>
            </a:extLst>
          </p:cNvPr>
          <p:cNvSpPr txBox="1"/>
          <p:nvPr/>
        </p:nvSpPr>
        <p:spPr>
          <a:xfrm>
            <a:off x="633670" y="4515654"/>
            <a:ext cx="106185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kumimoji="1" lang="ko-Kore-KR" altLang="en-US" sz="2400" dirty="0"/>
              <a:t>기존에</a:t>
            </a:r>
            <a:r>
              <a:rPr kumimoji="1" lang="ko-KR" altLang="en-US" sz="2400" dirty="0"/>
              <a:t> 작성된 클래스를 재활용 가능</a:t>
            </a:r>
            <a:endParaRPr kumimoji="1" lang="en-US" altLang="ko-KR" sz="2400" dirty="0"/>
          </a:p>
          <a:p>
            <a:pPr marL="457200" indent="-457200">
              <a:buAutoNum type="arabicPeriod"/>
            </a:pPr>
            <a:endParaRPr kumimoji="1" lang="en-US" altLang="ko-KR" sz="2400" dirty="0"/>
          </a:p>
          <a:p>
            <a:r>
              <a:rPr kumimoji="1" lang="en-US" altLang="ko-KR" sz="2400" dirty="0"/>
              <a:t>2.</a:t>
            </a:r>
            <a:r>
              <a:rPr kumimoji="1" lang="ko-KR" altLang="en-US" sz="2400" dirty="0"/>
              <a:t> 공통적인 부분은 기초 클래스에 미리 작성하여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파생클래스에서 중복되는</a:t>
            </a:r>
            <a:endParaRPr kumimoji="1" lang="en-US" altLang="ko-KR" sz="2400" dirty="0"/>
          </a:p>
          <a:p>
            <a:r>
              <a:rPr kumimoji="1" lang="ko-KR" altLang="en-US" sz="2400" dirty="0"/>
              <a:t>   부분을 따로 만들지 않아도 된다</a:t>
            </a:r>
            <a:r>
              <a:rPr kumimoji="1" lang="en-US" altLang="ko-KR" sz="2400" dirty="0"/>
              <a:t>.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70130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C8EBD-37F9-0B41-AEE4-50AD7BD9D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60" y="0"/>
            <a:ext cx="11840003" cy="1325563"/>
          </a:xfrm>
        </p:spPr>
        <p:txBody>
          <a:bodyPr>
            <a:normAutofit/>
          </a:bodyPr>
          <a:lstStyle/>
          <a:p>
            <a:r>
              <a:rPr kumimoji="1" lang="en-US" altLang="ko-KR" sz="4000" dirty="0">
                <a:ea typeface="DX영화자막 M" panose="02020600000000000000" pitchFamily="18" charset="-127"/>
              </a:rPr>
              <a:t>Inheritance</a:t>
            </a:r>
            <a:endParaRPr kumimoji="1" lang="ko-KR" altLang="en-US" sz="4000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99C4588-4FBA-DC41-BB56-982FCEE44C03}"/>
              </a:ext>
            </a:extLst>
          </p:cNvPr>
          <p:cNvCxnSpPr>
            <a:cxnSpLocks/>
          </p:cNvCxnSpPr>
          <p:nvPr/>
        </p:nvCxnSpPr>
        <p:spPr>
          <a:xfrm>
            <a:off x="237460" y="978196"/>
            <a:ext cx="11656830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FE6B69A-A4C0-104F-A15F-D8E9FFC887EC}"/>
              </a:ext>
            </a:extLst>
          </p:cNvPr>
          <p:cNvSpPr txBox="1">
            <a:spLocks/>
          </p:cNvSpPr>
          <p:nvPr/>
        </p:nvSpPr>
        <p:spPr>
          <a:xfrm>
            <a:off x="237460" y="1181629"/>
            <a:ext cx="8247322" cy="622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ko-KR" altLang="en-US" sz="2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자식 클래스</a:t>
            </a:r>
            <a:r>
              <a:rPr kumimoji="1"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(Child Class)</a:t>
            </a:r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선언</a:t>
            </a:r>
            <a:endParaRPr kumimoji="1"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DED9CCA-D81F-8F45-97F0-B65340509B1E}"/>
              </a:ext>
            </a:extLst>
          </p:cNvPr>
          <p:cNvSpPr/>
          <p:nvPr/>
        </p:nvSpPr>
        <p:spPr>
          <a:xfrm>
            <a:off x="419100" y="1754846"/>
            <a:ext cx="10718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00000"/>
                </a:solidFill>
                <a:latin typeface="Arial" panose="020B0604020202020204" pitchFamily="34" charset="0"/>
              </a:rPr>
              <a:t>1. </a:t>
            </a:r>
            <a:r>
              <a:rPr lang="ko-KR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기존 클래스가 하나일 경우 </a:t>
            </a:r>
            <a:r>
              <a:rPr lang="en-US" altLang="ko-KR" sz="2400" dirty="0">
                <a:solidFill>
                  <a:srgbClr val="000000"/>
                </a:solidFill>
                <a:latin typeface="Arial" panose="020B0604020202020204" pitchFamily="34" charset="0"/>
              </a:rPr>
              <a:t>( </a:t>
            </a:r>
            <a:r>
              <a:rPr lang="ko-KR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단일 상속 </a:t>
            </a:r>
            <a:r>
              <a:rPr lang="en-US" altLang="ko-KR" sz="240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endParaRPr lang="ko-KR" altLang="en-US" sz="2400" dirty="0"/>
          </a:p>
          <a:p>
            <a:r>
              <a:rPr lang="en" altLang="ko-Kore-KR" sz="2400" dirty="0">
                <a:solidFill>
                  <a:srgbClr val="000000"/>
                </a:solidFill>
                <a:latin typeface="Arial" panose="020B0604020202020204" pitchFamily="34" charset="0"/>
                <a:sym typeface="Wingdings" pitchFamily="2" charset="2"/>
              </a:rPr>
              <a:t> </a:t>
            </a:r>
            <a:r>
              <a:rPr lang="en" altLang="ko-Kore-KR" sz="2400" dirty="0">
                <a:solidFill>
                  <a:srgbClr val="000000"/>
                </a:solidFill>
                <a:latin typeface="Arial" panose="020B0604020202020204" pitchFamily="34" charset="0"/>
              </a:rPr>
              <a:t>class [</a:t>
            </a:r>
            <a:r>
              <a:rPr lang="ko-KR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클래스 이름</a:t>
            </a:r>
            <a:r>
              <a:rPr lang="en-US" altLang="ko-KR" sz="2400" dirty="0">
                <a:solidFill>
                  <a:srgbClr val="000000"/>
                </a:solidFill>
                <a:latin typeface="Arial" panose="020B0604020202020204" pitchFamily="34" charset="0"/>
              </a:rPr>
              <a:t>] : [</a:t>
            </a:r>
            <a:r>
              <a:rPr lang="ko-KR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접근 제어 지시자</a:t>
            </a:r>
            <a:r>
              <a:rPr lang="en-US" altLang="ko-KR" sz="2400" dirty="0">
                <a:solidFill>
                  <a:srgbClr val="000000"/>
                </a:solidFill>
                <a:latin typeface="Arial" panose="020B0604020202020204" pitchFamily="34" charset="0"/>
              </a:rPr>
              <a:t>] [</a:t>
            </a:r>
            <a:r>
              <a:rPr lang="ko-KR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기존 클래스</a:t>
            </a:r>
            <a:r>
              <a:rPr lang="en-US" altLang="ko-KR" sz="2400" dirty="0">
                <a:solidFill>
                  <a:srgbClr val="000000"/>
                </a:solidFill>
                <a:latin typeface="Arial" panose="020B0604020202020204" pitchFamily="34" charset="0"/>
              </a:rPr>
              <a:t>] { … }</a:t>
            </a:r>
            <a:endParaRPr lang="ko-KR" altLang="en-US" sz="2400" dirty="0"/>
          </a:p>
          <a:p>
            <a:br>
              <a:rPr lang="ko-KR" altLang="en-US" sz="2400" dirty="0"/>
            </a:br>
            <a:r>
              <a:rPr lang="en" altLang="ko-Kore-KR" sz="2400" dirty="0">
                <a:solidFill>
                  <a:srgbClr val="000000"/>
                </a:solidFill>
                <a:latin typeface="Arial" panose="020B0604020202020204" pitchFamily="34" charset="0"/>
              </a:rPr>
              <a:t>ex) class Student : public Person { ...  }  </a:t>
            </a:r>
            <a:endParaRPr lang="en" altLang="ko-Kore-KR" sz="2400" dirty="0"/>
          </a:p>
          <a:p>
            <a:br>
              <a:rPr lang="en" altLang="ko-Kore-KR" sz="2400" dirty="0"/>
            </a:br>
            <a:r>
              <a:rPr lang="en" altLang="ko-Kore-KR" sz="2400" dirty="0"/>
              <a:t>2. </a:t>
            </a:r>
            <a:r>
              <a:rPr lang="ko-KR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기존 클래스가 두 개 이상일 경우 </a:t>
            </a:r>
            <a:r>
              <a:rPr lang="en-US" altLang="ko-KR" sz="2400" dirty="0">
                <a:solidFill>
                  <a:srgbClr val="000000"/>
                </a:solidFill>
                <a:latin typeface="Arial" panose="020B0604020202020204" pitchFamily="34" charset="0"/>
              </a:rPr>
              <a:t>( </a:t>
            </a:r>
            <a:r>
              <a:rPr lang="ko-KR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다중 상속 </a:t>
            </a:r>
            <a:r>
              <a:rPr lang="en-US" altLang="ko-KR" sz="240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endParaRPr lang="ko-KR" altLang="en-US" sz="2400" dirty="0"/>
          </a:p>
          <a:p>
            <a:r>
              <a:rPr lang="en" altLang="ko-Kore-KR" sz="2400" dirty="0">
                <a:solidFill>
                  <a:srgbClr val="000000"/>
                </a:solidFill>
                <a:latin typeface="Arial" panose="020B0604020202020204" pitchFamily="34" charset="0"/>
                <a:sym typeface="Wingdings" pitchFamily="2" charset="2"/>
              </a:rPr>
              <a:t> </a:t>
            </a:r>
            <a:r>
              <a:rPr lang="en" altLang="ko-Kore-KR" sz="2400" dirty="0">
                <a:solidFill>
                  <a:srgbClr val="000000"/>
                </a:solidFill>
                <a:latin typeface="Arial" panose="020B0604020202020204" pitchFamily="34" charset="0"/>
              </a:rPr>
              <a:t>class [</a:t>
            </a:r>
            <a:r>
              <a:rPr lang="ko-KR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클래스 이름</a:t>
            </a:r>
            <a:r>
              <a:rPr lang="en-US" altLang="ko-KR" sz="2400" dirty="0">
                <a:solidFill>
                  <a:srgbClr val="000000"/>
                </a:solidFill>
                <a:latin typeface="Arial" panose="020B0604020202020204" pitchFamily="34" charset="0"/>
              </a:rPr>
              <a:t>] : [[</a:t>
            </a:r>
            <a:r>
              <a:rPr lang="ko-KR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접근 제어 지시자</a:t>
            </a:r>
            <a:r>
              <a:rPr lang="en-US" altLang="ko-KR" sz="2400" dirty="0">
                <a:solidFill>
                  <a:srgbClr val="000000"/>
                </a:solidFill>
                <a:latin typeface="Arial" panose="020B0604020202020204" pitchFamily="34" charset="0"/>
              </a:rPr>
              <a:t>] [</a:t>
            </a:r>
            <a:r>
              <a:rPr lang="ko-KR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기존 클래스</a:t>
            </a:r>
            <a:r>
              <a:rPr lang="en-US" altLang="ko-KR" sz="2400" dirty="0">
                <a:solidFill>
                  <a:srgbClr val="000000"/>
                </a:solidFill>
                <a:latin typeface="Arial" panose="020B0604020202020204" pitchFamily="34" charset="0"/>
              </a:rPr>
              <a:t>1], [</a:t>
            </a:r>
            <a:r>
              <a:rPr lang="ko-KR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접근 제어 지시자</a:t>
            </a:r>
            <a:r>
              <a:rPr lang="en-US" altLang="ko-KR" sz="2400" dirty="0">
                <a:solidFill>
                  <a:srgbClr val="000000"/>
                </a:solidFill>
                <a:latin typeface="Arial" panose="020B0604020202020204" pitchFamily="34" charset="0"/>
              </a:rPr>
              <a:t>] [</a:t>
            </a:r>
            <a:r>
              <a:rPr lang="ko-KR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기존 클래스</a:t>
            </a:r>
            <a:r>
              <a:rPr lang="en-US" altLang="ko-KR" sz="2400" dirty="0">
                <a:solidFill>
                  <a:srgbClr val="000000"/>
                </a:solidFill>
                <a:latin typeface="Arial" panose="020B0604020202020204" pitchFamily="34" charset="0"/>
              </a:rPr>
              <a:t>2], … ]  { … }</a:t>
            </a:r>
            <a:endParaRPr lang="ko-KR" altLang="en-US" sz="2400" dirty="0"/>
          </a:p>
          <a:p>
            <a:br>
              <a:rPr lang="ko-KR" altLang="en-US" sz="2400" dirty="0"/>
            </a:br>
            <a:r>
              <a:rPr lang="en" altLang="ko-Kore-KR" sz="2400" dirty="0">
                <a:solidFill>
                  <a:srgbClr val="000000"/>
                </a:solidFill>
                <a:latin typeface="Arial" panose="020B0604020202020204" pitchFamily="34" charset="0"/>
              </a:rPr>
              <a:t>ex) class </a:t>
            </a:r>
            <a:r>
              <a:rPr lang="en" altLang="ko-Kore-KR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Stduent</a:t>
            </a:r>
            <a:r>
              <a:rPr lang="en" altLang="ko-Kore-KR" sz="2400" dirty="0">
                <a:solidFill>
                  <a:srgbClr val="000000"/>
                </a:solidFill>
                <a:latin typeface="Arial" panose="020B0604020202020204" pitchFamily="34" charset="0"/>
              </a:rPr>
              <a:t> : public Person, public </a:t>
            </a:r>
            <a:r>
              <a:rPr lang="en" altLang="ko-Kore-KR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soccerPlayer</a:t>
            </a:r>
            <a:r>
              <a:rPr lang="en" altLang="ko-Kore-KR" sz="2400" dirty="0">
                <a:solidFill>
                  <a:srgbClr val="000000"/>
                </a:solidFill>
                <a:latin typeface="Arial" panose="020B0604020202020204" pitchFamily="34" charset="0"/>
              </a:rPr>
              <a:t> { … }</a:t>
            </a:r>
            <a:endParaRPr lang="en" altLang="ko-Kore-KR" sz="2400" dirty="0"/>
          </a:p>
          <a:p>
            <a:br>
              <a:rPr lang="en" altLang="ko-Kore-KR" sz="2400" dirty="0"/>
            </a:br>
            <a:r>
              <a:rPr lang="ko-KR" altLang="en-US" sz="2400" dirty="0"/>
              <a:t>단</a:t>
            </a:r>
            <a:r>
              <a:rPr lang="en-US" altLang="ko-KR" sz="2400" dirty="0"/>
              <a:t>)</a:t>
            </a:r>
            <a:r>
              <a:rPr lang="ko-KR" altLang="en-US" sz="2400" dirty="0"/>
              <a:t> </a:t>
            </a:r>
            <a:r>
              <a:rPr lang="ko-KR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만일 접근 제어 </a:t>
            </a:r>
            <a:r>
              <a:rPr lang="ko-KR" alt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지시자를</a:t>
            </a:r>
            <a:r>
              <a:rPr lang="ko-KR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입력하지 않을 경우 </a:t>
            </a:r>
            <a:r>
              <a:rPr lang="en-US" altLang="ko-KR" sz="2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접근 제어 </a:t>
            </a:r>
            <a:r>
              <a:rPr lang="ko-KR" alt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지시자에</a:t>
            </a:r>
            <a:r>
              <a:rPr lang="ko-KR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altLang="ko-KR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latin typeface="Arial" panose="020B0604020202020204" pitchFamily="34" charset="0"/>
              </a:rPr>
              <a:t>      </a:t>
            </a:r>
            <a:r>
              <a:rPr lang="ko-KR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자동으로 </a:t>
            </a:r>
            <a:r>
              <a:rPr lang="en" altLang="ko-Kore-KR" sz="2400" dirty="0">
                <a:solidFill>
                  <a:srgbClr val="000000"/>
                </a:solidFill>
                <a:latin typeface="Arial" panose="020B0604020202020204" pitchFamily="34" charset="0"/>
              </a:rPr>
              <a:t>private </a:t>
            </a:r>
            <a:r>
              <a:rPr lang="ko-KR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이 들어가게 된다</a:t>
            </a:r>
            <a:r>
              <a:rPr lang="en-US" altLang="ko-KR" sz="24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ko-KR" altLang="en-US" sz="2400" dirty="0"/>
          </a:p>
          <a:p>
            <a:br>
              <a:rPr lang="ko-KR" altLang="en-US" sz="2400" dirty="0"/>
            </a:br>
            <a:endParaRPr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80659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C8EBD-37F9-0B41-AEE4-50AD7BD9D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60" y="0"/>
            <a:ext cx="11840003" cy="1325563"/>
          </a:xfrm>
        </p:spPr>
        <p:txBody>
          <a:bodyPr>
            <a:normAutofit/>
          </a:bodyPr>
          <a:lstStyle/>
          <a:p>
            <a:r>
              <a:rPr kumimoji="1" lang="en-US" altLang="ko-KR" sz="4000" dirty="0">
                <a:ea typeface="DX영화자막 M" panose="02020600000000000000" pitchFamily="18" charset="-127"/>
              </a:rPr>
              <a:t>Inheritance</a:t>
            </a:r>
            <a:endParaRPr kumimoji="1" lang="ko-KR" altLang="en-US" sz="4000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99C4588-4FBA-DC41-BB56-982FCEE44C03}"/>
              </a:ext>
            </a:extLst>
          </p:cNvPr>
          <p:cNvCxnSpPr>
            <a:cxnSpLocks/>
          </p:cNvCxnSpPr>
          <p:nvPr/>
        </p:nvCxnSpPr>
        <p:spPr>
          <a:xfrm>
            <a:off x="237460" y="978196"/>
            <a:ext cx="11656830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FE6B69A-A4C0-104F-A15F-D8E9FFC887EC}"/>
              </a:ext>
            </a:extLst>
          </p:cNvPr>
          <p:cNvSpPr txBox="1">
            <a:spLocks/>
          </p:cNvSpPr>
          <p:nvPr/>
        </p:nvSpPr>
        <p:spPr>
          <a:xfrm>
            <a:off x="237460" y="1268877"/>
            <a:ext cx="8247322" cy="622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ko-KR" altLang="en-US" sz="2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자식 클래스</a:t>
            </a:r>
            <a:r>
              <a:rPr kumimoji="1"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(Child Class) </a:t>
            </a:r>
            <a:r>
              <a:rPr kumimoji="1" lang="ko-KR" altLang="en-US" sz="2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특징</a:t>
            </a:r>
            <a:endParaRPr kumimoji="1" lang="en-US" altLang="ko-KR" sz="26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DED7BD-7B3B-1D4D-9FC0-18CCCF088897}"/>
              </a:ext>
            </a:extLst>
          </p:cNvPr>
          <p:cNvSpPr txBox="1"/>
          <p:nvPr/>
        </p:nvSpPr>
        <p:spPr>
          <a:xfrm>
            <a:off x="584200" y="1956393"/>
            <a:ext cx="104521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sz="2600" dirty="0"/>
              <a:t>반드시 자신만의 </a:t>
            </a:r>
            <a:r>
              <a:rPr kumimoji="1" lang="ko-KR" altLang="en-US" sz="2600" dirty="0" err="1"/>
              <a:t>생성자</a:t>
            </a:r>
            <a:r>
              <a:rPr kumimoji="1" lang="en-US" altLang="ko-KR" sz="2600" dirty="0"/>
              <a:t>(Constructor)</a:t>
            </a:r>
            <a:r>
              <a:rPr kumimoji="1" lang="ko-KR" altLang="en-US" sz="2600" dirty="0" err="1"/>
              <a:t>를</a:t>
            </a:r>
            <a:r>
              <a:rPr kumimoji="1" lang="ko-KR" altLang="en-US" sz="2600" dirty="0"/>
              <a:t> 작성</a:t>
            </a:r>
            <a:r>
              <a:rPr kumimoji="1" lang="en-US" altLang="ko-KR" sz="2600" dirty="0"/>
              <a:t> </a:t>
            </a:r>
            <a:r>
              <a:rPr kumimoji="1" lang="ko-KR" altLang="en-US" sz="2600" dirty="0"/>
              <a:t>해야함</a:t>
            </a:r>
            <a:endParaRPr kumimoji="1" lang="en-US" altLang="ko-KR" sz="2600" dirty="0"/>
          </a:p>
          <a:p>
            <a:pPr marL="342900" indent="-342900">
              <a:buAutoNum type="arabicPeriod"/>
            </a:pPr>
            <a:endParaRPr kumimoji="1" lang="en-US" altLang="ko-KR" sz="2600" dirty="0"/>
          </a:p>
          <a:p>
            <a:pPr marL="342900" indent="-342900">
              <a:buAutoNum type="arabicPeriod"/>
            </a:pPr>
            <a:r>
              <a:rPr kumimoji="1" lang="ko-KR" altLang="en-US" sz="2600" dirty="0"/>
              <a:t>기초 클래스의 접근할 수 있는 모든 멤버 변수들이 저장됨</a:t>
            </a:r>
            <a:endParaRPr kumimoji="1" lang="en-US" altLang="ko-KR" sz="2600" dirty="0"/>
          </a:p>
          <a:p>
            <a:pPr marL="342900" indent="-342900">
              <a:buAutoNum type="arabicPeriod"/>
            </a:pPr>
            <a:endParaRPr kumimoji="1" lang="en-US" altLang="ko-KR" sz="2600" dirty="0"/>
          </a:p>
          <a:p>
            <a:pPr marL="342900" indent="-342900">
              <a:buAutoNum type="arabicPeriod"/>
            </a:pPr>
            <a:r>
              <a:rPr kumimoji="1" lang="ko-Kore-KR" altLang="en-US" sz="2600" dirty="0"/>
              <a:t>기초</a:t>
            </a:r>
            <a:r>
              <a:rPr kumimoji="1" lang="ko-KR" altLang="en-US" sz="2600" dirty="0"/>
              <a:t> 클래스의 접근할 수 있는 모든 멤버 함수를 사용할 수 있음</a:t>
            </a:r>
            <a:endParaRPr kumimoji="1" lang="en-US" altLang="ko-KR" sz="2600" dirty="0"/>
          </a:p>
          <a:p>
            <a:pPr marL="342900" indent="-342900">
              <a:buAutoNum type="arabicPeriod"/>
            </a:pPr>
            <a:endParaRPr kumimoji="1" lang="en-US" altLang="ko-KR" sz="2600" dirty="0"/>
          </a:p>
          <a:p>
            <a:pPr marL="342900" indent="-342900">
              <a:buAutoNum type="arabicPeriod"/>
            </a:pPr>
            <a:r>
              <a:rPr kumimoji="1" lang="ko-Kore-KR" altLang="en-US" sz="2600" dirty="0"/>
              <a:t>필요한</a:t>
            </a:r>
            <a:r>
              <a:rPr kumimoji="1" lang="ko-KR" altLang="en-US" sz="2600" dirty="0"/>
              <a:t> 만큼 멤버 변수 또는 함수를 추가할 수 있음</a:t>
            </a:r>
            <a:endParaRPr kumimoji="1" lang="ko-Kore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741066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91E2E-62CE-764A-8FEA-00C33BEEB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540000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ko-KR" sz="5400" b="1" dirty="0">
                <a:solidFill>
                  <a:srgbClr val="00206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Member Function Overriding</a:t>
            </a:r>
            <a:br>
              <a:rPr kumimoji="1" lang="en-US" altLang="ko-KR" sz="5400" b="1" dirty="0">
                <a:solidFill>
                  <a:srgbClr val="00206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</a:br>
            <a:endParaRPr lang="en" altLang="ko-KR" sz="5400" b="1" cap="all" dirty="0">
              <a:solidFill>
                <a:srgbClr val="002060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7EF17A19-C2AF-514E-954B-E1B055774880}"/>
              </a:ext>
            </a:extLst>
          </p:cNvPr>
          <p:cNvCxnSpPr/>
          <p:nvPr/>
        </p:nvCxnSpPr>
        <p:spPr>
          <a:xfrm>
            <a:off x="2130055" y="1339703"/>
            <a:ext cx="7931889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73C7D165-BD1E-2F4A-9600-1E7D0BFA9C4C}"/>
              </a:ext>
            </a:extLst>
          </p:cNvPr>
          <p:cNvCxnSpPr/>
          <p:nvPr/>
        </p:nvCxnSpPr>
        <p:spPr>
          <a:xfrm>
            <a:off x="2130055" y="5480456"/>
            <a:ext cx="7931889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393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3839</TotalTime>
  <Words>476</Words>
  <Application>Microsoft Macintosh PowerPoint</Application>
  <PresentationFormat>와이드스크린</PresentationFormat>
  <Paragraphs>72</Paragraphs>
  <Slides>12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DX영화자막 M</vt:lpstr>
      <vt:lpstr>맑은 고딕</vt:lpstr>
      <vt:lpstr>Arial</vt:lpstr>
      <vt:lpstr>Office 테마</vt:lpstr>
      <vt:lpstr>11. Inheritance </vt:lpstr>
      <vt:lpstr>Agenda</vt:lpstr>
      <vt:lpstr>Inheritance </vt:lpstr>
      <vt:lpstr>Inheritance</vt:lpstr>
      <vt:lpstr>Child Class </vt:lpstr>
      <vt:lpstr>Inheritance</vt:lpstr>
      <vt:lpstr>Inheritance</vt:lpstr>
      <vt:lpstr>Inheritance</vt:lpstr>
      <vt:lpstr>Member Function Overriding </vt:lpstr>
      <vt:lpstr>Overriding</vt:lpstr>
      <vt:lpstr>Example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TRANSFER USING PYTORCH</dc:title>
  <dc:subject/>
  <dc:creator>최하영</dc:creator>
  <cp:keywords/>
  <dc:description/>
  <cp:lastModifiedBy>김진일</cp:lastModifiedBy>
  <cp:revision>276</cp:revision>
  <dcterms:created xsi:type="dcterms:W3CDTF">2020-01-29T05:48:28Z</dcterms:created>
  <dcterms:modified xsi:type="dcterms:W3CDTF">2020-08-01T15:58:07Z</dcterms:modified>
  <cp:category/>
</cp:coreProperties>
</file>