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62" r:id="rId6"/>
    <p:sldId id="293" r:id="rId7"/>
    <p:sldId id="294" r:id="rId8"/>
    <p:sldId id="295" r:id="rId9"/>
    <p:sldId id="296" r:id="rId10"/>
    <p:sldId id="297" r:id="rId11"/>
    <p:sldId id="269" r:id="rId12"/>
    <p:sldId id="299" r:id="rId13"/>
    <p:sldId id="300" r:id="rId14"/>
    <p:sldId id="301" r:id="rId15"/>
    <p:sldId id="298" r:id="rId16"/>
    <p:sldId id="292" r:id="rId17"/>
    <p:sldId id="29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59"/>
    <p:restoredTop sz="89095"/>
  </p:normalViewPr>
  <p:slideViewPr>
    <p:cSldViewPr snapToGrid="0" snapToObjects="1">
      <p:cViewPr>
        <p:scale>
          <a:sx n="56" d="100"/>
          <a:sy n="56" d="100"/>
        </p:scale>
        <p:origin x="8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C9F8-C514-9B40-88B3-EA690398A788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6A1-EC35-C04D-8BC4-3C615E3D8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614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848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1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56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A5A4-38B8-DA4D-BDD1-76A5ED00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F7751-0023-A44E-AB26-2094B816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B214-F56A-D84B-8348-B87D5B7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35011-A4BE-F54C-B7EB-40FF246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FFDCA-7B9C-6C49-93D7-ACE08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1AD7-E273-314C-A539-C356391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86BC-50CA-B445-BBE9-C5555E3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A2CE-1E88-694B-B1BB-02890B3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2990-2199-3044-8023-9567639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DF7F-6004-954B-80B0-D459765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3F48B-A5F8-BE42-811A-45BEB64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8FE5A-7079-A24C-BE02-6F710BDC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27CE-2695-2945-8C5F-FF836B8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6E90B-6367-0640-AD29-15B6BE8C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E381E-CAD1-2143-B06E-DAA264E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5AB2-AFE4-524B-AAFE-3A0CA70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33E8-F10B-764D-A3DB-F894344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2920-8A54-4146-95ED-C58C0F8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CFF34-26DC-7541-B4A9-5DBADEF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48C4-72CA-1244-9926-2F680EA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850-CB43-1145-867D-7E34DA3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2296-829B-224B-A321-1E5DF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CEF2-09F2-C947-B39A-8340DBED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3185-480A-524D-9B75-C15634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C05E9-AED8-0041-A3E7-AF1E2B4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BE19-5392-F046-91CF-834EA79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8877-38DA-A24A-9E36-BD4EB881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40B52-5491-0244-A782-909787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9A86A-E048-7D48-A0B0-B72CFF6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0FCF-9BFF-5D43-9C72-A544A2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791-FAB1-7E4F-A457-B7FF94F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0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138A-8706-2343-A25C-EA813BE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9456B-059A-5E47-9BCD-D283A30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468E-55B6-5445-939A-06388F1D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0843A-321C-2547-B17F-BBB461DFF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2F2F9-E5E1-1E4B-89B2-AE82F33B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17E50-0E2A-054F-9DB7-ACE7590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2DDDA-15B2-2647-9D2C-27E5ED8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CF51-1BEE-7C4A-B50B-5E6E9F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955-3818-4A47-80AC-A33B027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F79C-AC2C-B14B-A6C6-EE5AF5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FE1DB-6B44-8F4F-A46F-73C72D0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67E7-191A-7A4B-B247-0D4BD1B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1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E41C3-981D-584C-A0D9-3F10D17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3AF9-3ADA-5543-AB03-01BB6694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92A1-EBC0-4049-949F-8E016C5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2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1A51-DA17-6145-9F3F-5F392270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E6F2C-C197-8C44-A2DC-9D464C9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C2B6-4396-6E47-85E1-FB72C70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2216-97DD-7549-89CA-978B8BA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60D17-20AF-AD47-91A9-B2D1E164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21BD-FAAF-134B-BD49-F07431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8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7586-275F-7E4E-B1E4-B41EC2C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19C13-0685-C244-AD88-8FF3289A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571A6-6BB9-584E-96F8-3861E22C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C7-FBBC-424D-9F0E-420734F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17ED-1755-564D-981B-AD7F75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D283-32FB-9047-B6CD-9D18DBAF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6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041E0-379E-F147-845A-C3040C46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026AA-85D5-C547-99E4-F54434DC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DE81-1154-394A-91A0-95062C0D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3A9D-7DA6-574C-B71B-76ED99C5C8EA}" type="datetimeFigureOut">
              <a:rPr kumimoji="1" lang="ko-KR" altLang="en-US" smtClean="0"/>
              <a:t>2020. 7. 22.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DC0C-5792-8047-8693-FA94DE32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08A18-A208-B74E-AC01-D2CAFEC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9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9096"/>
            <a:ext cx="9144000" cy="2387600"/>
          </a:xfrm>
        </p:spPr>
        <p:txBody>
          <a:bodyPr>
            <a:normAutofit/>
          </a:bodyPr>
          <a:lstStyle/>
          <a:p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3. C++ Operator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ore-KR" sz="5400" b="1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CA3E7-2A25-1741-94DD-74E3C0E1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224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 Programming Language</a:t>
            </a:r>
          </a:p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Bitwise operator </a:t>
            </a:r>
            <a:endParaRPr kumimoji="1" lang="ko-KR" altLang="en-US" sz="4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BFDC92B-6440-AA42-9A0B-1B60757E6472}"/>
              </a:ext>
            </a:extLst>
          </p:cNvPr>
          <p:cNvSpPr txBox="1">
            <a:spLocks/>
          </p:cNvSpPr>
          <p:nvPr/>
        </p:nvSpPr>
        <p:spPr>
          <a:xfrm>
            <a:off x="624894" y="5223582"/>
            <a:ext cx="11269396" cy="140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D68BA21-8E39-514A-A257-479E1E61C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96157"/>
              </p:ext>
            </p:extLst>
          </p:nvPr>
        </p:nvGraphicFramePr>
        <p:xfrm>
          <a:off x="1170348" y="1279526"/>
          <a:ext cx="9974225" cy="52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272">
                  <a:extLst>
                    <a:ext uri="{9D8B030D-6E8A-4147-A177-3AD203B41FA5}">
                      <a16:colId xmlns:a16="http://schemas.microsoft.com/office/drawing/2014/main" val="2133513913"/>
                    </a:ext>
                  </a:extLst>
                </a:gridCol>
                <a:gridCol w="8469953">
                  <a:extLst>
                    <a:ext uri="{9D8B030D-6E8A-4147-A177-3AD203B41FA5}">
                      <a16:colId xmlns:a16="http://schemas.microsoft.com/office/drawing/2014/main" val="2592282796"/>
                    </a:ext>
                  </a:extLst>
                </a:gridCol>
              </a:tblGrid>
              <a:tr h="70929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비트 연산자</a:t>
                      </a:r>
                      <a:endParaRPr lang="en-US" altLang="ko-Kore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4560"/>
                  </a:ext>
                </a:extLst>
              </a:tr>
              <a:tr h="75720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&amp;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2200" dirty="0"/>
                        <a:t>대응되는 비트가 모두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이면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반환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비트 </a:t>
                      </a:r>
                      <a:r>
                        <a:rPr lang="en-US" altLang="ko-KR" sz="2200" dirty="0"/>
                        <a:t>AND</a:t>
                      </a:r>
                      <a:r>
                        <a:rPr lang="ko-KR" altLang="en-US" sz="2200" dirty="0"/>
                        <a:t> 연산</a:t>
                      </a:r>
                      <a:r>
                        <a:rPr lang="en-US" altLang="ko-KR" sz="2200" dirty="0"/>
                        <a:t>)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42623"/>
                  </a:ext>
                </a:extLst>
              </a:tr>
              <a:tr h="75720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|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200" dirty="0"/>
                        <a:t>대응되는</a:t>
                      </a:r>
                      <a:r>
                        <a:rPr lang="ko-KR" altLang="en-US" sz="2200" dirty="0"/>
                        <a:t> 비트 중에서 하나라도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이면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반환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비트 </a:t>
                      </a:r>
                      <a:r>
                        <a:rPr lang="en-US" altLang="ko-KR" sz="2200" dirty="0"/>
                        <a:t>OR </a:t>
                      </a:r>
                      <a:r>
                        <a:rPr lang="ko-KR" altLang="en-US" sz="2200" dirty="0"/>
                        <a:t>연산</a:t>
                      </a:r>
                      <a:r>
                        <a:rPr lang="en-US" altLang="ko-KR" sz="2200" dirty="0"/>
                        <a:t>)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24096"/>
                  </a:ext>
                </a:extLst>
              </a:tr>
              <a:tr h="75720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^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대응되는 비트가 서로 다르면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반환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비트 </a:t>
                      </a:r>
                      <a:r>
                        <a:rPr lang="en-US" altLang="ko-KR" sz="2200" dirty="0"/>
                        <a:t>XOR </a:t>
                      </a:r>
                      <a:r>
                        <a:rPr lang="ko-KR" altLang="en-US" sz="2200" dirty="0"/>
                        <a:t>연산</a:t>
                      </a:r>
                      <a:r>
                        <a:rPr lang="en-US" altLang="ko-KR" sz="2200" dirty="0"/>
                        <a:t>)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58586"/>
                  </a:ext>
                </a:extLst>
              </a:tr>
              <a:tr h="75720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~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비트를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이면 </a:t>
                      </a:r>
                      <a:r>
                        <a:rPr lang="en-US" altLang="ko-KR" sz="2200" dirty="0"/>
                        <a:t>0</a:t>
                      </a:r>
                      <a:r>
                        <a:rPr lang="ko-KR" altLang="en-US" sz="2200" dirty="0" err="1"/>
                        <a:t>으로</a:t>
                      </a:r>
                      <a:r>
                        <a:rPr lang="en-US" altLang="ko-KR" sz="2200" dirty="0"/>
                        <a:t>,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0</a:t>
                      </a:r>
                      <a:r>
                        <a:rPr lang="ko-KR" altLang="en-US" sz="2200" dirty="0"/>
                        <a:t>이면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로 반전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비트 </a:t>
                      </a:r>
                      <a:r>
                        <a:rPr lang="en-US" altLang="ko-KR" sz="2200" dirty="0"/>
                        <a:t>NOT</a:t>
                      </a:r>
                      <a:r>
                        <a:rPr lang="ko-KR" altLang="en-US" sz="2200" dirty="0"/>
                        <a:t>연산</a:t>
                      </a:r>
                      <a:r>
                        <a:rPr lang="en-US" altLang="ko-KR" sz="2200" dirty="0"/>
                        <a:t>,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의 보수</a:t>
                      </a:r>
                      <a:r>
                        <a:rPr lang="en-US" altLang="ko-KR" sz="2200" dirty="0"/>
                        <a:t>)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01829"/>
                  </a:ext>
                </a:extLst>
              </a:tr>
              <a:tr h="75720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&lt;&lt;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지정한 수만큼 비트들을 전부 왼쪽으로 이동 </a:t>
                      </a:r>
                      <a:r>
                        <a:rPr lang="en-US" altLang="ko-KR" sz="2200" dirty="0"/>
                        <a:t>(left shift </a:t>
                      </a:r>
                      <a:r>
                        <a:rPr lang="ko-KR" altLang="en-US" sz="2200" dirty="0"/>
                        <a:t>연산</a:t>
                      </a:r>
                      <a:r>
                        <a:rPr lang="en-US" altLang="ko-KR" sz="2200" dirty="0"/>
                        <a:t>)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77843"/>
                  </a:ext>
                </a:extLst>
              </a:tr>
              <a:tr h="75720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&gt;</a:t>
                      </a:r>
                      <a:r>
                        <a:rPr lang="en-US" altLang="ko-KR" sz="2200" dirty="0"/>
                        <a:t>&gt;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부호를 유지하면서 지정한 수만큼 비트를 전부 오른쪽으로 이동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3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1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3CE3F40-7CC6-2F48-B404-22DF70DF9A83}"/>
              </a:ext>
            </a:extLst>
          </p:cNvPr>
          <p:cNvSpPr txBox="1">
            <a:spLocks/>
          </p:cNvSpPr>
          <p:nvPr/>
        </p:nvSpPr>
        <p:spPr>
          <a:xfrm>
            <a:off x="1548714" y="11446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Other Operators</a:t>
            </a:r>
            <a:endParaRPr lang="en" altLang="ko-KR" sz="4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41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9F48-F292-0649-B21B-6C03AF5F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6" y="-187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Ternary operator</a:t>
            </a:r>
            <a:endParaRPr kumimoji="1" lang="ko-Kore-KR" altLang="en-US" sz="4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AB337-B7EB-FC48-820B-7EC3C541DE52}"/>
              </a:ext>
            </a:extLst>
          </p:cNvPr>
          <p:cNvSpPr txBox="1"/>
          <p:nvPr/>
        </p:nvSpPr>
        <p:spPr>
          <a:xfrm>
            <a:off x="804646" y="1463338"/>
            <a:ext cx="11009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Syntax: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조건식 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?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반환값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반환값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</a:p>
          <a:p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물음표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(?)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앞의 조건식에 따라 결과 값이 참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(true)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이면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반환값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을 반환하고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결과 값이 거짓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(false)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이면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반환값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를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반환</a:t>
            </a: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ore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EX) </a:t>
            </a:r>
          </a:p>
          <a:p>
            <a:r>
              <a:rPr lang="en-US" altLang="ko-Kore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	int num1 = 20;</a:t>
            </a:r>
          </a:p>
          <a:p>
            <a:r>
              <a:rPr lang="en-US" altLang="ko-Kore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	int num2 = 30;</a:t>
            </a:r>
          </a:p>
          <a:p>
            <a:r>
              <a:rPr lang="en-US" altLang="ko-Kore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	int result;</a:t>
            </a:r>
          </a:p>
          <a:p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ore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	result = ( num1 &lt; num2 ) ? num1 : num2; // True ( return num1 )</a:t>
            </a:r>
          </a:p>
          <a:p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ADB11E5-692F-0B4B-9C0F-0ADC167ED7EB}"/>
              </a:ext>
            </a:extLst>
          </p:cNvPr>
          <p:cNvCxnSpPr>
            <a:cxnSpLocks/>
          </p:cNvCxnSpPr>
          <p:nvPr/>
        </p:nvCxnSpPr>
        <p:spPr>
          <a:xfrm>
            <a:off x="157686" y="928769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3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9F48-F292-0649-B21B-6C03AF5F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6" y="-187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Scope resolution operator</a:t>
            </a:r>
            <a:endParaRPr kumimoji="1" lang="ko-Kore-KR" altLang="en-US" sz="4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AB337-B7EB-FC48-820B-7EC3C541DE52}"/>
              </a:ext>
            </a:extLst>
          </p:cNvPr>
          <p:cNvSpPr txBox="1"/>
          <p:nvPr/>
        </p:nvSpPr>
        <p:spPr>
          <a:xfrm>
            <a:off x="804646" y="1463338"/>
            <a:ext cx="110098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Scope resolution operator ( :: )</a:t>
            </a:r>
          </a:p>
          <a:p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ore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Highest priority operator in </a:t>
            </a:r>
            <a:r>
              <a:rPr lang="en-US" altLang="ko-Kore-KR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ore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</a:t>
            </a:r>
          </a:p>
          <a:p>
            <a:r>
              <a:rPr lang="en-US" altLang="ko-Kore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1. ::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식별자</a:t>
            </a: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2.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클래스 이름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::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식별자</a:t>
            </a: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3.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네임스페이스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::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식별자</a:t>
            </a: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4.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열거체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::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식별자</a:t>
            </a:r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범위 지정 연산자를 변수의 이름 앞에 붙이면 해당 변수는 전역 변수로 쓰임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또한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클래스에 이 연산자를 사용할 경우 네임스페이스 멤버를 식별하거나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클래스의 정적 멤버를 호출할 수 있습니다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ADB11E5-692F-0B4B-9C0F-0ADC167ED7EB}"/>
              </a:ext>
            </a:extLst>
          </p:cNvPr>
          <p:cNvCxnSpPr>
            <a:cxnSpLocks/>
          </p:cNvCxnSpPr>
          <p:nvPr/>
        </p:nvCxnSpPr>
        <p:spPr>
          <a:xfrm>
            <a:off x="157686" y="928769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9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9F48-F292-0649-B21B-6C03AF5F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6" y="-187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typeid</a:t>
            </a:r>
            <a:r>
              <a:rPr kumimoji="1" lang="en-US" altLang="ko-Kore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operator</a:t>
            </a:r>
            <a:endParaRPr kumimoji="1" lang="ko-Kore-KR" altLang="en-US" sz="4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AB337-B7EB-FC48-820B-7EC3C541DE52}"/>
              </a:ext>
            </a:extLst>
          </p:cNvPr>
          <p:cNvSpPr txBox="1"/>
          <p:nvPr/>
        </p:nvSpPr>
        <p:spPr>
          <a:xfrm>
            <a:off x="804646" y="2090172"/>
            <a:ext cx="11009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Syntax: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typeid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표현식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  <a:p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t</a:t>
            </a:r>
            <a:r>
              <a:rPr lang="en-US" altLang="ko-Kore-KR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ypeid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연산자를 사용하여 객체의 타입에 관한 정보를 확인할 수 있음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2.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런타임에 객체의 타입을 결정하는데 사용됨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endParaRPr lang="en-US" altLang="ko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3. </a:t>
            </a:r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템플릿에서 템플릿 매개변수의 타입을 결정할 때도 사용함</a:t>
            </a:r>
            <a:r>
              <a:rPr lang="en-US" altLang="ko-KR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lang="en-US" altLang="ko-Kore-KR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ADB11E5-692F-0B4B-9C0F-0ADC167ED7EB}"/>
              </a:ext>
            </a:extLst>
          </p:cNvPr>
          <p:cNvCxnSpPr>
            <a:cxnSpLocks/>
          </p:cNvCxnSpPr>
          <p:nvPr/>
        </p:nvCxnSpPr>
        <p:spPr>
          <a:xfrm>
            <a:off x="157686" y="928769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3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714" y="1144648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4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Priority between operators</a:t>
            </a:r>
            <a:endParaRPr lang="en" altLang="ko-KR" sz="4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2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9F48-F292-0649-B21B-6C03AF5F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6" y="-187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Priority between operators</a:t>
            </a:r>
            <a:endParaRPr kumimoji="1" lang="ko-Kore-KR" altLang="en-US" sz="4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ADB11E5-692F-0B4B-9C0F-0ADC167ED7EB}"/>
              </a:ext>
            </a:extLst>
          </p:cNvPr>
          <p:cNvCxnSpPr>
            <a:cxnSpLocks/>
          </p:cNvCxnSpPr>
          <p:nvPr/>
        </p:nvCxnSpPr>
        <p:spPr>
          <a:xfrm>
            <a:off x="157686" y="928769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1A1B921-8265-024C-A2DE-93DEB1C214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4"/>
          <a:stretch/>
        </p:blipFill>
        <p:spPr>
          <a:xfrm>
            <a:off x="1776408" y="1157369"/>
            <a:ext cx="8639184" cy="53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1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326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  <a:endParaRPr lang="en" altLang="ko-KR" b="1" cap="all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00D13-5318-F04E-B844-8508BEF025DA}"/>
              </a:ext>
            </a:extLst>
          </p:cNvPr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</p:txBody>
      </p:sp>
    </p:spTree>
    <p:extLst>
      <p:ext uri="{BB962C8B-B14F-4D97-AF65-F5344CB8AC3E}">
        <p14:creationId xmlns:p14="http://schemas.microsoft.com/office/powerpoint/2010/main" val="13635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0" y="-6379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Agenda</a:t>
            </a:r>
            <a:endParaRPr kumimoji="1"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8F6B-1A4F-D64A-BDC1-429B301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15284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What is operator?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operator types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Priority between operators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CBB3CE1-182B-5146-816B-0AA231B278F8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99264-8122-1E46-A3E7-955E274C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2" y="3252877"/>
            <a:ext cx="2893625" cy="28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What is Operator?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Introduction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478391" y="1325563"/>
            <a:ext cx="4969540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i="0" u="none" strike="noStrike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Operator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8" y="2013079"/>
            <a:ext cx="4191423" cy="2082207"/>
          </a:xfrm>
        </p:spPr>
        <p:txBody>
          <a:bodyPr>
            <a:normAutofit/>
          </a:bodyPr>
          <a:lstStyle/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Symbol to perform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the operation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DABCB1A-4C02-C045-881B-D8314EB7E133}"/>
              </a:ext>
            </a:extLst>
          </p:cNvPr>
          <p:cNvSpPr txBox="1">
            <a:spLocks/>
          </p:cNvSpPr>
          <p:nvPr/>
        </p:nvSpPr>
        <p:spPr>
          <a:xfrm>
            <a:off x="5688862" y="1325563"/>
            <a:ext cx="5591840" cy="459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i="0" u="none" strike="noStrike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Operator Type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1.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arithmetic operator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2. assignment operator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3. </a:t>
            </a:r>
            <a:r>
              <a:rPr kumimoji="1" lang="en-US" altLang="ko-KR" sz="3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incre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/decrement operator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4. </a:t>
            </a:r>
            <a:r>
              <a:rPr kumimoji="1" lang="en-US" altLang="ko-KR" sz="3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comparsion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operator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5. logical operator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6. bitwise operator</a:t>
            </a:r>
          </a:p>
        </p:txBody>
      </p:sp>
    </p:spTree>
    <p:extLst>
      <p:ext uri="{BB962C8B-B14F-4D97-AF65-F5344CB8AC3E}">
        <p14:creationId xmlns:p14="http://schemas.microsoft.com/office/powerpoint/2010/main" val="6885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Arithmetic operator </a:t>
            </a:r>
            <a:endParaRPr kumimoji="1" lang="ko-KR" altLang="en-US" sz="4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BFDC92B-6440-AA42-9A0B-1B60757E6472}"/>
              </a:ext>
            </a:extLst>
          </p:cNvPr>
          <p:cNvSpPr txBox="1">
            <a:spLocks/>
          </p:cNvSpPr>
          <p:nvPr/>
        </p:nvSpPr>
        <p:spPr>
          <a:xfrm>
            <a:off x="624894" y="5223582"/>
            <a:ext cx="11269396" cy="140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D68BA21-8E39-514A-A257-479E1E61C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39870"/>
              </p:ext>
            </p:extLst>
          </p:nvPr>
        </p:nvGraphicFramePr>
        <p:xfrm>
          <a:off x="1341475" y="1366023"/>
          <a:ext cx="9448800" cy="4854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133513913"/>
                    </a:ext>
                  </a:extLst>
                </a:gridCol>
                <a:gridCol w="7899400">
                  <a:extLst>
                    <a:ext uri="{9D8B030D-6E8A-4147-A177-3AD203B41FA5}">
                      <a16:colId xmlns:a16="http://schemas.microsoft.com/office/drawing/2014/main" val="2592282796"/>
                    </a:ext>
                  </a:extLst>
                </a:gridCol>
              </a:tblGrid>
              <a:tr h="78263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산술 연산자</a:t>
                      </a:r>
                      <a:endParaRPr lang="en-US" altLang="ko-Kore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sz="2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4560"/>
                  </a:ext>
                </a:extLst>
              </a:tr>
              <a:tr h="8142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+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sz="2200" dirty="0"/>
                        <a:t>왼쪽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피연산자에</a:t>
                      </a:r>
                      <a:r>
                        <a:rPr lang="ko-KR" altLang="en-US" sz="2200" dirty="0"/>
                        <a:t> 오른쪽 </a:t>
                      </a:r>
                      <a:r>
                        <a:rPr lang="ko-KR" altLang="en-US" sz="2200" dirty="0" err="1"/>
                        <a:t>피연산자를</a:t>
                      </a:r>
                      <a:r>
                        <a:rPr lang="ko-KR" altLang="en-US" sz="2200" dirty="0"/>
                        <a:t> 더함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42623"/>
                  </a:ext>
                </a:extLst>
              </a:tr>
              <a:tr h="8142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-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200" dirty="0"/>
                        <a:t>왼쪽</a:t>
                      </a:r>
                      <a:r>
                        <a:rPr lang="ko-KR" altLang="en-US" sz="2200" dirty="0"/>
                        <a:t> 피연산자에서 오른쪽 </a:t>
                      </a:r>
                      <a:r>
                        <a:rPr lang="ko-KR" altLang="en-US" sz="2200" dirty="0" err="1"/>
                        <a:t>피연산자를</a:t>
                      </a:r>
                      <a:r>
                        <a:rPr lang="ko-KR" altLang="en-US" sz="2200" dirty="0"/>
                        <a:t> 뺌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24096"/>
                  </a:ext>
                </a:extLst>
              </a:tr>
              <a:tr h="8142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*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200" dirty="0"/>
                        <a:t>왼쪽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피연산자에</a:t>
                      </a:r>
                      <a:r>
                        <a:rPr lang="ko-KR" altLang="en-US" sz="2200" dirty="0"/>
                        <a:t> 오른쪽 </a:t>
                      </a:r>
                      <a:r>
                        <a:rPr lang="ko-KR" altLang="en-US" sz="2200" dirty="0" err="1"/>
                        <a:t>피연산자를</a:t>
                      </a:r>
                      <a:r>
                        <a:rPr lang="ko-KR" altLang="en-US" sz="2200" dirty="0"/>
                        <a:t> 곱함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58586"/>
                  </a:ext>
                </a:extLst>
              </a:tr>
              <a:tr h="8142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/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200" dirty="0"/>
                        <a:t>왼쪽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피연산자를</a:t>
                      </a:r>
                      <a:r>
                        <a:rPr lang="ko-KR" altLang="en-US" sz="2200" dirty="0"/>
                        <a:t> 오른쪽 </a:t>
                      </a:r>
                      <a:r>
                        <a:rPr lang="ko-KR" altLang="en-US" sz="2200" dirty="0" err="1"/>
                        <a:t>피연산자로</a:t>
                      </a:r>
                      <a:r>
                        <a:rPr lang="ko-KR" altLang="en-US" sz="2200" dirty="0"/>
                        <a:t> 나눔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01829"/>
                  </a:ext>
                </a:extLst>
              </a:tr>
              <a:tr h="8142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%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200" dirty="0"/>
                        <a:t>왼쪽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피연산자를</a:t>
                      </a:r>
                      <a:r>
                        <a:rPr lang="ko-KR" altLang="en-US" sz="2200" dirty="0"/>
                        <a:t> 오른쪽 </a:t>
                      </a:r>
                      <a:r>
                        <a:rPr lang="ko-KR" altLang="en-US" sz="2200" dirty="0" err="1"/>
                        <a:t>피연산자로</a:t>
                      </a:r>
                      <a:r>
                        <a:rPr lang="ko-KR" altLang="en-US" sz="2200" dirty="0"/>
                        <a:t> 나눈 후</a:t>
                      </a:r>
                      <a:r>
                        <a:rPr lang="en-US" altLang="ko-KR" sz="2200" dirty="0"/>
                        <a:t>,</a:t>
                      </a:r>
                      <a:r>
                        <a:rPr lang="ko-KR" altLang="en-US" sz="2200" dirty="0"/>
                        <a:t>그 나머지 반환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7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12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Assignment operator </a:t>
            </a:r>
            <a:endParaRPr kumimoji="1" lang="ko-KR" altLang="en-US" sz="4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BFDC92B-6440-AA42-9A0B-1B60757E6472}"/>
              </a:ext>
            </a:extLst>
          </p:cNvPr>
          <p:cNvSpPr txBox="1">
            <a:spLocks/>
          </p:cNvSpPr>
          <p:nvPr/>
        </p:nvSpPr>
        <p:spPr>
          <a:xfrm>
            <a:off x="624894" y="5223582"/>
            <a:ext cx="11269396" cy="140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D68BA21-8E39-514A-A257-479E1E61C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64120"/>
              </p:ext>
            </p:extLst>
          </p:nvPr>
        </p:nvGraphicFramePr>
        <p:xfrm>
          <a:off x="785438" y="1325563"/>
          <a:ext cx="10560873" cy="52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638">
                  <a:extLst>
                    <a:ext uri="{9D8B030D-6E8A-4147-A177-3AD203B41FA5}">
                      <a16:colId xmlns:a16="http://schemas.microsoft.com/office/drawing/2014/main" val="2133513913"/>
                    </a:ext>
                  </a:extLst>
                </a:gridCol>
                <a:gridCol w="9386235">
                  <a:extLst>
                    <a:ext uri="{9D8B030D-6E8A-4147-A177-3AD203B41FA5}">
                      <a16:colId xmlns:a16="http://schemas.microsoft.com/office/drawing/2014/main" val="2592282796"/>
                    </a:ext>
                  </a:extLst>
                </a:gridCol>
              </a:tblGrid>
              <a:tr h="72457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연산자</a:t>
                      </a:r>
                      <a:endParaRPr lang="en-US" altLang="ko-Kore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4560"/>
                  </a:ext>
                </a:extLst>
              </a:tr>
              <a:tr h="75386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=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sz="2000" dirty="0"/>
                        <a:t>왼쪽</a:t>
                      </a:r>
                      <a:r>
                        <a:rPr lang="ko-KR" altLang="en-US" sz="2000" dirty="0"/>
                        <a:t> </a:t>
                      </a:r>
                      <a:r>
                        <a:rPr lang="ko-KR" altLang="en-US" sz="2000" dirty="0" err="1"/>
                        <a:t>피연산자에</a:t>
                      </a:r>
                      <a:r>
                        <a:rPr lang="ko-KR" altLang="en-US" sz="2000" dirty="0"/>
                        <a:t> 오른쪽의 </a:t>
                      </a:r>
                      <a:r>
                        <a:rPr lang="ko-KR" altLang="en-US" sz="2000" dirty="0" err="1"/>
                        <a:t>피연산자를</a:t>
                      </a:r>
                      <a:r>
                        <a:rPr lang="ko-KR" altLang="en-US" sz="2000" dirty="0"/>
                        <a:t> 대입함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37747"/>
                  </a:ext>
                </a:extLst>
              </a:tr>
              <a:tr h="75386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+=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sz="2000" dirty="0"/>
                        <a:t>왼쪽</a:t>
                      </a:r>
                      <a:r>
                        <a:rPr lang="ko-KR" altLang="en-US" sz="2000" dirty="0"/>
                        <a:t> </a:t>
                      </a:r>
                      <a:r>
                        <a:rPr lang="ko-KR" altLang="en-US" sz="2000" dirty="0" err="1"/>
                        <a:t>피연산자에</a:t>
                      </a:r>
                      <a:r>
                        <a:rPr lang="ko-KR" altLang="en-US" sz="2000" dirty="0"/>
                        <a:t> 오른쪽 </a:t>
                      </a:r>
                      <a:r>
                        <a:rPr lang="ko-KR" altLang="en-US" sz="2000" dirty="0" err="1"/>
                        <a:t>피연산자를</a:t>
                      </a:r>
                      <a:r>
                        <a:rPr lang="ko-KR" altLang="en-US" sz="2000" dirty="0"/>
                        <a:t> 더한 후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결과 값을 왼쪽 </a:t>
                      </a:r>
                      <a:r>
                        <a:rPr lang="ko-KR" altLang="en-US" sz="2000" dirty="0" err="1"/>
                        <a:t>피연산자에</a:t>
                      </a:r>
                      <a:r>
                        <a:rPr lang="ko-KR" altLang="en-US" sz="2000" dirty="0"/>
                        <a:t> 대입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42623"/>
                  </a:ext>
                </a:extLst>
              </a:tr>
              <a:tr h="75386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-=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sz="2000" dirty="0"/>
                        <a:t>왼쪽</a:t>
                      </a:r>
                      <a:r>
                        <a:rPr lang="ko-KR" altLang="en-US" sz="2000" dirty="0"/>
                        <a:t> 피연산자에서 오른쪽 </a:t>
                      </a:r>
                      <a:r>
                        <a:rPr lang="ko-KR" altLang="en-US" sz="2000" dirty="0" err="1"/>
                        <a:t>피연산자를</a:t>
                      </a:r>
                      <a:r>
                        <a:rPr lang="ko-KR" altLang="en-US" sz="2000" dirty="0"/>
                        <a:t> 뺀 후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결과 값을 왼쪽 </a:t>
                      </a:r>
                      <a:r>
                        <a:rPr lang="ko-KR" altLang="en-US" sz="2000" dirty="0" err="1"/>
                        <a:t>피연산자에</a:t>
                      </a:r>
                      <a:r>
                        <a:rPr lang="ko-KR" altLang="en-US" sz="2000" dirty="0"/>
                        <a:t> 대입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24096"/>
                  </a:ext>
                </a:extLst>
              </a:tr>
              <a:tr h="75386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*=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sz="2000" dirty="0"/>
                        <a:t>왼쪽</a:t>
                      </a:r>
                      <a:r>
                        <a:rPr lang="ko-KR" altLang="en-US" sz="2000" dirty="0"/>
                        <a:t> </a:t>
                      </a:r>
                      <a:r>
                        <a:rPr lang="ko-KR" altLang="en-US" sz="2000" dirty="0" err="1"/>
                        <a:t>피연산자에</a:t>
                      </a:r>
                      <a:r>
                        <a:rPr lang="ko-KR" altLang="en-US" sz="2000" dirty="0"/>
                        <a:t> 오른쪽 </a:t>
                      </a:r>
                      <a:r>
                        <a:rPr lang="ko-KR" altLang="en-US" sz="2000" dirty="0" err="1"/>
                        <a:t>피연산자를</a:t>
                      </a:r>
                      <a:r>
                        <a:rPr lang="ko-KR" altLang="en-US" sz="2000" dirty="0"/>
                        <a:t> 곱한 후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결과 값을 왼쪽 </a:t>
                      </a:r>
                      <a:r>
                        <a:rPr lang="ko-KR" altLang="en-US" sz="2000" dirty="0" err="1"/>
                        <a:t>피연산자에</a:t>
                      </a:r>
                      <a:r>
                        <a:rPr lang="ko-KR" altLang="en-US" sz="2000" dirty="0"/>
                        <a:t> 대입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58586"/>
                  </a:ext>
                </a:extLst>
              </a:tr>
              <a:tr h="75386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/=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000" dirty="0"/>
                        <a:t>왼쪽</a:t>
                      </a:r>
                      <a:r>
                        <a:rPr lang="ko-KR" altLang="en-US" sz="2000" dirty="0"/>
                        <a:t> </a:t>
                      </a:r>
                      <a:r>
                        <a:rPr lang="ko-KR" altLang="en-US" sz="2000" dirty="0" err="1"/>
                        <a:t>피연산자를</a:t>
                      </a:r>
                      <a:r>
                        <a:rPr lang="ko-KR" altLang="en-US" sz="2000" dirty="0"/>
                        <a:t> 오른쪽 </a:t>
                      </a:r>
                      <a:r>
                        <a:rPr lang="ko-KR" altLang="en-US" sz="2000" dirty="0" err="1"/>
                        <a:t>피연산자로</a:t>
                      </a:r>
                      <a:r>
                        <a:rPr lang="ko-KR" altLang="en-US" sz="2000" dirty="0"/>
                        <a:t> 나눈 후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결과 값을 왼쪽 </a:t>
                      </a:r>
                      <a:r>
                        <a:rPr lang="ko-KR" altLang="en-US" sz="2000" dirty="0" err="1"/>
                        <a:t>피연산자에</a:t>
                      </a:r>
                      <a:r>
                        <a:rPr lang="ko-KR" altLang="en-US" sz="2000" dirty="0"/>
                        <a:t> 대입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01829"/>
                  </a:ext>
                </a:extLst>
              </a:tr>
              <a:tr h="75386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%=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000" dirty="0"/>
                        <a:t>왼쪽</a:t>
                      </a:r>
                      <a:r>
                        <a:rPr lang="ko-KR" altLang="en-US" sz="2000" dirty="0"/>
                        <a:t> </a:t>
                      </a:r>
                      <a:r>
                        <a:rPr lang="ko-KR" altLang="en-US" sz="2000" dirty="0" err="1"/>
                        <a:t>피연산자를</a:t>
                      </a:r>
                      <a:r>
                        <a:rPr lang="ko-KR" altLang="en-US" sz="2000" dirty="0"/>
                        <a:t> 오른쪽 </a:t>
                      </a:r>
                      <a:r>
                        <a:rPr lang="ko-KR" altLang="en-US" sz="2000" dirty="0" err="1"/>
                        <a:t>피연산자로</a:t>
                      </a:r>
                      <a:r>
                        <a:rPr lang="ko-KR" altLang="en-US" sz="2000" dirty="0"/>
                        <a:t> 나눈 후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나머지를 왼쪽 </a:t>
                      </a:r>
                      <a:r>
                        <a:rPr lang="ko-KR" altLang="en-US" sz="2000" dirty="0" err="1"/>
                        <a:t>피연산자에</a:t>
                      </a:r>
                      <a:r>
                        <a:rPr lang="ko-KR" altLang="en-US" sz="2000" dirty="0"/>
                        <a:t> 대입</a:t>
                      </a:r>
                      <a:endParaRPr lang="ko-Kore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7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5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4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Incre</a:t>
            </a:r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/decrement operator </a:t>
            </a:r>
            <a:endParaRPr kumimoji="1" lang="ko-KR" altLang="en-US" sz="4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BFDC92B-6440-AA42-9A0B-1B60757E6472}"/>
              </a:ext>
            </a:extLst>
          </p:cNvPr>
          <p:cNvSpPr txBox="1">
            <a:spLocks/>
          </p:cNvSpPr>
          <p:nvPr/>
        </p:nvSpPr>
        <p:spPr>
          <a:xfrm>
            <a:off x="624894" y="5223582"/>
            <a:ext cx="11269396" cy="140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D68BA21-8E39-514A-A257-479E1E61C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5676"/>
              </p:ext>
            </p:extLst>
          </p:nvPr>
        </p:nvGraphicFramePr>
        <p:xfrm>
          <a:off x="1341475" y="1839742"/>
          <a:ext cx="9448800" cy="403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133513913"/>
                    </a:ext>
                  </a:extLst>
                </a:gridCol>
                <a:gridCol w="7899400">
                  <a:extLst>
                    <a:ext uri="{9D8B030D-6E8A-4147-A177-3AD203B41FA5}">
                      <a16:colId xmlns:a16="http://schemas.microsoft.com/office/drawing/2014/main" val="2592282796"/>
                    </a:ext>
                  </a:extLst>
                </a:gridCol>
              </a:tblGrid>
              <a:tr h="78263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증감 연산자</a:t>
                      </a:r>
                      <a:endParaRPr lang="en-US" altLang="ko-Kore-K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sz="2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4560"/>
                  </a:ext>
                </a:extLst>
              </a:tr>
              <a:tr h="8142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++x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sz="2200" dirty="0"/>
                        <a:t>먼저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피연산자</a:t>
                      </a:r>
                      <a:r>
                        <a:rPr lang="ko-KR" altLang="en-US" sz="2200" dirty="0"/>
                        <a:t> 값을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 증가시킨 후에 해당 연산을 진행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42623"/>
                  </a:ext>
                </a:extLst>
              </a:tr>
              <a:tr h="8142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x++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먼저 해당 연산을 수행하고 나서</a:t>
                      </a:r>
                      <a:r>
                        <a:rPr lang="en-US" altLang="ko-KR" sz="2200" dirty="0"/>
                        <a:t>,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피연산자의</a:t>
                      </a:r>
                      <a:r>
                        <a:rPr lang="ko-KR" altLang="en-US" sz="2200" dirty="0"/>
                        <a:t> 값을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 증가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24096"/>
                  </a:ext>
                </a:extLst>
              </a:tr>
              <a:tr h="8142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--x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먼저 </a:t>
                      </a:r>
                      <a:r>
                        <a:rPr lang="ko-KR" altLang="en-US" sz="2200" dirty="0" err="1"/>
                        <a:t>피연산자</a:t>
                      </a:r>
                      <a:r>
                        <a:rPr lang="ko-KR" altLang="en-US" sz="2200" dirty="0"/>
                        <a:t> 값을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 감소시킨 후에 해당 연산을 진행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58586"/>
                  </a:ext>
                </a:extLst>
              </a:tr>
              <a:tr h="8142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x--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먼저 해당 연산을 수행하고 나서</a:t>
                      </a:r>
                      <a:r>
                        <a:rPr lang="en-US" altLang="ko-KR" sz="2200" dirty="0"/>
                        <a:t>,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피연산자</a:t>
                      </a:r>
                      <a:r>
                        <a:rPr lang="ko-KR" altLang="en-US" sz="2200" dirty="0"/>
                        <a:t> 값을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 감소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0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65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4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Comparsion</a:t>
            </a:r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operator </a:t>
            </a:r>
            <a:endParaRPr kumimoji="1" lang="ko-KR" altLang="en-US" sz="4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BFDC92B-6440-AA42-9A0B-1B60757E6472}"/>
              </a:ext>
            </a:extLst>
          </p:cNvPr>
          <p:cNvSpPr txBox="1">
            <a:spLocks/>
          </p:cNvSpPr>
          <p:nvPr/>
        </p:nvSpPr>
        <p:spPr>
          <a:xfrm>
            <a:off x="624894" y="5223582"/>
            <a:ext cx="11269396" cy="140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D68BA21-8E39-514A-A257-479E1E61C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87986"/>
              </p:ext>
            </p:extLst>
          </p:nvPr>
        </p:nvGraphicFramePr>
        <p:xfrm>
          <a:off x="1044661" y="1165226"/>
          <a:ext cx="10042428" cy="526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653">
                  <a:extLst>
                    <a:ext uri="{9D8B030D-6E8A-4147-A177-3AD203B41FA5}">
                      <a16:colId xmlns:a16="http://schemas.microsoft.com/office/drawing/2014/main" val="2133513913"/>
                    </a:ext>
                  </a:extLst>
                </a:gridCol>
                <a:gridCol w="8549775">
                  <a:extLst>
                    <a:ext uri="{9D8B030D-6E8A-4147-A177-3AD203B41FA5}">
                      <a16:colId xmlns:a16="http://schemas.microsoft.com/office/drawing/2014/main" val="2592282796"/>
                    </a:ext>
                  </a:extLst>
                </a:gridCol>
              </a:tblGrid>
              <a:tr h="72722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비교 연산자</a:t>
                      </a:r>
                      <a:endParaRPr lang="en-US" altLang="ko-Kore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sz="2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4560"/>
                  </a:ext>
                </a:extLst>
              </a:tr>
              <a:tr h="75662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==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2200" dirty="0"/>
                        <a:t>왼쪽의 </a:t>
                      </a:r>
                      <a:r>
                        <a:rPr lang="ko-KR" altLang="en-US" sz="2200" dirty="0" err="1"/>
                        <a:t>피연산자와</a:t>
                      </a:r>
                      <a:r>
                        <a:rPr lang="ko-KR" altLang="en-US" sz="2200" dirty="0"/>
                        <a:t> 오른쪽 </a:t>
                      </a:r>
                      <a:r>
                        <a:rPr lang="ko-KR" altLang="en-US" sz="2200" dirty="0" err="1"/>
                        <a:t>피연산자가</a:t>
                      </a:r>
                      <a:r>
                        <a:rPr lang="ko-KR" altLang="en-US" sz="2200" dirty="0"/>
                        <a:t> 같으면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반환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42623"/>
                  </a:ext>
                </a:extLst>
              </a:tr>
              <a:tr h="75662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!=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왼쪽의 </a:t>
                      </a:r>
                      <a:r>
                        <a:rPr lang="ko-KR" altLang="en-US" sz="2200" dirty="0" err="1"/>
                        <a:t>피연산자와</a:t>
                      </a:r>
                      <a:r>
                        <a:rPr lang="ko-KR" altLang="en-US" sz="2200" dirty="0"/>
                        <a:t> 오른쪽 </a:t>
                      </a:r>
                      <a:r>
                        <a:rPr lang="ko-KR" altLang="en-US" sz="2200" dirty="0" err="1"/>
                        <a:t>피연산자가</a:t>
                      </a:r>
                      <a:r>
                        <a:rPr lang="ko-KR" altLang="en-US" sz="2200" dirty="0"/>
                        <a:t> 같지 않으면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반환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24096"/>
                  </a:ext>
                </a:extLst>
              </a:tr>
              <a:tr h="75662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&gt;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왼쪽의 </a:t>
                      </a:r>
                      <a:r>
                        <a:rPr lang="ko-KR" altLang="en-US" sz="2200" dirty="0" err="1"/>
                        <a:t>피연산자가</a:t>
                      </a:r>
                      <a:r>
                        <a:rPr lang="ko-KR" altLang="en-US" sz="2200" dirty="0"/>
                        <a:t> 오른쪽 피연산자보다 크면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58586"/>
                  </a:ext>
                </a:extLst>
              </a:tr>
              <a:tr h="75662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&gt;=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왼쪽의 </a:t>
                      </a:r>
                      <a:r>
                        <a:rPr lang="ko-KR" altLang="en-US" sz="2200" dirty="0" err="1"/>
                        <a:t>피연산자가</a:t>
                      </a:r>
                      <a:r>
                        <a:rPr lang="ko-KR" altLang="en-US" sz="2200" dirty="0"/>
                        <a:t> 오른쪽 피연산자보다 크거나 같으면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반환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01829"/>
                  </a:ext>
                </a:extLst>
              </a:tr>
              <a:tr h="75662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&lt;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왼쪽 </a:t>
                      </a:r>
                      <a:r>
                        <a:rPr lang="ko-KR" altLang="en-US" sz="2200" dirty="0" err="1"/>
                        <a:t>피연산자가</a:t>
                      </a:r>
                      <a:r>
                        <a:rPr lang="ko-KR" altLang="en-US" sz="2200" dirty="0"/>
                        <a:t> 오른쪽 피연산자보다 작으면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반환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77843"/>
                  </a:ext>
                </a:extLst>
              </a:tr>
              <a:tr h="75662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ore-KR" sz="2200" dirty="0"/>
                        <a:t>&lt;</a:t>
                      </a:r>
                      <a:r>
                        <a:rPr lang="en-US" altLang="ko-KR" sz="2200" dirty="0"/>
                        <a:t>=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200" dirty="0"/>
                        <a:t>왼쪽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피연산자가</a:t>
                      </a:r>
                      <a:r>
                        <a:rPr lang="ko-KR" altLang="en-US" sz="2200" dirty="0"/>
                        <a:t> 오른쪽 피연산자보다 작거나 같으면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반환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5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77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Logic operator </a:t>
            </a:r>
            <a:endParaRPr kumimoji="1" lang="ko-KR" altLang="en-US" sz="4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BFDC92B-6440-AA42-9A0B-1B60757E6472}"/>
              </a:ext>
            </a:extLst>
          </p:cNvPr>
          <p:cNvSpPr txBox="1">
            <a:spLocks/>
          </p:cNvSpPr>
          <p:nvPr/>
        </p:nvSpPr>
        <p:spPr>
          <a:xfrm>
            <a:off x="624894" y="5223582"/>
            <a:ext cx="11269396" cy="140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D68BA21-8E39-514A-A257-479E1E61C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23386"/>
              </p:ext>
            </p:extLst>
          </p:nvPr>
        </p:nvGraphicFramePr>
        <p:xfrm>
          <a:off x="983184" y="1956076"/>
          <a:ext cx="10552816" cy="351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606">
                  <a:extLst>
                    <a:ext uri="{9D8B030D-6E8A-4147-A177-3AD203B41FA5}">
                      <a16:colId xmlns:a16="http://schemas.microsoft.com/office/drawing/2014/main" val="2133513913"/>
                    </a:ext>
                  </a:extLst>
                </a:gridCol>
                <a:gridCol w="8968210">
                  <a:extLst>
                    <a:ext uri="{9D8B030D-6E8A-4147-A177-3AD203B41FA5}">
                      <a16:colId xmlns:a16="http://schemas.microsoft.com/office/drawing/2014/main" val="2592282796"/>
                    </a:ext>
                  </a:extLst>
                </a:gridCol>
              </a:tblGrid>
              <a:tr h="85172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논리 연산자</a:t>
                      </a:r>
                      <a:endParaRPr lang="en-US" altLang="ko-Kore-K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ore-KR" altLang="en-US" sz="2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4560"/>
                  </a:ext>
                </a:extLst>
              </a:tr>
              <a:tr h="8861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&amp;&amp;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2200" dirty="0"/>
                        <a:t>논리식이 모두 참이면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반환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논리 </a:t>
                      </a:r>
                      <a:r>
                        <a:rPr lang="en-US" altLang="ko-KR" sz="2200" dirty="0"/>
                        <a:t>AND</a:t>
                      </a:r>
                      <a:r>
                        <a:rPr lang="ko-KR" altLang="en-US" sz="2200" dirty="0"/>
                        <a:t> 연산</a:t>
                      </a:r>
                      <a:r>
                        <a:rPr lang="en-US" altLang="ko-KR" sz="2200" dirty="0"/>
                        <a:t>)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42623"/>
                  </a:ext>
                </a:extLst>
              </a:tr>
              <a:tr h="8861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||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논리식 중에 하나라도 참이면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반환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논리 </a:t>
                      </a:r>
                      <a:r>
                        <a:rPr lang="en-US" altLang="ko-KR" sz="2200" dirty="0"/>
                        <a:t>OR </a:t>
                      </a:r>
                      <a:r>
                        <a:rPr lang="ko-KR" altLang="en-US" sz="2200" dirty="0"/>
                        <a:t>연산</a:t>
                      </a:r>
                      <a:r>
                        <a:rPr lang="en-US" altLang="ko-KR" sz="2200" dirty="0"/>
                        <a:t>)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24096"/>
                  </a:ext>
                </a:extLst>
              </a:tr>
              <a:tr h="8861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sz="2200" dirty="0"/>
                        <a:t>!</a:t>
                      </a:r>
                      <a:endParaRPr lang="ko-Kore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200" dirty="0"/>
                        <a:t>논리</a:t>
                      </a:r>
                      <a:r>
                        <a:rPr lang="ko-KR" altLang="en-US" sz="2200" dirty="0"/>
                        <a:t>식의 결과가 참이면 </a:t>
                      </a:r>
                      <a:r>
                        <a:rPr lang="en-US" altLang="ko-KR" sz="2200" dirty="0"/>
                        <a:t>0</a:t>
                      </a:r>
                      <a:r>
                        <a:rPr lang="ko-KR" altLang="en-US" sz="2200" dirty="0"/>
                        <a:t>을</a:t>
                      </a:r>
                      <a:r>
                        <a:rPr lang="en-US" altLang="ko-KR" sz="2200" dirty="0"/>
                        <a:t>,</a:t>
                      </a:r>
                      <a:r>
                        <a:rPr lang="ko-KR" altLang="en-US" sz="2200" dirty="0"/>
                        <a:t> 거짓이면 </a:t>
                      </a:r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을 반환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논리 </a:t>
                      </a:r>
                      <a:r>
                        <a:rPr lang="en-US" altLang="ko-KR" sz="2200" dirty="0"/>
                        <a:t>NOT</a:t>
                      </a:r>
                      <a:r>
                        <a:rPr lang="ko-KR" altLang="en-US" sz="2200" dirty="0"/>
                        <a:t> 연산</a:t>
                      </a:r>
                      <a:r>
                        <a:rPr lang="en-US" altLang="ko-KR" sz="2200" dirty="0"/>
                        <a:t>)</a:t>
                      </a:r>
                      <a:endParaRPr lang="ko-Kore-KR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5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76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654</Words>
  <Application>Microsoft Macintosh PowerPoint</Application>
  <PresentationFormat>와이드스크린</PresentationFormat>
  <Paragraphs>143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DX영화자막 M</vt:lpstr>
      <vt:lpstr>맑은 고딕</vt:lpstr>
      <vt:lpstr>Arial</vt:lpstr>
      <vt:lpstr>Office 테마</vt:lpstr>
      <vt:lpstr>3. C++ Operator </vt:lpstr>
      <vt:lpstr>Agenda</vt:lpstr>
      <vt:lpstr>What is Operator? </vt:lpstr>
      <vt:lpstr>Introduction</vt:lpstr>
      <vt:lpstr> Arithmetic operator </vt:lpstr>
      <vt:lpstr> Assignment operator </vt:lpstr>
      <vt:lpstr> Incre/decrement operator </vt:lpstr>
      <vt:lpstr> Comparsion operator </vt:lpstr>
      <vt:lpstr> Logic operator </vt:lpstr>
      <vt:lpstr> Bitwise operator </vt:lpstr>
      <vt:lpstr>PowerPoint 프레젠테이션</vt:lpstr>
      <vt:lpstr>Ternary operator</vt:lpstr>
      <vt:lpstr>Scope resolution operator</vt:lpstr>
      <vt:lpstr>typeid operator</vt:lpstr>
      <vt:lpstr>Priority between operators</vt:lpstr>
      <vt:lpstr>Priority between operators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TRANSFER USING PYTORCH</dc:title>
  <dc:subject/>
  <dc:creator>최하영</dc:creator>
  <cp:keywords/>
  <dc:description/>
  <cp:lastModifiedBy>김진일</cp:lastModifiedBy>
  <cp:revision>110</cp:revision>
  <dcterms:created xsi:type="dcterms:W3CDTF">2020-01-29T05:48:28Z</dcterms:created>
  <dcterms:modified xsi:type="dcterms:W3CDTF">2020-07-21T16:29:40Z</dcterms:modified>
  <cp:category/>
</cp:coreProperties>
</file>