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58" r:id="rId5"/>
    <p:sldId id="298" r:id="rId6"/>
    <p:sldId id="293" r:id="rId7"/>
    <p:sldId id="269" r:id="rId8"/>
    <p:sldId id="294" r:id="rId9"/>
    <p:sldId id="299" r:id="rId10"/>
    <p:sldId id="296" r:id="rId11"/>
    <p:sldId id="297" r:id="rId12"/>
    <p:sldId id="300" r:id="rId13"/>
    <p:sldId id="29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7"/>
    <p:restoredTop sz="89101"/>
  </p:normalViewPr>
  <p:slideViewPr>
    <p:cSldViewPr snapToGrid="0" snapToObjects="1">
      <p:cViewPr varScale="1">
        <p:scale>
          <a:sx n="100" d="100"/>
          <a:sy n="100" d="100"/>
        </p:scale>
        <p:origin x="12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BC9F8-C514-9B40-88B3-EA690398A788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A26A1-EC35-C04D-8BC4-3C615E3D81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257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820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834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7766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1564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4480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0347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3480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45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1A5A4-38B8-DA4D-BDD1-76A5ED003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8F7751-0023-A44E-AB26-2094B816E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1B214-F56A-D84B-8348-B87D5B7C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35011-A4BE-F54C-B7EB-40FF2461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FFDCA-7B9C-6C49-93D7-ACE089EC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136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91AD7-E273-314C-A539-C3563918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BC86BC-50CA-B445-BBE9-C5555E309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3A2CE-1E88-694B-B1BB-02890B36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52990-2199-3044-8023-95676393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5DF7F-6004-954B-80B0-D459765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69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B3F48B-A5F8-BE42-811A-45BEB646E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58FE5A-7079-A24C-BE02-6F710BDC4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827CE-2695-2945-8C5F-FF836B87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6E90B-6367-0640-AD29-15B6BE8C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E381E-CAD1-2143-B06E-DAA264E0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922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F5AB2-AFE4-524B-AAFE-3A0CA706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B33E8-F10B-764D-A3DB-F8943448E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52920-8A54-4146-95ED-C58C0F83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CFF34-26DC-7541-B4A9-5DBADEFB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B48C4-72CA-1244-9926-2F680EAC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512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AC850-CB43-1145-867D-7E34DA3B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42296-829B-224B-A321-1E5DF24EC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CCEF2-09F2-C947-B39A-8340DBED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83185-480A-524D-9B75-C1563493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C05E9-AED8-0041-A3E7-AF1E2B48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232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3BE19-5392-F046-91CF-834EA793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A8877-38DA-A24A-9E36-BD4EB8819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E40B52-5491-0244-A782-9097871A6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9A86A-E048-7D48-A0B0-B72CFF6C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E0FCF-9BFF-5D43-9C72-A544A261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1EC791-FAB1-7E4F-A457-B7FF94F4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709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8138A-8706-2343-A25C-EA813BED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9456B-059A-5E47-9BCD-D283A300A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9B468E-55B6-5445-939A-06388F1D2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40843A-321C-2547-B17F-BBB461DFF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D2F2F9-E5E1-1E4B-89B2-AE82F33B7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817E50-0E2A-054F-9DB7-ACE75903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02DDDA-15B2-2647-9D2C-27E5ED81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F3CF51-1BEE-7C4A-B50B-5E6E9F6D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172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DB955-3818-4A47-80AC-A33B027B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E9F79C-AC2C-B14B-A6C6-EE5AF5C4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0FE1DB-6B44-8F4F-A46F-73C72D0F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A367E7-191A-7A4B-B247-0D4BD1BE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713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DE41C3-981D-584C-A0D9-3F10D17D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453AF9-3ADA-5543-AB03-01BB6694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6792A1-EBC0-4049-949F-8E016C58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622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51A51-DA17-6145-9F3F-5F392270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E6F2C-C197-8C44-A2DC-9D464C91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3C2B6-4396-6E47-85E1-FB72C70D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32216-97DD-7549-89CA-978B8BA6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60D17-20AF-AD47-91A9-B2D1E164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6D21BD-FAAF-134B-BD49-F0743171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380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87586-275F-7E4E-B1E4-B41EC2C4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019C13-0685-C244-AD88-8FF3289A1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6571A6-6BB9-584E-96F8-3861E22C2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FD9C7-FBBC-424D-9F0E-420734FA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1617ED-1755-564D-981B-AD7F751D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2D283-32FB-9047-B6CD-9D18DBAF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68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E041E0-379E-F147-845A-C3040C46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F026AA-85D5-C547-99E4-F54434DC0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DDE81-1154-394A-91A0-95062C0D7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CDC0C-5792-8047-8693-FA94DE32B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08A18-A208-B74E-AC01-D2CAFEC89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92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9096"/>
            <a:ext cx="9144000" cy="2387600"/>
          </a:xfrm>
        </p:spPr>
        <p:txBody>
          <a:bodyPr>
            <a:normAutofit/>
          </a:bodyPr>
          <a:lstStyle/>
          <a:p>
            <a:r>
              <a:rPr lang="en" altLang="ko-Kore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5</a:t>
            </a:r>
            <a:r>
              <a:rPr lang="en" altLang="ko-Kore-KR" sz="5400" b="1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. </a:t>
            </a:r>
            <a:r>
              <a:rPr lang="en" altLang="ko-Kore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Array and Pointer</a:t>
            </a:r>
            <a:br>
              <a:rPr lang="en" altLang="ko-Kore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" altLang="ko-Kore-KR" sz="5400" b="1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2CA3E7-2A25-1741-94DD-74E3C0E1C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7224"/>
            <a:ext cx="9144000" cy="1655762"/>
          </a:xfrm>
        </p:spPr>
        <p:txBody>
          <a:bodyPr>
            <a:normAutofit/>
          </a:bodyPr>
          <a:lstStyle/>
          <a:p>
            <a:endParaRPr kumimoji="1"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 Programming Language</a:t>
            </a:r>
          </a:p>
          <a:p>
            <a:r>
              <a:rPr lang="ko-Kore-KR" altLang="en-US" dirty="0"/>
              <a:t>🧑🏻‍💻</a:t>
            </a:r>
            <a:r>
              <a:rPr lang="ko-KR" altLang="en-US" dirty="0"/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Go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ore-KR" altLang="en-US" dirty="0"/>
              <a:t>👩🏻‍💻</a:t>
            </a:r>
          </a:p>
          <a:p>
            <a:endParaRPr kumimoji="1"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3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586" y="1240847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Dynamic allocation </a:t>
            </a: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>
            <a:cxnSpLocks/>
          </p:cNvCxnSpPr>
          <p:nvPr/>
        </p:nvCxnSpPr>
        <p:spPr>
          <a:xfrm>
            <a:off x="2006489" y="1240847"/>
            <a:ext cx="820019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>
            <a:cxnSpLocks/>
          </p:cNvCxnSpPr>
          <p:nvPr/>
        </p:nvCxnSpPr>
        <p:spPr>
          <a:xfrm>
            <a:off x="2006489" y="5381600"/>
            <a:ext cx="8385545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3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ea typeface="DX영화자막 M" panose="02020600000000000000" pitchFamily="18" charset="-127"/>
              </a:rPr>
              <a:t>Dynamic allocation 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63C394-6902-CD4F-8116-58D0E87BC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460" y="1316126"/>
            <a:ext cx="11100224" cy="4563678"/>
          </a:xfrm>
        </p:spPr>
        <p:txBody>
          <a:bodyPr>
            <a:normAutofit/>
          </a:bodyPr>
          <a:lstStyle/>
          <a:p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Syntax : </a:t>
            </a:r>
            <a:r>
              <a:rPr lang="en" altLang="ko-Kore-KR" dirty="0"/>
              <a:t>new [</a:t>
            </a:r>
            <a:r>
              <a:rPr lang="ko-KR" altLang="en-US" dirty="0"/>
              <a:t>타입</a:t>
            </a:r>
            <a:r>
              <a:rPr lang="en-US" altLang="ko-KR" dirty="0"/>
              <a:t>][</a:t>
            </a:r>
            <a:r>
              <a:rPr lang="ko-KR" altLang="en-US" dirty="0"/>
              <a:t>할당할 크기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;</a:t>
            </a:r>
            <a:endParaRPr lang="en" altLang="ko-Kore-KR" dirty="0"/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</a:t>
            </a: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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원하는 크기만큼 동적으로 메모리를 할당</a:t>
            </a:r>
            <a:endParaRPr lang="en-US" altLang="ko-Kore-KR" dirty="0">
              <a:latin typeface="DX영화자막 M" panose="02020600000000000000" pitchFamily="18" charset="-127"/>
              <a:ea typeface="DX영화자막 M" panose="02020600000000000000" pitchFamily="18" charset="-127"/>
              <a:sym typeface="Wingdings" pitchFamily="2" charset="2"/>
            </a:endParaRPr>
          </a:p>
          <a:p>
            <a:pPr marL="0" indent="0">
              <a:buNone/>
            </a:pPr>
            <a:endParaRPr lang="en-US" altLang="ko-Kore-KR" dirty="0">
              <a:latin typeface="DX영화자막 M" panose="02020600000000000000" pitchFamily="18" charset="-127"/>
              <a:ea typeface="DX영화자막 M" panose="02020600000000000000" pitchFamily="18" charset="-127"/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Ex)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</a:t>
            </a: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int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*</a:t>
            </a:r>
            <a:r>
              <a:rPr lang="en-US" altLang="ko-Kore-KR" dirty="0" err="1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arr</a:t>
            </a: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=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new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int[3] ; </a:t>
            </a: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// dynamic allocation </a:t>
            </a:r>
          </a:p>
          <a:p>
            <a:pPr marL="0" indent="0">
              <a:buNone/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  </a:t>
            </a:r>
            <a:r>
              <a:rPr lang="en-US" altLang="ko-KR" dirty="0" err="1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arr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[0]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=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1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;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</a:t>
            </a:r>
            <a:r>
              <a:rPr lang="en-US" altLang="ko-KR" dirty="0" err="1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arr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[1]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=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2;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</a:t>
            </a:r>
            <a:r>
              <a:rPr lang="en-US" altLang="ko-KR" dirty="0" err="1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arr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[2]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=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3;</a:t>
            </a:r>
            <a:endParaRPr lang="en-US" altLang="ko-Kore-KR" dirty="0">
              <a:latin typeface="DX영화자막 M" panose="02020600000000000000" pitchFamily="18" charset="-127"/>
              <a:ea typeface="DX영화자막 M" panose="02020600000000000000" pitchFamily="18" charset="-127"/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  for (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int </a:t>
            </a:r>
            <a:r>
              <a:rPr lang="en-US" altLang="ko-KR" dirty="0" err="1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i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= 0; </a:t>
            </a:r>
            <a:r>
              <a:rPr lang="en-US" altLang="ko-KR" dirty="0" err="1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i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&lt; 3; </a:t>
            </a:r>
            <a:r>
              <a:rPr lang="en-US" altLang="ko-KR" dirty="0" err="1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i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++</a:t>
            </a: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) {</a:t>
            </a: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     </a:t>
            </a:r>
            <a:r>
              <a:rPr lang="en-US" altLang="ko-Kore-KR" dirty="0" err="1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cout</a:t>
            </a: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&lt;&lt; k + “ “; // 1 2 3 </a:t>
            </a:r>
          </a:p>
          <a:p>
            <a:pPr marL="0" indent="0">
              <a:buNone/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  </a:t>
            </a: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} </a:t>
            </a: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75504CFD-5F20-F245-A919-DC035291D39D}"/>
              </a:ext>
            </a:extLst>
          </p:cNvPr>
          <p:cNvSpPr txBox="1">
            <a:spLocks/>
          </p:cNvSpPr>
          <p:nvPr/>
        </p:nvSpPr>
        <p:spPr>
          <a:xfrm>
            <a:off x="511563" y="3747804"/>
            <a:ext cx="10990650" cy="198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ore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36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ea typeface="DX영화자막 M" panose="02020600000000000000" pitchFamily="18" charset="-127"/>
              </a:rPr>
              <a:t>Dynamic allocation 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63C394-6902-CD4F-8116-58D0E87BC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459" y="1316125"/>
            <a:ext cx="11442977" cy="5256945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동적 할당을 사용하는 이유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  <a:sym typeface="Wingdings" pitchFamily="2" charset="2"/>
            </a:endParaRPr>
          </a:p>
          <a:p>
            <a:pPr marL="0" indent="0">
              <a:buNone/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1.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메모리 효율성 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  <a:sym typeface="Wingdings" pitchFamily="2" charset="2"/>
            </a:endParaRPr>
          </a:p>
          <a:p>
            <a:pPr marL="0" indent="0">
              <a:buNone/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   예를 들어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,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int </a:t>
            </a:r>
            <a:r>
              <a:rPr lang="en-US" altLang="ko-KR" dirty="0" err="1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arr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[20];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인 배열을 선언하게 되면 배열의 크기가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  <a:sym typeface="Wingdings" pitchFamily="2" charset="2"/>
            </a:endParaRPr>
          </a:p>
          <a:p>
            <a:pPr marL="0" indent="0">
              <a:buNone/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  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20</a:t>
            </a:r>
            <a:r>
              <a:rPr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으로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고정되어 있어 나머지를 공간을 사용하지 않게 되었을 때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  <a:sym typeface="Wingdings" pitchFamily="2" charset="2"/>
            </a:endParaRPr>
          </a:p>
          <a:p>
            <a:pPr marL="0" indent="0">
              <a:buNone/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   메모리가 낭비될 수 있습니다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.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동적 할당을 활용하게 되면 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  <a:sym typeface="Wingdings" pitchFamily="2" charset="2"/>
            </a:endParaRPr>
          </a:p>
          <a:p>
            <a:pPr marL="0" indent="0">
              <a:buNone/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   이러한 점을 개선하여 메모리를 효율적으로 사용할 수 있게 됩니다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.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  <a:sym typeface="Wingdings" pitchFamily="2" charset="2"/>
            </a:endParaRPr>
          </a:p>
          <a:p>
            <a:pPr marL="0" indent="0">
              <a:buNone/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  <a:sym typeface="Wingdings" pitchFamily="2" charset="2"/>
            </a:endParaRPr>
          </a:p>
          <a:p>
            <a:pPr marL="0" indent="0">
              <a:buNone/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2.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배열의 크기 변경 가능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  <a:sym typeface="Wingdings" pitchFamily="2" charset="2"/>
            </a:endParaRPr>
          </a:p>
          <a:p>
            <a:pPr marL="0" indent="0">
              <a:buNone/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   필요한 만큼 다시 할당하여 배열의 크기를 조절할 수 있습니다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.</a:t>
            </a:r>
            <a:endParaRPr lang="en-US" altLang="ko-Kore-KR" dirty="0">
              <a:latin typeface="DX영화자막 M" panose="02020600000000000000" pitchFamily="18" charset="-127"/>
              <a:ea typeface="DX영화자막 M" panose="02020600000000000000" pitchFamily="18" charset="-127"/>
              <a:sym typeface="Wingdings" pitchFamily="2" charset="2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75504CFD-5F20-F245-A919-DC035291D39D}"/>
              </a:ext>
            </a:extLst>
          </p:cNvPr>
          <p:cNvSpPr txBox="1">
            <a:spLocks/>
          </p:cNvSpPr>
          <p:nvPr/>
        </p:nvSpPr>
        <p:spPr>
          <a:xfrm>
            <a:off x="511563" y="3747804"/>
            <a:ext cx="10990650" cy="198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ore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1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33267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Thank You</a:t>
            </a:r>
            <a:endParaRPr lang="en" altLang="ko-KR" b="1" cap="all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800D13-5318-F04E-B844-8508BEF025DA}"/>
              </a:ext>
            </a:extLst>
          </p:cNvPr>
          <p:cNvSpPr/>
          <p:nvPr/>
        </p:nvSpPr>
        <p:spPr>
          <a:xfrm>
            <a:off x="5287925" y="4114430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🧑🏻‍💻</a:t>
            </a:r>
            <a:r>
              <a:rPr lang="ko-KR" altLang="en-US" dirty="0"/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Go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ore-KR" altLang="en-US" dirty="0"/>
              <a:t>👩🏻‍💻</a:t>
            </a:r>
          </a:p>
        </p:txBody>
      </p:sp>
    </p:spTree>
    <p:extLst>
      <p:ext uri="{BB962C8B-B14F-4D97-AF65-F5344CB8AC3E}">
        <p14:creationId xmlns:p14="http://schemas.microsoft.com/office/powerpoint/2010/main" val="136355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80" y="-63795"/>
            <a:ext cx="10515600" cy="1325563"/>
          </a:xfrm>
        </p:spPr>
        <p:txBody>
          <a:bodyPr/>
          <a:lstStyle/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Agenda</a:t>
            </a:r>
            <a:endParaRPr kumimoji="1"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98F6B-1A4F-D64A-BDC1-429B301F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0" y="152846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Array </a:t>
            </a:r>
          </a:p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Pointer</a:t>
            </a:r>
          </a:p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Dynamic allocation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1CBB3CE1-182B-5146-816B-0AA231B278F8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CE99264-8122-1E46-A3E7-955E274C6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922" y="3252877"/>
            <a:ext cx="2893625" cy="289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2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235200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Array</a:t>
            </a:r>
            <a:b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28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Array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Array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63C394-6902-CD4F-8116-58D0E87BC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76" y="1956393"/>
            <a:ext cx="10681123" cy="4038007"/>
          </a:xfrm>
        </p:spPr>
        <p:txBody>
          <a:bodyPr>
            <a:normAutofit lnSpcReduction="10000"/>
          </a:bodyPr>
          <a:lstStyle/>
          <a:p>
            <a:r>
              <a:rPr lang="en" altLang="ko-Kore-KR" dirty="0"/>
              <a:t>Syntax: [</a:t>
            </a:r>
            <a:r>
              <a:rPr lang="ko-KR" altLang="en-US" dirty="0"/>
              <a:t>타입</a:t>
            </a:r>
            <a:r>
              <a:rPr lang="en-US" altLang="ko-KR" dirty="0"/>
              <a:t>] [</a:t>
            </a:r>
            <a:r>
              <a:rPr lang="ko-KR" altLang="en-US" dirty="0"/>
              <a:t>배열 이름</a:t>
            </a:r>
            <a:r>
              <a:rPr lang="en-US" altLang="ko-KR" dirty="0"/>
              <a:t>][</a:t>
            </a:r>
            <a:r>
              <a:rPr lang="ko-KR" altLang="en-US" dirty="0"/>
              <a:t>배열 길이</a:t>
            </a:r>
            <a:r>
              <a:rPr lang="en-US" altLang="ko-KR" dirty="0"/>
              <a:t>]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같은 타입의 데이터를 저장할 수 있는 연속된 공간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ex) int </a:t>
            </a:r>
            <a:r>
              <a:rPr lang="en-US" altLang="ko-KR" dirty="0" err="1"/>
              <a:t>arr</a:t>
            </a:r>
            <a:r>
              <a:rPr lang="en-US" altLang="ko-KR" dirty="0"/>
              <a:t>[3] ;</a:t>
            </a:r>
          </a:p>
          <a:p>
            <a:pPr marL="0" indent="0">
              <a:buNone/>
            </a:pPr>
            <a:endParaRPr lang="ko-KR" altLang="en-US" dirty="0"/>
          </a:p>
          <a:p>
            <a:r>
              <a:rPr lang="ko-KR" altLang="en-US" dirty="0"/>
              <a:t>배열을 구성하는 각각의 값을 </a:t>
            </a:r>
            <a:r>
              <a:rPr lang="en" altLang="ko-Kore-KR" dirty="0"/>
              <a:t>element</a:t>
            </a:r>
            <a:r>
              <a:rPr lang="ko-KR" altLang="en-US" dirty="0" err="1"/>
              <a:t>라고</a:t>
            </a:r>
            <a:r>
              <a:rPr lang="ko-KR" altLang="en-US" dirty="0"/>
              <a:t> 하고</a:t>
            </a:r>
            <a:r>
              <a:rPr lang="en-US" altLang="ko-KR" dirty="0"/>
              <a:t>, </a:t>
            </a:r>
            <a:r>
              <a:rPr lang="ko-KR" altLang="en-US" dirty="0"/>
              <a:t>배열의 위치를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숫자로 가리킨 것을 </a:t>
            </a:r>
            <a:r>
              <a:rPr lang="en" altLang="ko-Kore-KR" dirty="0"/>
              <a:t>Index </a:t>
            </a:r>
            <a:r>
              <a:rPr lang="ko-KR" altLang="en-US" dirty="0" err="1"/>
              <a:t>라고</a:t>
            </a:r>
            <a:r>
              <a:rPr lang="ko-KR" altLang="en-US" dirty="0"/>
              <a:t> 한다</a:t>
            </a:r>
            <a:r>
              <a:rPr lang="en-US" altLang="ko-KR" dirty="0"/>
              <a:t>. </a:t>
            </a:r>
            <a:endParaRPr lang="ko-KR" altLang="en-US" dirty="0"/>
          </a:p>
          <a:p>
            <a:r>
              <a:rPr lang="en" altLang="ko-Kore-KR" dirty="0"/>
              <a:t>index</a:t>
            </a:r>
            <a:r>
              <a:rPr lang="ko-KR" altLang="en-US" dirty="0"/>
              <a:t>는 항상 </a:t>
            </a:r>
            <a:r>
              <a:rPr lang="en-US" altLang="ko-KR" dirty="0"/>
              <a:t>0</a:t>
            </a:r>
            <a:r>
              <a:rPr lang="ko-KR" altLang="en-US" dirty="0"/>
              <a:t>에서부터 먼저 시작하고</a:t>
            </a:r>
            <a:r>
              <a:rPr lang="en-US" altLang="ko-KR" dirty="0"/>
              <a:t>, </a:t>
            </a:r>
            <a:r>
              <a:rPr lang="ko-KR" altLang="en-US" dirty="0"/>
              <a:t>오직 양의 정수만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가질 수 있다</a:t>
            </a:r>
            <a:r>
              <a:rPr lang="en-US" altLang="ko-KR" dirty="0"/>
              <a:t>.</a:t>
            </a:r>
            <a:endParaRPr lang="ko-Kore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850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Array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Array initialization</a:t>
            </a:r>
          </a:p>
          <a:p>
            <a:pPr>
              <a:lnSpc>
                <a:spcPct val="100000"/>
              </a:lnSpc>
            </a:pPr>
            <a:endParaRPr kumimoji="1" lang="en-US" altLang="ko-KR" sz="3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63C394-6902-CD4F-8116-58D0E87BC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459" y="2097143"/>
            <a:ext cx="3467101" cy="193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ore-KR" dirty="0"/>
              <a:t> </a:t>
            </a:r>
            <a:r>
              <a:rPr lang="en" altLang="ko-Kore-KR" sz="2000" dirty="0"/>
              <a:t>int arr1[3];</a:t>
            </a:r>
          </a:p>
          <a:p>
            <a:pPr marL="0" indent="0">
              <a:buNone/>
            </a:pPr>
            <a:r>
              <a:rPr lang="en" altLang="ko-Kore-KR" sz="2000" dirty="0"/>
              <a:t> arr1[0] = 1 ;</a:t>
            </a:r>
          </a:p>
          <a:p>
            <a:pPr marL="0" indent="0">
              <a:buNone/>
            </a:pPr>
            <a:r>
              <a:rPr lang="en" altLang="ko-Kore-KR" sz="2000" dirty="0"/>
              <a:t> arr1[1] = 2 ;</a:t>
            </a:r>
          </a:p>
          <a:p>
            <a:pPr marL="0" indent="0">
              <a:buNone/>
            </a:pPr>
            <a:r>
              <a:rPr lang="en" altLang="ko-Kore-KR" sz="2000" dirty="0"/>
              <a:t> arr1[2] = 3</a:t>
            </a:r>
            <a:r>
              <a:rPr lang="ko-KR" altLang="en-US" sz="2000" dirty="0"/>
              <a:t> </a:t>
            </a:r>
            <a:r>
              <a:rPr lang="en" altLang="ko-Kore-KR" sz="2000" dirty="0"/>
              <a:t>;</a:t>
            </a:r>
            <a:endParaRPr lang="en" altLang="ko-Kore-KR" dirty="0"/>
          </a:p>
          <a:p>
            <a:pPr marL="0" indent="0">
              <a:buNone/>
            </a:pPr>
            <a:endParaRPr lang="en" altLang="ko-Kore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5FEFE0-6BEA-3446-9B38-C9AD5221E153}"/>
              </a:ext>
            </a:extLst>
          </p:cNvPr>
          <p:cNvSpPr/>
          <p:nvPr/>
        </p:nvSpPr>
        <p:spPr>
          <a:xfrm>
            <a:off x="5274365" y="1751491"/>
            <a:ext cx="577794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21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100" dirty="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ko-KR" alt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차원 배열</a:t>
            </a:r>
            <a:endParaRPr lang="en-US" altLang="ko-KR" sz="2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ko-KR" alt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100" dirty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타입</a:t>
            </a:r>
            <a:r>
              <a:rPr lang="en-US" altLang="ko-KR" sz="2100" dirty="0">
                <a:solidFill>
                  <a:srgbClr val="000000"/>
                </a:solidFill>
                <a:latin typeface="Arial" panose="020B0604020202020204" pitchFamily="34" charset="0"/>
              </a:rPr>
              <a:t>] [</a:t>
            </a:r>
            <a:r>
              <a:rPr lang="ko-KR" alt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배열 이름</a:t>
            </a:r>
            <a:r>
              <a:rPr lang="en-US" altLang="ko-KR" sz="2100" dirty="0">
                <a:solidFill>
                  <a:srgbClr val="000000"/>
                </a:solidFill>
                <a:latin typeface="Arial" panose="020B0604020202020204" pitchFamily="34" charset="0"/>
              </a:rPr>
              <a:t>][</a:t>
            </a:r>
            <a:r>
              <a:rPr lang="ko-KR" alt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행의 길이</a:t>
            </a:r>
            <a:r>
              <a:rPr lang="en-US" altLang="ko-KR" sz="2100" dirty="0">
                <a:solidFill>
                  <a:srgbClr val="000000"/>
                </a:solidFill>
                <a:latin typeface="Arial" panose="020B0604020202020204" pitchFamily="34" charset="0"/>
              </a:rPr>
              <a:t>][</a:t>
            </a:r>
            <a:r>
              <a:rPr lang="ko-KR" alt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열의 길이</a:t>
            </a:r>
            <a:r>
              <a:rPr lang="en-US" altLang="ko-KR" sz="2100" dirty="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</a:p>
          <a:p>
            <a:pPr fontAlgn="base"/>
            <a:endParaRPr lang="ko-KR" altLang="en-US" sz="2100" dirty="0"/>
          </a:p>
          <a:p>
            <a:r>
              <a:rPr lang="ko-KR" alt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" altLang="ko-Kore-KR" sz="2100" dirty="0">
                <a:solidFill>
                  <a:srgbClr val="000000"/>
                </a:solidFill>
                <a:latin typeface="Arial" panose="020B0604020202020204" pitchFamily="34" charset="0"/>
              </a:rPr>
              <a:t>int arr3[2][3] = { 1, 2, 3, 4 }</a:t>
            </a:r>
          </a:p>
          <a:p>
            <a:endParaRPr lang="en" altLang="ko-Kore-KR" sz="2100" dirty="0"/>
          </a:p>
          <a:p>
            <a:r>
              <a:rPr lang="ko-KR" alt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" altLang="ko-Kore-KR" sz="2100" dirty="0">
                <a:solidFill>
                  <a:srgbClr val="000000"/>
                </a:solidFill>
                <a:latin typeface="Arial" panose="020B0604020202020204" pitchFamily="34" charset="0"/>
              </a:rPr>
              <a:t>int arr3[2][3] = { {1,2,3}, {4,5,6} }</a:t>
            </a:r>
          </a:p>
          <a:p>
            <a:endParaRPr lang="en" altLang="ko-Kore-KR" sz="21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100" dirty="0">
                <a:solidFill>
                  <a:srgbClr val="000000"/>
                </a:solidFill>
                <a:latin typeface="Arial" panose="020B0604020202020204" pitchFamily="34" charset="0"/>
              </a:rPr>
              <a:t>3 </a:t>
            </a:r>
            <a:r>
              <a:rPr lang="ko-KR" alt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차원 배열</a:t>
            </a:r>
            <a:endParaRPr lang="en-US" altLang="ko-KR" sz="2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ko-KR" alt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100" dirty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타입</a:t>
            </a:r>
            <a:r>
              <a:rPr lang="en-US" altLang="ko-KR" sz="2100" dirty="0">
                <a:solidFill>
                  <a:srgbClr val="000000"/>
                </a:solidFill>
                <a:latin typeface="Arial" panose="020B0604020202020204" pitchFamily="34" charset="0"/>
              </a:rPr>
              <a:t>] [</a:t>
            </a:r>
            <a:r>
              <a:rPr lang="ko-KR" alt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배열 이름</a:t>
            </a:r>
            <a:r>
              <a:rPr lang="en-US" altLang="ko-KR" sz="2100" dirty="0">
                <a:solidFill>
                  <a:srgbClr val="000000"/>
                </a:solidFill>
                <a:latin typeface="Arial" panose="020B0604020202020204" pitchFamily="34" charset="0"/>
              </a:rPr>
              <a:t>][</a:t>
            </a:r>
            <a:r>
              <a:rPr lang="ko-KR" alt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높이</a:t>
            </a:r>
            <a:r>
              <a:rPr lang="en-US" altLang="ko-KR" sz="2100" dirty="0">
                <a:solidFill>
                  <a:srgbClr val="000000"/>
                </a:solidFill>
                <a:latin typeface="Arial" panose="020B0604020202020204" pitchFamily="34" charset="0"/>
              </a:rPr>
              <a:t>][</a:t>
            </a:r>
            <a:r>
              <a:rPr lang="ko-KR" alt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행의 길이</a:t>
            </a:r>
            <a:r>
              <a:rPr lang="en-US" altLang="ko-KR" sz="2100" dirty="0">
                <a:solidFill>
                  <a:srgbClr val="000000"/>
                </a:solidFill>
                <a:latin typeface="Arial" panose="020B0604020202020204" pitchFamily="34" charset="0"/>
              </a:rPr>
              <a:t>][</a:t>
            </a:r>
            <a:r>
              <a:rPr lang="ko-KR" alt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열의 길이</a:t>
            </a:r>
            <a:r>
              <a:rPr lang="en-US" altLang="ko-KR" sz="2100" dirty="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</a:p>
          <a:p>
            <a:endParaRPr lang="en" altLang="ko-Kore-KR" sz="2100" dirty="0"/>
          </a:p>
          <a:p>
            <a:r>
              <a:rPr lang="en" altLang="ko-Kore-KR" sz="2100" dirty="0"/>
              <a:t> int </a:t>
            </a:r>
            <a:r>
              <a:rPr lang="en" altLang="ko-Kore-KR" sz="2100" dirty="0" err="1"/>
              <a:t>arr</a:t>
            </a:r>
            <a:r>
              <a:rPr lang="en" altLang="ko-Kore-KR" sz="2100" dirty="0"/>
              <a:t>[5][5][2] ;</a:t>
            </a:r>
          </a:p>
          <a:p>
            <a:endParaRPr lang="en" altLang="ko-Kore-KR" sz="2100" dirty="0"/>
          </a:p>
          <a:p>
            <a:endParaRPr lang="ko-Kore-KR" altLang="en-US" sz="2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4BB71F-6C28-F047-91B6-068C42C71544}"/>
              </a:ext>
            </a:extLst>
          </p:cNvPr>
          <p:cNvSpPr/>
          <p:nvPr/>
        </p:nvSpPr>
        <p:spPr>
          <a:xfrm>
            <a:off x="237460" y="4216993"/>
            <a:ext cx="3467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2000" dirty="0"/>
              <a:t>int arr2[ ] = { 1, 2, 3, 4, 5 } </a:t>
            </a:r>
            <a:endParaRPr lang="ko-Kore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D634F2-6A50-7242-B3E2-9B301F752F20}"/>
              </a:ext>
            </a:extLst>
          </p:cNvPr>
          <p:cNvSpPr/>
          <p:nvPr/>
        </p:nvSpPr>
        <p:spPr>
          <a:xfrm>
            <a:off x="5274364" y="1325909"/>
            <a:ext cx="23456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다차원 배열</a:t>
            </a:r>
            <a:endParaRPr kumimoji="1" lang="en-US" altLang="ko-KR" sz="3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sz="3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5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>
                <a:latin typeface="DX영화자막 M" panose="02020600000000000000" pitchFamily="18" charset="-127"/>
                <a:ea typeface="DX영화자막 M" panose="02020600000000000000" pitchFamily="18" charset="-127"/>
              </a:rPr>
              <a:t>Array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Example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63C394-6902-CD4F-8116-58D0E87BC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77" y="1956393"/>
            <a:ext cx="6566875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int </a:t>
            </a:r>
            <a:r>
              <a:rPr lang="en-US" altLang="ko-Kore-KR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arr</a:t>
            </a: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[3][3] = { {1,2,3},{4,5,6},{7,8,9}};</a:t>
            </a:r>
            <a:endParaRPr lang="ko-Kore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B4171A90-B2F6-6240-9A29-A463ED317C54}"/>
              </a:ext>
            </a:extLst>
          </p:cNvPr>
          <p:cNvSpPr txBox="1">
            <a:spLocks/>
          </p:cNvSpPr>
          <p:nvPr/>
        </p:nvSpPr>
        <p:spPr>
          <a:xfrm>
            <a:off x="456777" y="3797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ore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37DB630-7050-BA47-A2D3-A292880EC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008268"/>
              </p:ext>
            </p:extLst>
          </p:nvPr>
        </p:nvGraphicFramePr>
        <p:xfrm>
          <a:off x="7531654" y="1645590"/>
          <a:ext cx="2216502" cy="1238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834">
                  <a:extLst>
                    <a:ext uri="{9D8B030D-6E8A-4147-A177-3AD203B41FA5}">
                      <a16:colId xmlns:a16="http://schemas.microsoft.com/office/drawing/2014/main" val="847456992"/>
                    </a:ext>
                  </a:extLst>
                </a:gridCol>
                <a:gridCol w="738834">
                  <a:extLst>
                    <a:ext uri="{9D8B030D-6E8A-4147-A177-3AD203B41FA5}">
                      <a16:colId xmlns:a16="http://schemas.microsoft.com/office/drawing/2014/main" val="2757924872"/>
                    </a:ext>
                  </a:extLst>
                </a:gridCol>
                <a:gridCol w="738834">
                  <a:extLst>
                    <a:ext uri="{9D8B030D-6E8A-4147-A177-3AD203B41FA5}">
                      <a16:colId xmlns:a16="http://schemas.microsoft.com/office/drawing/2014/main" val="1860732373"/>
                    </a:ext>
                  </a:extLst>
                </a:gridCol>
              </a:tblGrid>
              <a:tr h="41291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058439"/>
                  </a:ext>
                </a:extLst>
              </a:tr>
              <a:tr h="41291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66662"/>
                  </a:ext>
                </a:extLst>
              </a:tr>
              <a:tr h="41291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560534"/>
                  </a:ext>
                </a:extLst>
              </a:tr>
            </a:tbl>
          </a:graphicData>
        </a:graphic>
      </p:graphicFrame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5DBE14F3-2018-C040-A19E-3EFE612E24E5}"/>
              </a:ext>
            </a:extLst>
          </p:cNvPr>
          <p:cNvSpPr txBox="1">
            <a:spLocks/>
          </p:cNvSpPr>
          <p:nvPr/>
        </p:nvSpPr>
        <p:spPr>
          <a:xfrm>
            <a:off x="456776" y="3038538"/>
            <a:ext cx="6566875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altLang="ko-Kore-KR" b="1" dirty="0"/>
              <a:t>int</a:t>
            </a:r>
            <a:r>
              <a:rPr lang="en" altLang="ko-Kore-KR" dirty="0"/>
              <a:t> </a:t>
            </a:r>
            <a:r>
              <a:rPr lang="en" altLang="ko-Kore-KR" dirty="0" err="1"/>
              <a:t>arr</a:t>
            </a:r>
            <a:r>
              <a:rPr lang="en" altLang="ko-Kore-KR" dirty="0"/>
              <a:t>[3][3][3] = {{{1,2,3},{1,2,3},{1,2,3}},</a:t>
            </a:r>
          </a:p>
          <a:p>
            <a:pPr marL="0" indent="0">
              <a:buNone/>
            </a:pPr>
            <a:r>
              <a:rPr lang="en" altLang="ko-Kore-KR" dirty="0"/>
              <a:t>                       {{4,5,6},{4,5,6},{4,5,6}},</a:t>
            </a:r>
          </a:p>
          <a:p>
            <a:pPr marL="0" indent="0">
              <a:buNone/>
            </a:pPr>
            <a:r>
              <a:rPr lang="en" altLang="ko-Kore-KR" dirty="0"/>
              <a:t>                       {{7,8,9},{7,8,9},{7,8,9}}};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0CC4D7F-2C4B-844A-A767-E2CBD7E5F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649726"/>
              </p:ext>
            </p:extLst>
          </p:nvPr>
        </p:nvGraphicFramePr>
        <p:xfrm>
          <a:off x="7840145" y="3543118"/>
          <a:ext cx="2216502" cy="1325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834">
                  <a:extLst>
                    <a:ext uri="{9D8B030D-6E8A-4147-A177-3AD203B41FA5}">
                      <a16:colId xmlns:a16="http://schemas.microsoft.com/office/drawing/2014/main" val="847456992"/>
                    </a:ext>
                  </a:extLst>
                </a:gridCol>
                <a:gridCol w="738834">
                  <a:extLst>
                    <a:ext uri="{9D8B030D-6E8A-4147-A177-3AD203B41FA5}">
                      <a16:colId xmlns:a16="http://schemas.microsoft.com/office/drawing/2014/main" val="2757924872"/>
                    </a:ext>
                  </a:extLst>
                </a:gridCol>
                <a:gridCol w="738834">
                  <a:extLst>
                    <a:ext uri="{9D8B030D-6E8A-4147-A177-3AD203B41FA5}">
                      <a16:colId xmlns:a16="http://schemas.microsoft.com/office/drawing/2014/main" val="1860732373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05843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66662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56053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7564A17-B475-E841-9452-F410A5261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53627"/>
              </p:ext>
            </p:extLst>
          </p:nvPr>
        </p:nvGraphicFramePr>
        <p:xfrm>
          <a:off x="8755875" y="4127661"/>
          <a:ext cx="2216502" cy="1325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834">
                  <a:extLst>
                    <a:ext uri="{9D8B030D-6E8A-4147-A177-3AD203B41FA5}">
                      <a16:colId xmlns:a16="http://schemas.microsoft.com/office/drawing/2014/main" val="847456992"/>
                    </a:ext>
                  </a:extLst>
                </a:gridCol>
                <a:gridCol w="738834">
                  <a:extLst>
                    <a:ext uri="{9D8B030D-6E8A-4147-A177-3AD203B41FA5}">
                      <a16:colId xmlns:a16="http://schemas.microsoft.com/office/drawing/2014/main" val="2757924872"/>
                    </a:ext>
                  </a:extLst>
                </a:gridCol>
                <a:gridCol w="738834">
                  <a:extLst>
                    <a:ext uri="{9D8B030D-6E8A-4147-A177-3AD203B41FA5}">
                      <a16:colId xmlns:a16="http://schemas.microsoft.com/office/drawing/2014/main" val="1860732373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05843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66662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560534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8C88595-D669-9142-B6CF-043E253AD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946455"/>
              </p:ext>
            </p:extLst>
          </p:nvPr>
        </p:nvGraphicFramePr>
        <p:xfrm>
          <a:off x="9671605" y="4721836"/>
          <a:ext cx="2216502" cy="1325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834">
                  <a:extLst>
                    <a:ext uri="{9D8B030D-6E8A-4147-A177-3AD203B41FA5}">
                      <a16:colId xmlns:a16="http://schemas.microsoft.com/office/drawing/2014/main" val="847456992"/>
                    </a:ext>
                  </a:extLst>
                </a:gridCol>
                <a:gridCol w="738834">
                  <a:extLst>
                    <a:ext uri="{9D8B030D-6E8A-4147-A177-3AD203B41FA5}">
                      <a16:colId xmlns:a16="http://schemas.microsoft.com/office/drawing/2014/main" val="2757924872"/>
                    </a:ext>
                  </a:extLst>
                </a:gridCol>
                <a:gridCol w="738834">
                  <a:extLst>
                    <a:ext uri="{9D8B030D-6E8A-4147-A177-3AD203B41FA5}">
                      <a16:colId xmlns:a16="http://schemas.microsoft.com/office/drawing/2014/main" val="1860732373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05843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66662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560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73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586" y="1240847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Pointer</a:t>
            </a: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>
            <a:cxnSpLocks/>
          </p:cNvCxnSpPr>
          <p:nvPr/>
        </p:nvCxnSpPr>
        <p:spPr>
          <a:xfrm>
            <a:off x="2006489" y="1240847"/>
            <a:ext cx="820019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>
            <a:cxnSpLocks/>
          </p:cNvCxnSpPr>
          <p:nvPr/>
        </p:nvCxnSpPr>
        <p:spPr>
          <a:xfrm>
            <a:off x="2006489" y="5381600"/>
            <a:ext cx="8385545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41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Pointer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Pointer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63C394-6902-CD4F-8116-58D0E87BC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76" y="1956392"/>
            <a:ext cx="11100224" cy="1726791"/>
          </a:xfrm>
        </p:spPr>
        <p:txBody>
          <a:bodyPr>
            <a:normAutofit/>
          </a:bodyPr>
          <a:lstStyle/>
          <a:p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Syntax :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[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타입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]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*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[</a:t>
            </a:r>
            <a:r>
              <a:rPr lang="ko-KR" altLang="en-US" sz="24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변수명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]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;</a:t>
            </a:r>
            <a:endParaRPr lang="en-US" altLang="ko-Kore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 </a:t>
            </a:r>
            <a:r>
              <a:rPr lang="ko-KR" altLang="en-US" sz="2400" dirty="0"/>
              <a:t>메모리 주소를 저장하는 변수</a:t>
            </a:r>
            <a:endParaRPr lang="ko-Kore-KR" altLang="en-US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DABCB1A-4C02-C045-881B-D8314EB7E133}"/>
              </a:ext>
            </a:extLst>
          </p:cNvPr>
          <p:cNvSpPr txBox="1">
            <a:spLocks/>
          </p:cNvSpPr>
          <p:nvPr/>
        </p:nvSpPr>
        <p:spPr>
          <a:xfrm>
            <a:off x="237460" y="3371736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주소 연산자 </a:t>
            </a:r>
            <a:r>
              <a:rPr lang="en-US" altLang="ko-KR" sz="2400" dirty="0"/>
              <a:t>(&amp; </a:t>
            </a:r>
            <a:r>
              <a:rPr lang="en" altLang="ko-Kore-KR" sz="2400" dirty="0"/>
              <a:t>The address operator)</a:t>
            </a:r>
          </a:p>
          <a:p>
            <a:pPr marL="0" indent="0">
              <a:buNone/>
            </a:pPr>
            <a:endParaRPr kumimoji="1" lang="en-US" altLang="ko-KR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75504CFD-5F20-F245-A919-DC035291D39D}"/>
              </a:ext>
            </a:extLst>
          </p:cNvPr>
          <p:cNvSpPr txBox="1">
            <a:spLocks/>
          </p:cNvSpPr>
          <p:nvPr/>
        </p:nvSpPr>
        <p:spPr>
          <a:xfrm>
            <a:off x="456776" y="3797472"/>
            <a:ext cx="4005650" cy="5023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ym typeface="Wingdings" pitchFamily="2" charset="2"/>
              </a:rPr>
              <a:t></a:t>
            </a:r>
            <a:r>
              <a:rPr lang="ko-KR" altLang="en-US" sz="2400" dirty="0">
                <a:sym typeface="Wingdings" pitchFamily="2" charset="2"/>
              </a:rPr>
              <a:t> </a:t>
            </a:r>
            <a:r>
              <a:rPr lang="ko-KR" altLang="en-US" sz="2400" dirty="0"/>
              <a:t>변수의 주소를 얻는데 사용</a:t>
            </a:r>
          </a:p>
          <a:p>
            <a:pPr marL="0" indent="0">
              <a:buNone/>
            </a:pPr>
            <a:endParaRPr lang="ko-Kore-KR" altLang="en-US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3DE7379-91CB-2549-B6EF-6F9A84F6C588}"/>
              </a:ext>
            </a:extLst>
          </p:cNvPr>
          <p:cNvSpPr txBox="1">
            <a:spLocks/>
          </p:cNvSpPr>
          <p:nvPr/>
        </p:nvSpPr>
        <p:spPr>
          <a:xfrm>
            <a:off x="237460" y="4540254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err="1"/>
              <a:t>역참조</a:t>
            </a:r>
            <a:r>
              <a:rPr lang="ko-KR" altLang="en-US" sz="2400" dirty="0"/>
              <a:t> 연산자 </a:t>
            </a:r>
            <a:r>
              <a:rPr lang="en-US" altLang="ko-KR" sz="2400" dirty="0"/>
              <a:t>( * </a:t>
            </a:r>
            <a:r>
              <a:rPr lang="en" altLang="ko-Kore-KR" sz="2400" dirty="0"/>
              <a:t>The dereference operator )</a:t>
            </a:r>
          </a:p>
          <a:p>
            <a:pPr marL="0" indent="0">
              <a:buNone/>
            </a:pPr>
            <a:endParaRPr kumimoji="1" lang="en-US" altLang="ko-KR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50ED8E91-D430-3245-B023-FDA45E48880F}"/>
              </a:ext>
            </a:extLst>
          </p:cNvPr>
          <p:cNvSpPr txBox="1">
            <a:spLocks/>
          </p:cNvSpPr>
          <p:nvPr/>
        </p:nvSpPr>
        <p:spPr>
          <a:xfrm>
            <a:off x="456776" y="4965990"/>
            <a:ext cx="6103050" cy="502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>
                <a:sym typeface="Wingdings" pitchFamily="2" charset="2"/>
              </a:rPr>
              <a:t></a:t>
            </a:r>
            <a:r>
              <a:rPr lang="ko-KR" altLang="en-US" sz="2200" dirty="0">
                <a:sym typeface="Wingdings" pitchFamily="2" charset="2"/>
              </a:rPr>
              <a:t> </a:t>
            </a:r>
            <a:r>
              <a:rPr lang="ko-KR" altLang="en-US" sz="2200" dirty="0"/>
              <a:t>저장한 메모리 주소 값을 알기 위해 사용</a:t>
            </a:r>
          </a:p>
          <a:p>
            <a:pPr marL="0" indent="0">
              <a:buNone/>
            </a:pPr>
            <a:endParaRPr lang="ko-Kore-KR" altLang="en-US" sz="22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550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39694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Pointer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4917636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Pointer Example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F8D3E4-76A1-9440-BBAE-20E9B1E804B5}"/>
              </a:ext>
            </a:extLst>
          </p:cNvPr>
          <p:cNvSpPr/>
          <p:nvPr/>
        </p:nvSpPr>
        <p:spPr>
          <a:xfrm>
            <a:off x="451677" y="1956393"/>
            <a:ext cx="84405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2000" b="1" dirty="0">
                <a:latin typeface="Helvetica Neue" panose="02000503000000020004" pitchFamily="2" charset="0"/>
              </a:rPr>
              <a:t>    int</a:t>
            </a:r>
            <a:r>
              <a:rPr lang="en" altLang="ko-Kore-KR" sz="2000" dirty="0">
                <a:latin typeface="Helvetica Neue" panose="02000503000000020004" pitchFamily="2" charset="0"/>
              </a:rPr>
              <a:t> a = 20 ;</a:t>
            </a:r>
          </a:p>
          <a:p>
            <a:r>
              <a:rPr lang="en" altLang="ko-Kore-KR" sz="2000" dirty="0">
                <a:latin typeface="Helvetica Neue" panose="02000503000000020004" pitchFamily="2" charset="0"/>
              </a:rPr>
              <a:t>    </a:t>
            </a:r>
            <a:r>
              <a:rPr lang="en" altLang="ko-Kore-KR" sz="2000" b="1" dirty="0">
                <a:latin typeface="Helvetica Neue" panose="02000503000000020004" pitchFamily="2" charset="0"/>
              </a:rPr>
              <a:t>int</a:t>
            </a:r>
            <a:r>
              <a:rPr lang="en" altLang="ko-Kore-KR" sz="2000" dirty="0">
                <a:latin typeface="Helvetica Neue" panose="02000503000000020004" pitchFamily="2" charset="0"/>
              </a:rPr>
              <a:t> b = 30 ;</a:t>
            </a:r>
          </a:p>
          <a:p>
            <a:r>
              <a:rPr lang="en" altLang="ko-Kore-KR" sz="2000" dirty="0">
                <a:latin typeface="Helvetica Neue" panose="02000503000000020004" pitchFamily="2" charset="0"/>
              </a:rPr>
              <a:t>    </a:t>
            </a:r>
          </a:p>
          <a:p>
            <a:r>
              <a:rPr lang="en" altLang="ko-Kore-KR" sz="2000" dirty="0">
                <a:latin typeface="Helvetica Neue" panose="02000503000000020004" pitchFamily="2" charset="0"/>
              </a:rPr>
              <a:t>    </a:t>
            </a:r>
            <a:r>
              <a:rPr lang="en" altLang="ko-Kore-KR" sz="2000" b="1" dirty="0">
                <a:latin typeface="Helvetica Neue" panose="02000503000000020004" pitchFamily="2" charset="0"/>
              </a:rPr>
              <a:t>int</a:t>
            </a:r>
            <a:r>
              <a:rPr lang="en" altLang="ko-Kore-KR" sz="2000" dirty="0">
                <a:latin typeface="Helvetica Neue" panose="02000503000000020004" pitchFamily="2" charset="0"/>
              </a:rPr>
              <a:t> *x = &amp;a;</a:t>
            </a:r>
          </a:p>
          <a:p>
            <a:r>
              <a:rPr lang="en" altLang="ko-Kore-KR" sz="2000" dirty="0">
                <a:latin typeface="Helvetica Neue" panose="02000503000000020004" pitchFamily="2" charset="0"/>
              </a:rPr>
              <a:t>    </a:t>
            </a:r>
            <a:r>
              <a:rPr lang="en" altLang="ko-Kore-KR" sz="2000" b="1" dirty="0">
                <a:latin typeface="Helvetica Neue" panose="02000503000000020004" pitchFamily="2" charset="0"/>
              </a:rPr>
              <a:t>int</a:t>
            </a:r>
            <a:r>
              <a:rPr lang="en" altLang="ko-Kore-KR" sz="2000" dirty="0">
                <a:latin typeface="Helvetica Neue" panose="02000503000000020004" pitchFamily="2" charset="0"/>
              </a:rPr>
              <a:t> *y = &amp;b;</a:t>
            </a:r>
          </a:p>
          <a:p>
            <a:r>
              <a:rPr lang="en" altLang="ko-Kore-KR" sz="2000" dirty="0">
                <a:latin typeface="Helvetica Neue" panose="02000503000000020004" pitchFamily="2" charset="0"/>
              </a:rPr>
              <a:t>    </a:t>
            </a:r>
          </a:p>
          <a:p>
            <a:r>
              <a:rPr lang="en" altLang="ko-Kore-KR" sz="2000" dirty="0">
                <a:latin typeface="Helvetica Neue" panose="02000503000000020004" pitchFamily="2" charset="0"/>
              </a:rPr>
              <a:t>    </a:t>
            </a:r>
            <a:r>
              <a:rPr lang="en" altLang="ko-Kore-KR" sz="2000" dirty="0" err="1">
                <a:latin typeface="Helvetica Neue" panose="02000503000000020004" pitchFamily="2" charset="0"/>
              </a:rPr>
              <a:t>cout</a:t>
            </a:r>
            <a:r>
              <a:rPr lang="en" altLang="ko-Kore-KR" sz="2000" dirty="0">
                <a:latin typeface="Helvetica Neue" panose="02000503000000020004" pitchFamily="2" charset="0"/>
              </a:rPr>
              <a:t> &lt;&lt; "Address of x:" &lt;&lt; x &lt;&lt; " | ”;</a:t>
            </a:r>
          </a:p>
          <a:p>
            <a:r>
              <a:rPr lang="en" altLang="ko-Kore-KR" sz="2000" dirty="0">
                <a:latin typeface="Helvetica Neue" panose="02000503000000020004" pitchFamily="2" charset="0"/>
              </a:rPr>
              <a:t>    </a:t>
            </a:r>
            <a:r>
              <a:rPr lang="en" altLang="ko-Kore-KR" sz="2000" dirty="0" err="1">
                <a:latin typeface="Helvetica Neue" panose="02000503000000020004" pitchFamily="2" charset="0"/>
              </a:rPr>
              <a:t>cout</a:t>
            </a:r>
            <a:r>
              <a:rPr lang="en" altLang="ko-Kore-KR" sz="2000" dirty="0">
                <a:latin typeface="Helvetica Neue" panose="02000503000000020004" pitchFamily="2" charset="0"/>
              </a:rPr>
              <a:t> &lt;&lt; "Address of y:" &lt;&lt; y &lt;&lt; </a:t>
            </a:r>
            <a:r>
              <a:rPr lang="en" altLang="ko-Kore-KR" sz="2000" dirty="0" err="1">
                <a:latin typeface="Helvetica Neue" panose="02000503000000020004" pitchFamily="2" charset="0"/>
              </a:rPr>
              <a:t>endl</a:t>
            </a:r>
            <a:r>
              <a:rPr lang="en" altLang="ko-Kore-KR" sz="2000" dirty="0">
                <a:latin typeface="Helvetica Neue" panose="02000503000000020004" pitchFamily="2" charset="0"/>
              </a:rPr>
              <a:t>;</a:t>
            </a:r>
          </a:p>
          <a:p>
            <a:r>
              <a:rPr lang="en" altLang="ko-Kore-KR" sz="2000" dirty="0">
                <a:latin typeface="Helvetica Neue" panose="02000503000000020004" pitchFamily="2" charset="0"/>
              </a:rPr>
              <a:t>    x = y;</a:t>
            </a:r>
          </a:p>
          <a:p>
            <a:r>
              <a:rPr lang="en" altLang="ko-Kore-KR" sz="2000" dirty="0">
                <a:latin typeface="Helvetica Neue" panose="02000503000000020004" pitchFamily="2" charset="0"/>
              </a:rPr>
              <a:t>    </a:t>
            </a:r>
          </a:p>
          <a:p>
            <a:r>
              <a:rPr lang="en" altLang="ko-Kore-KR" sz="2000" dirty="0">
                <a:latin typeface="Helvetica Neue" panose="02000503000000020004" pitchFamily="2" charset="0"/>
              </a:rPr>
              <a:t>    </a:t>
            </a:r>
            <a:r>
              <a:rPr lang="en" altLang="ko-Kore-KR" sz="2000" dirty="0" err="1">
                <a:latin typeface="Helvetica Neue" panose="02000503000000020004" pitchFamily="2" charset="0"/>
              </a:rPr>
              <a:t>cout</a:t>
            </a:r>
            <a:r>
              <a:rPr lang="en" altLang="ko-Kore-KR" sz="2000" dirty="0">
                <a:latin typeface="Helvetica Neue" panose="02000503000000020004" pitchFamily="2" charset="0"/>
              </a:rPr>
              <a:t> &lt;&lt;   "Address of x:" &lt;&lt; x &lt;&lt; " | ”;</a:t>
            </a:r>
          </a:p>
          <a:p>
            <a:r>
              <a:rPr lang="en" altLang="ko-Kore-KR" sz="2000" dirty="0">
                <a:latin typeface="Helvetica Neue" panose="02000503000000020004" pitchFamily="2" charset="0"/>
              </a:rPr>
              <a:t>    </a:t>
            </a:r>
            <a:r>
              <a:rPr lang="en" altLang="ko-Kore-KR" sz="2000" dirty="0" err="1">
                <a:latin typeface="Helvetica Neue" panose="02000503000000020004" pitchFamily="2" charset="0"/>
              </a:rPr>
              <a:t>cout</a:t>
            </a:r>
            <a:r>
              <a:rPr lang="en" altLang="ko-Kore-KR" sz="2000" dirty="0">
                <a:latin typeface="Helvetica Neue" panose="02000503000000020004" pitchFamily="2" charset="0"/>
              </a:rPr>
              <a:t>  &lt;&lt; "Address of y:" &lt;&lt; y &lt;&lt; </a:t>
            </a:r>
            <a:r>
              <a:rPr lang="en" altLang="ko-Kore-KR" sz="2000" dirty="0" err="1">
                <a:latin typeface="Helvetica Neue" panose="02000503000000020004" pitchFamily="2" charset="0"/>
              </a:rPr>
              <a:t>endl</a:t>
            </a:r>
            <a:r>
              <a:rPr lang="en" altLang="ko-Kore-KR" sz="2000" dirty="0">
                <a:latin typeface="Helvetica Neue" panose="02000503000000020004" pitchFamily="2" charset="0"/>
              </a:rPr>
              <a:t>;</a:t>
            </a:r>
            <a:endParaRPr lang="en" altLang="ko-Kore-KR" sz="20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743A01-31BE-7647-B4C7-B0F31F257D57}"/>
              </a:ext>
            </a:extLst>
          </p:cNvPr>
          <p:cNvSpPr/>
          <p:nvPr/>
        </p:nvSpPr>
        <p:spPr>
          <a:xfrm>
            <a:off x="8082722" y="12786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B9FF17-3F64-EF4B-8F70-8659AF1994F4}"/>
              </a:ext>
            </a:extLst>
          </p:cNvPr>
          <p:cNvSpPr/>
          <p:nvPr/>
        </p:nvSpPr>
        <p:spPr>
          <a:xfrm>
            <a:off x="9619975" y="12786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30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00EF95-FE98-FA45-94DD-8AA8B009F5F9}"/>
              </a:ext>
            </a:extLst>
          </p:cNvPr>
          <p:cNvSpPr/>
          <p:nvPr/>
        </p:nvSpPr>
        <p:spPr>
          <a:xfrm>
            <a:off x="8082722" y="268340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45652D-C04E-2F47-99BC-C1D0821958AE}"/>
              </a:ext>
            </a:extLst>
          </p:cNvPr>
          <p:cNvSpPr/>
          <p:nvPr/>
        </p:nvSpPr>
        <p:spPr>
          <a:xfrm>
            <a:off x="9619975" y="268340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F79466-F579-1142-8569-8EE845D738CF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8539922" y="2193059"/>
            <a:ext cx="0" cy="52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2B1B9CD-1A23-854E-9EC0-D5F328BDC056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0077175" y="2193059"/>
            <a:ext cx="0" cy="52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4445762-76FC-EA44-B0D8-6A7712D8A1B6}"/>
              </a:ext>
            </a:extLst>
          </p:cNvPr>
          <p:cNvSpPr/>
          <p:nvPr/>
        </p:nvSpPr>
        <p:spPr>
          <a:xfrm>
            <a:off x="8082722" y="394126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4843EC-7DB9-5948-A681-9F5D47A97713}"/>
              </a:ext>
            </a:extLst>
          </p:cNvPr>
          <p:cNvSpPr/>
          <p:nvPr/>
        </p:nvSpPr>
        <p:spPr>
          <a:xfrm>
            <a:off x="9619975" y="394126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30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F5E1F4A-E1DA-3C47-AEB3-F23423142DEB}"/>
              </a:ext>
            </a:extLst>
          </p:cNvPr>
          <p:cNvSpPr/>
          <p:nvPr/>
        </p:nvSpPr>
        <p:spPr>
          <a:xfrm>
            <a:off x="8079410" y="534946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D1D44F2-CE1E-574A-AC8D-EE4230A904D0}"/>
              </a:ext>
            </a:extLst>
          </p:cNvPr>
          <p:cNvSpPr/>
          <p:nvPr/>
        </p:nvSpPr>
        <p:spPr>
          <a:xfrm>
            <a:off x="9619975" y="534946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B502B89-AE2D-B84A-8406-8757E63AA23D}"/>
              </a:ext>
            </a:extLst>
          </p:cNvPr>
          <p:cNvCxnSpPr>
            <a:cxnSpLocks/>
          </p:cNvCxnSpPr>
          <p:nvPr/>
        </p:nvCxnSpPr>
        <p:spPr>
          <a:xfrm flipV="1">
            <a:off x="8539922" y="4855666"/>
            <a:ext cx="1304236" cy="49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D878A7D-EE47-FA4B-87CD-217C3A697BC7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10077175" y="4855666"/>
            <a:ext cx="0" cy="49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2B1529C-419C-BA49-95EC-5E8426D7674D}"/>
              </a:ext>
            </a:extLst>
          </p:cNvPr>
          <p:cNvSpPr/>
          <p:nvPr/>
        </p:nvSpPr>
        <p:spPr>
          <a:xfrm>
            <a:off x="6522492" y="4855666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latin typeface="Helvetica Neue" panose="02000503000000020004" pitchFamily="2" charset="0"/>
              </a:rPr>
              <a:t>x = y;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125CAB0-26F5-6149-913B-616C2EA3539D}"/>
              </a:ext>
            </a:extLst>
          </p:cNvPr>
          <p:cNvSpPr/>
          <p:nvPr/>
        </p:nvSpPr>
        <p:spPr>
          <a:xfrm>
            <a:off x="8606203" y="2122748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latin typeface="Helvetica Neue" panose="02000503000000020004" pitchFamily="2" charset="0"/>
              </a:rPr>
              <a:t>a</a:t>
            </a:r>
            <a:endParaRPr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262484-2043-CA49-AD8C-A4A07366214A}"/>
              </a:ext>
            </a:extLst>
          </p:cNvPr>
          <p:cNvSpPr/>
          <p:nvPr/>
        </p:nvSpPr>
        <p:spPr>
          <a:xfrm>
            <a:off x="10159996" y="211909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b</a:t>
            </a:r>
            <a:endParaRPr lang="ko-Kore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E422298-0954-8A4C-9853-15861AE2272E}"/>
              </a:ext>
            </a:extLst>
          </p:cNvPr>
          <p:cNvSpPr/>
          <p:nvPr/>
        </p:nvSpPr>
        <p:spPr>
          <a:xfrm>
            <a:off x="8382561" y="3509700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latin typeface="Helvetica Neue" panose="02000503000000020004" pitchFamily="2" charset="0"/>
              </a:rPr>
              <a:t>x</a:t>
            </a:r>
            <a:endParaRPr lang="ko-Kore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86EAC0F-3152-F146-A199-9920D86FD3A0}"/>
              </a:ext>
            </a:extLst>
          </p:cNvPr>
          <p:cNvSpPr/>
          <p:nvPr/>
        </p:nvSpPr>
        <p:spPr>
          <a:xfrm>
            <a:off x="9927134" y="350100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latin typeface="Helvetica Neue" panose="02000503000000020004" pitchFamily="2" charset="0"/>
              </a:rPr>
              <a:t>y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E65033C-D3E0-E94A-AAF3-7CCE184FF103}"/>
              </a:ext>
            </a:extLst>
          </p:cNvPr>
          <p:cNvSpPr/>
          <p:nvPr/>
        </p:nvSpPr>
        <p:spPr>
          <a:xfrm>
            <a:off x="8380958" y="479343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latin typeface="Helvetica Neue" panose="02000503000000020004" pitchFamily="2" charset="0"/>
              </a:rPr>
              <a:t>a</a:t>
            </a:r>
            <a:endParaRPr lang="ko-Kore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F0840D-39E6-594D-880C-96C0472FB220}"/>
              </a:ext>
            </a:extLst>
          </p:cNvPr>
          <p:cNvSpPr/>
          <p:nvPr/>
        </p:nvSpPr>
        <p:spPr>
          <a:xfrm>
            <a:off x="10144209" y="478784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latin typeface="Helvetica Neue" panose="02000503000000020004" pitchFamily="2" charset="0"/>
              </a:rPr>
              <a:t>b</a:t>
            </a:r>
            <a:endParaRPr lang="ko-Kore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08A403B-9E0F-AD4F-A5C3-8448F8896D67}"/>
              </a:ext>
            </a:extLst>
          </p:cNvPr>
          <p:cNvSpPr/>
          <p:nvPr/>
        </p:nvSpPr>
        <p:spPr>
          <a:xfrm>
            <a:off x="8402662" y="6237239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latin typeface="Helvetica Neue" panose="02000503000000020004" pitchFamily="2" charset="0"/>
              </a:rPr>
              <a:t>x</a:t>
            </a:r>
            <a:endParaRPr lang="ko-Kore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3540817-75E2-0540-8C32-27E87C3D90A5}"/>
              </a:ext>
            </a:extLst>
          </p:cNvPr>
          <p:cNvSpPr/>
          <p:nvPr/>
        </p:nvSpPr>
        <p:spPr>
          <a:xfrm>
            <a:off x="9970068" y="61974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latin typeface="Helvetica Neue" panose="02000503000000020004" pitchFamily="2" charset="0"/>
              </a:rPr>
              <a:t>y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6769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3670</TotalTime>
  <Words>705</Words>
  <Application>Microsoft Macintosh PowerPoint</Application>
  <PresentationFormat>와이드스크린</PresentationFormat>
  <Paragraphs>147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DX영화자막 M</vt:lpstr>
      <vt:lpstr>맑은 고딕</vt:lpstr>
      <vt:lpstr>Arial</vt:lpstr>
      <vt:lpstr>Helvetica Neue</vt:lpstr>
      <vt:lpstr>Office 테마</vt:lpstr>
      <vt:lpstr>5. Array and Pointer </vt:lpstr>
      <vt:lpstr>Agenda</vt:lpstr>
      <vt:lpstr>Array </vt:lpstr>
      <vt:lpstr>Array</vt:lpstr>
      <vt:lpstr>Array</vt:lpstr>
      <vt:lpstr>Array</vt:lpstr>
      <vt:lpstr>Pointer</vt:lpstr>
      <vt:lpstr>Pointer</vt:lpstr>
      <vt:lpstr>Pointer</vt:lpstr>
      <vt:lpstr>Dynamic allocation </vt:lpstr>
      <vt:lpstr>Dynamic allocation </vt:lpstr>
      <vt:lpstr>Dynamic allocation 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TRANSFER USING PYTORCH</dc:title>
  <dc:subject/>
  <dc:creator>최하영</dc:creator>
  <cp:keywords/>
  <dc:description/>
  <cp:lastModifiedBy>김진일</cp:lastModifiedBy>
  <cp:revision>156</cp:revision>
  <dcterms:created xsi:type="dcterms:W3CDTF">2020-01-29T05:48:28Z</dcterms:created>
  <dcterms:modified xsi:type="dcterms:W3CDTF">2020-07-30T15:51:21Z</dcterms:modified>
  <cp:category/>
</cp:coreProperties>
</file>