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9" r:id="rId6"/>
    <p:sldId id="293" r:id="rId7"/>
    <p:sldId id="296" r:id="rId8"/>
    <p:sldId id="297" r:id="rId9"/>
    <p:sldId id="294" r:id="rId10"/>
    <p:sldId id="298" r:id="rId11"/>
    <p:sldId id="299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89101"/>
  </p:normalViewPr>
  <p:slideViewPr>
    <p:cSldViewPr snapToGrid="0" snapToObjects="1">
      <p:cViewPr varScale="1">
        <p:scale>
          <a:sx n="100" d="100"/>
          <a:sy n="100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56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6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4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43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1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9. Class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Example 2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B7260-CBE0-814A-82B0-E1348FC8C826}"/>
              </a:ext>
            </a:extLst>
          </p:cNvPr>
          <p:cNvSpPr/>
          <p:nvPr/>
        </p:nvSpPr>
        <p:spPr>
          <a:xfrm>
            <a:off x="584200" y="14220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>
                <a:latin typeface="Helvetica Neue" panose="02000503000000020004" pitchFamily="2" charset="0"/>
              </a:rPr>
              <a:t>class</a:t>
            </a:r>
            <a:r>
              <a:rPr lang="en" altLang="ko-Kore-KR" dirty="0">
                <a:latin typeface="Helvetica Neue" panose="02000503000000020004" pitchFamily="2" charset="0"/>
              </a:rPr>
              <a:t> Person {</a:t>
            </a:r>
          </a:p>
          <a:p>
            <a:r>
              <a:rPr lang="en" altLang="ko-Kore-KR" b="1" dirty="0">
                <a:latin typeface="Helvetica Neue" panose="02000503000000020004" pitchFamily="2" charset="0"/>
              </a:rPr>
              <a:t>public</a:t>
            </a:r>
            <a:r>
              <a:rPr lang="en" altLang="ko-Kore-KR" dirty="0">
                <a:latin typeface="Helvetica Neue" panose="02000503000000020004" pitchFamily="2" charset="0"/>
              </a:rPr>
              <a:t>: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string name;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latin typeface="Helvetica Neue" panose="02000503000000020004" pitchFamily="2" charset="0"/>
              </a:rPr>
              <a:t>int</a:t>
            </a:r>
            <a:r>
              <a:rPr lang="en" altLang="ko-Kore-KR" dirty="0">
                <a:latin typeface="Helvetica Neue" panose="02000503000000020004" pitchFamily="2" charset="0"/>
              </a:rPr>
              <a:t> age 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latin typeface="Helvetica Neue" panose="02000503000000020004" pitchFamily="2" charset="0"/>
              </a:rPr>
              <a:t>int</a:t>
            </a:r>
            <a:r>
              <a:rPr lang="en" altLang="ko-Kore-KR" dirty="0">
                <a:latin typeface="Helvetica Neue" panose="02000503000000020004" pitchFamily="2" charset="0"/>
              </a:rPr>
              <a:t> weight;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latin typeface="Helvetica Neue" panose="02000503000000020004" pitchFamily="2" charset="0"/>
              </a:rPr>
              <a:t>int</a:t>
            </a:r>
            <a:r>
              <a:rPr lang="en" altLang="ko-Kore-KR" dirty="0">
                <a:latin typeface="Helvetica Neue" panose="02000503000000020004" pitchFamily="2" charset="0"/>
              </a:rPr>
              <a:t> height 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latin typeface="Helvetica Neue" panose="02000503000000020004" pitchFamily="2" charset="0"/>
              </a:rPr>
              <a:t>void</a:t>
            </a:r>
            <a:r>
              <a:rPr lang="en" altLang="ko-Kore-KR" dirty="0"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latin typeface="Helvetica Neue" panose="02000503000000020004" pitchFamily="2" charset="0"/>
              </a:rPr>
              <a:t>userInfo</a:t>
            </a:r>
            <a:r>
              <a:rPr lang="en" altLang="ko-Kore-KR" dirty="0">
                <a:latin typeface="Helvetica Neue" panose="02000503000000020004" pitchFamily="2" charset="0"/>
              </a:rPr>
              <a:t>();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};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void</a:t>
            </a:r>
            <a:r>
              <a:rPr lang="en" altLang="ko-Kore-KR" dirty="0">
                <a:latin typeface="Helvetica Neue" panose="02000503000000020004" pitchFamily="2" charset="0"/>
              </a:rPr>
              <a:t> Person::</a:t>
            </a:r>
            <a:r>
              <a:rPr lang="en" altLang="ko-Kore-KR" dirty="0" err="1">
                <a:latin typeface="Helvetica Neue" panose="02000503000000020004" pitchFamily="2" charset="0"/>
              </a:rPr>
              <a:t>userInfo</a:t>
            </a:r>
            <a:r>
              <a:rPr lang="en" altLang="ko-Kore-KR" dirty="0">
                <a:latin typeface="Helvetica Neue" panose="02000503000000020004" pitchFamily="2" charset="0"/>
              </a:rPr>
              <a:t>(){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dirty="0" err="1">
                <a:latin typeface="Helvetica Neue" panose="02000503000000020004" pitchFamily="2" charset="0"/>
              </a:rPr>
              <a:t>cout</a:t>
            </a:r>
            <a:r>
              <a:rPr lang="en" altLang="ko-Kore-KR" dirty="0">
                <a:latin typeface="Helvetica Neue" panose="02000503000000020004" pitchFamily="2" charset="0"/>
              </a:rPr>
              <a:t> &lt;&lt; "NAME : " &lt;&lt; name &lt;&lt; </a:t>
            </a:r>
            <a:r>
              <a:rPr lang="en" altLang="ko-Kore-KR" dirty="0" err="1">
                <a:latin typeface="Helvetica Neue" panose="02000503000000020004" pitchFamily="2" charset="0"/>
              </a:rPr>
              <a:t>endl</a:t>
            </a:r>
            <a:r>
              <a:rPr lang="en" altLang="ko-Kore-KR" dirty="0">
                <a:latin typeface="Helvetica Neue" panose="02000503000000020004" pitchFamily="2" charset="0"/>
              </a:rPr>
              <a:t>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dirty="0" err="1">
                <a:latin typeface="Helvetica Neue" panose="02000503000000020004" pitchFamily="2" charset="0"/>
              </a:rPr>
              <a:t>cout</a:t>
            </a:r>
            <a:r>
              <a:rPr lang="en" altLang="ko-Kore-KR" dirty="0">
                <a:latin typeface="Helvetica Neue" panose="02000503000000020004" pitchFamily="2" charset="0"/>
              </a:rPr>
              <a:t> &lt;&lt; "AGE : " &lt;&lt; age &lt;&lt; </a:t>
            </a:r>
            <a:r>
              <a:rPr lang="en" altLang="ko-Kore-KR" dirty="0" err="1">
                <a:latin typeface="Helvetica Neue" panose="02000503000000020004" pitchFamily="2" charset="0"/>
              </a:rPr>
              <a:t>endl</a:t>
            </a:r>
            <a:r>
              <a:rPr lang="en" altLang="ko-Kore-KR" dirty="0">
                <a:latin typeface="Helvetica Neue" panose="02000503000000020004" pitchFamily="2" charset="0"/>
              </a:rPr>
              <a:t>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dirty="0" err="1">
                <a:latin typeface="Helvetica Neue" panose="02000503000000020004" pitchFamily="2" charset="0"/>
              </a:rPr>
              <a:t>cout</a:t>
            </a:r>
            <a:r>
              <a:rPr lang="en" altLang="ko-Kore-KR" dirty="0">
                <a:latin typeface="Helvetica Neue" panose="02000503000000020004" pitchFamily="2" charset="0"/>
              </a:rPr>
              <a:t> &lt;&lt; "WEIGHT : " &lt;&lt; weight &lt;&lt; </a:t>
            </a:r>
            <a:r>
              <a:rPr lang="en" altLang="ko-Kore-KR" dirty="0" err="1">
                <a:latin typeface="Helvetica Neue" panose="02000503000000020004" pitchFamily="2" charset="0"/>
              </a:rPr>
              <a:t>endl</a:t>
            </a:r>
            <a:r>
              <a:rPr lang="en" altLang="ko-Kore-KR" dirty="0">
                <a:latin typeface="Helvetica Neue" panose="02000503000000020004" pitchFamily="2" charset="0"/>
              </a:rPr>
              <a:t>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    </a:t>
            </a:r>
            <a:r>
              <a:rPr lang="en" altLang="ko-Kore-KR" dirty="0" err="1">
                <a:latin typeface="Helvetica Neue" panose="02000503000000020004" pitchFamily="2" charset="0"/>
              </a:rPr>
              <a:t>cout</a:t>
            </a:r>
            <a:r>
              <a:rPr lang="en" altLang="ko-Kore-KR" dirty="0">
                <a:latin typeface="Helvetica Neue" panose="02000503000000020004" pitchFamily="2" charset="0"/>
              </a:rPr>
              <a:t> &lt;&lt; "HEIGHT : " &lt;&lt; height &lt;&lt; </a:t>
            </a:r>
            <a:r>
              <a:rPr lang="en" altLang="ko-Kore-KR" dirty="0" err="1">
                <a:latin typeface="Helvetica Neue" panose="02000503000000020004" pitchFamily="2" charset="0"/>
              </a:rPr>
              <a:t>endl</a:t>
            </a:r>
            <a:r>
              <a:rPr lang="en" altLang="ko-Kore-KR" dirty="0">
                <a:latin typeface="Helvetica Neue" panose="02000503000000020004" pitchFamily="2" charset="0"/>
              </a:rPr>
              <a:t>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}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9CC9D277-AC0A-F747-A62E-905BE66ACCD9}"/>
              </a:ext>
            </a:extLst>
          </p:cNvPr>
          <p:cNvSpPr/>
          <p:nvPr/>
        </p:nvSpPr>
        <p:spPr>
          <a:xfrm flipH="1">
            <a:off x="5493889" y="4886056"/>
            <a:ext cx="441736" cy="33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C3E7-5673-BA45-A0AA-16720A0DC762}"/>
              </a:ext>
            </a:extLst>
          </p:cNvPr>
          <p:cNvSpPr txBox="1"/>
          <p:nvPr/>
        </p:nvSpPr>
        <p:spPr>
          <a:xfrm>
            <a:off x="6096000" y="4824143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멤버</a:t>
            </a:r>
            <a:r>
              <a:rPr kumimoji="1" lang="ko-KR" altLang="en-US" sz="2400" dirty="0"/>
              <a:t> 함수 구현</a:t>
            </a:r>
            <a:endParaRPr kumimoji="1" lang="ko-Kore-KR" altLang="en-US" sz="2400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C55B96A0-CB39-A34F-A7C2-2B55DFDF47A6}"/>
              </a:ext>
            </a:extLst>
          </p:cNvPr>
          <p:cNvSpPr/>
          <p:nvPr/>
        </p:nvSpPr>
        <p:spPr>
          <a:xfrm flipH="1">
            <a:off x="3012716" y="3400156"/>
            <a:ext cx="441736" cy="33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B74F6-17B6-B041-AEDC-AF183A1FB86B}"/>
              </a:ext>
            </a:extLst>
          </p:cNvPr>
          <p:cNvSpPr txBox="1"/>
          <p:nvPr/>
        </p:nvSpPr>
        <p:spPr>
          <a:xfrm>
            <a:off x="3614827" y="3338243"/>
            <a:ext cx="2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멤버</a:t>
            </a:r>
            <a:r>
              <a:rPr kumimoji="1" lang="ko-KR" altLang="en-US" sz="2400" dirty="0"/>
              <a:t> 함수 선언</a:t>
            </a:r>
            <a:endParaRPr kumimoji="1" lang="ko-Kore-KR" altLang="en-US" sz="2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F5F3F9E5-CA95-2A43-8543-C077CBD478DE}"/>
              </a:ext>
            </a:extLst>
          </p:cNvPr>
          <p:cNvSpPr/>
          <p:nvPr/>
        </p:nvSpPr>
        <p:spPr>
          <a:xfrm flipH="1">
            <a:off x="3012716" y="2376515"/>
            <a:ext cx="441736" cy="33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ED0C0-3B23-B841-9242-DEDFC0F9C358}"/>
              </a:ext>
            </a:extLst>
          </p:cNvPr>
          <p:cNvSpPr txBox="1"/>
          <p:nvPr/>
        </p:nvSpPr>
        <p:spPr>
          <a:xfrm>
            <a:off x="3614827" y="2314602"/>
            <a:ext cx="187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멤버</a:t>
            </a:r>
            <a:r>
              <a:rPr kumimoji="1" lang="ko-KR" altLang="en-US" sz="2400" dirty="0"/>
              <a:t> 변수</a:t>
            </a:r>
            <a:endParaRPr kumimoji="1" lang="ko-Kore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A4129A-EAE3-7341-AA87-86B3F0AF1C54}"/>
              </a:ext>
            </a:extLst>
          </p:cNvPr>
          <p:cNvSpPr/>
          <p:nvPr/>
        </p:nvSpPr>
        <p:spPr>
          <a:xfrm>
            <a:off x="6840922" y="1657428"/>
            <a:ext cx="4250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Person *user1 = new Person();</a:t>
            </a:r>
          </a:p>
          <a:p>
            <a:r>
              <a:rPr lang="en" altLang="ko-Kore-KR" dirty="0">
                <a:latin typeface="Helvetica Neue" panose="02000503000000020004" pitchFamily="2" charset="0"/>
              </a:rPr>
              <a:t>Person *user2 = new Person();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79426-3AAC-B345-BB92-EB598E7171DF}"/>
              </a:ext>
            </a:extLst>
          </p:cNvPr>
          <p:cNvSpPr txBox="1"/>
          <p:nvPr/>
        </p:nvSpPr>
        <p:spPr>
          <a:xfrm>
            <a:off x="6866052" y="2362518"/>
            <a:ext cx="385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멤버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함수에 접근하는 방법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/>
              <a:t>화살표</a:t>
            </a:r>
            <a:r>
              <a:rPr kumimoji="1" lang="en-US" altLang="ko-KR" dirty="0"/>
              <a:t>(-&gt;)</a:t>
            </a:r>
            <a:r>
              <a:rPr kumimoji="1" lang="ko-KR" altLang="en-US" dirty="0"/>
              <a:t>을 이용하여 접근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Ex) user1-&gt;age = 24; </a:t>
            </a:r>
          </a:p>
          <a:p>
            <a:r>
              <a:rPr kumimoji="1" lang="en-US" altLang="ko-Kore-KR" dirty="0"/>
              <a:t>     user1-&gt;</a:t>
            </a:r>
            <a:r>
              <a:rPr kumimoji="1" lang="en-US" altLang="ko-Kore-KR" dirty="0" err="1"/>
              <a:t>userInfo</a:t>
            </a:r>
            <a:r>
              <a:rPr kumimoji="1" lang="en-US" altLang="ko-Kore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139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ko-KR" altLang="en-US" sz="3500" dirty="0">
                <a:ea typeface="DX영화자막 M" panose="02020600000000000000" pitchFamily="18" charset="-127"/>
              </a:rPr>
              <a:t>객체 생성</a:t>
            </a:r>
            <a:r>
              <a:rPr kumimoji="1" lang="en-US" altLang="ko-KR" sz="4000" dirty="0">
                <a:ea typeface="DX영화자막 M" panose="02020600000000000000" pitchFamily="18" charset="-127"/>
              </a:rPr>
              <a:t>(Object Generation)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[Class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명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변수 이름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];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09EA511-E41E-9945-B7C0-C2F5B2B39E94}"/>
              </a:ext>
            </a:extLst>
          </p:cNvPr>
          <p:cNvSpPr txBox="1">
            <a:spLocks/>
          </p:cNvSpPr>
          <p:nvPr/>
        </p:nvSpPr>
        <p:spPr>
          <a:xfrm>
            <a:off x="237460" y="1992544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[Class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명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*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[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변수 이름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=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new [Class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명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](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E2F7B-AFCB-AB44-9D61-49E773AB8BD6}"/>
              </a:ext>
            </a:extLst>
          </p:cNvPr>
          <p:cNvSpPr txBox="1"/>
          <p:nvPr/>
        </p:nvSpPr>
        <p:spPr>
          <a:xfrm>
            <a:off x="558800" y="2971800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두</a:t>
            </a:r>
            <a:r>
              <a:rPr kumimoji="1" lang="ko-KR" altLang="en-US" sz="2400" dirty="0"/>
              <a:t> 방법의 차이점</a:t>
            </a:r>
            <a:r>
              <a:rPr kumimoji="1" lang="en-US" altLang="ko-KR" sz="2400" dirty="0"/>
              <a:t>&gt;</a:t>
            </a:r>
          </a:p>
          <a:p>
            <a:pPr marL="342900" indent="-342900">
              <a:buAutoNum type="arabicPeriod"/>
            </a:pPr>
            <a:r>
              <a:rPr kumimoji="1" lang="ko-KR" altLang="en-US" sz="2400" dirty="0"/>
              <a:t>동적 할당을 받지 않고 객체를 생성할 경우 스택 영역에 올라가게 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스택 영역은 일반 변수가 올라가는 영역으로 범위를 벗어날 경우 메모리가 자동으로 해제 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동적 할당을 할 경우 </a:t>
            </a:r>
            <a:r>
              <a:rPr kumimoji="1" lang="ko-KR" altLang="en-US" sz="2400" dirty="0" err="1"/>
              <a:t>힙</a:t>
            </a:r>
            <a:r>
              <a:rPr kumimoji="1" lang="ko-KR" altLang="en-US" sz="2400" dirty="0"/>
              <a:t> 영역을 할당 받고 </a:t>
            </a:r>
            <a:r>
              <a:rPr kumimoji="1" lang="en-US" altLang="ko-KR" sz="2400" dirty="0"/>
              <a:t>delete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이용하여 직접 해제 해주기 전까지는 메모리에 유지된다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힙</a:t>
            </a:r>
            <a:r>
              <a:rPr kumimoji="1" lang="ko-KR" altLang="en-US" sz="2400" dirty="0"/>
              <a:t> 메모리를 사용하게 되면 메모리 누수가 발생할 수 있어 </a:t>
            </a:r>
            <a:r>
              <a:rPr kumimoji="1" lang="en-US" altLang="ko-KR" sz="2400" dirty="0"/>
              <a:t>delete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이용하여 해제 해주어야 한다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2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Object-Oriented Programming 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What is the Class and Object?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Example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019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Object-Oriented-Programming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OOP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OOP (object-oriented-programming)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36" y="4113051"/>
            <a:ext cx="8104614" cy="2145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ore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객체 지향 프로그래밍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(OOP)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은 컴퓨터 프로그램을 명령어의 목록으로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보는 시각에서 벗어나 여러 개의 독립된 단위</a:t>
            </a:r>
            <a:endParaRPr lang="en-US" altLang="ko-KR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즉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객체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”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들의 모임 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객체들 간에 메시지를 주고 받고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데이터를 처리</a:t>
            </a:r>
            <a:r>
              <a:rPr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ore-KR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642550" y="4357694"/>
            <a:ext cx="4818450" cy="2266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ore-KR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Class</a:t>
            </a:r>
          </a:p>
          <a:p>
            <a:pPr marL="0" indent="0">
              <a:buNone/>
            </a:pPr>
            <a:r>
              <a:rPr lang="en-US" altLang="ko-Kore-KR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 Object</a:t>
            </a:r>
          </a:p>
          <a:p>
            <a:pPr marL="0" indent="0">
              <a:buNone/>
            </a:pPr>
            <a:r>
              <a:rPr lang="en-US" altLang="ko-Kore-KR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3.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871CB-CFF1-A343-AC6B-572446E550CF}"/>
              </a:ext>
            </a:extLst>
          </p:cNvPr>
          <p:cNvSpPr txBox="1"/>
          <p:nvPr/>
        </p:nvSpPr>
        <p:spPr>
          <a:xfrm>
            <a:off x="456777" y="3632754"/>
            <a:ext cx="2842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600" dirty="0"/>
              <a:t>기본 구성 요소 </a:t>
            </a:r>
            <a:endParaRPr kumimoji="1" lang="ko-Kore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2033827"/>
            <a:ext cx="106938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객체지향 프로그래밍은 현실에 존재하는 사물과 대상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그리고 그에 따른 행동을 있는 그대로 실체화 시키는 형태의 프로그래밍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Class and Object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Class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1934831"/>
            <a:ext cx="10515600" cy="10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/>
              <a:t>지향 프로그래밍</a:t>
            </a:r>
            <a:r>
              <a:rPr lang="en-US" altLang="ko-KR" sz="2600" dirty="0"/>
              <a:t>(</a:t>
            </a:r>
            <a:r>
              <a:rPr lang="en" altLang="ko-Kore-KR" sz="2600" dirty="0"/>
              <a:t>OOP)</a:t>
            </a:r>
            <a:r>
              <a:rPr lang="ko-KR" altLang="en-US" sz="2600" dirty="0"/>
              <a:t>에서 특정 객체를 생성하기 위해 변수와 </a:t>
            </a:r>
            <a:r>
              <a:rPr lang="ko-KR" altLang="en-US" sz="2600" dirty="0" err="1"/>
              <a:t>메소드를</a:t>
            </a:r>
            <a:r>
              <a:rPr lang="ko-KR" altLang="en-US" sz="2600" dirty="0"/>
              <a:t> 정의하는 일종의 틀이다</a:t>
            </a:r>
            <a:r>
              <a:rPr lang="en-US" altLang="ko-KR" sz="2600" dirty="0"/>
              <a:t>. </a:t>
            </a:r>
            <a:endParaRPr lang="ko-KR" altLang="en-US" sz="26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81C0FF5-01C3-624C-AD54-74882CE0BD50}"/>
              </a:ext>
            </a:extLst>
          </p:cNvPr>
          <p:cNvSpPr txBox="1">
            <a:spLocks/>
          </p:cNvSpPr>
          <p:nvPr/>
        </p:nvSpPr>
        <p:spPr>
          <a:xfrm>
            <a:off x="558377" y="3873808"/>
            <a:ext cx="10515600" cy="262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코드 구조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class [</a:t>
            </a:r>
            <a:r>
              <a:rPr lang="ko-KR" altLang="en-US" sz="2400" dirty="0"/>
              <a:t>클래스 명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멤버 변수 또는 멤버 함수 선언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};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14714-C611-4440-8189-131F1B59E8B7}"/>
              </a:ext>
            </a:extLst>
          </p:cNvPr>
          <p:cNvSpPr/>
          <p:nvPr/>
        </p:nvSpPr>
        <p:spPr>
          <a:xfrm>
            <a:off x="558377" y="2865872"/>
            <a:ext cx="101219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객체를 정의 하기 위한 상태</a:t>
            </a:r>
            <a:r>
              <a:rPr lang="en-US" altLang="ko-KR" sz="2600" dirty="0"/>
              <a:t>(</a:t>
            </a:r>
            <a:r>
              <a:rPr lang="ko-KR" altLang="en-US" sz="2600" dirty="0" err="1"/>
              <a:t>멤버변수</a:t>
            </a:r>
            <a:r>
              <a:rPr lang="en-US" altLang="ko-KR" sz="2600" dirty="0"/>
              <a:t>)</a:t>
            </a:r>
            <a:r>
              <a:rPr lang="ko-KR" altLang="en-US" sz="2600" dirty="0"/>
              <a:t>와 메서드</a:t>
            </a:r>
            <a:r>
              <a:rPr lang="en-US" altLang="ko-KR" sz="2600" dirty="0"/>
              <a:t>(</a:t>
            </a:r>
            <a:r>
              <a:rPr lang="ko-KR" altLang="en-US" sz="2600" dirty="0"/>
              <a:t>함수</a:t>
            </a:r>
            <a:r>
              <a:rPr lang="en-US" altLang="ko-KR" sz="2600" dirty="0"/>
              <a:t>)</a:t>
            </a:r>
            <a:r>
              <a:rPr lang="ko-KR" altLang="en-US" sz="2600" dirty="0"/>
              <a:t>로 구성된다</a:t>
            </a:r>
            <a:r>
              <a:rPr lang="en-US" altLang="ko-KR" sz="2600" dirty="0"/>
              <a:t>.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17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Object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1934831"/>
            <a:ext cx="10515600" cy="10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/>
              <a:t>물리적으로 존재하거나 추상적으로 생각할 수 있는 것 중에서 자신의 속성을 가지고 있고 다른</a:t>
            </a:r>
            <a:r>
              <a:rPr lang="en-US" altLang="ko-KR" sz="2600" dirty="0"/>
              <a:t> </a:t>
            </a:r>
            <a:r>
              <a:rPr lang="ko-KR" altLang="en-US" sz="2600" dirty="0"/>
              <a:t>것과 식별 가능한 것을 말합니다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81C0FF5-01C3-624C-AD54-74882CE0BD50}"/>
              </a:ext>
            </a:extLst>
          </p:cNvPr>
          <p:cNvSpPr txBox="1">
            <a:spLocks/>
          </p:cNvSpPr>
          <p:nvPr/>
        </p:nvSpPr>
        <p:spPr>
          <a:xfrm>
            <a:off x="558376" y="4526209"/>
            <a:ext cx="10985924" cy="135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new [Class </a:t>
            </a:r>
            <a:r>
              <a:rPr lang="ko-KR" altLang="en-US" sz="2400" dirty="0"/>
              <a:t>명</a:t>
            </a:r>
            <a:r>
              <a:rPr lang="en-US" altLang="ko-KR" sz="2400" dirty="0"/>
              <a:t>]( ) ;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class</a:t>
            </a:r>
            <a:r>
              <a:rPr lang="ko-KR" altLang="en-US" sz="2400" dirty="0">
                <a:sym typeface="Wingdings" pitchFamily="2" charset="2"/>
              </a:rPr>
              <a:t>에 정의된 멤버 변수와 함수들을 사용할 수 있도록 </a:t>
            </a:r>
            <a:r>
              <a:rPr lang="ko-KR" altLang="en-US" sz="2400" dirty="0" err="1">
                <a:sym typeface="Wingdings" pitchFamily="2" charset="2"/>
              </a:rPr>
              <a:t>인스턴스화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14714-C611-4440-8189-131F1B59E8B7}"/>
              </a:ext>
            </a:extLst>
          </p:cNvPr>
          <p:cNvSpPr/>
          <p:nvPr/>
        </p:nvSpPr>
        <p:spPr>
          <a:xfrm>
            <a:off x="558376" y="3062732"/>
            <a:ext cx="1122722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객체 구성 </a:t>
            </a:r>
            <a:r>
              <a:rPr lang="en-US" altLang="ko-KR" sz="2600" dirty="0"/>
              <a:t>( </a:t>
            </a:r>
            <a:r>
              <a:rPr lang="ko-KR" altLang="en-US" sz="2600" dirty="0"/>
              <a:t>상태</a:t>
            </a:r>
            <a:r>
              <a:rPr lang="en-US" altLang="ko-KR" sz="2600" dirty="0"/>
              <a:t>(</a:t>
            </a:r>
            <a:r>
              <a:rPr lang="en" altLang="ko-Kore-KR" sz="2600" dirty="0"/>
              <a:t>state) </a:t>
            </a:r>
            <a:r>
              <a:rPr lang="ko-KR" altLang="en-US" sz="2600" dirty="0"/>
              <a:t>와 기능</a:t>
            </a:r>
            <a:r>
              <a:rPr lang="en-US" altLang="ko-KR" sz="2600" dirty="0"/>
              <a:t>(</a:t>
            </a:r>
            <a:r>
              <a:rPr lang="en" altLang="ko-Kore-KR" sz="2600" dirty="0"/>
              <a:t>behavior) )</a:t>
            </a:r>
          </a:p>
          <a:p>
            <a:r>
              <a:rPr lang="ko-KR" altLang="en-US" sz="2600" dirty="0"/>
              <a:t>객체는 하나 이상의 상태 정보</a:t>
            </a:r>
            <a:r>
              <a:rPr lang="en-US" altLang="ko-KR" sz="2600" dirty="0"/>
              <a:t>(</a:t>
            </a:r>
            <a:r>
              <a:rPr lang="ko-KR" altLang="en-US" sz="2600" dirty="0"/>
              <a:t>데이터</a:t>
            </a:r>
            <a:r>
              <a:rPr lang="en-US" altLang="ko-KR" sz="2600" dirty="0"/>
              <a:t>)</a:t>
            </a:r>
            <a:r>
              <a:rPr lang="ko-KR" altLang="en-US" sz="2600" dirty="0"/>
              <a:t>와 하나 이상의 행동</a:t>
            </a:r>
            <a:r>
              <a:rPr lang="en-US" altLang="ko-KR" sz="2600" dirty="0"/>
              <a:t>(</a:t>
            </a:r>
            <a:r>
              <a:rPr lang="ko-KR" altLang="en-US" sz="2600" dirty="0"/>
              <a:t>기능</a:t>
            </a:r>
            <a:r>
              <a:rPr lang="en-US" altLang="ko-KR" sz="2600" dirty="0"/>
              <a:t>)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구성</a:t>
            </a:r>
          </a:p>
          <a:p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129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7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Example 1 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5141C5-711E-2544-94AE-B420DC270BD9}"/>
              </a:ext>
            </a:extLst>
          </p:cNvPr>
          <p:cNvSpPr/>
          <p:nvPr/>
        </p:nvSpPr>
        <p:spPr>
          <a:xfrm>
            <a:off x="536702" y="151914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/>
              <a:t>class</a:t>
            </a:r>
            <a:r>
              <a:rPr lang="en" altLang="ko-Kore-KR" dirty="0"/>
              <a:t> Person {</a:t>
            </a:r>
          </a:p>
          <a:p>
            <a:r>
              <a:rPr lang="en" altLang="ko-Kore-KR" b="1" dirty="0"/>
              <a:t>public</a:t>
            </a:r>
            <a:r>
              <a:rPr lang="en" altLang="ko-Kore-KR" dirty="0"/>
              <a:t>:</a:t>
            </a:r>
          </a:p>
          <a:p>
            <a:r>
              <a:rPr lang="en" altLang="ko-Kore-KR" dirty="0"/>
              <a:t>    string name;</a:t>
            </a:r>
          </a:p>
          <a:p>
            <a:r>
              <a:rPr lang="en" altLang="ko-Kore-KR" dirty="0"/>
              <a:t>    </a:t>
            </a:r>
            <a:r>
              <a:rPr lang="en" altLang="ko-Kore-KR" b="1" dirty="0"/>
              <a:t>int</a:t>
            </a:r>
            <a:r>
              <a:rPr lang="en" altLang="ko-Kore-KR" dirty="0"/>
              <a:t> age ;</a:t>
            </a:r>
          </a:p>
          <a:p>
            <a:r>
              <a:rPr lang="en" altLang="ko-Kore-KR" dirty="0"/>
              <a:t>    </a:t>
            </a:r>
            <a:r>
              <a:rPr lang="en" altLang="ko-Kore-KR" b="1" dirty="0"/>
              <a:t>int</a:t>
            </a:r>
            <a:r>
              <a:rPr lang="en" altLang="ko-Kore-KR" dirty="0"/>
              <a:t> weight;</a:t>
            </a:r>
          </a:p>
          <a:p>
            <a:r>
              <a:rPr lang="en" altLang="ko-Kore-KR" dirty="0"/>
              <a:t>    </a:t>
            </a:r>
            <a:r>
              <a:rPr lang="en" altLang="ko-Kore-KR" b="1" dirty="0"/>
              <a:t>int</a:t>
            </a:r>
            <a:r>
              <a:rPr lang="en" altLang="ko-Kore-KR" dirty="0"/>
              <a:t> height ;</a:t>
            </a:r>
          </a:p>
          <a:p>
            <a:r>
              <a:rPr lang="en" altLang="ko-Kore-KR" dirty="0"/>
              <a:t>    </a:t>
            </a:r>
          </a:p>
          <a:p>
            <a:r>
              <a:rPr lang="en" altLang="ko-Kore-KR" dirty="0"/>
              <a:t>    </a:t>
            </a:r>
            <a:r>
              <a:rPr lang="en" altLang="ko-Kore-KR" b="1" dirty="0"/>
              <a:t>void</a:t>
            </a:r>
            <a:r>
              <a:rPr lang="en" altLang="ko-Kore-KR" dirty="0"/>
              <a:t> </a:t>
            </a:r>
            <a:r>
              <a:rPr lang="en" altLang="ko-Kore-KR" dirty="0" err="1"/>
              <a:t>userInfo</a:t>
            </a:r>
            <a:r>
              <a:rPr lang="en" altLang="ko-Kore-KR" dirty="0"/>
              <a:t>() {</a:t>
            </a:r>
          </a:p>
          <a:p>
            <a:r>
              <a:rPr lang="en" altLang="ko-Kore-KR" dirty="0"/>
              <a:t>        </a:t>
            </a:r>
            <a:r>
              <a:rPr lang="en" altLang="ko-Kore-KR" dirty="0" err="1"/>
              <a:t>cout</a:t>
            </a:r>
            <a:r>
              <a:rPr lang="en" altLang="ko-Kore-KR" dirty="0"/>
              <a:t> &lt;&lt; "NAME : " &lt;&lt; name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       </a:t>
            </a:r>
            <a:r>
              <a:rPr lang="en" altLang="ko-Kore-KR" dirty="0" err="1"/>
              <a:t>cout</a:t>
            </a:r>
            <a:r>
              <a:rPr lang="en" altLang="ko-Kore-KR" dirty="0"/>
              <a:t> &lt;&lt; "AGE : " &lt;&lt; age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       </a:t>
            </a:r>
            <a:r>
              <a:rPr lang="en" altLang="ko-Kore-KR" dirty="0" err="1"/>
              <a:t>cout</a:t>
            </a:r>
            <a:r>
              <a:rPr lang="en" altLang="ko-Kore-KR" dirty="0"/>
              <a:t> &lt;&lt; "WEIGHT : " &lt;&lt; weight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       </a:t>
            </a:r>
            <a:r>
              <a:rPr lang="en" altLang="ko-Kore-KR" dirty="0" err="1"/>
              <a:t>cout</a:t>
            </a:r>
            <a:r>
              <a:rPr lang="en" altLang="ko-Kore-KR" dirty="0"/>
              <a:t> &lt;&lt; "HEIGHT : " &lt;&lt; height &lt;&lt; </a:t>
            </a:r>
            <a:r>
              <a:rPr lang="en" altLang="ko-Kore-KR" dirty="0" err="1"/>
              <a:t>endl</a:t>
            </a:r>
            <a:r>
              <a:rPr lang="en" altLang="ko-Kore-KR" dirty="0"/>
              <a:t>;</a:t>
            </a:r>
          </a:p>
          <a:p>
            <a:r>
              <a:rPr lang="en" altLang="ko-Kore-KR" dirty="0"/>
              <a:t>    }</a:t>
            </a:r>
          </a:p>
          <a:p>
            <a:r>
              <a:rPr lang="en" altLang="ko-Kore-KR" dirty="0"/>
              <a:t>};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531F108-6DD1-D248-85AA-7D728D6C3F9E}"/>
              </a:ext>
            </a:extLst>
          </p:cNvPr>
          <p:cNvSpPr/>
          <p:nvPr/>
        </p:nvSpPr>
        <p:spPr>
          <a:xfrm flipH="1">
            <a:off x="3584702" y="2427583"/>
            <a:ext cx="441736" cy="33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DFEE3-DF82-C54C-A1EE-005500E22B95}"/>
              </a:ext>
            </a:extLst>
          </p:cNvPr>
          <p:cNvSpPr txBox="1"/>
          <p:nvPr/>
        </p:nvSpPr>
        <p:spPr>
          <a:xfrm>
            <a:off x="4186813" y="2365670"/>
            <a:ext cx="187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멤버</a:t>
            </a:r>
            <a:r>
              <a:rPr kumimoji="1" lang="ko-KR" altLang="en-US" sz="2400" dirty="0"/>
              <a:t> 변수</a:t>
            </a:r>
            <a:endParaRPr kumimoji="1" lang="ko-Kore-KR" altLang="en-US" sz="2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A324144-5422-B746-A722-098DC1DB815C}"/>
              </a:ext>
            </a:extLst>
          </p:cNvPr>
          <p:cNvSpPr/>
          <p:nvPr/>
        </p:nvSpPr>
        <p:spPr>
          <a:xfrm flipH="1">
            <a:off x="6065875" y="4060556"/>
            <a:ext cx="441736" cy="33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73157-9C00-FF4C-B065-19F58A13F16E}"/>
              </a:ext>
            </a:extLst>
          </p:cNvPr>
          <p:cNvSpPr txBox="1"/>
          <p:nvPr/>
        </p:nvSpPr>
        <p:spPr>
          <a:xfrm>
            <a:off x="6667986" y="3998643"/>
            <a:ext cx="187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멤버</a:t>
            </a:r>
            <a:r>
              <a:rPr kumimoji="1" lang="ko-KR" altLang="en-US" sz="2400" dirty="0"/>
              <a:t> 함수</a:t>
            </a:r>
            <a:endParaRPr kumimoji="1" lang="ko-Kore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8CA25B-56F6-314B-A279-1E6F059958E7}"/>
              </a:ext>
            </a:extLst>
          </p:cNvPr>
          <p:cNvSpPr/>
          <p:nvPr/>
        </p:nvSpPr>
        <p:spPr>
          <a:xfrm>
            <a:off x="6925340" y="1476283"/>
            <a:ext cx="273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latin typeface="Helvetica Neue" panose="02000503000000020004" pitchFamily="2" charset="0"/>
              </a:rPr>
              <a:t>Person user1, user2;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41472-A669-9C40-A1E2-5F84FAFE7896}"/>
              </a:ext>
            </a:extLst>
          </p:cNvPr>
          <p:cNvSpPr txBox="1"/>
          <p:nvPr/>
        </p:nvSpPr>
        <p:spPr>
          <a:xfrm>
            <a:off x="6950470" y="2181373"/>
            <a:ext cx="385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멤버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함수에 접근하는 방법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/>
              <a:t>온점</a:t>
            </a:r>
            <a:r>
              <a:rPr kumimoji="1" lang="en-US" altLang="ko-KR" dirty="0"/>
              <a:t>(.)</a:t>
            </a:r>
            <a:r>
              <a:rPr kumimoji="1" lang="ko-KR" altLang="en-US" dirty="0"/>
              <a:t>을 이용하여 접근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Ex) user1.age = 24; </a:t>
            </a:r>
          </a:p>
          <a:p>
            <a:r>
              <a:rPr kumimoji="1" lang="en-US" altLang="ko-Kore-KR" dirty="0"/>
              <a:t>     user1.userInfo();</a:t>
            </a:r>
          </a:p>
        </p:txBody>
      </p:sp>
    </p:spTree>
    <p:extLst>
      <p:ext uri="{BB962C8B-B14F-4D97-AF65-F5344CB8AC3E}">
        <p14:creationId xmlns:p14="http://schemas.microsoft.com/office/powerpoint/2010/main" val="22275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654</Words>
  <Application>Microsoft Macintosh PowerPoint</Application>
  <PresentationFormat>와이드스크린</PresentationFormat>
  <Paragraphs>104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DX영화자막 M</vt:lpstr>
      <vt:lpstr>맑은 고딕</vt:lpstr>
      <vt:lpstr>Arial</vt:lpstr>
      <vt:lpstr>Helvetica Neue</vt:lpstr>
      <vt:lpstr>Wingdings</vt:lpstr>
      <vt:lpstr>Office 테마</vt:lpstr>
      <vt:lpstr>9. Class </vt:lpstr>
      <vt:lpstr>Agenda</vt:lpstr>
      <vt:lpstr>Object-Oriented-Programming </vt:lpstr>
      <vt:lpstr>OOP</vt:lpstr>
      <vt:lpstr>Class and Object</vt:lpstr>
      <vt:lpstr>Class</vt:lpstr>
      <vt:lpstr>Object</vt:lpstr>
      <vt:lpstr>Example</vt:lpstr>
      <vt:lpstr>Example 1 </vt:lpstr>
      <vt:lpstr>Example 2 </vt:lpstr>
      <vt:lpstr>객체 생성(Object Generation)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162</cp:revision>
  <dcterms:created xsi:type="dcterms:W3CDTF">2020-01-29T05:48:28Z</dcterms:created>
  <dcterms:modified xsi:type="dcterms:W3CDTF">2020-07-31T11:24:44Z</dcterms:modified>
  <cp:category/>
</cp:coreProperties>
</file>