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464D-7E29-5270-D835-EF5ECADE6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7E870-F715-0F0F-91C2-D4836CB60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59C2E-96CF-FDD7-0D5E-CE1D36FB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D73-F2B4-45EC-983C-30430F2EB834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10994-4B30-3B35-ABEE-6A435C85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E48CE-2391-3E71-84E7-890B56EF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ED85-9779-49C7-AC04-423FFA44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5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786D-7B32-A08D-AC18-1122277F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B8BBE-604F-D40A-D9B8-58363E801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BFC78-D492-8248-27BC-E4E99A502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D73-F2B4-45EC-983C-30430F2EB834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A13AD-9A6B-1572-E95E-BB5D4A73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EB8E2-C8BB-3C63-CF9A-F769E807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ED85-9779-49C7-AC04-423FFA44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29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79B4A-B29F-D3DE-D69C-19D37F11F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DC9B7B-04BA-8070-4752-7B604BF03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DB41F-B265-7AA3-90F4-670B6705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D73-F2B4-45EC-983C-30430F2EB834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26A1-0CD1-984B-A7E0-A9723A8B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1B006-9E98-E055-F000-662B82CD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ED85-9779-49C7-AC04-423FFA44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03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35D8-5287-CC3B-3881-C4EA2CE1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9D7F2-0789-B55B-7AB1-FB4FD4D0D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913E8-75D1-E4BD-B369-AD4867EC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D73-F2B4-45EC-983C-30430F2EB834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A8380-CE3F-C505-08C6-B957F2A2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A13E-C18F-5915-217F-48CEFE29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ED85-9779-49C7-AC04-423FFA44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5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9390-D6BA-0000-F97F-015EE948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EE701-14B0-9E7A-6BFE-07E3BCB24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CD9DF-24ED-9D0A-01C0-325C452F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D73-F2B4-45EC-983C-30430F2EB834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29D72-58F3-7181-7C01-29014FC8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A9005-0BCE-905B-E3B3-FEC3505A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ED85-9779-49C7-AC04-423FFA44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30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1D83F-6C4F-0673-522E-E812E1AE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E179-076C-6E55-589F-677EB32F6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64B26-E07C-3720-22F6-F13FCD255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FB284-A4FF-742D-780E-C3C0D037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D73-F2B4-45EC-983C-30430F2EB834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B0E19-BB97-6D13-2469-A3FEE03D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CF42E-9C1C-7FE6-6346-A76E09A7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ED85-9779-49C7-AC04-423FFA44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40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169E-3418-7BA9-1C29-E0250C4A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1E7DF-4138-C9EC-60B7-25E518CE3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716E-EB0D-9481-7C8B-B1AB8DCE9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0F051-9B57-D3B1-08F4-F4A3F2205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44CF6-5305-EE8F-1569-F963CB341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B2602-144D-6B4D-4614-29ED08F0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D73-F2B4-45EC-983C-30430F2EB834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1FA9C-A1B2-62BF-0923-40E8DB10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71B41-B53D-40FA-4089-A44693D8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ED85-9779-49C7-AC04-423FFA44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61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2F58-419F-C09A-F120-1D8C8CD5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F6175-DDC1-0763-5971-399D4E53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D73-F2B4-45EC-983C-30430F2EB834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3D0A0-139F-87B5-42E8-C51D96BE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1378D-D196-96C1-E38B-AE5E51481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ED85-9779-49C7-AC04-423FFA44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44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28BA8-347B-BA20-9AEC-779A3E9F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D73-F2B4-45EC-983C-30430F2EB834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6905A-00A7-58CA-7D60-94DE58F0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72729-666A-5926-ED3A-029F1FC3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ED85-9779-49C7-AC04-423FFA44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8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87464-140C-C149-EA4D-6AB43A8B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D185A-B744-7888-1EF6-93F780254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50635-C2EE-7FBC-9117-45CECA1C7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DB30-0B2A-2AD4-1C7C-756C83A5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D73-F2B4-45EC-983C-30430F2EB834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DD7D9-174A-1876-1D03-38682403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49C04-BC8E-4CC9-78EC-62D21251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ED85-9779-49C7-AC04-423FFA44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082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28AB-64A2-AC3E-5331-6493BA4F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DA3C6-58D6-B242-2CF1-8D774BA31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D1478-59AB-E313-1D9E-E82DA32DB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4E911-C44A-EB55-387B-88DC2D77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D73-F2B4-45EC-983C-30430F2EB834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11826-B031-82C2-135F-1926C84C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4B51F-144D-66F7-7245-3DE0749C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1ED85-9779-49C7-AC04-423FFA44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24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34FF2-3056-1140-F5AF-DD665B7F1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ABD9F-0855-02F6-9B7F-0C2B9079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56E12-BF5C-7AB3-ED93-4665DA2D6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FBD73-F2B4-45EC-983C-30430F2EB834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44D85-BF67-C998-AB49-C0186D49C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91C3D-645E-01C0-4B39-47A838F06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1ED85-9779-49C7-AC04-423FFA44B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15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EAB2-8C92-877A-6487-87DA4598A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6" y="273951"/>
            <a:ext cx="11953188" cy="734717"/>
          </a:xfrm>
        </p:spPr>
        <p:txBody>
          <a:bodyPr anchor="t">
            <a:noAutofit/>
          </a:bodyPr>
          <a:lstStyle/>
          <a:p>
            <a:pPr algn="l"/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Project Title: </a:t>
            </a:r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Agentic RAG Chatbot with MCP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487CB-55D6-82BC-ACAB-882262B43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528" y="2413624"/>
            <a:ext cx="11371868" cy="3779786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Introduction: </a:t>
            </a:r>
          </a:p>
          <a:p>
            <a:pPr algn="l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Agentic RAG Chatbot with MCP is an advanced AI-powered question-answering system that allows users to upload and interact with multiple document types like PDFs, DOCX, PPTX, CSVs, and Markdown files. Built on a modular, agent-based architecture, the system employs specialized agents for tasks like ingestion, retrieval, and response generation — all coordinated through a Model Context Protocol (MCP)-like messaging system. This design enables accurate, context-aware answers grounded in retrieved document content, reducing hallucinations and ensuring source traceability. With 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backend,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ChromaDB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vector store, and an intuitive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frontend, the chatbot is both powerful and easy to use.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1DB1D2-C5BE-2DA9-36F7-A07AB2211923}"/>
              </a:ext>
            </a:extLst>
          </p:cNvPr>
          <p:cNvSpPr txBox="1">
            <a:spLocks/>
          </p:cNvSpPr>
          <p:nvPr/>
        </p:nvSpPr>
        <p:spPr>
          <a:xfrm>
            <a:off x="119406" y="1206482"/>
            <a:ext cx="9583918" cy="8623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👤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Jinil Patel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08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1BA88D0-8E3C-C6CC-90E9-D44380FA8636}"/>
              </a:ext>
            </a:extLst>
          </p:cNvPr>
          <p:cNvSpPr txBox="1">
            <a:spLocks/>
          </p:cNvSpPr>
          <p:nvPr/>
        </p:nvSpPr>
        <p:spPr>
          <a:xfrm>
            <a:off x="119406" y="273951"/>
            <a:ext cx="11953188" cy="7347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Modular Agent Architecture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03397A-F80C-9350-D62E-1A52F764C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Specialized Agents</a:t>
            </a:r>
            <a:r>
              <a:rPr lang="en-IN" dirty="0"/>
              <a:t> (each with a dedicated role):</a:t>
            </a:r>
          </a:p>
          <a:p>
            <a:pPr lvl="1"/>
            <a:r>
              <a:rPr lang="en-IN" b="1" dirty="0"/>
              <a:t>Ingestion Agent</a:t>
            </a:r>
            <a:r>
              <a:rPr lang="en-IN" dirty="0"/>
              <a:t>: Handles file uploads</a:t>
            </a:r>
          </a:p>
          <a:p>
            <a:pPr lvl="1"/>
            <a:r>
              <a:rPr lang="en-IN" b="1" dirty="0"/>
              <a:t>Text Extraction: </a:t>
            </a:r>
            <a:r>
              <a:rPr lang="en-GB" dirty="0"/>
              <a:t>Reads and extracts text from .pdf, .docx, .csv, etc.</a:t>
            </a:r>
          </a:p>
          <a:p>
            <a:pPr lvl="1"/>
            <a:r>
              <a:rPr lang="en-IN" b="1" dirty="0"/>
              <a:t>Processing: </a:t>
            </a:r>
            <a:r>
              <a:rPr lang="en-GB" dirty="0"/>
              <a:t>Chunks text for effective embedding</a:t>
            </a:r>
          </a:p>
          <a:p>
            <a:pPr lvl="1"/>
            <a:r>
              <a:rPr lang="en-IN" b="1" dirty="0"/>
              <a:t>Embedding Agent: </a:t>
            </a:r>
            <a:r>
              <a:rPr lang="en-GB" dirty="0"/>
              <a:t>Generates vector embeddings from chunks</a:t>
            </a:r>
          </a:p>
          <a:p>
            <a:pPr lvl="1"/>
            <a:r>
              <a:rPr lang="en-IN" b="1" dirty="0"/>
              <a:t>Retrieval Agent</a:t>
            </a:r>
            <a:r>
              <a:rPr lang="en-IN" dirty="0"/>
              <a:t>: Searches vector DB for relevant context</a:t>
            </a:r>
          </a:p>
          <a:p>
            <a:pPr lvl="1"/>
            <a:r>
              <a:rPr lang="en-IN" b="1" dirty="0"/>
              <a:t>LLM Response Agent</a:t>
            </a:r>
            <a:r>
              <a:rPr lang="en-IN" dirty="0"/>
              <a:t>: Generates answers using retrieved context</a:t>
            </a:r>
          </a:p>
          <a:p>
            <a:pPr lvl="1"/>
            <a:r>
              <a:rPr lang="en-IN" b="1" dirty="0"/>
              <a:t>Coordinator Agent</a:t>
            </a:r>
            <a:r>
              <a:rPr lang="en-IN" dirty="0"/>
              <a:t>: Orchestrates workflow &amp; message passing</a:t>
            </a:r>
          </a:p>
          <a:p>
            <a:r>
              <a:rPr lang="en-IN" b="1" dirty="0"/>
              <a:t>MCP (Model Context Protocol) Integration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Structured messaging between agents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37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5FC3E1-A87E-7240-6270-5E1661B54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884" y="1008668"/>
            <a:ext cx="7079529" cy="576502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957BBD-F173-7599-A6BC-B8A670A6E586}"/>
              </a:ext>
            </a:extLst>
          </p:cNvPr>
          <p:cNvSpPr txBox="1">
            <a:spLocks/>
          </p:cNvSpPr>
          <p:nvPr/>
        </p:nvSpPr>
        <p:spPr>
          <a:xfrm>
            <a:off x="119406" y="273951"/>
            <a:ext cx="11953188" cy="7347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Project Workflow Architecture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9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FE7B-B477-10F4-780C-99AE07C0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28905"/>
            <a:ext cx="10515600" cy="1325563"/>
          </a:xfrm>
        </p:spPr>
        <p:txBody>
          <a:bodyPr/>
          <a:lstStyle/>
          <a:p>
            <a:r>
              <a:rPr lang="en-GB" b="1" dirty="0"/>
              <a:t>How It Works: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8A098-6A47-3C97-95C1-BABDBFF26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67" y="1253331"/>
            <a:ext cx="10515600" cy="435133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5100" b="1" dirty="0"/>
              <a:t>Ingestion Flow (Document Understanding)</a:t>
            </a:r>
          </a:p>
          <a:p>
            <a:r>
              <a:rPr lang="en-IN" sz="2900" dirty="0"/>
              <a:t>User uploads documents via the </a:t>
            </a:r>
            <a:r>
              <a:rPr lang="en-IN" sz="2900" dirty="0" err="1"/>
              <a:t>Streamlit</a:t>
            </a:r>
            <a:r>
              <a:rPr lang="en-IN" sz="2900" dirty="0"/>
              <a:t> UI</a:t>
            </a:r>
          </a:p>
          <a:p>
            <a:r>
              <a:rPr lang="en-IN" sz="2900" dirty="0" err="1"/>
              <a:t>IngestionAgent</a:t>
            </a:r>
            <a:r>
              <a:rPr lang="en-IN" sz="2900" dirty="0"/>
              <a:t> triggers the pipeline</a:t>
            </a:r>
          </a:p>
          <a:p>
            <a:r>
              <a:rPr lang="en-IN" sz="2900" dirty="0" err="1"/>
              <a:t>TextExtractor</a:t>
            </a:r>
            <a:r>
              <a:rPr lang="en-IN" sz="2900" dirty="0"/>
              <a:t> reads content from files (PDF, DOCX, CSV, etc.)</a:t>
            </a:r>
          </a:p>
          <a:p>
            <a:r>
              <a:rPr lang="en-IN" sz="2900" dirty="0" err="1"/>
              <a:t>TextProcessor</a:t>
            </a:r>
            <a:r>
              <a:rPr lang="en-IN" sz="2900" dirty="0"/>
              <a:t> chunks the text into smaller segments</a:t>
            </a:r>
          </a:p>
          <a:p>
            <a:r>
              <a:rPr lang="en-IN" sz="2900" dirty="0" err="1"/>
              <a:t>EmbeddingAgent</a:t>
            </a:r>
            <a:r>
              <a:rPr lang="en-IN" sz="2900" dirty="0"/>
              <a:t> converts chunks into vector embeddings</a:t>
            </a:r>
          </a:p>
          <a:p>
            <a:r>
              <a:rPr lang="en-IN" sz="2900" dirty="0"/>
              <a:t>Vectors are stored in </a:t>
            </a:r>
            <a:r>
              <a:rPr lang="en-IN" sz="2900" dirty="0" err="1"/>
              <a:t>ChromaDB</a:t>
            </a:r>
            <a:r>
              <a:rPr lang="en-IN" sz="2900" dirty="0"/>
              <a:t> with metadata</a:t>
            </a:r>
          </a:p>
          <a:p>
            <a:pPr marL="0" indent="0">
              <a:buNone/>
            </a:pPr>
            <a:r>
              <a:rPr lang="en-GB" sz="5100" b="1" dirty="0"/>
              <a:t>Query Flow (Answer Generation)</a:t>
            </a:r>
          </a:p>
          <a:p>
            <a:r>
              <a:rPr lang="en-GB" sz="2900" dirty="0"/>
              <a:t>User submits a question via the chat UI</a:t>
            </a:r>
          </a:p>
          <a:p>
            <a:r>
              <a:rPr lang="en-GB" sz="2900" dirty="0" err="1"/>
              <a:t>CoordinatorAgent</a:t>
            </a:r>
            <a:r>
              <a:rPr lang="en-GB" sz="2900" dirty="0"/>
              <a:t> receives and orchestrates the request</a:t>
            </a:r>
          </a:p>
          <a:p>
            <a:r>
              <a:rPr lang="en-GB" sz="2900" dirty="0" err="1"/>
              <a:t>RetrievalAgent</a:t>
            </a:r>
            <a:r>
              <a:rPr lang="en-GB" sz="2900" dirty="0"/>
              <a:t> is tasked to fetch relevant chunks:</a:t>
            </a:r>
          </a:p>
          <a:p>
            <a:pPr lvl="1"/>
            <a:r>
              <a:rPr lang="en-GB" sz="2900" dirty="0"/>
              <a:t>Calls </a:t>
            </a:r>
            <a:r>
              <a:rPr lang="en-GB" sz="2900" dirty="0" err="1"/>
              <a:t>EmbeddingAgent</a:t>
            </a:r>
            <a:r>
              <a:rPr lang="en-GB" sz="2900" dirty="0"/>
              <a:t> to embed the query</a:t>
            </a:r>
          </a:p>
          <a:p>
            <a:pPr lvl="1"/>
            <a:r>
              <a:rPr lang="en-GB" sz="2900" dirty="0"/>
              <a:t>Searches </a:t>
            </a:r>
            <a:r>
              <a:rPr lang="en-GB" sz="2900" dirty="0" err="1"/>
              <a:t>ChromaDB</a:t>
            </a:r>
            <a:r>
              <a:rPr lang="en-GB" sz="2900" dirty="0"/>
              <a:t> for Top-K matching chunks</a:t>
            </a:r>
          </a:p>
          <a:p>
            <a:r>
              <a:rPr lang="en-GB" sz="2900" dirty="0"/>
              <a:t>Retrieved context is passed to </a:t>
            </a:r>
            <a:r>
              <a:rPr lang="en-GB" sz="2900" dirty="0" err="1"/>
              <a:t>LLMResponseAgent</a:t>
            </a:r>
            <a:endParaRPr lang="en-GB" sz="2900" dirty="0"/>
          </a:p>
          <a:p>
            <a:r>
              <a:rPr lang="en-GB" sz="2900" dirty="0"/>
              <a:t>LLM prompt is crafted and sent to Mistral (via </a:t>
            </a:r>
            <a:r>
              <a:rPr lang="en-GB" sz="2900" dirty="0" err="1"/>
              <a:t>OpenRouter</a:t>
            </a:r>
            <a:r>
              <a:rPr lang="en-GB" sz="2900" dirty="0"/>
              <a:t>)</a:t>
            </a:r>
          </a:p>
          <a:p>
            <a:r>
              <a:rPr lang="en-GB" sz="2900" dirty="0"/>
              <a:t>Response is generated and sent back through the agents to the UI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79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20C4-0E27-8423-8F09-6D6F4A11F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 Stack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480BEE4-CB9B-ABDA-1BB1-F88EE5EDB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896706"/>
              </p:ext>
            </p:extLst>
          </p:nvPr>
        </p:nvGraphicFramePr>
        <p:xfrm>
          <a:off x="906780" y="1825625"/>
          <a:ext cx="10523220" cy="476035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12820">
                  <a:extLst>
                    <a:ext uri="{9D8B030D-6E8A-4147-A177-3AD203B41FA5}">
                      <a16:colId xmlns:a16="http://schemas.microsoft.com/office/drawing/2014/main" val="1650445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1084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55581107"/>
                    </a:ext>
                  </a:extLst>
                </a:gridCol>
              </a:tblGrid>
              <a:tr h="1689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Technology / Tool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Purpose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358065"/>
                  </a:ext>
                </a:extLst>
              </a:tr>
              <a:tr h="1689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AI &amp; NLP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Mistral 7B (via </a:t>
                      </a:r>
                      <a:r>
                        <a:rPr lang="en-IN" sz="1100" b="1" cap="none" spc="0" dirty="0" err="1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OpenRouter</a:t>
                      </a: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LLM for final answer generation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89698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100" b="1" cap="none" spc="0" dirty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 err="1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HuggingFace</a:t>
                      </a: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Transformers (</a:t>
                      </a:r>
                      <a:r>
                        <a:rPr lang="en-IN" sz="1100" b="1" cap="none" spc="0" dirty="0" err="1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MiniLM</a:t>
                      </a: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Sentence embeddings for chunk/query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908017"/>
                  </a:ext>
                </a:extLst>
              </a:tr>
              <a:tr h="16898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100" b="1" cap="none" spc="0" dirty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 err="1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LangChain</a:t>
                      </a:r>
                      <a:endParaRPr lang="en-IN" sz="1100" b="1" cap="none" spc="0" dirty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Building Agents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79657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Vector Store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 err="1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ChromaDB</a:t>
                      </a:r>
                      <a:endParaRPr lang="en-IN" sz="1100" b="1" cap="none" spc="0" dirty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Persistent storage and similarity search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561023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Backend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FastAPI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Backend API for agent orchestration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149353"/>
                  </a:ext>
                </a:extLst>
              </a:tr>
              <a:tr h="16898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100" b="1" cap="none" spc="0" dirty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Uvicorn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ASGI server to serve </a:t>
                      </a:r>
                      <a:r>
                        <a:rPr lang="en-IN" sz="1100" b="1" cap="none" spc="0" dirty="0" err="1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FastAPI</a:t>
                      </a:r>
                      <a:endParaRPr lang="en-IN" sz="1100" b="1" cap="none" spc="0" dirty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131788"/>
                  </a:ext>
                </a:extLst>
              </a:tr>
              <a:tr h="16898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100" b="1" cap="none" spc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 err="1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Pydantic</a:t>
                      </a:r>
                      <a:endParaRPr lang="en-IN" sz="1100" b="1" cap="none" spc="0" dirty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Data validation and parsing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046361"/>
                  </a:ext>
                </a:extLst>
              </a:tr>
              <a:tr h="16898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100" b="1" cap="none" spc="0" dirty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python-dotenv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Load API keys and env variables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037008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Agent System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Custom Agents (Retrieval, LLMResponse, etc.)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Modular task-specific logic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378857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100" b="1" cap="none" spc="0" dirty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MCP-like Messaging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Structured communication between agents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266924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Frontend (UI)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Streamlit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Web UI for upload, chat, and output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282297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100" b="1" cap="none" spc="0" dirty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Requests (Python)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Communicates with </a:t>
                      </a:r>
                      <a:r>
                        <a:rPr lang="en-IN" sz="1100" b="1" cap="none" spc="0" dirty="0" err="1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FastAPI</a:t>
                      </a: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backend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861024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File Parsing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PyMuPDF, python-docx, csv, pandas, python-pptx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Extract text from multi-format documents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046634"/>
                  </a:ext>
                </a:extLst>
              </a:tr>
              <a:tr h="1689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Storage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data/ directory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Temporarily stores uploaded files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040716"/>
                  </a:ext>
                </a:extLst>
              </a:tr>
              <a:tr h="16898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100" b="1" cap="none" spc="0" dirty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vectorstore/ directory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Stores </a:t>
                      </a:r>
                      <a:r>
                        <a:rPr lang="en-IN" sz="1100" b="1" cap="none" spc="0" dirty="0" err="1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ChromaDB</a:t>
                      </a: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 data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610434"/>
                  </a:ext>
                </a:extLst>
              </a:tr>
              <a:tr h="1689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Dev &amp; Utilities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Logging (logger.py)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Debugging and event tracking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3413632"/>
                  </a:ext>
                </a:extLst>
              </a:tr>
              <a:tr h="16898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100" b="1" cap="none" spc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CustomException (exception.py)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Custom error handling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877124"/>
                  </a:ext>
                </a:extLst>
              </a:tr>
              <a:tr h="29572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100" b="1" cap="none" spc="0" dirty="0">
                        <a:ln w="0"/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venv, requirements.txt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b="1" cap="none" spc="0" dirty="0">
                          <a:ln w="0"/>
                          <a:solidFill>
                            <a:schemeClr val="tx1"/>
                          </a:solidFill>
                          <a:effectLst/>
                        </a:rPr>
                        <a:t>Dependency and environment management</a:t>
                      </a:r>
                    </a:p>
                  </a:txBody>
                  <a:tcPr marL="42246" marR="42246" marT="21123" marB="211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27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08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0550-9455-5984-77CC-871789CB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26" y="-106215"/>
            <a:ext cx="10515600" cy="1325563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B3FCF8-2BC6-BBEC-4744-91A43FD4C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08" y="1219348"/>
            <a:ext cx="11090264" cy="5099902"/>
          </a:xfrm>
        </p:spPr>
      </p:pic>
    </p:spTree>
    <p:extLst>
      <p:ext uri="{BB962C8B-B14F-4D97-AF65-F5344CB8AC3E}">
        <p14:creationId xmlns:p14="http://schemas.microsoft.com/office/powerpoint/2010/main" val="58049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E4D1-D9E0-D611-F49E-80E860C2A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C822A-DEB1-833A-A97F-B25A536DC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ModuleNotFoundError</a:t>
            </a:r>
            <a:r>
              <a:rPr lang="en-GB" dirty="0"/>
              <a:t> </a:t>
            </a:r>
          </a:p>
          <a:p>
            <a:pPr marL="457200" lvl="1" indent="0">
              <a:buNone/>
            </a:pPr>
            <a:r>
              <a:rPr lang="en-GB" dirty="0"/>
              <a:t>moments While stitching different agents together, I frequently ran into </a:t>
            </a:r>
            <a:r>
              <a:rPr lang="en-GB" dirty="0" err="1"/>
              <a:t>ModuleNotFoundError</a:t>
            </a:r>
            <a:r>
              <a:rPr lang="en-GB" dirty="0"/>
              <a:t> especially due to nested directories like </a:t>
            </a:r>
            <a:r>
              <a:rPr lang="en-GB" dirty="0" err="1"/>
              <a:t>src</a:t>
            </a:r>
            <a:r>
              <a:rPr lang="en-GB" dirty="0"/>
              <a:t>/agents not being recognized. I resolved this by correctly adding __init__.py, setup.py files and ensuring relative imports were clean and consistent.</a:t>
            </a:r>
          </a:p>
          <a:p>
            <a:r>
              <a:rPr lang="en-GB" dirty="0"/>
              <a:t>Mysterious errors during development </a:t>
            </a:r>
          </a:p>
          <a:p>
            <a:pPr marL="457200" lvl="1" indent="0">
              <a:buNone/>
            </a:pPr>
            <a:r>
              <a:rPr lang="en-GB" dirty="0"/>
              <a:t>At times, things just didn’t work—no clear error, just silence or broken output. I leaned heavily on ChatGPT, </a:t>
            </a:r>
            <a:r>
              <a:rPr lang="en-GB" dirty="0" err="1"/>
              <a:t>LangChain</a:t>
            </a:r>
            <a:r>
              <a:rPr lang="en-GB" dirty="0"/>
              <a:t> documentation, and small test scripts to debug issues around chunking, prompt formatting, and embedding injection.</a:t>
            </a:r>
          </a:p>
          <a:p>
            <a:r>
              <a:rPr lang="en-GB" dirty="0"/>
              <a:t>Making responses truly contextual </a:t>
            </a:r>
          </a:p>
          <a:p>
            <a:pPr marL="457200" lvl="1" indent="0">
              <a:buNone/>
            </a:pPr>
            <a:r>
              <a:rPr lang="en-GB" dirty="0"/>
              <a:t>Initially, answers from the LLM were generic—even though retrieval worked. I realized the issue was in how I crafted the prompt. I rewrote the </a:t>
            </a:r>
            <a:r>
              <a:rPr lang="en-GB" dirty="0" err="1"/>
              <a:t>LLMResponseAgent</a:t>
            </a:r>
            <a:r>
              <a:rPr lang="en-GB" dirty="0"/>
              <a:t> to clearly instruct the LLM to use only the provided context. This led to significantly more grounded and accurate answers.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3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B8429-B8DF-4D49-5D98-B9EDFBEA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Learnings from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E068-F11A-7460-E5AC-39C58BC9F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These challenges not only tested my technical skills but also taught me the importance of attention to detail, creative problem-solving, and effective collaboration. By overcoming these hurdles, I was able to develop a robust and accurate chatbot that can provide valuable insights to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55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733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Project Title: Agentic RAG Chatbot with MCP</vt:lpstr>
      <vt:lpstr>PowerPoint Presentation</vt:lpstr>
      <vt:lpstr>PowerPoint Presentation</vt:lpstr>
      <vt:lpstr>How It Works: </vt:lpstr>
      <vt:lpstr>Tech Stack</vt:lpstr>
      <vt:lpstr>Output </vt:lpstr>
      <vt:lpstr>Challenges Faced</vt:lpstr>
      <vt:lpstr>Learnings from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Jinil Patel</dc:creator>
  <cp:lastModifiedBy>Jinil Patel</cp:lastModifiedBy>
  <cp:revision>9</cp:revision>
  <dcterms:created xsi:type="dcterms:W3CDTF">2025-07-23T12:15:04Z</dcterms:created>
  <dcterms:modified xsi:type="dcterms:W3CDTF">2025-07-24T05:09:11Z</dcterms:modified>
</cp:coreProperties>
</file>