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7B65859-FCB1-4F8C-B90C-C348BCEFEFDB}">
          <p14:sldIdLst>
            <p14:sldId id="256"/>
            <p14:sldId id="257"/>
            <p14:sldId id="258"/>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79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5756A9-3EE9-4CBF-B685-65A7E7056B31}"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958793-266F-4F5D-9FB4-12DBCFC0204D}" type="slidenum">
              <a:rPr lang="en-IN" smtClean="0"/>
              <a:t>‹#›</a:t>
            </a:fld>
            <a:endParaRPr lang="en-IN"/>
          </a:p>
        </p:txBody>
      </p:sp>
    </p:spTree>
    <p:extLst>
      <p:ext uri="{BB962C8B-B14F-4D97-AF65-F5344CB8AC3E}">
        <p14:creationId xmlns:p14="http://schemas.microsoft.com/office/powerpoint/2010/main" val="1947704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5756A9-3EE9-4CBF-B685-65A7E7056B31}" type="datetimeFigureOut">
              <a:rPr lang="en-IN" smtClean="0"/>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958793-266F-4F5D-9FB4-12DBCFC0204D}" type="slidenum">
              <a:rPr lang="en-IN" smtClean="0"/>
              <a:t>‹#›</a:t>
            </a:fld>
            <a:endParaRPr lang="en-IN"/>
          </a:p>
        </p:txBody>
      </p:sp>
    </p:spTree>
    <p:extLst>
      <p:ext uri="{BB962C8B-B14F-4D97-AF65-F5344CB8AC3E}">
        <p14:creationId xmlns:p14="http://schemas.microsoft.com/office/powerpoint/2010/main" val="1727941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5756A9-3EE9-4CBF-B685-65A7E7056B31}"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958793-266F-4F5D-9FB4-12DBCFC0204D}" type="slidenum">
              <a:rPr lang="en-IN" smtClean="0"/>
              <a:t>‹#›</a:t>
            </a:fld>
            <a:endParaRPr lang="en-IN"/>
          </a:p>
        </p:txBody>
      </p:sp>
    </p:spTree>
    <p:extLst>
      <p:ext uri="{BB962C8B-B14F-4D97-AF65-F5344CB8AC3E}">
        <p14:creationId xmlns:p14="http://schemas.microsoft.com/office/powerpoint/2010/main" val="262488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5756A9-3EE9-4CBF-B685-65A7E7056B31}"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958793-266F-4F5D-9FB4-12DBCFC0204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67692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756A9-3EE9-4CBF-B685-65A7E7056B31}"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958793-266F-4F5D-9FB4-12DBCFC0204D}" type="slidenum">
              <a:rPr lang="en-IN" smtClean="0"/>
              <a:t>‹#›</a:t>
            </a:fld>
            <a:endParaRPr lang="en-IN"/>
          </a:p>
        </p:txBody>
      </p:sp>
    </p:spTree>
    <p:extLst>
      <p:ext uri="{BB962C8B-B14F-4D97-AF65-F5344CB8AC3E}">
        <p14:creationId xmlns:p14="http://schemas.microsoft.com/office/powerpoint/2010/main" val="2931426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5756A9-3EE9-4CBF-B685-65A7E7056B31}" type="datetimeFigureOut">
              <a:rPr lang="en-IN" smtClean="0"/>
              <a:t>21-05-2024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958793-266F-4F5D-9FB4-12DBCFC0204D}" type="slidenum">
              <a:rPr lang="en-IN" smtClean="0"/>
              <a:t>‹#›</a:t>
            </a:fld>
            <a:endParaRPr lang="en-IN"/>
          </a:p>
        </p:txBody>
      </p:sp>
    </p:spTree>
    <p:extLst>
      <p:ext uri="{BB962C8B-B14F-4D97-AF65-F5344CB8AC3E}">
        <p14:creationId xmlns:p14="http://schemas.microsoft.com/office/powerpoint/2010/main" val="1240510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5756A9-3EE9-4CBF-B685-65A7E7056B31}" type="datetimeFigureOut">
              <a:rPr lang="en-IN" smtClean="0"/>
              <a:t>21-05-2024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958793-266F-4F5D-9FB4-12DBCFC0204D}" type="slidenum">
              <a:rPr lang="en-IN" smtClean="0"/>
              <a:t>‹#›</a:t>
            </a:fld>
            <a:endParaRPr lang="en-IN"/>
          </a:p>
        </p:txBody>
      </p:sp>
    </p:spTree>
    <p:extLst>
      <p:ext uri="{BB962C8B-B14F-4D97-AF65-F5344CB8AC3E}">
        <p14:creationId xmlns:p14="http://schemas.microsoft.com/office/powerpoint/2010/main" val="1199905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756A9-3EE9-4CBF-B685-65A7E7056B31}"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958793-266F-4F5D-9FB4-12DBCFC0204D}" type="slidenum">
              <a:rPr lang="en-IN" smtClean="0"/>
              <a:t>‹#›</a:t>
            </a:fld>
            <a:endParaRPr lang="en-IN"/>
          </a:p>
        </p:txBody>
      </p:sp>
    </p:spTree>
    <p:extLst>
      <p:ext uri="{BB962C8B-B14F-4D97-AF65-F5344CB8AC3E}">
        <p14:creationId xmlns:p14="http://schemas.microsoft.com/office/powerpoint/2010/main" val="95540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756A9-3EE9-4CBF-B685-65A7E7056B31}"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958793-266F-4F5D-9FB4-12DBCFC0204D}" type="slidenum">
              <a:rPr lang="en-IN" smtClean="0"/>
              <a:t>‹#›</a:t>
            </a:fld>
            <a:endParaRPr lang="en-IN"/>
          </a:p>
        </p:txBody>
      </p:sp>
    </p:spTree>
    <p:extLst>
      <p:ext uri="{BB962C8B-B14F-4D97-AF65-F5344CB8AC3E}">
        <p14:creationId xmlns:p14="http://schemas.microsoft.com/office/powerpoint/2010/main" val="214894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A5756A9-3EE9-4CBF-B685-65A7E7056B31}"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958793-266F-4F5D-9FB4-12DBCFC0204D}" type="slidenum">
              <a:rPr lang="en-IN" smtClean="0"/>
              <a:t>‹#›</a:t>
            </a:fld>
            <a:endParaRPr lang="en-IN"/>
          </a:p>
        </p:txBody>
      </p:sp>
    </p:spTree>
    <p:extLst>
      <p:ext uri="{BB962C8B-B14F-4D97-AF65-F5344CB8AC3E}">
        <p14:creationId xmlns:p14="http://schemas.microsoft.com/office/powerpoint/2010/main" val="53551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756A9-3EE9-4CBF-B685-65A7E7056B31}"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958793-266F-4F5D-9FB4-12DBCFC0204D}" type="slidenum">
              <a:rPr lang="en-IN" smtClean="0"/>
              <a:t>‹#›</a:t>
            </a:fld>
            <a:endParaRPr lang="en-IN"/>
          </a:p>
        </p:txBody>
      </p:sp>
    </p:spTree>
    <p:extLst>
      <p:ext uri="{BB962C8B-B14F-4D97-AF65-F5344CB8AC3E}">
        <p14:creationId xmlns:p14="http://schemas.microsoft.com/office/powerpoint/2010/main" val="414074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5756A9-3EE9-4CBF-B685-65A7E7056B31}" type="datetimeFigureOut">
              <a:rPr lang="en-IN" smtClean="0"/>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958793-266F-4F5D-9FB4-12DBCFC0204D}" type="slidenum">
              <a:rPr lang="en-IN" smtClean="0"/>
              <a:t>‹#›</a:t>
            </a:fld>
            <a:endParaRPr lang="en-IN"/>
          </a:p>
        </p:txBody>
      </p:sp>
    </p:spTree>
    <p:extLst>
      <p:ext uri="{BB962C8B-B14F-4D97-AF65-F5344CB8AC3E}">
        <p14:creationId xmlns:p14="http://schemas.microsoft.com/office/powerpoint/2010/main" val="967833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5756A9-3EE9-4CBF-B685-65A7E7056B31}" type="datetimeFigureOut">
              <a:rPr lang="en-IN" smtClean="0"/>
              <a:t>21-05-2024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958793-266F-4F5D-9FB4-12DBCFC0204D}" type="slidenum">
              <a:rPr lang="en-IN" smtClean="0"/>
              <a:t>‹#›</a:t>
            </a:fld>
            <a:endParaRPr lang="en-IN"/>
          </a:p>
        </p:txBody>
      </p:sp>
    </p:spTree>
    <p:extLst>
      <p:ext uri="{BB962C8B-B14F-4D97-AF65-F5344CB8AC3E}">
        <p14:creationId xmlns:p14="http://schemas.microsoft.com/office/powerpoint/2010/main" val="131323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A5756A9-3EE9-4CBF-B685-65A7E7056B31}" type="datetimeFigureOut">
              <a:rPr lang="en-IN" smtClean="0"/>
              <a:t>21-05-2024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B958793-266F-4F5D-9FB4-12DBCFC0204D}" type="slidenum">
              <a:rPr lang="en-IN" smtClean="0"/>
              <a:t>‹#›</a:t>
            </a:fld>
            <a:endParaRPr lang="en-IN"/>
          </a:p>
        </p:txBody>
      </p:sp>
    </p:spTree>
    <p:extLst>
      <p:ext uri="{BB962C8B-B14F-4D97-AF65-F5344CB8AC3E}">
        <p14:creationId xmlns:p14="http://schemas.microsoft.com/office/powerpoint/2010/main" val="3327770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A5756A9-3EE9-4CBF-B685-65A7E7056B31}" type="datetimeFigureOut">
              <a:rPr lang="en-IN" smtClean="0"/>
              <a:t>21-05-2024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B958793-266F-4F5D-9FB4-12DBCFC0204D}" type="slidenum">
              <a:rPr lang="en-IN" smtClean="0"/>
              <a:t>‹#›</a:t>
            </a:fld>
            <a:endParaRPr lang="en-IN"/>
          </a:p>
        </p:txBody>
      </p:sp>
    </p:spTree>
    <p:extLst>
      <p:ext uri="{BB962C8B-B14F-4D97-AF65-F5344CB8AC3E}">
        <p14:creationId xmlns:p14="http://schemas.microsoft.com/office/powerpoint/2010/main" val="416256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A5756A9-3EE9-4CBF-B685-65A7E7056B31}" type="datetimeFigureOut">
              <a:rPr lang="en-IN" smtClean="0"/>
              <a:t>21-05-2024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B958793-266F-4F5D-9FB4-12DBCFC0204D}" type="slidenum">
              <a:rPr lang="en-IN" smtClean="0"/>
              <a:t>‹#›</a:t>
            </a:fld>
            <a:endParaRPr lang="en-IN"/>
          </a:p>
        </p:txBody>
      </p:sp>
    </p:spTree>
    <p:extLst>
      <p:ext uri="{BB962C8B-B14F-4D97-AF65-F5344CB8AC3E}">
        <p14:creationId xmlns:p14="http://schemas.microsoft.com/office/powerpoint/2010/main" val="210552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5756A9-3EE9-4CBF-B685-65A7E7056B31}" type="datetimeFigureOut">
              <a:rPr lang="en-IN" smtClean="0"/>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958793-266F-4F5D-9FB4-12DBCFC0204D}" type="slidenum">
              <a:rPr lang="en-IN" smtClean="0"/>
              <a:t>‹#›</a:t>
            </a:fld>
            <a:endParaRPr lang="en-IN"/>
          </a:p>
        </p:txBody>
      </p:sp>
    </p:spTree>
    <p:extLst>
      <p:ext uri="{BB962C8B-B14F-4D97-AF65-F5344CB8AC3E}">
        <p14:creationId xmlns:p14="http://schemas.microsoft.com/office/powerpoint/2010/main" val="4117918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A5756A9-3EE9-4CBF-B685-65A7E7056B31}" type="datetimeFigureOut">
              <a:rPr lang="en-IN" smtClean="0"/>
              <a:t>21-05-2024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B958793-266F-4F5D-9FB4-12DBCFC0204D}" type="slidenum">
              <a:rPr lang="en-IN" smtClean="0"/>
              <a:t>‹#›</a:t>
            </a:fld>
            <a:endParaRPr lang="en-IN"/>
          </a:p>
        </p:txBody>
      </p:sp>
    </p:spTree>
    <p:extLst>
      <p:ext uri="{BB962C8B-B14F-4D97-AF65-F5344CB8AC3E}">
        <p14:creationId xmlns:p14="http://schemas.microsoft.com/office/powerpoint/2010/main" val="26361634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1D080-CE96-21F0-BC99-B887B93ACB1B}"/>
              </a:ext>
            </a:extLst>
          </p:cNvPr>
          <p:cNvSpPr txBox="1"/>
          <p:nvPr/>
        </p:nvSpPr>
        <p:spPr>
          <a:xfrm>
            <a:off x="98323" y="206477"/>
            <a:ext cx="6263148" cy="523220"/>
          </a:xfrm>
          <a:prstGeom prst="rect">
            <a:avLst/>
          </a:prstGeom>
          <a:noFill/>
        </p:spPr>
        <p:txBody>
          <a:bodyPr wrap="square" rtlCol="0">
            <a:spAutoFit/>
          </a:bodyPr>
          <a:lstStyle/>
          <a:p>
            <a:r>
              <a:rPr lang="en-IN" sz="2800" dirty="0">
                <a:highlight>
                  <a:srgbClr val="FF0000"/>
                </a:highlight>
                <a:latin typeface="Times New Roman" panose="02020603050405020304" pitchFamily="18" charset="0"/>
                <a:cs typeface="Times New Roman" panose="02020603050405020304" pitchFamily="18" charset="0"/>
              </a:rPr>
              <a:t>PROBLEM STATEMENT </a:t>
            </a:r>
          </a:p>
        </p:txBody>
      </p:sp>
      <p:sp>
        <p:nvSpPr>
          <p:cNvPr id="5" name="TextBox 4">
            <a:extLst>
              <a:ext uri="{FF2B5EF4-FFF2-40B4-BE49-F238E27FC236}">
                <a16:creationId xmlns:a16="http://schemas.microsoft.com/office/drawing/2014/main" id="{62E7CBEF-C6B8-580A-7DAF-FFA081BA8E91}"/>
              </a:ext>
            </a:extLst>
          </p:cNvPr>
          <p:cNvSpPr txBox="1"/>
          <p:nvPr/>
        </p:nvSpPr>
        <p:spPr>
          <a:xfrm>
            <a:off x="427703" y="855406"/>
            <a:ext cx="11336593" cy="563231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OBJECTIVE:</a:t>
            </a:r>
          </a:p>
          <a:p>
            <a:endParaRPr lang="en-IN" dirty="0">
              <a:latin typeface="Times New Roman" panose="02020603050405020304" pitchFamily="18" charset="0"/>
              <a:cs typeface="Times New Roman" panose="02020603050405020304" pitchFamily="18" charset="0"/>
            </a:endParaRPr>
          </a:p>
          <a:p>
            <a:pPr algn="l"/>
            <a:r>
              <a:rPr lang="en-GB" b="0" i="0" dirty="0">
                <a:solidFill>
                  <a:srgbClr val="ECECEC"/>
                </a:solidFill>
                <a:effectLst/>
                <a:latin typeface="Times New Roman" panose="02020603050405020304" pitchFamily="18" charset="0"/>
                <a:cs typeface="Times New Roman" panose="02020603050405020304" pitchFamily="18" charset="0"/>
              </a:rPr>
              <a:t>To develop a comprehensive Power BI dashboard for the e-commerce sales team that provides real-time insights into sales performance, product performance, geographical distribution, shipping efficiency, and overall financial health. The goal is to enable data-driven decision-making to improve sales strategies, optimize inventory management, enhance customer satisfaction, and increase profitability.</a:t>
            </a:r>
          </a:p>
          <a:p>
            <a:pPr algn="l"/>
            <a:endParaRPr lang="en-GB" b="0" i="0" dirty="0">
              <a:solidFill>
                <a:srgbClr val="ECECEC"/>
              </a:solidFill>
              <a:effectLst/>
              <a:latin typeface="Times New Roman" panose="02020603050405020304" pitchFamily="18" charset="0"/>
              <a:cs typeface="Times New Roman" panose="02020603050405020304" pitchFamily="18" charset="0"/>
            </a:endParaRPr>
          </a:p>
          <a:p>
            <a:pPr algn="l"/>
            <a:r>
              <a:rPr lang="en-GB" b="1" i="0" dirty="0">
                <a:solidFill>
                  <a:srgbClr val="ECECEC"/>
                </a:solidFill>
                <a:effectLst/>
                <a:latin typeface="Times New Roman" panose="02020603050405020304" pitchFamily="18" charset="0"/>
                <a:cs typeface="Times New Roman" panose="02020603050405020304" pitchFamily="18" charset="0"/>
              </a:rPr>
              <a:t>Current Situation:</a:t>
            </a:r>
            <a:r>
              <a:rPr lang="en-GB" b="0" i="0" dirty="0">
                <a:solidFill>
                  <a:srgbClr val="ECECEC"/>
                </a:solidFill>
                <a:effectLst/>
                <a:latin typeface="Times New Roman" panose="02020603050405020304" pitchFamily="18" charset="0"/>
                <a:cs typeface="Times New Roman" panose="02020603050405020304" pitchFamily="18" charset="0"/>
              </a:rPr>
              <a:t> The e-commerce business has been collecting extensive sales data, including details on orders, shipping, customer demographics, products, and financial metrics. However, the data is currently siloed in Excel spreadsheets, making it challenging to derive actionable insights quickly and efficiently. There is a need to consolidate this data into an interactive dashboard that can provide a holistic view of the business performance.</a:t>
            </a:r>
          </a:p>
          <a:p>
            <a:pPr algn="l"/>
            <a:endParaRPr lang="en-GB" b="0" i="0" dirty="0">
              <a:solidFill>
                <a:srgbClr val="ECECEC"/>
              </a:solidFill>
              <a:effectLst/>
              <a:latin typeface="Times New Roman" panose="02020603050405020304" pitchFamily="18" charset="0"/>
              <a:cs typeface="Times New Roman" panose="02020603050405020304" pitchFamily="18" charset="0"/>
            </a:endParaRPr>
          </a:p>
          <a:p>
            <a:pPr algn="l"/>
            <a:r>
              <a:rPr lang="en-GB" b="1" i="0" dirty="0">
                <a:solidFill>
                  <a:srgbClr val="ECECEC"/>
                </a:solidFill>
                <a:effectLst/>
                <a:latin typeface="Times New Roman" panose="02020603050405020304" pitchFamily="18" charset="0"/>
                <a:cs typeface="Times New Roman" panose="02020603050405020304" pitchFamily="18" charset="0"/>
              </a:rPr>
              <a:t>Challenges:</a:t>
            </a:r>
            <a:endParaRPr lang="en-GB" b="0" i="0" dirty="0">
              <a:solidFill>
                <a:srgbClr val="ECECEC"/>
              </a:solidFill>
              <a:effectLst/>
              <a:latin typeface="Times New Roman" panose="02020603050405020304" pitchFamily="18" charset="0"/>
              <a:cs typeface="Times New Roman" panose="02020603050405020304" pitchFamily="18" charset="0"/>
            </a:endParaRPr>
          </a:p>
          <a:p>
            <a:pPr algn="l">
              <a:buFont typeface="+mj-lt"/>
              <a:buAutoNum type="arabicPeriod"/>
            </a:pPr>
            <a:r>
              <a:rPr lang="en-GB" b="0" i="0" dirty="0">
                <a:solidFill>
                  <a:srgbClr val="ECECEC"/>
                </a:solidFill>
                <a:effectLst/>
                <a:latin typeface="Times New Roman" panose="02020603050405020304" pitchFamily="18" charset="0"/>
                <a:cs typeface="Times New Roman" panose="02020603050405020304" pitchFamily="18" charset="0"/>
              </a:rPr>
              <a:t>Lack of centralized and real-time visibility into key sales metrics.</a:t>
            </a:r>
          </a:p>
          <a:p>
            <a:pPr algn="l">
              <a:buFont typeface="+mj-lt"/>
              <a:buAutoNum type="arabicPeriod"/>
            </a:pPr>
            <a:r>
              <a:rPr lang="en-GB" b="0" i="0" dirty="0">
                <a:solidFill>
                  <a:srgbClr val="ECECEC"/>
                </a:solidFill>
                <a:effectLst/>
                <a:latin typeface="Times New Roman" panose="02020603050405020304" pitchFamily="18" charset="0"/>
                <a:cs typeface="Times New Roman" panose="02020603050405020304" pitchFamily="18" charset="0"/>
              </a:rPr>
              <a:t>Difficulty in tracking and </a:t>
            </a:r>
            <a:r>
              <a:rPr lang="en-GB" b="0" i="0" dirty="0" err="1">
                <a:solidFill>
                  <a:srgbClr val="ECECEC"/>
                </a:solidFill>
                <a:effectLst/>
                <a:latin typeface="Times New Roman" panose="02020603050405020304" pitchFamily="18" charset="0"/>
                <a:cs typeface="Times New Roman" panose="02020603050405020304" pitchFamily="18" charset="0"/>
              </a:rPr>
              <a:t>analyzing</a:t>
            </a:r>
            <a:r>
              <a:rPr lang="en-GB" b="0" i="0" dirty="0">
                <a:solidFill>
                  <a:srgbClr val="ECECEC"/>
                </a:solidFill>
                <a:effectLst/>
                <a:latin typeface="Times New Roman" panose="02020603050405020304" pitchFamily="18" charset="0"/>
                <a:cs typeface="Times New Roman" panose="02020603050405020304" pitchFamily="18" charset="0"/>
              </a:rPr>
              <a:t> customer </a:t>
            </a:r>
            <a:r>
              <a:rPr lang="en-GB" b="0" i="0" dirty="0" err="1">
                <a:solidFill>
                  <a:srgbClr val="ECECEC"/>
                </a:solidFill>
                <a:effectLst/>
                <a:latin typeface="Times New Roman" panose="02020603050405020304" pitchFamily="18" charset="0"/>
                <a:cs typeface="Times New Roman" panose="02020603050405020304" pitchFamily="18" charset="0"/>
              </a:rPr>
              <a:t>behavior</a:t>
            </a:r>
            <a:r>
              <a:rPr lang="en-GB" b="0" i="0" dirty="0">
                <a:solidFill>
                  <a:srgbClr val="ECECEC"/>
                </a:solidFill>
                <a:effectLst/>
                <a:latin typeface="Times New Roman" panose="02020603050405020304" pitchFamily="18" charset="0"/>
                <a:cs typeface="Times New Roman" panose="02020603050405020304" pitchFamily="18" charset="0"/>
              </a:rPr>
              <a:t> and segments.</a:t>
            </a:r>
          </a:p>
          <a:p>
            <a:pPr algn="l">
              <a:buFont typeface="+mj-lt"/>
              <a:buAutoNum type="arabicPeriod"/>
            </a:pPr>
            <a:r>
              <a:rPr lang="en-GB" b="0" i="0" dirty="0">
                <a:solidFill>
                  <a:srgbClr val="ECECEC"/>
                </a:solidFill>
                <a:effectLst/>
                <a:latin typeface="Times New Roman" panose="02020603050405020304" pitchFamily="18" charset="0"/>
                <a:cs typeface="Times New Roman" panose="02020603050405020304" pitchFamily="18" charset="0"/>
              </a:rPr>
              <a:t>Inadequate insights into product performance and inventory status.</a:t>
            </a:r>
          </a:p>
          <a:p>
            <a:pPr algn="l">
              <a:buFont typeface="+mj-lt"/>
              <a:buAutoNum type="arabicPeriod"/>
            </a:pPr>
            <a:r>
              <a:rPr lang="en-GB" b="0" i="0" dirty="0">
                <a:solidFill>
                  <a:srgbClr val="ECECEC"/>
                </a:solidFill>
                <a:effectLst/>
                <a:latin typeface="Times New Roman" panose="02020603050405020304" pitchFamily="18" charset="0"/>
                <a:cs typeface="Times New Roman" panose="02020603050405020304" pitchFamily="18" charset="0"/>
              </a:rPr>
              <a:t>Limited understanding of geographical sales distribution.</a:t>
            </a:r>
          </a:p>
          <a:p>
            <a:pPr algn="l">
              <a:buFont typeface="+mj-lt"/>
              <a:buAutoNum type="arabicPeriod"/>
            </a:pPr>
            <a:r>
              <a:rPr lang="en-GB" b="0" i="0" dirty="0">
                <a:solidFill>
                  <a:srgbClr val="ECECEC"/>
                </a:solidFill>
                <a:effectLst/>
                <a:latin typeface="Times New Roman" panose="02020603050405020304" pitchFamily="18" charset="0"/>
                <a:cs typeface="Times New Roman" panose="02020603050405020304" pitchFamily="18" charset="0"/>
              </a:rPr>
              <a:t>Inefficiencies in shipping and order </a:t>
            </a:r>
            <a:r>
              <a:rPr lang="en-GB" b="0" i="0" dirty="0" err="1">
                <a:solidFill>
                  <a:srgbClr val="ECECEC"/>
                </a:solidFill>
                <a:effectLst/>
                <a:latin typeface="Times New Roman" panose="02020603050405020304" pitchFamily="18" charset="0"/>
                <a:cs typeface="Times New Roman" panose="02020603050405020304" pitchFamily="18" charset="0"/>
              </a:rPr>
              <a:t>fulfillment</a:t>
            </a:r>
            <a:r>
              <a:rPr lang="en-GB" b="0" i="0" dirty="0">
                <a:solidFill>
                  <a:srgbClr val="ECECEC"/>
                </a:solidFill>
                <a:effectLst/>
                <a:latin typeface="Times New Roman" panose="02020603050405020304" pitchFamily="18" charset="0"/>
                <a:cs typeface="Times New Roman" panose="02020603050405020304" pitchFamily="18" charset="0"/>
              </a:rPr>
              <a:t> processes.</a:t>
            </a:r>
          </a:p>
          <a:p>
            <a:pPr algn="l">
              <a:buFont typeface="+mj-lt"/>
              <a:buAutoNum type="arabicPeriod"/>
            </a:pPr>
            <a:r>
              <a:rPr lang="en-GB" b="0" i="0" dirty="0">
                <a:solidFill>
                  <a:srgbClr val="ECECEC"/>
                </a:solidFill>
                <a:effectLst/>
                <a:latin typeface="Times New Roman" panose="02020603050405020304" pitchFamily="18" charset="0"/>
                <a:cs typeface="Times New Roman" panose="02020603050405020304" pitchFamily="18" charset="0"/>
              </a:rPr>
              <a:t>Challenges in measuring the financial impact of discounts and promotions.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142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ABAD858-8548-3D4D-70FA-E7951ACC2F55}"/>
              </a:ext>
            </a:extLst>
          </p:cNvPr>
          <p:cNvSpPr txBox="1"/>
          <p:nvPr/>
        </p:nvSpPr>
        <p:spPr>
          <a:xfrm>
            <a:off x="98323" y="206477"/>
            <a:ext cx="6263148" cy="523220"/>
          </a:xfrm>
          <a:prstGeom prst="rect">
            <a:avLst/>
          </a:prstGeom>
          <a:noFill/>
        </p:spPr>
        <p:txBody>
          <a:bodyPr wrap="square" rtlCol="0">
            <a:spAutoFit/>
          </a:bodyPr>
          <a:lstStyle/>
          <a:p>
            <a:r>
              <a:rPr lang="en-IN" sz="2800" dirty="0">
                <a:highlight>
                  <a:srgbClr val="FF0000"/>
                </a:highlight>
                <a:latin typeface="Times New Roman" panose="02020603050405020304" pitchFamily="18" charset="0"/>
                <a:cs typeface="Times New Roman" panose="02020603050405020304" pitchFamily="18" charset="0"/>
              </a:rPr>
              <a:t>PROBLEM STATEMENT </a:t>
            </a:r>
          </a:p>
        </p:txBody>
      </p:sp>
      <p:sp>
        <p:nvSpPr>
          <p:cNvPr id="8" name="TextBox 7">
            <a:extLst>
              <a:ext uri="{FF2B5EF4-FFF2-40B4-BE49-F238E27FC236}">
                <a16:creationId xmlns:a16="http://schemas.microsoft.com/office/drawing/2014/main" id="{565E0488-A920-930C-0B18-77D145204159}"/>
              </a:ext>
            </a:extLst>
          </p:cNvPr>
          <p:cNvSpPr txBox="1"/>
          <p:nvPr/>
        </p:nvSpPr>
        <p:spPr>
          <a:xfrm>
            <a:off x="427703" y="855406"/>
            <a:ext cx="11336593" cy="5632311"/>
          </a:xfrm>
          <a:prstGeom prst="rect">
            <a:avLst/>
          </a:prstGeom>
          <a:noFill/>
        </p:spPr>
        <p:txBody>
          <a:bodyPr wrap="square" rtlCol="0">
            <a:spAutoFit/>
          </a:bodyPr>
          <a:lstStyle/>
          <a:p>
            <a:pPr algn="l"/>
            <a:r>
              <a:rPr lang="en-IN" sz="3600" b="1" i="0" dirty="0">
                <a:solidFill>
                  <a:srgbClr val="ECECEC"/>
                </a:solidFill>
                <a:effectLst/>
                <a:latin typeface="Times New Roman" panose="02020603050405020304" pitchFamily="18" charset="0"/>
                <a:cs typeface="Times New Roman" panose="02020603050405020304" pitchFamily="18" charset="0"/>
              </a:rPr>
              <a:t>KPI Requirements</a:t>
            </a:r>
          </a:p>
          <a:p>
            <a:pPr algn="l"/>
            <a:endParaRPr lang="en-IN" b="1" dirty="0">
              <a:solidFill>
                <a:srgbClr val="ECECEC"/>
              </a:solidFill>
              <a:latin typeface="Times New Roman" panose="02020603050405020304" pitchFamily="18" charset="0"/>
              <a:cs typeface="Times New Roman" panose="02020603050405020304" pitchFamily="18" charset="0"/>
            </a:endParaRPr>
          </a:p>
          <a:p>
            <a:pPr algn="l">
              <a:buFont typeface="+mj-lt"/>
              <a:buAutoNum type="arabicPeriod"/>
            </a:pPr>
            <a:r>
              <a:rPr lang="en-GB" b="1" i="0" dirty="0">
                <a:solidFill>
                  <a:srgbClr val="ECECEC"/>
                </a:solidFill>
                <a:effectLst/>
                <a:latin typeface="Times New Roman" panose="02020603050405020304" pitchFamily="18" charset="0"/>
                <a:cs typeface="Times New Roman" panose="02020603050405020304" pitchFamily="18" charset="0"/>
              </a:rPr>
              <a:t>Sales Overview</a:t>
            </a:r>
            <a:endParaRPr lang="en-GB" b="0" i="0" dirty="0">
              <a:solidFill>
                <a:srgbClr val="ECECEC"/>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b="1" i="0" dirty="0">
                <a:solidFill>
                  <a:srgbClr val="ECECEC"/>
                </a:solidFill>
                <a:effectLst/>
                <a:latin typeface="Times New Roman" panose="02020603050405020304" pitchFamily="18" charset="0"/>
                <a:cs typeface="Times New Roman" panose="02020603050405020304" pitchFamily="18" charset="0"/>
              </a:rPr>
              <a:t>Total Sales</a:t>
            </a:r>
            <a:r>
              <a:rPr lang="en-GB" b="0" i="0" dirty="0">
                <a:solidFill>
                  <a:srgbClr val="ECECEC"/>
                </a:solidFill>
                <a:effectLst/>
                <a:latin typeface="Times New Roman" panose="02020603050405020304" pitchFamily="18" charset="0"/>
                <a:cs typeface="Times New Roman" panose="02020603050405020304" pitchFamily="18" charset="0"/>
              </a:rPr>
              <a:t>: Total revenue generated from sales.</a:t>
            </a:r>
          </a:p>
          <a:p>
            <a:pPr marL="742950" lvl="1" indent="-285750" algn="l">
              <a:buFont typeface="+mj-lt"/>
              <a:buAutoNum type="arabicPeriod"/>
            </a:pPr>
            <a:r>
              <a:rPr lang="en-GB" b="1" i="0" dirty="0">
                <a:solidFill>
                  <a:srgbClr val="ECECEC"/>
                </a:solidFill>
                <a:effectLst/>
                <a:latin typeface="Times New Roman" panose="02020603050405020304" pitchFamily="18" charset="0"/>
                <a:cs typeface="Times New Roman" panose="02020603050405020304" pitchFamily="18" charset="0"/>
              </a:rPr>
              <a:t>Total Orders</a:t>
            </a:r>
            <a:r>
              <a:rPr lang="en-GB" b="0" i="0" dirty="0">
                <a:solidFill>
                  <a:srgbClr val="ECECEC"/>
                </a:solidFill>
                <a:effectLst/>
                <a:latin typeface="Times New Roman" panose="02020603050405020304" pitchFamily="18" charset="0"/>
                <a:cs typeface="Times New Roman" panose="02020603050405020304" pitchFamily="18" charset="0"/>
              </a:rPr>
              <a:t>: Total number of orders placed.</a:t>
            </a:r>
          </a:p>
          <a:p>
            <a:pPr marL="742950" lvl="1" indent="-285750" algn="l">
              <a:buFont typeface="+mj-lt"/>
              <a:buAutoNum type="arabicPeriod"/>
            </a:pPr>
            <a:r>
              <a:rPr lang="en-GB" b="1" i="0" dirty="0">
                <a:solidFill>
                  <a:srgbClr val="ECECEC"/>
                </a:solidFill>
                <a:effectLst/>
                <a:latin typeface="Times New Roman" panose="02020603050405020304" pitchFamily="18" charset="0"/>
                <a:cs typeface="Times New Roman" panose="02020603050405020304" pitchFamily="18" charset="0"/>
              </a:rPr>
              <a:t>Average Order Value</a:t>
            </a:r>
            <a:r>
              <a:rPr lang="en-GB" b="0" i="0" dirty="0">
                <a:solidFill>
                  <a:srgbClr val="ECECEC"/>
                </a:solidFill>
                <a:effectLst/>
                <a:latin typeface="Times New Roman" panose="02020603050405020304" pitchFamily="18" charset="0"/>
                <a:cs typeface="Times New Roman" panose="02020603050405020304" pitchFamily="18" charset="0"/>
              </a:rPr>
              <a:t>: Average value of each order (Total Sales / Total Orders).</a:t>
            </a:r>
          </a:p>
          <a:p>
            <a:pPr marL="742950" lvl="1" indent="-285750" algn="l">
              <a:buFont typeface="+mj-lt"/>
              <a:buAutoNum type="arabicPeriod"/>
            </a:pPr>
            <a:r>
              <a:rPr lang="en-GB" b="1" i="0" dirty="0">
                <a:solidFill>
                  <a:srgbClr val="ECECEC"/>
                </a:solidFill>
                <a:effectLst/>
                <a:latin typeface="Times New Roman" panose="02020603050405020304" pitchFamily="18" charset="0"/>
                <a:cs typeface="Times New Roman" panose="02020603050405020304" pitchFamily="18" charset="0"/>
              </a:rPr>
              <a:t>Sales Trend Over Time</a:t>
            </a:r>
            <a:r>
              <a:rPr lang="en-GB" b="0" i="0" dirty="0">
                <a:solidFill>
                  <a:srgbClr val="ECECEC"/>
                </a:solidFill>
                <a:effectLst/>
                <a:latin typeface="Times New Roman" panose="02020603050405020304" pitchFamily="18" charset="0"/>
                <a:cs typeface="Times New Roman" panose="02020603050405020304" pitchFamily="18" charset="0"/>
              </a:rPr>
              <a:t>: Monthly/Yearly sales trends to identify seasonal patterns and growth rates.</a:t>
            </a:r>
          </a:p>
          <a:p>
            <a:pPr algn="l">
              <a:buFont typeface="+mj-lt"/>
              <a:buAutoNum type="arabicPeriod"/>
            </a:pPr>
            <a:r>
              <a:rPr lang="en-GB" b="1" i="0" dirty="0">
                <a:solidFill>
                  <a:srgbClr val="ECECEC"/>
                </a:solidFill>
                <a:effectLst/>
                <a:latin typeface="Times New Roman" panose="02020603050405020304" pitchFamily="18" charset="0"/>
                <a:cs typeface="Times New Roman" panose="02020603050405020304" pitchFamily="18" charset="0"/>
              </a:rPr>
              <a:t>Customer Analysis</a:t>
            </a:r>
            <a:endParaRPr lang="en-GB" b="0" i="0" dirty="0">
              <a:solidFill>
                <a:srgbClr val="ECECEC"/>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b="1" i="0" dirty="0">
                <a:solidFill>
                  <a:srgbClr val="ECECEC"/>
                </a:solidFill>
                <a:effectLst/>
                <a:latin typeface="Times New Roman" panose="02020603050405020304" pitchFamily="18" charset="0"/>
                <a:cs typeface="Times New Roman" panose="02020603050405020304" pitchFamily="18" charset="0"/>
              </a:rPr>
              <a:t>Customer Segments</a:t>
            </a:r>
            <a:r>
              <a:rPr lang="en-GB" b="0" i="0" dirty="0">
                <a:solidFill>
                  <a:srgbClr val="ECECEC"/>
                </a:solidFill>
                <a:effectLst/>
                <a:latin typeface="Times New Roman" panose="02020603050405020304" pitchFamily="18" charset="0"/>
                <a:cs typeface="Times New Roman" panose="02020603050405020304" pitchFamily="18" charset="0"/>
              </a:rPr>
              <a:t>: Distribution of customers across segments (Consumer, Corporate, Home Office).</a:t>
            </a:r>
          </a:p>
          <a:p>
            <a:pPr marL="742950" lvl="1" indent="-285750" algn="l">
              <a:buFont typeface="+mj-lt"/>
              <a:buAutoNum type="arabicPeriod"/>
            </a:pPr>
            <a:r>
              <a:rPr lang="en-GB" b="1" i="0" dirty="0">
                <a:solidFill>
                  <a:srgbClr val="ECECEC"/>
                </a:solidFill>
                <a:effectLst/>
                <a:latin typeface="Times New Roman" panose="02020603050405020304" pitchFamily="18" charset="0"/>
                <a:cs typeface="Times New Roman" panose="02020603050405020304" pitchFamily="18" charset="0"/>
              </a:rPr>
              <a:t>Top Customers</a:t>
            </a:r>
            <a:r>
              <a:rPr lang="en-GB" b="0" i="0" dirty="0">
                <a:solidFill>
                  <a:srgbClr val="ECECEC"/>
                </a:solidFill>
                <a:effectLst/>
                <a:latin typeface="Times New Roman" panose="02020603050405020304" pitchFamily="18" charset="0"/>
                <a:cs typeface="Times New Roman" panose="02020603050405020304" pitchFamily="18" charset="0"/>
              </a:rPr>
              <a:t>: List of top customers by sales revenue.</a:t>
            </a:r>
          </a:p>
          <a:p>
            <a:pPr marL="742950" lvl="1" indent="-285750" algn="l">
              <a:buFont typeface="+mj-lt"/>
              <a:buAutoNum type="arabicPeriod"/>
            </a:pPr>
            <a:r>
              <a:rPr lang="en-GB" b="1" i="0" dirty="0">
                <a:solidFill>
                  <a:srgbClr val="ECECEC"/>
                </a:solidFill>
                <a:effectLst/>
                <a:latin typeface="Times New Roman" panose="02020603050405020304" pitchFamily="18" charset="0"/>
                <a:cs typeface="Times New Roman" panose="02020603050405020304" pitchFamily="18" charset="0"/>
              </a:rPr>
              <a:t>New vs. Returning Customers</a:t>
            </a:r>
            <a:r>
              <a:rPr lang="en-GB" b="0" i="0" dirty="0">
                <a:solidFill>
                  <a:srgbClr val="ECECEC"/>
                </a:solidFill>
                <a:effectLst/>
                <a:latin typeface="Times New Roman" panose="02020603050405020304" pitchFamily="18" charset="0"/>
                <a:cs typeface="Times New Roman" panose="02020603050405020304" pitchFamily="18" charset="0"/>
              </a:rPr>
              <a:t>: Proportion of new customers versus returning customers.</a:t>
            </a:r>
          </a:p>
          <a:p>
            <a:pPr marL="742950" lvl="1" indent="-285750" algn="l">
              <a:buFont typeface="+mj-lt"/>
              <a:buAutoNum type="arabicPeriod"/>
            </a:pPr>
            <a:endParaRPr lang="en-GB" dirty="0">
              <a:solidFill>
                <a:srgbClr val="ECECEC"/>
              </a:solidFill>
              <a:latin typeface="Times New Roman" panose="02020603050405020304" pitchFamily="18" charset="0"/>
              <a:cs typeface="Times New Roman" panose="02020603050405020304" pitchFamily="18" charset="0"/>
            </a:endParaRPr>
          </a:p>
          <a:p>
            <a:pPr algn="l">
              <a:buFont typeface="+mj-lt"/>
              <a:buAutoNum type="arabicPeriod"/>
            </a:pPr>
            <a:r>
              <a:rPr lang="en-GB" b="1" i="0" dirty="0">
                <a:solidFill>
                  <a:srgbClr val="ECECEC"/>
                </a:solidFill>
                <a:effectLst/>
                <a:latin typeface="Times New Roman" panose="02020603050405020304" pitchFamily="18" charset="0"/>
                <a:cs typeface="Times New Roman" panose="02020603050405020304" pitchFamily="18" charset="0"/>
              </a:rPr>
              <a:t>Product Performance</a:t>
            </a:r>
            <a:endParaRPr lang="en-GB" b="0" i="0" dirty="0">
              <a:solidFill>
                <a:srgbClr val="ECECEC"/>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b="1" i="0" dirty="0">
                <a:solidFill>
                  <a:srgbClr val="ECECEC"/>
                </a:solidFill>
                <a:effectLst/>
                <a:latin typeface="Times New Roman" panose="02020603050405020304" pitchFamily="18" charset="0"/>
                <a:cs typeface="Times New Roman" panose="02020603050405020304" pitchFamily="18" charset="0"/>
              </a:rPr>
              <a:t>Top-Selling Products</a:t>
            </a:r>
            <a:r>
              <a:rPr lang="en-GB" b="0" i="0" dirty="0">
                <a:solidFill>
                  <a:srgbClr val="ECECEC"/>
                </a:solidFill>
                <a:effectLst/>
                <a:latin typeface="Times New Roman" panose="02020603050405020304" pitchFamily="18" charset="0"/>
                <a:cs typeface="Times New Roman" panose="02020603050405020304" pitchFamily="18" charset="0"/>
              </a:rPr>
              <a:t>: Products with the highest sales revenue.</a:t>
            </a:r>
          </a:p>
          <a:p>
            <a:pPr marL="742950" lvl="1" indent="-285750" algn="l">
              <a:buFont typeface="+mj-lt"/>
              <a:buAutoNum type="arabicPeriod"/>
            </a:pPr>
            <a:r>
              <a:rPr lang="en-GB" b="1" i="0" dirty="0">
                <a:solidFill>
                  <a:srgbClr val="ECECEC"/>
                </a:solidFill>
                <a:effectLst/>
                <a:latin typeface="Times New Roman" panose="02020603050405020304" pitchFamily="18" charset="0"/>
                <a:cs typeface="Times New Roman" panose="02020603050405020304" pitchFamily="18" charset="0"/>
              </a:rPr>
              <a:t>Sales by Category/Sub-Category</a:t>
            </a:r>
            <a:r>
              <a:rPr lang="en-GB" b="0" i="0" dirty="0">
                <a:solidFill>
                  <a:srgbClr val="ECECEC"/>
                </a:solidFill>
                <a:effectLst/>
                <a:latin typeface="Times New Roman" panose="02020603050405020304" pitchFamily="18" charset="0"/>
                <a:cs typeface="Times New Roman" panose="02020603050405020304" pitchFamily="18" charset="0"/>
              </a:rPr>
              <a:t>: Breakdown of sales by product categories and sub-categories.</a:t>
            </a:r>
          </a:p>
          <a:p>
            <a:pPr marL="742950" lvl="1" indent="-285750" algn="l">
              <a:buFont typeface="+mj-lt"/>
              <a:buAutoNum type="arabicPeriod"/>
            </a:pPr>
            <a:r>
              <a:rPr lang="en-GB" b="1" i="0" dirty="0">
                <a:solidFill>
                  <a:srgbClr val="ECECEC"/>
                </a:solidFill>
                <a:effectLst/>
                <a:latin typeface="Times New Roman" panose="02020603050405020304" pitchFamily="18" charset="0"/>
                <a:cs typeface="Times New Roman" panose="02020603050405020304" pitchFamily="18" charset="0"/>
              </a:rPr>
              <a:t>Product Profitability</a:t>
            </a:r>
            <a:r>
              <a:rPr lang="en-GB" b="0" i="0" dirty="0">
                <a:solidFill>
                  <a:srgbClr val="ECECEC"/>
                </a:solidFill>
                <a:effectLst/>
                <a:latin typeface="Times New Roman" panose="02020603050405020304" pitchFamily="18" charset="0"/>
                <a:cs typeface="Times New Roman" panose="02020603050405020304" pitchFamily="18" charset="0"/>
              </a:rPr>
              <a:t>: Profit margins for each product (Profit / Sales).</a:t>
            </a:r>
          </a:p>
          <a:p>
            <a:pPr marL="742950" lvl="1" indent="-285750" algn="l">
              <a:buFont typeface="+mj-lt"/>
              <a:buAutoNum type="arabicPeriod"/>
            </a:pPr>
            <a:endParaRPr lang="en-GB" dirty="0">
              <a:solidFill>
                <a:srgbClr val="ECECEC"/>
              </a:solidFill>
              <a:highlight>
                <a:srgbClr val="212121"/>
              </a:highlight>
              <a:latin typeface="Times New Roman" panose="02020603050405020304" pitchFamily="18" charset="0"/>
              <a:cs typeface="Times New Roman" panose="02020603050405020304" pitchFamily="18" charset="0"/>
            </a:endParaRPr>
          </a:p>
          <a:p>
            <a:pPr lvl="1" algn="l"/>
            <a:endParaRPr lang="en-GB" b="0" i="0" dirty="0">
              <a:solidFill>
                <a:srgbClr val="ECECEC"/>
              </a:solidFill>
              <a:effectLst/>
              <a:highlight>
                <a:srgbClr val="212121"/>
              </a:highlight>
              <a:latin typeface="Times New Roman" panose="02020603050405020304" pitchFamily="18" charset="0"/>
              <a:cs typeface="Times New Roman" panose="02020603050405020304" pitchFamily="18" charset="0"/>
            </a:endParaRPr>
          </a:p>
          <a:p>
            <a:pPr algn="l"/>
            <a:endParaRPr lang="en-IN" b="1" i="0" dirty="0">
              <a:solidFill>
                <a:srgbClr val="ECECEC"/>
              </a:solidFill>
              <a:effectLst/>
              <a:highlight>
                <a:srgbClr val="212121"/>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9314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35E904A-3251-D25B-C111-14804748A207}"/>
              </a:ext>
            </a:extLst>
          </p:cNvPr>
          <p:cNvSpPr txBox="1"/>
          <p:nvPr/>
        </p:nvSpPr>
        <p:spPr>
          <a:xfrm>
            <a:off x="98323" y="206477"/>
            <a:ext cx="6263148" cy="523220"/>
          </a:xfrm>
          <a:prstGeom prst="rect">
            <a:avLst/>
          </a:prstGeom>
          <a:noFill/>
        </p:spPr>
        <p:txBody>
          <a:bodyPr wrap="square" rtlCol="0">
            <a:spAutoFit/>
          </a:bodyPr>
          <a:lstStyle/>
          <a:p>
            <a:r>
              <a:rPr lang="en-IN" sz="2800" dirty="0">
                <a:highlight>
                  <a:srgbClr val="FF0000"/>
                </a:highlight>
                <a:latin typeface="Times New Roman" panose="02020603050405020304" pitchFamily="18" charset="0"/>
                <a:cs typeface="Times New Roman" panose="02020603050405020304" pitchFamily="18" charset="0"/>
              </a:rPr>
              <a:t>PROBLEM STATEMENT </a:t>
            </a:r>
          </a:p>
        </p:txBody>
      </p:sp>
      <p:sp>
        <p:nvSpPr>
          <p:cNvPr id="7" name="TextBox 6">
            <a:extLst>
              <a:ext uri="{FF2B5EF4-FFF2-40B4-BE49-F238E27FC236}">
                <a16:creationId xmlns:a16="http://schemas.microsoft.com/office/drawing/2014/main" id="{5774986C-0B3C-8576-CD1C-72D4255D6D8F}"/>
              </a:ext>
            </a:extLst>
          </p:cNvPr>
          <p:cNvSpPr txBox="1"/>
          <p:nvPr/>
        </p:nvSpPr>
        <p:spPr>
          <a:xfrm>
            <a:off x="427703" y="855406"/>
            <a:ext cx="11336593" cy="3970318"/>
          </a:xfrm>
          <a:prstGeom prst="rect">
            <a:avLst/>
          </a:prstGeom>
          <a:noFill/>
        </p:spPr>
        <p:txBody>
          <a:bodyPr wrap="square" rtlCol="0">
            <a:spAutoFit/>
          </a:bodyPr>
          <a:lstStyle/>
          <a:p>
            <a:pPr algn="l"/>
            <a:r>
              <a:rPr lang="en-IN" sz="3600" b="1" i="0" dirty="0">
                <a:solidFill>
                  <a:srgbClr val="ECECEC"/>
                </a:solidFill>
                <a:effectLst/>
                <a:latin typeface="Times New Roman" panose="02020603050405020304" pitchFamily="18" charset="0"/>
                <a:cs typeface="Times New Roman" panose="02020603050405020304" pitchFamily="18" charset="0"/>
              </a:rPr>
              <a:t>KPI Requirements</a:t>
            </a:r>
          </a:p>
          <a:p>
            <a:pPr algn="l"/>
            <a:endParaRPr lang="en-IN" b="1" dirty="0">
              <a:solidFill>
                <a:srgbClr val="ECECEC"/>
              </a:solidFill>
              <a:latin typeface="Times New Roman" panose="02020603050405020304" pitchFamily="18" charset="0"/>
              <a:cs typeface="Times New Roman" panose="02020603050405020304" pitchFamily="18" charset="0"/>
            </a:endParaRPr>
          </a:p>
          <a:p>
            <a:pPr algn="l"/>
            <a:r>
              <a:rPr lang="en-GB" b="1" i="0" dirty="0">
                <a:solidFill>
                  <a:srgbClr val="ECECEC"/>
                </a:solidFill>
                <a:effectLst/>
                <a:latin typeface="Times New Roman" panose="02020603050405020304" pitchFamily="18" charset="0"/>
                <a:cs typeface="Times New Roman" panose="02020603050405020304" pitchFamily="18" charset="0"/>
              </a:rPr>
              <a:t>4. Geographical Insights</a:t>
            </a:r>
            <a:endParaRPr lang="en-GB" b="0" i="0" dirty="0">
              <a:solidFill>
                <a:srgbClr val="ECECEC"/>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b="1" i="0" dirty="0">
                <a:solidFill>
                  <a:srgbClr val="ECECEC"/>
                </a:solidFill>
                <a:effectLst/>
                <a:latin typeface="Times New Roman" panose="02020603050405020304" pitchFamily="18" charset="0"/>
                <a:cs typeface="Times New Roman" panose="02020603050405020304" pitchFamily="18" charset="0"/>
              </a:rPr>
              <a:t>Sales by Region/Country</a:t>
            </a:r>
            <a:r>
              <a:rPr lang="en-GB" b="0" i="0" dirty="0">
                <a:solidFill>
                  <a:srgbClr val="ECECEC"/>
                </a:solidFill>
                <a:effectLst/>
                <a:latin typeface="Times New Roman" panose="02020603050405020304" pitchFamily="18" charset="0"/>
                <a:cs typeface="Times New Roman" panose="02020603050405020304" pitchFamily="18" charset="0"/>
              </a:rPr>
              <a:t>: Revenue distribution across different regions and countries.</a:t>
            </a:r>
          </a:p>
          <a:p>
            <a:pPr marL="742950" lvl="1" indent="-285750" algn="l">
              <a:buFont typeface="+mj-lt"/>
              <a:buAutoNum type="arabicPeriod"/>
            </a:pPr>
            <a:r>
              <a:rPr lang="en-GB" b="1" i="0" dirty="0">
                <a:solidFill>
                  <a:srgbClr val="ECECEC"/>
                </a:solidFill>
                <a:effectLst/>
                <a:latin typeface="Times New Roman" panose="02020603050405020304" pitchFamily="18" charset="0"/>
                <a:cs typeface="Times New Roman" panose="02020603050405020304" pitchFamily="18" charset="0"/>
              </a:rPr>
              <a:t>Top Cities</a:t>
            </a:r>
            <a:r>
              <a:rPr lang="en-GB" b="0" i="0" dirty="0">
                <a:solidFill>
                  <a:srgbClr val="ECECEC"/>
                </a:solidFill>
                <a:effectLst/>
                <a:latin typeface="Times New Roman" panose="02020603050405020304" pitchFamily="18" charset="0"/>
                <a:cs typeface="Times New Roman" panose="02020603050405020304" pitchFamily="18" charset="0"/>
              </a:rPr>
              <a:t>: Cities with the highest sales revenue.</a:t>
            </a:r>
          </a:p>
          <a:p>
            <a:pPr marL="742950" lvl="1" indent="-285750" algn="l">
              <a:buFont typeface="+mj-lt"/>
              <a:buAutoNum type="arabicPeriod"/>
            </a:pPr>
            <a:endParaRPr lang="en-GB" dirty="0">
              <a:solidFill>
                <a:srgbClr val="ECECEC"/>
              </a:solidFill>
              <a:latin typeface="Times New Roman" panose="02020603050405020304" pitchFamily="18" charset="0"/>
              <a:cs typeface="Times New Roman" panose="02020603050405020304" pitchFamily="18" charset="0"/>
            </a:endParaRPr>
          </a:p>
          <a:p>
            <a:pPr algn="l"/>
            <a:r>
              <a:rPr lang="en-GB" b="0" i="0" dirty="0">
                <a:solidFill>
                  <a:srgbClr val="ECECEC"/>
                </a:solidFill>
                <a:effectLst/>
                <a:latin typeface="Times New Roman" panose="02020603050405020304" pitchFamily="18" charset="0"/>
                <a:cs typeface="Times New Roman" panose="02020603050405020304" pitchFamily="18" charset="0"/>
              </a:rPr>
              <a:t>5.</a:t>
            </a:r>
            <a:r>
              <a:rPr lang="en-GB" b="1" i="0" dirty="0">
                <a:solidFill>
                  <a:srgbClr val="ECECEC"/>
                </a:solidFill>
                <a:effectLst/>
                <a:latin typeface="Times New Roman" panose="02020603050405020304" pitchFamily="18" charset="0"/>
                <a:cs typeface="Times New Roman" panose="02020603050405020304" pitchFamily="18" charset="0"/>
              </a:rPr>
              <a:t> Financial Metrics</a:t>
            </a:r>
            <a:endParaRPr lang="en-GB" b="0" i="0" dirty="0">
              <a:solidFill>
                <a:srgbClr val="ECECEC"/>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b="1" i="0" dirty="0">
                <a:solidFill>
                  <a:srgbClr val="ECECEC"/>
                </a:solidFill>
                <a:effectLst/>
                <a:latin typeface="Times New Roman" panose="02020603050405020304" pitchFamily="18" charset="0"/>
                <a:cs typeface="Times New Roman" panose="02020603050405020304" pitchFamily="18" charset="0"/>
              </a:rPr>
              <a:t>Total Profit</a:t>
            </a:r>
            <a:r>
              <a:rPr lang="en-GB" b="0" i="0" dirty="0">
                <a:solidFill>
                  <a:srgbClr val="ECECEC"/>
                </a:solidFill>
                <a:effectLst/>
                <a:latin typeface="Times New Roman" panose="02020603050405020304" pitchFamily="18" charset="0"/>
                <a:cs typeface="Times New Roman" panose="02020603050405020304" pitchFamily="18" charset="0"/>
              </a:rPr>
              <a:t>: Total profit generated (Sales - Costs).</a:t>
            </a:r>
          </a:p>
          <a:p>
            <a:pPr marL="742950" lvl="1" indent="-285750" algn="l">
              <a:buFont typeface="+mj-lt"/>
              <a:buAutoNum type="arabicPeriod"/>
            </a:pPr>
            <a:r>
              <a:rPr lang="en-GB" b="1" i="0" dirty="0">
                <a:solidFill>
                  <a:srgbClr val="ECECEC"/>
                </a:solidFill>
                <a:effectLst/>
                <a:latin typeface="Times New Roman" panose="02020603050405020304" pitchFamily="18" charset="0"/>
                <a:cs typeface="Times New Roman" panose="02020603050405020304" pitchFamily="18" charset="0"/>
              </a:rPr>
              <a:t>Profit by Category</a:t>
            </a:r>
            <a:r>
              <a:rPr lang="en-GB" b="0" i="0" dirty="0">
                <a:solidFill>
                  <a:srgbClr val="ECECEC"/>
                </a:solidFill>
                <a:effectLst/>
                <a:latin typeface="Times New Roman" panose="02020603050405020304" pitchFamily="18" charset="0"/>
                <a:cs typeface="Times New Roman" panose="02020603050405020304" pitchFamily="18" charset="0"/>
              </a:rPr>
              <a:t>: Profit distribution across different product categories.</a:t>
            </a:r>
          </a:p>
          <a:p>
            <a:pPr marL="742950" lvl="1" indent="-285750" algn="l">
              <a:buFont typeface="+mj-lt"/>
              <a:buAutoNum type="arabicPeriod"/>
            </a:pPr>
            <a:r>
              <a:rPr lang="en-GB" b="1" i="0" dirty="0">
                <a:solidFill>
                  <a:srgbClr val="ECECEC"/>
                </a:solidFill>
                <a:effectLst/>
                <a:latin typeface="Times New Roman" panose="02020603050405020304" pitchFamily="18" charset="0"/>
                <a:cs typeface="Times New Roman" panose="02020603050405020304" pitchFamily="18" charset="0"/>
              </a:rPr>
              <a:t>Discount Impact</a:t>
            </a:r>
            <a:r>
              <a:rPr lang="en-GB" b="0" i="0" dirty="0">
                <a:solidFill>
                  <a:srgbClr val="ECECEC"/>
                </a:solidFill>
                <a:effectLst/>
                <a:latin typeface="Times New Roman" panose="02020603050405020304" pitchFamily="18" charset="0"/>
                <a:cs typeface="Times New Roman" panose="02020603050405020304" pitchFamily="18" charset="0"/>
              </a:rPr>
              <a:t>: Analysis of how discounts are affecting sales and profit margins.</a:t>
            </a:r>
          </a:p>
          <a:p>
            <a:pPr marL="742950" lvl="1" indent="-285750" algn="l">
              <a:buFont typeface="+mj-lt"/>
              <a:buAutoNum type="arabicPeriod"/>
            </a:pPr>
            <a:endParaRPr lang="en-GB" b="0" i="0" dirty="0">
              <a:solidFill>
                <a:srgbClr val="ECECEC"/>
              </a:solidFill>
              <a:effectLst/>
              <a:latin typeface="Times New Roman" panose="02020603050405020304" pitchFamily="18" charset="0"/>
              <a:cs typeface="Times New Roman" panose="02020603050405020304" pitchFamily="18" charset="0"/>
            </a:endParaRPr>
          </a:p>
          <a:p>
            <a:pPr lvl="1" algn="l"/>
            <a:endParaRPr lang="en-GB" b="0" i="0" dirty="0">
              <a:solidFill>
                <a:srgbClr val="ECECEC"/>
              </a:solidFill>
              <a:effectLst/>
              <a:latin typeface="Times New Roman" panose="02020603050405020304" pitchFamily="18" charset="0"/>
              <a:cs typeface="Times New Roman" panose="02020603050405020304" pitchFamily="18" charset="0"/>
            </a:endParaRPr>
          </a:p>
          <a:p>
            <a:pPr algn="l"/>
            <a:endParaRPr lang="en-IN" b="1"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028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D47F17-EF5F-7CC4-0A0B-942358DE73DE}"/>
              </a:ext>
            </a:extLst>
          </p:cNvPr>
          <p:cNvSpPr txBox="1"/>
          <p:nvPr/>
        </p:nvSpPr>
        <p:spPr>
          <a:xfrm>
            <a:off x="98323" y="206477"/>
            <a:ext cx="6263148" cy="523220"/>
          </a:xfrm>
          <a:prstGeom prst="rect">
            <a:avLst/>
          </a:prstGeom>
          <a:noFill/>
        </p:spPr>
        <p:txBody>
          <a:bodyPr wrap="square" rtlCol="0">
            <a:spAutoFit/>
          </a:bodyPr>
          <a:lstStyle/>
          <a:p>
            <a:r>
              <a:rPr lang="en-IN" sz="2800" dirty="0">
                <a:highlight>
                  <a:srgbClr val="FF0000"/>
                </a:highlight>
                <a:latin typeface="Times New Roman" panose="02020603050405020304" pitchFamily="18" charset="0"/>
                <a:cs typeface="Times New Roman" panose="02020603050405020304" pitchFamily="18" charset="0"/>
              </a:rPr>
              <a:t>SALES OVERVIEW</a:t>
            </a:r>
          </a:p>
        </p:txBody>
      </p:sp>
      <p:pic>
        <p:nvPicPr>
          <p:cNvPr id="9" name="Picture 8" descr="A computer screen shot of a sales dashboard">
            <a:extLst>
              <a:ext uri="{FF2B5EF4-FFF2-40B4-BE49-F238E27FC236}">
                <a16:creationId xmlns:a16="http://schemas.microsoft.com/office/drawing/2014/main" id="{26DD359F-AEB3-2962-74C6-320AFA9ED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466" y="729697"/>
            <a:ext cx="10155067" cy="6090676"/>
          </a:xfrm>
          <a:prstGeom prst="rect">
            <a:avLst/>
          </a:prstGeom>
        </p:spPr>
      </p:pic>
    </p:spTree>
    <p:extLst>
      <p:ext uri="{BB962C8B-B14F-4D97-AF65-F5344CB8AC3E}">
        <p14:creationId xmlns:p14="http://schemas.microsoft.com/office/powerpoint/2010/main" val="380273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1FDC9C-BED0-F9A6-EFA8-900FFA9BDDE9}"/>
              </a:ext>
            </a:extLst>
          </p:cNvPr>
          <p:cNvSpPr txBox="1"/>
          <p:nvPr/>
        </p:nvSpPr>
        <p:spPr>
          <a:xfrm>
            <a:off x="98323" y="206477"/>
            <a:ext cx="6263148" cy="523220"/>
          </a:xfrm>
          <a:prstGeom prst="rect">
            <a:avLst/>
          </a:prstGeom>
          <a:noFill/>
        </p:spPr>
        <p:txBody>
          <a:bodyPr wrap="square" rtlCol="0">
            <a:spAutoFit/>
          </a:bodyPr>
          <a:lstStyle/>
          <a:p>
            <a:r>
              <a:rPr lang="en-IN" sz="2800" dirty="0">
                <a:highlight>
                  <a:srgbClr val="FF0000"/>
                </a:highlight>
                <a:latin typeface="Times New Roman" panose="02020603050405020304" pitchFamily="18" charset="0"/>
                <a:cs typeface="Times New Roman" panose="02020603050405020304" pitchFamily="18" charset="0"/>
              </a:rPr>
              <a:t>SALES OVERVIEW</a:t>
            </a:r>
          </a:p>
        </p:txBody>
      </p:sp>
      <p:sp>
        <p:nvSpPr>
          <p:cNvPr id="6" name="TextBox 5">
            <a:extLst>
              <a:ext uri="{FF2B5EF4-FFF2-40B4-BE49-F238E27FC236}">
                <a16:creationId xmlns:a16="http://schemas.microsoft.com/office/drawing/2014/main" id="{58C57F17-EA06-D58E-60D2-56EEB378B5B5}"/>
              </a:ext>
            </a:extLst>
          </p:cNvPr>
          <p:cNvSpPr txBox="1"/>
          <p:nvPr/>
        </p:nvSpPr>
        <p:spPr>
          <a:xfrm>
            <a:off x="427703" y="855406"/>
            <a:ext cx="11336593" cy="3693319"/>
          </a:xfrm>
          <a:prstGeom prst="rect">
            <a:avLst/>
          </a:prstGeom>
          <a:noFill/>
        </p:spPr>
        <p:txBody>
          <a:bodyPr wrap="square" rtlCol="0">
            <a:spAutoFit/>
          </a:bodyPr>
          <a:lstStyle/>
          <a:p>
            <a:pPr algn="l"/>
            <a:r>
              <a:rPr lang="en-IN" b="1" i="0" dirty="0">
                <a:solidFill>
                  <a:srgbClr val="ECECEC"/>
                </a:solidFill>
                <a:effectLst/>
                <a:latin typeface="Times New Roman" panose="02020603050405020304" pitchFamily="18" charset="0"/>
                <a:cs typeface="Times New Roman" panose="02020603050405020304" pitchFamily="18" charset="0"/>
              </a:rPr>
              <a:t>Above </a:t>
            </a:r>
            <a:r>
              <a:rPr lang="en-IN" b="1" dirty="0">
                <a:solidFill>
                  <a:srgbClr val="ECECEC"/>
                </a:solidFill>
                <a:latin typeface="Times New Roman" panose="02020603050405020304" pitchFamily="18" charset="0"/>
                <a:cs typeface="Times New Roman" panose="02020603050405020304" pitchFamily="18" charset="0"/>
              </a:rPr>
              <a:t>d</a:t>
            </a:r>
            <a:r>
              <a:rPr lang="en-IN" b="1" i="0" dirty="0">
                <a:solidFill>
                  <a:srgbClr val="ECECEC"/>
                </a:solidFill>
                <a:effectLst/>
                <a:latin typeface="Times New Roman" panose="02020603050405020304" pitchFamily="18" charset="0"/>
                <a:cs typeface="Times New Roman" panose="02020603050405020304" pitchFamily="18" charset="0"/>
              </a:rPr>
              <a:t>ashboard displays information about sales </a:t>
            </a:r>
            <a:r>
              <a:rPr lang="en-GB" dirty="0">
                <a:latin typeface="Times New Roman" panose="02020603050405020304" pitchFamily="18" charset="0"/>
                <a:cs typeface="Times New Roman" panose="02020603050405020304" pitchFamily="18" charset="0"/>
              </a:rPr>
              <a:t>performance over a four-year period, from 2012 to 2015. Here’s a breakdown of the key metrics displayed on the dashboard:</a:t>
            </a:r>
          </a:p>
          <a:p>
            <a:pPr marL="285750" indent="-285750"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Dashboard contains the slicer with which we can filter years.</a:t>
            </a:r>
          </a:p>
          <a:p>
            <a:pPr marL="285750" indent="-285750"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Dashboard displays metrics like total sales, total quantity ordered, total returned and total profit for each year.</a:t>
            </a:r>
          </a:p>
          <a:p>
            <a:pPr marL="285750" indent="-285750" algn="l">
              <a:buFont typeface="Arial" panose="020B0604020202020204" pitchFamily="34" charset="0"/>
              <a:buChar char="•"/>
            </a:pPr>
            <a:r>
              <a:rPr lang="en-IN" b="1" u="sng" dirty="0">
                <a:solidFill>
                  <a:srgbClr val="ECECEC"/>
                </a:solidFill>
                <a:latin typeface="Times New Roman" panose="02020603050405020304" pitchFamily="18" charset="0"/>
                <a:cs typeface="Times New Roman" panose="02020603050405020304" pitchFamily="18" charset="0"/>
              </a:rPr>
              <a:t>Sales By Region:</a:t>
            </a:r>
            <a:r>
              <a:rPr lang="en-IN" b="1" dirty="0">
                <a:solidFill>
                  <a:srgbClr val="ECECEC"/>
                </a:solidFill>
                <a:latin typeface="Times New Roman" panose="02020603050405020304" pitchFamily="18" charset="0"/>
                <a:cs typeface="Times New Roman" panose="02020603050405020304" pitchFamily="18" charset="0"/>
              </a:rPr>
              <a:t> </a:t>
            </a:r>
          </a:p>
          <a:p>
            <a:pPr algn="l"/>
            <a:r>
              <a:rPr lang="en-IN" b="1" dirty="0">
                <a:solidFill>
                  <a:srgbClr val="ECECEC"/>
                </a:solidFill>
                <a:latin typeface="Times New Roman" panose="02020603050405020304" pitchFamily="18" charset="0"/>
                <a:cs typeface="Times New Roman" panose="02020603050405020304" pitchFamily="18" charset="0"/>
              </a:rPr>
              <a:t>		It shows that the largest portion of sales came from Asia pacific region (i.e. 31.98% of sales), followed 			by Europe and USCA.</a:t>
            </a:r>
          </a:p>
          <a:p>
            <a:pPr marL="285750" indent="-285750" algn="l">
              <a:buFont typeface="Arial" panose="020B0604020202020204" pitchFamily="34" charset="0"/>
              <a:buChar char="•"/>
            </a:pPr>
            <a:r>
              <a:rPr lang="en-IN" b="1" u="sng" dirty="0">
                <a:solidFill>
                  <a:srgbClr val="ECECEC"/>
                </a:solidFill>
                <a:latin typeface="Times New Roman" panose="02020603050405020304" pitchFamily="18" charset="0"/>
                <a:cs typeface="Times New Roman" panose="02020603050405020304" pitchFamily="18" charset="0"/>
              </a:rPr>
              <a:t>Sales By Segment:</a:t>
            </a:r>
          </a:p>
          <a:p>
            <a:pPr algn="l"/>
            <a:r>
              <a:rPr lang="en-IN" b="1" dirty="0">
                <a:solidFill>
                  <a:srgbClr val="ECECEC"/>
                </a:solidFill>
                <a:latin typeface="Times New Roman" panose="02020603050405020304" pitchFamily="18" charset="0"/>
                <a:cs typeface="Times New Roman" panose="02020603050405020304" pitchFamily="18" charset="0"/>
              </a:rPr>
              <a:t>		</a:t>
            </a:r>
            <a:r>
              <a:rPr lang="en-IN" dirty="0">
                <a:solidFill>
                  <a:srgbClr val="ECECEC"/>
                </a:solidFill>
                <a:latin typeface="Times New Roman" panose="02020603050405020304" pitchFamily="18" charset="0"/>
                <a:cs typeface="Times New Roman" panose="02020603050405020304" pitchFamily="18" charset="0"/>
              </a:rPr>
              <a:t>It shows that the consumer segment contributed the most to sales at 51.48%, </a:t>
            </a:r>
            <a:r>
              <a:rPr lang="en-GB" dirty="0">
                <a:latin typeface="Times New Roman" panose="02020603050405020304" pitchFamily="18" charset="0"/>
                <a:cs typeface="Times New Roman" panose="02020603050405020304" pitchFamily="18" charset="0"/>
              </a:rPr>
              <a:t>Followed by Corporate Home 			Office at 30.25%.</a:t>
            </a:r>
          </a:p>
          <a:p>
            <a:pPr marL="285750" indent="-285750" algn="l">
              <a:buFont typeface="Arial" panose="020B0604020202020204" pitchFamily="34" charset="0"/>
              <a:buChar char="•"/>
            </a:pPr>
            <a:r>
              <a:rPr lang="en-GB" dirty="0">
                <a:solidFill>
                  <a:srgbClr val="ECECEC"/>
                </a:solidFill>
                <a:latin typeface="Times New Roman" panose="02020603050405020304" pitchFamily="18" charset="0"/>
                <a:cs typeface="Times New Roman" panose="02020603050405020304" pitchFamily="18" charset="0"/>
              </a:rPr>
              <a:t>Dashboard also shows total sales by product’s subcategory.</a:t>
            </a:r>
            <a:endParaRPr lang="en-IN" dirty="0">
              <a:solidFill>
                <a:srgbClr val="ECECEC"/>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b="1" dirty="0">
                <a:solidFill>
                  <a:srgbClr val="ECECEC"/>
                </a:solidFill>
                <a:latin typeface="Times New Roman" panose="02020603050405020304" pitchFamily="18" charset="0"/>
                <a:cs typeface="Times New Roman" panose="02020603050405020304" pitchFamily="18" charset="0"/>
              </a:rPr>
              <a:t>We can also see the most selling and least selling product names.</a:t>
            </a:r>
          </a:p>
          <a:p>
            <a:pPr marL="285750" indent="-285750" algn="l">
              <a:buFont typeface="Arial" panose="020B0604020202020204" pitchFamily="34" charset="0"/>
              <a:buChar char="•"/>
            </a:pPr>
            <a:r>
              <a:rPr lang="en-GB" b="1" dirty="0">
                <a:solidFill>
                  <a:srgbClr val="ECECEC"/>
                </a:solidFill>
                <a:latin typeface="Times New Roman" panose="02020603050405020304" pitchFamily="18" charset="0"/>
                <a:cs typeface="Times New Roman" panose="02020603050405020304" pitchFamily="18" charset="0"/>
              </a:rPr>
              <a:t>In the Bottom we can see the monthly sales trend.</a:t>
            </a:r>
          </a:p>
        </p:txBody>
      </p:sp>
    </p:spTree>
    <p:extLst>
      <p:ext uri="{BB962C8B-B14F-4D97-AF65-F5344CB8AC3E}">
        <p14:creationId xmlns:p14="http://schemas.microsoft.com/office/powerpoint/2010/main" val="3142927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3A2129-8CBD-1CCC-31B1-FAF4A58B8E9E}"/>
              </a:ext>
            </a:extLst>
          </p:cNvPr>
          <p:cNvSpPr txBox="1"/>
          <p:nvPr/>
        </p:nvSpPr>
        <p:spPr>
          <a:xfrm>
            <a:off x="98323" y="206477"/>
            <a:ext cx="6263148" cy="523220"/>
          </a:xfrm>
          <a:prstGeom prst="rect">
            <a:avLst/>
          </a:prstGeom>
          <a:noFill/>
        </p:spPr>
        <p:txBody>
          <a:bodyPr wrap="square" rtlCol="0">
            <a:spAutoFit/>
          </a:bodyPr>
          <a:lstStyle/>
          <a:p>
            <a:r>
              <a:rPr lang="en-IN" sz="2800" dirty="0">
                <a:highlight>
                  <a:srgbClr val="FF0000"/>
                </a:highlight>
                <a:latin typeface="Times New Roman" panose="02020603050405020304" pitchFamily="18" charset="0"/>
                <a:cs typeface="Times New Roman" panose="02020603050405020304" pitchFamily="18" charset="0"/>
              </a:rPr>
              <a:t>CUSTOMER OVERVIEW</a:t>
            </a:r>
          </a:p>
        </p:txBody>
      </p:sp>
      <p:pic>
        <p:nvPicPr>
          <p:cNvPr id="6" name="Picture 5" descr="A screenshot of a computer&#10;&#10;Description automatically generated">
            <a:extLst>
              <a:ext uri="{FF2B5EF4-FFF2-40B4-BE49-F238E27FC236}">
                <a16:creationId xmlns:a16="http://schemas.microsoft.com/office/drawing/2014/main" id="{F29CC9AC-6DF6-F524-3930-530C6FA92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82" y="729697"/>
            <a:ext cx="10107436" cy="6124018"/>
          </a:xfrm>
          <a:prstGeom prst="rect">
            <a:avLst/>
          </a:prstGeom>
        </p:spPr>
      </p:pic>
    </p:spTree>
    <p:extLst>
      <p:ext uri="{BB962C8B-B14F-4D97-AF65-F5344CB8AC3E}">
        <p14:creationId xmlns:p14="http://schemas.microsoft.com/office/powerpoint/2010/main" val="248669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6E31E9-F679-B06F-D463-4A69666B74F0}"/>
              </a:ext>
            </a:extLst>
          </p:cNvPr>
          <p:cNvSpPr txBox="1"/>
          <p:nvPr/>
        </p:nvSpPr>
        <p:spPr>
          <a:xfrm>
            <a:off x="98323" y="206477"/>
            <a:ext cx="6263148" cy="523220"/>
          </a:xfrm>
          <a:prstGeom prst="rect">
            <a:avLst/>
          </a:prstGeom>
          <a:noFill/>
        </p:spPr>
        <p:txBody>
          <a:bodyPr wrap="square" rtlCol="0">
            <a:spAutoFit/>
          </a:bodyPr>
          <a:lstStyle/>
          <a:p>
            <a:r>
              <a:rPr lang="en-IN" sz="2800" dirty="0">
                <a:highlight>
                  <a:srgbClr val="FF0000"/>
                </a:highlight>
                <a:latin typeface="Times New Roman" panose="02020603050405020304" pitchFamily="18" charset="0"/>
                <a:cs typeface="Times New Roman" panose="02020603050405020304" pitchFamily="18" charset="0"/>
              </a:rPr>
              <a:t>CUSTOMER OVERVIEW</a:t>
            </a:r>
          </a:p>
        </p:txBody>
      </p:sp>
      <p:sp>
        <p:nvSpPr>
          <p:cNvPr id="5" name="TextBox 4">
            <a:extLst>
              <a:ext uri="{FF2B5EF4-FFF2-40B4-BE49-F238E27FC236}">
                <a16:creationId xmlns:a16="http://schemas.microsoft.com/office/drawing/2014/main" id="{5AF84DD9-F01F-5BA7-9DE6-ED2427476258}"/>
              </a:ext>
            </a:extLst>
          </p:cNvPr>
          <p:cNvSpPr txBox="1"/>
          <p:nvPr/>
        </p:nvSpPr>
        <p:spPr>
          <a:xfrm>
            <a:off x="427703" y="855406"/>
            <a:ext cx="11336593" cy="2308324"/>
          </a:xfrm>
          <a:prstGeom prst="rect">
            <a:avLst/>
          </a:prstGeom>
          <a:noFill/>
        </p:spPr>
        <p:txBody>
          <a:bodyPr wrap="square" rtlCol="0">
            <a:spAutoFit/>
          </a:bodyPr>
          <a:lstStyle/>
          <a:p>
            <a:pPr algn="l"/>
            <a:r>
              <a:rPr lang="en-IN" b="1" i="0" dirty="0">
                <a:solidFill>
                  <a:srgbClr val="ECECEC"/>
                </a:solidFill>
                <a:effectLst/>
                <a:latin typeface="Times New Roman" panose="02020603050405020304" pitchFamily="18" charset="0"/>
                <a:cs typeface="Times New Roman" panose="02020603050405020304" pitchFamily="18" charset="0"/>
              </a:rPr>
              <a:t>Above Customer overview </a:t>
            </a:r>
            <a:r>
              <a:rPr lang="en-IN" b="1" dirty="0">
                <a:solidFill>
                  <a:srgbClr val="ECECEC"/>
                </a:solidFill>
                <a:latin typeface="Times New Roman" panose="02020603050405020304" pitchFamily="18" charset="0"/>
                <a:cs typeface="Times New Roman" panose="02020603050405020304" pitchFamily="18" charset="0"/>
              </a:rPr>
              <a:t>d</a:t>
            </a:r>
            <a:r>
              <a:rPr lang="en-IN" b="1" i="0" dirty="0">
                <a:solidFill>
                  <a:srgbClr val="ECECEC"/>
                </a:solidFill>
                <a:effectLst/>
                <a:latin typeface="Times New Roman" panose="02020603050405020304" pitchFamily="18" charset="0"/>
                <a:cs typeface="Times New Roman" panose="02020603050405020304" pitchFamily="18" charset="0"/>
              </a:rPr>
              <a:t>ashboard displays information about customers </a:t>
            </a:r>
            <a:r>
              <a:rPr lang="en-GB" dirty="0">
                <a:latin typeface="Times New Roman" panose="02020603050405020304" pitchFamily="18" charset="0"/>
                <a:cs typeface="Times New Roman" panose="02020603050405020304" pitchFamily="18" charset="0"/>
              </a:rPr>
              <a:t>over a four-year period, from 2012 to 2015. Here’s a breakdown of the key metrics displayed on the dashboard:</a:t>
            </a:r>
          </a:p>
          <a:p>
            <a:pPr marL="285750" indent="-285750"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Customer Trend:</a:t>
            </a:r>
          </a:p>
          <a:p>
            <a:pPr algn="l"/>
            <a:r>
              <a:rPr lang="en-GB" dirty="0">
                <a:latin typeface="Times New Roman" panose="02020603050405020304" pitchFamily="18" charset="0"/>
                <a:cs typeface="Times New Roman" panose="02020603050405020304" pitchFamily="18" charset="0"/>
              </a:rPr>
              <a:t>		The line graph shows an upward trend in the total number of customers year-on-year. We 			can also see month-on-month customer trend in same line graph.</a:t>
            </a:r>
          </a:p>
          <a:p>
            <a:pPr marL="285750" indent="-285750"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can also see top customers by sales.</a:t>
            </a:r>
          </a:p>
          <a:p>
            <a:pPr marL="285750" indent="-285750"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can see from which customers we are making Profit and loss.</a:t>
            </a:r>
          </a:p>
          <a:p>
            <a:pPr marL="285750" indent="-285750"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can also see total customer by category.</a:t>
            </a:r>
          </a:p>
        </p:txBody>
      </p:sp>
    </p:spTree>
    <p:extLst>
      <p:ext uri="{BB962C8B-B14F-4D97-AF65-F5344CB8AC3E}">
        <p14:creationId xmlns:p14="http://schemas.microsoft.com/office/powerpoint/2010/main" val="546636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A78D4B-D0F2-9541-526D-0A0C27FC7ED7}"/>
              </a:ext>
            </a:extLst>
          </p:cNvPr>
          <p:cNvSpPr txBox="1"/>
          <p:nvPr/>
        </p:nvSpPr>
        <p:spPr>
          <a:xfrm>
            <a:off x="98323" y="206477"/>
            <a:ext cx="6263148" cy="523220"/>
          </a:xfrm>
          <a:prstGeom prst="rect">
            <a:avLst/>
          </a:prstGeom>
          <a:noFill/>
        </p:spPr>
        <p:txBody>
          <a:bodyPr wrap="square" rtlCol="0">
            <a:spAutoFit/>
          </a:bodyPr>
          <a:lstStyle/>
          <a:p>
            <a:r>
              <a:rPr lang="en-GB" sz="2800" dirty="0">
                <a:highlight>
                  <a:srgbClr val="FF0000"/>
                </a:highlight>
              </a:rPr>
              <a:t>PRODUCT PERFORMANCE</a:t>
            </a:r>
            <a:endParaRPr lang="en-IN" sz="2800" dirty="0">
              <a:highlight>
                <a:srgbClr val="FF0000"/>
              </a:highlight>
            </a:endParaRPr>
          </a:p>
        </p:txBody>
      </p:sp>
      <p:pic>
        <p:nvPicPr>
          <p:cNvPr id="6" name="Picture 5" descr="A screenshot of a computer&#10;&#10;Description automatically generated">
            <a:extLst>
              <a:ext uri="{FF2B5EF4-FFF2-40B4-BE49-F238E27FC236}">
                <a16:creationId xmlns:a16="http://schemas.microsoft.com/office/drawing/2014/main" id="{53AA5ED4-DB89-AF8D-BDE5-243FF66A6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045" y="729697"/>
            <a:ext cx="10097909" cy="6114492"/>
          </a:xfrm>
          <a:prstGeom prst="rect">
            <a:avLst/>
          </a:prstGeom>
        </p:spPr>
      </p:pic>
    </p:spTree>
    <p:extLst>
      <p:ext uri="{BB962C8B-B14F-4D97-AF65-F5344CB8AC3E}">
        <p14:creationId xmlns:p14="http://schemas.microsoft.com/office/powerpoint/2010/main" val="357972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785FF-A8B7-9281-BC1D-ED0C690133F8}"/>
              </a:ext>
            </a:extLst>
          </p:cNvPr>
          <p:cNvSpPr txBox="1"/>
          <p:nvPr/>
        </p:nvSpPr>
        <p:spPr>
          <a:xfrm>
            <a:off x="98323" y="206477"/>
            <a:ext cx="6263148" cy="523220"/>
          </a:xfrm>
          <a:prstGeom prst="rect">
            <a:avLst/>
          </a:prstGeom>
          <a:noFill/>
        </p:spPr>
        <p:txBody>
          <a:bodyPr wrap="square" rtlCol="0">
            <a:spAutoFit/>
          </a:bodyPr>
          <a:lstStyle/>
          <a:p>
            <a:r>
              <a:rPr lang="en-GB" sz="2800" dirty="0">
                <a:highlight>
                  <a:srgbClr val="FF0000"/>
                </a:highlight>
                <a:latin typeface="Times New Roman" panose="02020603050405020304" pitchFamily="18" charset="0"/>
                <a:cs typeface="Times New Roman" panose="02020603050405020304" pitchFamily="18" charset="0"/>
              </a:rPr>
              <a:t>PRODUCT PERFORMANCE</a:t>
            </a:r>
            <a:endParaRPr lang="en-IN" sz="2800" dirty="0">
              <a:highlight>
                <a:srgbClr val="FF0000"/>
              </a:highligh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86413D5-6745-D4CC-11F8-EC3A322F7440}"/>
              </a:ext>
            </a:extLst>
          </p:cNvPr>
          <p:cNvSpPr txBox="1"/>
          <p:nvPr/>
        </p:nvSpPr>
        <p:spPr>
          <a:xfrm>
            <a:off x="427703" y="855406"/>
            <a:ext cx="11336593" cy="3970318"/>
          </a:xfrm>
          <a:prstGeom prst="rect">
            <a:avLst/>
          </a:prstGeom>
          <a:noFill/>
        </p:spPr>
        <p:txBody>
          <a:bodyPr wrap="square" rtlCol="0">
            <a:spAutoFit/>
          </a:bodyPr>
          <a:lstStyle/>
          <a:p>
            <a:pPr algn="l"/>
            <a:r>
              <a:rPr lang="en-IN" b="1" i="0" dirty="0">
                <a:solidFill>
                  <a:srgbClr val="ECECEC"/>
                </a:solidFill>
                <a:effectLst/>
                <a:latin typeface="Times New Roman" panose="02020603050405020304" pitchFamily="18" charset="0"/>
                <a:cs typeface="Times New Roman" panose="02020603050405020304" pitchFamily="18" charset="0"/>
              </a:rPr>
              <a:t>Above </a:t>
            </a:r>
            <a:r>
              <a:rPr lang="en-IN" b="1" dirty="0">
                <a:solidFill>
                  <a:srgbClr val="ECECEC"/>
                </a:solidFill>
                <a:latin typeface="Times New Roman" panose="02020603050405020304" pitchFamily="18" charset="0"/>
                <a:cs typeface="Times New Roman" panose="02020603050405020304" pitchFamily="18" charset="0"/>
              </a:rPr>
              <a:t>d</a:t>
            </a:r>
            <a:r>
              <a:rPr lang="en-IN" b="1" i="0" dirty="0">
                <a:solidFill>
                  <a:srgbClr val="ECECEC"/>
                </a:solidFill>
                <a:effectLst/>
                <a:latin typeface="Times New Roman" panose="02020603050405020304" pitchFamily="18" charset="0"/>
                <a:cs typeface="Times New Roman" panose="02020603050405020304" pitchFamily="18" charset="0"/>
              </a:rPr>
              <a:t>ashboard displays information about product </a:t>
            </a:r>
            <a:r>
              <a:rPr lang="en-GB" dirty="0">
                <a:latin typeface="Times New Roman" panose="02020603050405020304" pitchFamily="18" charset="0"/>
                <a:cs typeface="Times New Roman" panose="02020603050405020304" pitchFamily="18" charset="0"/>
              </a:rPr>
              <a:t>performance over a four-year period, from 2012 to 2015. Here’s a breakdown of the key metrics displayed on the dashboard:</a:t>
            </a:r>
          </a:p>
          <a:p>
            <a:pPr marL="285750" indent="-285750"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can see,</a:t>
            </a:r>
          </a:p>
          <a:p>
            <a:pPr marL="800100" lvl="1" indent="-342900">
              <a:buAutoNum type="arabicPeriod"/>
            </a:pPr>
            <a:r>
              <a:rPr lang="en-GB" dirty="0">
                <a:latin typeface="Times New Roman" panose="02020603050405020304" pitchFamily="18" charset="0"/>
                <a:cs typeface="Times New Roman" panose="02020603050405020304" pitchFamily="18" charset="0"/>
              </a:rPr>
              <a:t>Most Selling Product Name.</a:t>
            </a:r>
          </a:p>
          <a:p>
            <a:pPr marL="800100" lvl="1" indent="-342900">
              <a:buAutoNum type="arabicPeriod"/>
            </a:pPr>
            <a:r>
              <a:rPr lang="en-GB" dirty="0">
                <a:latin typeface="Times New Roman" panose="02020603050405020304" pitchFamily="18" charset="0"/>
                <a:cs typeface="Times New Roman" panose="02020603050405020304" pitchFamily="18" charset="0"/>
              </a:rPr>
              <a:t>Least Selling Product Name.</a:t>
            </a:r>
          </a:p>
          <a:p>
            <a:pPr marL="800100" lvl="1" indent="-342900">
              <a:buAutoNum type="arabicPeriod"/>
            </a:pPr>
            <a:r>
              <a:rPr lang="en-GB" dirty="0">
                <a:latin typeface="Times New Roman" panose="02020603050405020304" pitchFamily="18" charset="0"/>
                <a:cs typeface="Times New Roman" panose="02020603050405020304" pitchFamily="18" charset="0"/>
              </a:rPr>
              <a:t>Profitable products.</a:t>
            </a:r>
          </a:p>
          <a:p>
            <a:pPr marL="800100" lvl="1" indent="-342900">
              <a:buAutoNum type="arabicPeriod"/>
            </a:pPr>
            <a:r>
              <a:rPr lang="en-GB" dirty="0">
                <a:latin typeface="Times New Roman" panose="02020603050405020304" pitchFamily="18" charset="0"/>
                <a:cs typeface="Times New Roman" panose="02020603050405020304" pitchFamily="18" charset="0"/>
              </a:rPr>
              <a:t>Loss Making Products.</a:t>
            </a:r>
          </a:p>
          <a:p>
            <a:pPr marL="800100" lvl="1" indent="-342900">
              <a:buAutoNum type="arabicPeriod"/>
            </a:pPr>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Sales vs Profit by Category</a:t>
            </a:r>
            <a:endParaRPr lang="en-GB"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pie chart shows the total sales and total profit contribution for each product category: Technology, Furniture and Office Supplies.</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lvl="1"/>
            <a:endParaRPr lang="en-GB" dirty="0">
              <a:latin typeface="Times New Roman" panose="02020603050405020304" pitchFamily="18" charset="0"/>
              <a:cs typeface="Times New Roman" panose="02020603050405020304" pitchFamily="18" charset="0"/>
            </a:endParaRPr>
          </a:p>
          <a:p>
            <a:pPr marL="800100" lvl="1" indent="-342900">
              <a:buAutoNum type="arabicPeriod"/>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720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350</TotalTime>
  <Words>756</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jinil patel</dc:creator>
  <cp:lastModifiedBy>jinil patel</cp:lastModifiedBy>
  <cp:revision>2</cp:revision>
  <dcterms:created xsi:type="dcterms:W3CDTF">2024-05-20T14:30:37Z</dcterms:created>
  <dcterms:modified xsi:type="dcterms:W3CDTF">2024-05-21T09:43:45Z</dcterms:modified>
</cp:coreProperties>
</file>