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8" r:id="rId1"/>
  </p:sldMasterIdLst>
  <p:sldIdLst>
    <p:sldId id="256" r:id="rId2"/>
    <p:sldId id="264" r:id="rId3"/>
    <p:sldId id="268" r:id="rId4"/>
    <p:sldId id="269" r:id="rId5"/>
    <p:sldId id="272" r:id="rId6"/>
    <p:sldId id="260" r:id="rId7"/>
    <p:sldId id="271" r:id="rId8"/>
    <p:sldId id="263" r:id="rId9"/>
    <p:sldId id="265" r:id="rId10"/>
    <p:sldId id="266" r:id="rId11"/>
    <p:sldId id="267"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5"/>
    <p:restoredTop sz="94624"/>
  </p:normalViewPr>
  <p:slideViewPr>
    <p:cSldViewPr snapToGrid="0" snapToObjects="1">
      <p:cViewPr varScale="1">
        <p:scale>
          <a:sx n="106" d="100"/>
          <a:sy n="106"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7CDB4CEE-D70B-384E-A9C8-BC14B832C920}" type="datetimeFigureOut">
              <a:rPr lang="en-US" smtClean="0"/>
              <a:t>5/27/20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A66D4E98-4A87-F740-B774-08AED3BE713A}" type="slidenum">
              <a:rPr lang="en-US" smtClean="0"/>
              <a:t>‹#›</a:t>
            </a:fld>
            <a:endParaRPr lang="en-US" dirty="0"/>
          </a:p>
        </p:txBody>
      </p:sp>
    </p:spTree>
    <p:extLst>
      <p:ext uri="{BB962C8B-B14F-4D97-AF65-F5344CB8AC3E}">
        <p14:creationId xmlns:p14="http://schemas.microsoft.com/office/powerpoint/2010/main" val="426210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B4CEE-D70B-384E-A9C8-BC14B832C920}" type="datetimeFigureOut">
              <a:rPr lang="en-US" smtClean="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2498058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7CDB4CEE-D70B-384E-A9C8-BC14B832C920}" type="datetimeFigureOut">
              <a:rPr lang="en-US" smtClean="0"/>
              <a:t>5/27/20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A66D4E98-4A87-F740-B774-08AED3BE713A}" type="slidenum">
              <a:rPr lang="en-US" smtClean="0"/>
              <a:t>‹#›</a:t>
            </a:fld>
            <a:endParaRPr lang="en-US" dirty="0"/>
          </a:p>
        </p:txBody>
      </p:sp>
    </p:spTree>
    <p:extLst>
      <p:ext uri="{BB962C8B-B14F-4D97-AF65-F5344CB8AC3E}">
        <p14:creationId xmlns:p14="http://schemas.microsoft.com/office/powerpoint/2010/main" val="2201630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DB4CEE-D70B-384E-A9C8-BC14B832C920}" type="datetimeFigureOut">
              <a:rPr lang="en-US" smtClean="0"/>
              <a:t>5/27/20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2706215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7CDB4CEE-D70B-384E-A9C8-BC14B832C920}" type="datetimeFigureOut">
              <a:rPr lang="en-US" smtClean="0"/>
              <a:t>5/27/20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A66D4E98-4A87-F740-B774-08AED3BE713A}" type="slidenum">
              <a:rPr lang="en-US" smtClean="0"/>
              <a:t>‹#›</a:t>
            </a:fld>
            <a:endParaRPr lang="en-US" dirty="0"/>
          </a:p>
        </p:txBody>
      </p:sp>
    </p:spTree>
    <p:extLst>
      <p:ext uri="{BB962C8B-B14F-4D97-AF65-F5344CB8AC3E}">
        <p14:creationId xmlns:p14="http://schemas.microsoft.com/office/powerpoint/2010/main" val="3816554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DB4CEE-D70B-384E-A9C8-BC14B832C920}" type="datetimeFigureOut">
              <a:rPr lang="en-US" smtClean="0"/>
              <a:t>5/27/20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291961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DB4CEE-D70B-384E-A9C8-BC14B832C920}" type="datetimeFigureOut">
              <a:rPr lang="en-US" smtClean="0"/>
              <a:t>5/27/20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1733282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DB4CEE-D70B-384E-A9C8-BC14B832C920}" type="datetimeFigureOut">
              <a:rPr lang="en-US" smtClean="0"/>
              <a:t>5/27/20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1731997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DB4CEE-D70B-384E-A9C8-BC14B832C920}" type="datetimeFigureOut">
              <a:rPr lang="en-US" smtClean="0"/>
              <a:t>5/27/20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4121924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7CDB4CEE-D70B-384E-A9C8-BC14B832C920}" type="datetimeFigureOut">
              <a:rPr lang="en-US" smtClean="0"/>
              <a:t>5/27/20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A66D4E98-4A87-F740-B774-08AED3BE713A}" type="slidenum">
              <a:rPr lang="en-US" smtClean="0"/>
              <a:t>‹#›</a:t>
            </a:fld>
            <a:endParaRPr lang="en-US" dirty="0"/>
          </a:p>
        </p:txBody>
      </p:sp>
    </p:spTree>
    <p:extLst>
      <p:ext uri="{BB962C8B-B14F-4D97-AF65-F5344CB8AC3E}">
        <p14:creationId xmlns:p14="http://schemas.microsoft.com/office/powerpoint/2010/main" val="146876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CDB4CEE-D70B-384E-A9C8-BC14B832C920}" type="datetimeFigureOut">
              <a:rPr lang="en-US" smtClean="0"/>
              <a:t>5/27/20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66D4E98-4A87-F740-B774-08AED3BE713A}" type="slidenum">
              <a:rPr lang="en-US" smtClean="0"/>
              <a:t>‹#›</a:t>
            </a:fld>
            <a:endParaRPr lang="en-US" dirty="0"/>
          </a:p>
        </p:txBody>
      </p:sp>
    </p:spTree>
    <p:extLst>
      <p:ext uri="{BB962C8B-B14F-4D97-AF65-F5344CB8AC3E}">
        <p14:creationId xmlns:p14="http://schemas.microsoft.com/office/powerpoint/2010/main" val="154909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7CDB4CEE-D70B-384E-A9C8-BC14B832C920}" type="datetimeFigureOut">
              <a:rPr lang="en-US" smtClean="0"/>
              <a:t>5/27/20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A66D4E98-4A87-F740-B774-08AED3BE713A}"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05131318"/>
      </p:ext>
    </p:extLst>
  </p:cSld>
  <p:clrMap bg1="lt1" tx1="dk1" bg2="lt2" tx2="dk2" accent1="accent1" accent2="accent2" accent3="accent3" accent4="accent4" accent5="accent5" accent6="accent6" hlink="hlink" folHlink="folHlink"/>
  <p:sldLayoutIdLst>
    <p:sldLayoutId id="2147484159" r:id="rId1"/>
    <p:sldLayoutId id="2147484160" r:id="rId2"/>
    <p:sldLayoutId id="2147484161" r:id="rId3"/>
    <p:sldLayoutId id="2147484162" r:id="rId4"/>
    <p:sldLayoutId id="2147484163" r:id="rId5"/>
    <p:sldLayoutId id="2147484164" r:id="rId6"/>
    <p:sldLayoutId id="2147484165" r:id="rId7"/>
    <p:sldLayoutId id="2147484166" r:id="rId8"/>
    <p:sldLayoutId id="2147484167" r:id="rId9"/>
    <p:sldLayoutId id="2147484168" r:id="rId10"/>
    <p:sldLayoutId id="214748416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1.xml"/><Relationship Id="rId5" Type="http://schemas.openxmlformats.org/officeDocument/2006/relationships/slide" Target="slide10.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8.xml"/><Relationship Id="rId4" Type="http://schemas.openxmlformats.org/officeDocument/2006/relationships/slide" Target="slide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E689-B9F5-7341-AB2B-AC8BDD2BDEBF}"/>
              </a:ext>
            </a:extLst>
          </p:cNvPr>
          <p:cNvSpPr>
            <a:spLocks noGrp="1"/>
          </p:cNvSpPr>
          <p:nvPr>
            <p:ph type="ctrTitle"/>
          </p:nvPr>
        </p:nvSpPr>
        <p:spPr>
          <a:xfrm>
            <a:off x="1209206" y="312894"/>
            <a:ext cx="9144000" cy="1321034"/>
          </a:xfrm>
        </p:spPr>
        <p:txBody>
          <a:bodyPr>
            <a:normAutofit/>
          </a:bodyPr>
          <a:lstStyle/>
          <a:p>
            <a:pPr algn="ctr"/>
            <a:r>
              <a:rPr lang="en-US" b="1" dirty="0"/>
              <a:t>House Price Prediction</a:t>
            </a:r>
          </a:p>
        </p:txBody>
      </p:sp>
      <p:sp>
        <p:nvSpPr>
          <p:cNvPr id="3" name="Subtitle 2">
            <a:extLst>
              <a:ext uri="{FF2B5EF4-FFF2-40B4-BE49-F238E27FC236}">
                <a16:creationId xmlns:a16="http://schemas.microsoft.com/office/drawing/2014/main" id="{5A0C98D1-143F-A44B-AF38-F6F65659F098}"/>
              </a:ext>
            </a:extLst>
          </p:cNvPr>
          <p:cNvSpPr>
            <a:spLocks noGrp="1"/>
          </p:cNvSpPr>
          <p:nvPr>
            <p:ph type="subTitle" idx="1"/>
          </p:nvPr>
        </p:nvSpPr>
        <p:spPr>
          <a:xfrm>
            <a:off x="8277726" y="6382653"/>
            <a:ext cx="4259179" cy="637871"/>
          </a:xfrm>
        </p:spPr>
        <p:txBody>
          <a:bodyPr>
            <a:normAutofit/>
          </a:bodyPr>
          <a:lstStyle/>
          <a:p>
            <a:r>
              <a:rPr lang="en-US" sz="2800" dirty="0"/>
              <a:t>Meenakshi Satpathy</a:t>
            </a:r>
          </a:p>
        </p:txBody>
      </p:sp>
      <p:pic>
        <p:nvPicPr>
          <p:cNvPr id="4" name="Picture 3">
            <a:extLst>
              <a:ext uri="{FF2B5EF4-FFF2-40B4-BE49-F238E27FC236}">
                <a16:creationId xmlns:a16="http://schemas.microsoft.com/office/drawing/2014/main" id="{52E3AFDA-A5F5-EF4B-A04C-716964B080BB}"/>
              </a:ext>
            </a:extLst>
          </p:cNvPr>
          <p:cNvPicPr>
            <a:picLocks noChangeAspect="1"/>
          </p:cNvPicPr>
          <p:nvPr/>
        </p:nvPicPr>
        <p:blipFill>
          <a:blip r:embed="rId2"/>
          <a:stretch>
            <a:fillRect/>
          </a:stretch>
        </p:blipFill>
        <p:spPr>
          <a:xfrm>
            <a:off x="324853" y="1633928"/>
            <a:ext cx="11490158" cy="4748725"/>
          </a:xfrm>
          <a:prstGeom prst="rect">
            <a:avLst/>
          </a:prstGeom>
        </p:spPr>
      </p:pic>
    </p:spTree>
    <p:extLst>
      <p:ext uri="{BB962C8B-B14F-4D97-AF65-F5344CB8AC3E}">
        <p14:creationId xmlns:p14="http://schemas.microsoft.com/office/powerpoint/2010/main" val="2966109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45B7-AA02-8642-B8F9-D15E67A0E569}"/>
              </a:ext>
            </a:extLst>
          </p:cNvPr>
          <p:cNvSpPr>
            <a:spLocks noGrp="1"/>
          </p:cNvSpPr>
          <p:nvPr>
            <p:ph type="title"/>
          </p:nvPr>
        </p:nvSpPr>
        <p:spPr>
          <a:xfrm>
            <a:off x="484939" y="685801"/>
            <a:ext cx="11029616" cy="789524"/>
          </a:xfrm>
        </p:spPr>
        <p:txBody>
          <a:bodyPr/>
          <a:lstStyle/>
          <a:p>
            <a:pPr algn="ctr"/>
            <a:r>
              <a:rPr lang="en-US" b="1" dirty="0"/>
              <a:t>Models</a:t>
            </a:r>
          </a:p>
        </p:txBody>
      </p:sp>
      <p:sp>
        <p:nvSpPr>
          <p:cNvPr id="3" name="Content Placeholder 2">
            <a:extLst>
              <a:ext uri="{FF2B5EF4-FFF2-40B4-BE49-F238E27FC236}">
                <a16:creationId xmlns:a16="http://schemas.microsoft.com/office/drawing/2014/main" id="{2DE43404-F35B-1F4F-853C-456200F194D4}"/>
              </a:ext>
            </a:extLst>
          </p:cNvPr>
          <p:cNvSpPr>
            <a:spLocks noGrp="1"/>
          </p:cNvSpPr>
          <p:nvPr>
            <p:ph idx="1"/>
          </p:nvPr>
        </p:nvSpPr>
        <p:spPr>
          <a:xfrm>
            <a:off x="581192" y="2830201"/>
            <a:ext cx="11029615" cy="3678303"/>
          </a:xfrm>
        </p:spPr>
        <p:txBody>
          <a:bodyPr>
            <a:normAutofit fontScale="77500" lnSpcReduction="20000"/>
          </a:bodyPr>
          <a:lstStyle/>
          <a:p>
            <a:r>
              <a:rPr lang="en-US" sz="2600" dirty="0"/>
              <a:t>Searched hyperparameters using GridSearchCV and implemented LGBMRegressor, XGBoostRegressor, </a:t>
            </a:r>
            <a:r>
              <a:rPr lang="en-AU" sz="2600" dirty="0"/>
              <a:t>GradientBoostingRegressor, RandomForestRegressor, Ridge Regressor, Support Vector Regressor and StackingCVRegressor.</a:t>
            </a:r>
          </a:p>
          <a:p>
            <a:r>
              <a:rPr lang="en-AU" sz="2600" dirty="0"/>
              <a:t>Evaluated with cross-validation RMSE .</a:t>
            </a:r>
          </a:p>
          <a:p>
            <a:r>
              <a:rPr lang="en-AU" sz="2600" dirty="0"/>
              <a:t>Light GBM: 0.12109867152485046 (0.017484341303571665)</a:t>
            </a:r>
          </a:p>
          <a:p>
            <a:r>
              <a:rPr lang="en-AU" sz="2600" dirty="0"/>
              <a:t>XGBoost: 0.1156612498503222 (0.014304845816744925)</a:t>
            </a:r>
          </a:p>
          <a:p>
            <a:r>
              <a:rPr lang="en-AU" sz="2600" dirty="0"/>
              <a:t>SVR: 0.11110065456632175 (0.01535596280929455)</a:t>
            </a:r>
          </a:p>
          <a:p>
            <a:r>
              <a:rPr lang="en-AU" sz="2600" dirty="0"/>
              <a:t>ridge: 0.11110065456632175 (0.01535596280929455)</a:t>
            </a:r>
          </a:p>
          <a:p>
            <a:r>
              <a:rPr lang="en-AU" sz="2600" dirty="0"/>
              <a:t>Random Forest: 0.1368197439101806 (0.019445978991237907)</a:t>
            </a:r>
          </a:p>
          <a:p>
            <a:r>
              <a:rPr lang="en-AU" sz="2600" dirty="0"/>
              <a:t>GBR: 0.12139228633634447 (0.013056516261514488)</a:t>
            </a:r>
          </a:p>
          <a:p>
            <a:pPr marL="0" indent="0">
              <a:buNone/>
            </a:pPr>
            <a:endParaRPr lang="en-AU" sz="2400" dirty="0"/>
          </a:p>
          <a:p>
            <a:endParaRPr lang="en-AU" sz="2400" dirty="0"/>
          </a:p>
          <a:p>
            <a:endParaRPr lang="en-AU" sz="2400" dirty="0"/>
          </a:p>
          <a:p>
            <a:endParaRPr lang="en-US" dirty="0"/>
          </a:p>
        </p:txBody>
      </p:sp>
    </p:spTree>
    <p:extLst>
      <p:ext uri="{BB962C8B-B14F-4D97-AF65-F5344CB8AC3E}">
        <p14:creationId xmlns:p14="http://schemas.microsoft.com/office/powerpoint/2010/main" val="2362472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B816-E76F-0E42-8A7F-8FF2EA9D00B5}"/>
              </a:ext>
            </a:extLst>
          </p:cNvPr>
          <p:cNvSpPr>
            <a:spLocks noGrp="1"/>
          </p:cNvSpPr>
          <p:nvPr>
            <p:ph type="title"/>
          </p:nvPr>
        </p:nvSpPr>
        <p:spPr>
          <a:xfrm>
            <a:off x="581192" y="770021"/>
            <a:ext cx="11029616" cy="645145"/>
          </a:xfrm>
        </p:spPr>
        <p:txBody>
          <a:bodyPr/>
          <a:lstStyle/>
          <a:p>
            <a:pPr algn="ctr"/>
            <a:r>
              <a:rPr lang="en-US" b="1" dirty="0"/>
              <a:t>Predictions</a:t>
            </a:r>
          </a:p>
        </p:txBody>
      </p:sp>
      <p:sp>
        <p:nvSpPr>
          <p:cNvPr id="3" name="Content Placeholder 2">
            <a:extLst>
              <a:ext uri="{FF2B5EF4-FFF2-40B4-BE49-F238E27FC236}">
                <a16:creationId xmlns:a16="http://schemas.microsoft.com/office/drawing/2014/main" id="{76DA90DC-F5B3-A342-B3FF-A3EFFBFFB40A}"/>
              </a:ext>
            </a:extLst>
          </p:cNvPr>
          <p:cNvSpPr>
            <a:spLocks noGrp="1"/>
          </p:cNvSpPr>
          <p:nvPr>
            <p:ph idx="1"/>
          </p:nvPr>
        </p:nvSpPr>
        <p:spPr>
          <a:xfrm>
            <a:off x="481263" y="2021305"/>
            <a:ext cx="11032957" cy="1359569"/>
          </a:xfrm>
        </p:spPr>
        <p:txBody>
          <a:bodyPr>
            <a:normAutofit fontScale="85000" lnSpcReduction="10000"/>
          </a:bodyPr>
          <a:lstStyle/>
          <a:p>
            <a:r>
              <a:rPr lang="en-US" sz="2400" dirty="0"/>
              <a:t>Blended predictions from all models to get a better prediction of test dataset and avoid overfitting.</a:t>
            </a:r>
          </a:p>
          <a:p>
            <a:r>
              <a:rPr lang="en-AU" sz="2400" dirty="0"/>
              <a:t>RMSE score on train data: 0.04187</a:t>
            </a:r>
          </a:p>
          <a:p>
            <a:r>
              <a:rPr lang="en-AU" sz="2400" dirty="0"/>
              <a:t>RMSE score on test data:  0.12035</a:t>
            </a:r>
            <a:endParaRPr lang="en-US" sz="2400" dirty="0"/>
          </a:p>
          <a:p>
            <a:endParaRPr lang="en-US" dirty="0"/>
          </a:p>
        </p:txBody>
      </p:sp>
      <p:pic>
        <p:nvPicPr>
          <p:cNvPr id="5" name="Picture 4">
            <a:extLst>
              <a:ext uri="{FF2B5EF4-FFF2-40B4-BE49-F238E27FC236}">
                <a16:creationId xmlns:a16="http://schemas.microsoft.com/office/drawing/2014/main" id="{295A2AB8-24E5-774C-94F7-F78BF9720108}"/>
              </a:ext>
            </a:extLst>
          </p:cNvPr>
          <p:cNvPicPr>
            <a:picLocks noChangeAspect="1"/>
          </p:cNvPicPr>
          <p:nvPr/>
        </p:nvPicPr>
        <p:blipFill>
          <a:blip r:embed="rId2"/>
          <a:stretch>
            <a:fillRect/>
          </a:stretch>
        </p:blipFill>
        <p:spPr>
          <a:xfrm>
            <a:off x="322847" y="3380874"/>
            <a:ext cx="11191373" cy="3477126"/>
          </a:xfrm>
          <a:prstGeom prst="rect">
            <a:avLst/>
          </a:prstGeom>
        </p:spPr>
      </p:pic>
    </p:spTree>
    <p:extLst>
      <p:ext uri="{BB962C8B-B14F-4D97-AF65-F5344CB8AC3E}">
        <p14:creationId xmlns:p14="http://schemas.microsoft.com/office/powerpoint/2010/main" val="3508615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BC26-1897-F748-A0EB-0C06C5C1E3BC}"/>
              </a:ext>
            </a:extLst>
          </p:cNvPr>
          <p:cNvSpPr>
            <a:spLocks noGrp="1"/>
          </p:cNvSpPr>
          <p:nvPr>
            <p:ph type="title"/>
          </p:nvPr>
        </p:nvSpPr>
        <p:spPr>
          <a:xfrm>
            <a:off x="581192" y="449493"/>
            <a:ext cx="11029616" cy="1013800"/>
          </a:xfrm>
        </p:spPr>
        <p:txBody>
          <a:bodyPr/>
          <a:lstStyle/>
          <a:p>
            <a:pPr algn="ctr"/>
            <a:r>
              <a:rPr lang="en-US" b="1" dirty="0"/>
              <a:t>Conclusion</a:t>
            </a:r>
          </a:p>
        </p:txBody>
      </p:sp>
      <p:sp>
        <p:nvSpPr>
          <p:cNvPr id="3" name="Content Placeholder 2">
            <a:extLst>
              <a:ext uri="{FF2B5EF4-FFF2-40B4-BE49-F238E27FC236}">
                <a16:creationId xmlns:a16="http://schemas.microsoft.com/office/drawing/2014/main" id="{B2AFF1AE-8CCF-AE42-A7AD-43897B96080A}"/>
              </a:ext>
            </a:extLst>
          </p:cNvPr>
          <p:cNvSpPr>
            <a:spLocks noGrp="1"/>
          </p:cNvSpPr>
          <p:nvPr>
            <p:ph idx="1"/>
          </p:nvPr>
        </p:nvSpPr>
        <p:spPr/>
        <p:txBody>
          <a:bodyPr/>
          <a:lstStyle/>
          <a:p>
            <a:r>
              <a:rPr lang="en-US" sz="2400" dirty="0"/>
              <a:t>Selecting Hyper parameters using Grid Search CV increased the efficiency of the model.</a:t>
            </a:r>
          </a:p>
          <a:p>
            <a:r>
              <a:rPr lang="en-US" sz="2400" dirty="0"/>
              <a:t>Using  Blending predictions decreased RMSE from 0.15 to 0.12 in test data set.</a:t>
            </a:r>
          </a:p>
          <a:p>
            <a:endParaRPr lang="en-US" dirty="0"/>
          </a:p>
        </p:txBody>
      </p:sp>
    </p:spTree>
    <p:extLst>
      <p:ext uri="{BB962C8B-B14F-4D97-AF65-F5344CB8AC3E}">
        <p14:creationId xmlns:p14="http://schemas.microsoft.com/office/powerpoint/2010/main" val="1294934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BEE9B-85E0-9244-90DB-AA6E0E5D00C6}"/>
              </a:ext>
            </a:extLst>
          </p:cNvPr>
          <p:cNvSpPr>
            <a:spLocks noGrp="1"/>
          </p:cNvSpPr>
          <p:nvPr>
            <p:ph type="title"/>
          </p:nvPr>
        </p:nvSpPr>
        <p:spPr>
          <a:xfrm>
            <a:off x="581192" y="709862"/>
            <a:ext cx="11029616" cy="837651"/>
          </a:xfrm>
        </p:spPr>
        <p:txBody>
          <a:bodyPr/>
          <a:lstStyle/>
          <a:p>
            <a:pPr algn="ctr"/>
            <a:r>
              <a:rPr lang="en-US" b="1" dirty="0"/>
              <a:t>AGENDA</a:t>
            </a:r>
          </a:p>
        </p:txBody>
      </p:sp>
      <p:sp>
        <p:nvSpPr>
          <p:cNvPr id="3" name="Content Placeholder 2">
            <a:extLst>
              <a:ext uri="{FF2B5EF4-FFF2-40B4-BE49-F238E27FC236}">
                <a16:creationId xmlns:a16="http://schemas.microsoft.com/office/drawing/2014/main" id="{3C3170F2-9E4D-D44B-8CB2-070AF6F80C97}"/>
              </a:ext>
            </a:extLst>
          </p:cNvPr>
          <p:cNvSpPr>
            <a:spLocks noGrp="1"/>
          </p:cNvSpPr>
          <p:nvPr>
            <p:ph idx="1"/>
          </p:nvPr>
        </p:nvSpPr>
        <p:spPr/>
        <p:txBody>
          <a:bodyPr/>
          <a:lstStyle/>
          <a:p>
            <a:r>
              <a:rPr lang="en-US" dirty="0">
                <a:hlinkClick r:id="rId2" action="ppaction://hlinksldjump"/>
              </a:rPr>
              <a:t>Data Overview</a:t>
            </a:r>
            <a:endParaRPr lang="en-US" dirty="0"/>
          </a:p>
          <a:p>
            <a:r>
              <a:rPr lang="en-US" dirty="0">
                <a:hlinkClick r:id="rId3" action="ppaction://hlinksldjump"/>
              </a:rPr>
              <a:t>Data Preprocessing</a:t>
            </a:r>
            <a:endParaRPr lang="en-US" dirty="0"/>
          </a:p>
          <a:p>
            <a:r>
              <a:rPr lang="en-US" dirty="0">
                <a:hlinkClick r:id="rId4" action="ppaction://hlinksldjump"/>
              </a:rPr>
              <a:t>Features Extraction</a:t>
            </a:r>
            <a:endParaRPr lang="en-AU" dirty="0"/>
          </a:p>
          <a:p>
            <a:r>
              <a:rPr lang="en-AU" dirty="0">
                <a:hlinkClick r:id="rId5" action="ppaction://hlinksldjump"/>
              </a:rPr>
              <a:t>Training Models</a:t>
            </a:r>
            <a:endParaRPr lang="en-AU" dirty="0"/>
          </a:p>
          <a:p>
            <a:r>
              <a:rPr lang="en-AU" dirty="0">
                <a:hlinkClick r:id="rId6" action="ppaction://hlinksldjump"/>
              </a:rPr>
              <a:t>Predictions</a:t>
            </a:r>
            <a:endParaRPr lang="en-AU" dirty="0"/>
          </a:p>
          <a:p>
            <a:r>
              <a:rPr lang="en-AU" dirty="0">
                <a:hlinkClick r:id="rId7" action="ppaction://hlinksldjump"/>
              </a:rPr>
              <a:t>Conclusion</a:t>
            </a:r>
            <a:endParaRPr lang="en-AU" dirty="0"/>
          </a:p>
          <a:p>
            <a:endParaRPr lang="en-US" dirty="0"/>
          </a:p>
        </p:txBody>
      </p:sp>
    </p:spTree>
    <p:extLst>
      <p:ext uri="{BB962C8B-B14F-4D97-AF65-F5344CB8AC3E}">
        <p14:creationId xmlns:p14="http://schemas.microsoft.com/office/powerpoint/2010/main" val="3514976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8CEB-60B3-5543-82C5-EECEE36BD5D4}"/>
              </a:ext>
            </a:extLst>
          </p:cNvPr>
          <p:cNvSpPr>
            <a:spLocks noGrp="1"/>
          </p:cNvSpPr>
          <p:nvPr>
            <p:ph type="title"/>
          </p:nvPr>
        </p:nvSpPr>
        <p:spPr>
          <a:xfrm>
            <a:off x="581191" y="721894"/>
            <a:ext cx="11029616" cy="777493"/>
          </a:xfrm>
        </p:spPr>
        <p:txBody>
          <a:bodyPr/>
          <a:lstStyle/>
          <a:p>
            <a:pPr algn="ctr"/>
            <a:r>
              <a:rPr lang="en-US" b="1" dirty="0"/>
              <a:t>Data Overview</a:t>
            </a:r>
            <a:endParaRPr lang="en-US" dirty="0"/>
          </a:p>
        </p:txBody>
      </p:sp>
      <p:sp>
        <p:nvSpPr>
          <p:cNvPr id="3" name="Content Placeholder 2">
            <a:extLst>
              <a:ext uri="{FF2B5EF4-FFF2-40B4-BE49-F238E27FC236}">
                <a16:creationId xmlns:a16="http://schemas.microsoft.com/office/drawing/2014/main" id="{14E8627A-FB04-8A46-AFD5-9B0F177D9E00}"/>
              </a:ext>
            </a:extLst>
          </p:cNvPr>
          <p:cNvSpPr>
            <a:spLocks noGrp="1"/>
          </p:cNvSpPr>
          <p:nvPr>
            <p:ph idx="1"/>
          </p:nvPr>
        </p:nvSpPr>
        <p:spPr/>
        <p:txBody>
          <a:bodyPr>
            <a:normAutofit/>
          </a:bodyPr>
          <a:lstStyle/>
          <a:p>
            <a:r>
              <a:rPr lang="en-US" dirty="0"/>
              <a:t>Kaggle dataset for prediction sale price of house.</a:t>
            </a:r>
          </a:p>
          <a:p>
            <a:r>
              <a:rPr lang="en-US" dirty="0"/>
              <a:t>It had two datasets :train and test</a:t>
            </a:r>
          </a:p>
          <a:p>
            <a:r>
              <a:rPr lang="en-US" dirty="0"/>
              <a:t>It has 79 features and a target present only in train dataset.</a:t>
            </a:r>
          </a:p>
          <a:p>
            <a:r>
              <a:rPr lang="en-US" dirty="0"/>
              <a:t>There were many missing values and most of the features were actually None to show the absence of particular feature. For ex:-</a:t>
            </a:r>
            <a:r>
              <a:rPr lang="en-AU" dirty="0"/>
              <a:t>PoolQC had null value indicating absence of Pool.</a:t>
            </a:r>
          </a:p>
          <a:p>
            <a:r>
              <a:rPr lang="en-AU" dirty="0"/>
              <a:t>There were some suspicious  outliers which were removed from the dataset.</a:t>
            </a:r>
          </a:p>
          <a:p>
            <a:endParaRPr lang="en-US" dirty="0"/>
          </a:p>
        </p:txBody>
      </p:sp>
    </p:spTree>
    <p:extLst>
      <p:ext uri="{BB962C8B-B14F-4D97-AF65-F5344CB8AC3E}">
        <p14:creationId xmlns:p14="http://schemas.microsoft.com/office/powerpoint/2010/main" val="406539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251D3-CEA2-3D48-8CD3-BB8B710CEE93}"/>
              </a:ext>
            </a:extLst>
          </p:cNvPr>
          <p:cNvSpPr>
            <a:spLocks noGrp="1"/>
          </p:cNvSpPr>
          <p:nvPr>
            <p:ph type="title"/>
          </p:nvPr>
        </p:nvSpPr>
        <p:spPr>
          <a:xfrm>
            <a:off x="838200" y="830179"/>
            <a:ext cx="10515600" cy="875499"/>
          </a:xfrm>
        </p:spPr>
        <p:txBody>
          <a:bodyPr vert="horz" lIns="91440" tIns="45720" rIns="91440" bIns="45720" rtlCol="0" anchor="ctr">
            <a:normAutofit/>
          </a:bodyPr>
          <a:lstStyle/>
          <a:p>
            <a:pPr algn="ctr"/>
            <a:r>
              <a:rPr lang="en-US" b="1" dirty="0"/>
              <a:t>Data Preprocessing</a:t>
            </a:r>
          </a:p>
        </p:txBody>
      </p:sp>
      <p:sp>
        <p:nvSpPr>
          <p:cNvPr id="3" name="Content Placeholder 2">
            <a:extLst>
              <a:ext uri="{FF2B5EF4-FFF2-40B4-BE49-F238E27FC236}">
                <a16:creationId xmlns:a16="http://schemas.microsoft.com/office/drawing/2014/main" id="{86264BA9-2928-B940-BCA1-387B27911789}"/>
              </a:ext>
            </a:extLst>
          </p:cNvPr>
          <p:cNvSpPr>
            <a:spLocks noGrp="1"/>
          </p:cNvSpPr>
          <p:nvPr>
            <p:ph idx="1"/>
          </p:nvPr>
        </p:nvSpPr>
        <p:spPr>
          <a:xfrm>
            <a:off x="553453" y="2370221"/>
            <a:ext cx="10800347" cy="3956644"/>
          </a:xfrm>
        </p:spPr>
        <p:txBody>
          <a:bodyPr/>
          <a:lstStyle/>
          <a:p>
            <a:r>
              <a:rPr lang="en-US" dirty="0">
                <a:hlinkClick r:id="rId2" action="ppaction://hlinksldjump"/>
              </a:rPr>
              <a:t>Analysis of Target Variable</a:t>
            </a:r>
            <a:endParaRPr lang="en-US" dirty="0"/>
          </a:p>
          <a:p>
            <a:r>
              <a:rPr lang="en-US" dirty="0">
                <a:hlinkClick r:id="rId3" action="ppaction://hlinksldjump"/>
              </a:rPr>
              <a:t>Analysis of Features </a:t>
            </a:r>
            <a:endParaRPr lang="en-US" dirty="0"/>
          </a:p>
          <a:p>
            <a:r>
              <a:rPr lang="en-US" dirty="0">
                <a:hlinkClick r:id="rId4" action="ppaction://hlinksldjump"/>
              </a:rPr>
              <a:t>Handling NULL values</a:t>
            </a:r>
            <a:endParaRPr lang="en-US" dirty="0"/>
          </a:p>
          <a:p>
            <a:r>
              <a:rPr lang="en-US" dirty="0">
                <a:hlinkClick r:id="rId5" action="ppaction://hlinksldjump"/>
              </a:rPr>
              <a:t>Handling Skewness</a:t>
            </a:r>
            <a:endParaRPr lang="en-US" dirty="0"/>
          </a:p>
          <a:p>
            <a:pPr marL="0" indent="0">
              <a:buNone/>
            </a:pPr>
            <a:endParaRPr lang="en-US" dirty="0"/>
          </a:p>
        </p:txBody>
      </p:sp>
    </p:spTree>
    <p:extLst>
      <p:ext uri="{BB962C8B-B14F-4D97-AF65-F5344CB8AC3E}">
        <p14:creationId xmlns:p14="http://schemas.microsoft.com/office/powerpoint/2010/main" val="221406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EFEF2-5C75-8040-A847-CC5259B68879}"/>
              </a:ext>
            </a:extLst>
          </p:cNvPr>
          <p:cNvSpPr>
            <a:spLocks noGrp="1"/>
          </p:cNvSpPr>
          <p:nvPr>
            <p:ph type="title"/>
          </p:nvPr>
        </p:nvSpPr>
        <p:spPr>
          <a:xfrm>
            <a:off x="575894" y="938462"/>
            <a:ext cx="11029616" cy="1010654"/>
          </a:xfrm>
        </p:spPr>
        <p:txBody>
          <a:bodyPr>
            <a:normAutofit/>
          </a:bodyPr>
          <a:lstStyle/>
          <a:p>
            <a:pPr algn="ctr"/>
            <a:r>
              <a:rPr lang="en-AU" b="1" dirty="0"/>
              <a:t>Target Variable</a:t>
            </a:r>
            <a:br>
              <a:rPr lang="en-AU" b="1" dirty="0"/>
            </a:br>
            <a:endParaRPr lang="en-US" dirty="0"/>
          </a:p>
        </p:txBody>
      </p:sp>
      <p:pic>
        <p:nvPicPr>
          <p:cNvPr id="3" name="Picture 2">
            <a:extLst>
              <a:ext uri="{FF2B5EF4-FFF2-40B4-BE49-F238E27FC236}">
                <a16:creationId xmlns:a16="http://schemas.microsoft.com/office/drawing/2014/main" id="{D09BB116-D38E-2541-9E54-5D5809F92C31}"/>
              </a:ext>
            </a:extLst>
          </p:cNvPr>
          <p:cNvPicPr>
            <a:picLocks noChangeAspect="1"/>
          </p:cNvPicPr>
          <p:nvPr/>
        </p:nvPicPr>
        <p:blipFill>
          <a:blip r:embed="rId2"/>
          <a:stretch>
            <a:fillRect/>
          </a:stretch>
        </p:blipFill>
        <p:spPr>
          <a:xfrm>
            <a:off x="877461" y="2177716"/>
            <a:ext cx="10430447" cy="3734272"/>
          </a:xfrm>
          <a:prstGeom prst="rect">
            <a:avLst/>
          </a:prstGeom>
        </p:spPr>
      </p:pic>
      <p:sp>
        <p:nvSpPr>
          <p:cNvPr id="4" name="Rectangle 3">
            <a:extLst>
              <a:ext uri="{FF2B5EF4-FFF2-40B4-BE49-F238E27FC236}">
                <a16:creationId xmlns:a16="http://schemas.microsoft.com/office/drawing/2014/main" id="{C7A9F5C3-9950-9646-81C8-D0C3DD7C86C2}"/>
              </a:ext>
            </a:extLst>
          </p:cNvPr>
          <p:cNvSpPr/>
          <p:nvPr/>
        </p:nvSpPr>
        <p:spPr>
          <a:xfrm>
            <a:off x="575894" y="5911988"/>
            <a:ext cx="10577380" cy="646331"/>
          </a:xfrm>
          <a:prstGeom prst="rect">
            <a:avLst/>
          </a:prstGeom>
        </p:spPr>
        <p:txBody>
          <a:bodyPr wrap="square">
            <a:spAutoFit/>
          </a:bodyPr>
          <a:lstStyle/>
          <a:p>
            <a:pPr algn="just"/>
            <a:r>
              <a:rPr lang="en-US" dirty="0"/>
              <a:t>Target variable i.e. SalePrice is rightly skewed indicating presence of outliers. Hence removed outliers with SalePrice&gt;700000. </a:t>
            </a:r>
          </a:p>
        </p:txBody>
      </p:sp>
    </p:spTree>
    <p:extLst>
      <p:ext uri="{BB962C8B-B14F-4D97-AF65-F5344CB8AC3E}">
        <p14:creationId xmlns:p14="http://schemas.microsoft.com/office/powerpoint/2010/main" val="136048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5838-097E-CC49-8674-AF8103D53DB6}"/>
              </a:ext>
            </a:extLst>
          </p:cNvPr>
          <p:cNvSpPr>
            <a:spLocks noGrp="1"/>
          </p:cNvSpPr>
          <p:nvPr>
            <p:ph type="title"/>
          </p:nvPr>
        </p:nvSpPr>
        <p:spPr>
          <a:xfrm>
            <a:off x="873177" y="794084"/>
            <a:ext cx="10515600" cy="768057"/>
          </a:xfrm>
        </p:spPr>
        <p:txBody>
          <a:bodyPr/>
          <a:lstStyle/>
          <a:p>
            <a:pPr algn="ctr"/>
            <a:r>
              <a:rPr lang="en-US" b="1" dirty="0"/>
              <a:t>Features</a:t>
            </a:r>
          </a:p>
        </p:txBody>
      </p:sp>
      <p:pic>
        <p:nvPicPr>
          <p:cNvPr id="5" name="Content Placeholder 4">
            <a:extLst>
              <a:ext uri="{FF2B5EF4-FFF2-40B4-BE49-F238E27FC236}">
                <a16:creationId xmlns:a16="http://schemas.microsoft.com/office/drawing/2014/main" id="{FFE77125-BBFE-934F-B524-8ABE8F07259A}"/>
              </a:ext>
            </a:extLst>
          </p:cNvPr>
          <p:cNvPicPr>
            <a:picLocks noGrp="1" noChangeAspect="1"/>
          </p:cNvPicPr>
          <p:nvPr>
            <p:ph sz="half" idx="1"/>
          </p:nvPr>
        </p:nvPicPr>
        <p:blipFill>
          <a:blip r:embed="rId2"/>
          <a:stretch>
            <a:fillRect/>
          </a:stretch>
        </p:blipFill>
        <p:spPr>
          <a:xfrm>
            <a:off x="0" y="2642244"/>
            <a:ext cx="5826941" cy="2458387"/>
          </a:xfrm>
          <a:prstGeom prst="rect">
            <a:avLst/>
          </a:prstGeom>
        </p:spPr>
      </p:pic>
      <p:pic>
        <p:nvPicPr>
          <p:cNvPr id="6" name="Content Placeholder 5">
            <a:extLst>
              <a:ext uri="{FF2B5EF4-FFF2-40B4-BE49-F238E27FC236}">
                <a16:creationId xmlns:a16="http://schemas.microsoft.com/office/drawing/2014/main" id="{35E48EDC-6C7B-354D-9E3C-29D4E3FE1770}"/>
              </a:ext>
            </a:extLst>
          </p:cNvPr>
          <p:cNvPicPr>
            <a:picLocks noGrp="1" noChangeAspect="1"/>
          </p:cNvPicPr>
          <p:nvPr>
            <p:ph sz="half" idx="2"/>
          </p:nvPr>
        </p:nvPicPr>
        <p:blipFill>
          <a:blip r:embed="rId3"/>
          <a:stretch>
            <a:fillRect/>
          </a:stretch>
        </p:blipFill>
        <p:spPr>
          <a:xfrm>
            <a:off x="6188075" y="3205409"/>
            <a:ext cx="5422900" cy="1677495"/>
          </a:xfrm>
          <a:prstGeom prst="rect">
            <a:avLst/>
          </a:prstGeom>
        </p:spPr>
      </p:pic>
      <p:sp>
        <p:nvSpPr>
          <p:cNvPr id="7" name="TextBox 6">
            <a:extLst>
              <a:ext uri="{FF2B5EF4-FFF2-40B4-BE49-F238E27FC236}">
                <a16:creationId xmlns:a16="http://schemas.microsoft.com/office/drawing/2014/main" id="{68E74065-3789-124D-9A0F-C6A9535523AC}"/>
              </a:ext>
            </a:extLst>
          </p:cNvPr>
          <p:cNvSpPr txBox="1"/>
          <p:nvPr/>
        </p:nvSpPr>
        <p:spPr>
          <a:xfrm>
            <a:off x="299804" y="5651292"/>
            <a:ext cx="5573519" cy="923330"/>
          </a:xfrm>
          <a:prstGeom prst="rect">
            <a:avLst/>
          </a:prstGeom>
          <a:noFill/>
        </p:spPr>
        <p:txBody>
          <a:bodyPr wrap="square" rtlCol="0">
            <a:spAutoFit/>
          </a:bodyPr>
          <a:lstStyle/>
          <a:p>
            <a:pPr algn="just"/>
            <a:r>
              <a:rPr lang="en-US" dirty="0"/>
              <a:t>The above graphs show scatter plot and boxplot of each  Numerical columns Vs Target to understand the distribution of data and identifying suspicious outliers.</a:t>
            </a:r>
          </a:p>
        </p:txBody>
      </p:sp>
      <p:sp>
        <p:nvSpPr>
          <p:cNvPr id="8" name="TextBox 7">
            <a:extLst>
              <a:ext uri="{FF2B5EF4-FFF2-40B4-BE49-F238E27FC236}">
                <a16:creationId xmlns:a16="http://schemas.microsoft.com/office/drawing/2014/main" id="{7B0C4226-3B34-A645-A4B5-514F4C67B8D5}"/>
              </a:ext>
            </a:extLst>
          </p:cNvPr>
          <p:cNvSpPr txBox="1"/>
          <p:nvPr/>
        </p:nvSpPr>
        <p:spPr>
          <a:xfrm>
            <a:off x="2210115" y="1997582"/>
            <a:ext cx="2746896" cy="369332"/>
          </a:xfrm>
          <a:prstGeom prst="rect">
            <a:avLst/>
          </a:prstGeom>
          <a:noFill/>
        </p:spPr>
        <p:txBody>
          <a:bodyPr wrap="square" rtlCol="0">
            <a:spAutoFit/>
          </a:bodyPr>
          <a:lstStyle/>
          <a:p>
            <a:pPr algn="just"/>
            <a:r>
              <a:rPr lang="en-US" b="1" dirty="0">
                <a:latin typeface="+mj-lt"/>
              </a:rPr>
              <a:t>Numerical Columns</a:t>
            </a:r>
          </a:p>
        </p:txBody>
      </p:sp>
      <p:sp>
        <p:nvSpPr>
          <p:cNvPr id="9" name="TextBox 8">
            <a:extLst>
              <a:ext uri="{FF2B5EF4-FFF2-40B4-BE49-F238E27FC236}">
                <a16:creationId xmlns:a16="http://schemas.microsoft.com/office/drawing/2014/main" id="{2F47B219-D634-FB4B-BCD4-C5B5AACF7907}"/>
              </a:ext>
            </a:extLst>
          </p:cNvPr>
          <p:cNvSpPr txBox="1"/>
          <p:nvPr/>
        </p:nvSpPr>
        <p:spPr>
          <a:xfrm>
            <a:off x="7915349" y="2139494"/>
            <a:ext cx="2672440" cy="369332"/>
          </a:xfrm>
          <a:prstGeom prst="rect">
            <a:avLst/>
          </a:prstGeom>
          <a:noFill/>
        </p:spPr>
        <p:txBody>
          <a:bodyPr wrap="square" rtlCol="0">
            <a:spAutoFit/>
          </a:bodyPr>
          <a:lstStyle/>
          <a:p>
            <a:r>
              <a:rPr lang="en-US" b="1" dirty="0">
                <a:latin typeface="+mj-lt"/>
              </a:rPr>
              <a:t>Categorical Columns</a:t>
            </a:r>
          </a:p>
        </p:txBody>
      </p:sp>
      <p:sp>
        <p:nvSpPr>
          <p:cNvPr id="10" name="TextBox 9">
            <a:extLst>
              <a:ext uri="{FF2B5EF4-FFF2-40B4-BE49-F238E27FC236}">
                <a16:creationId xmlns:a16="http://schemas.microsoft.com/office/drawing/2014/main" id="{D8CFB546-8ADB-2B41-9376-17C083F25FD1}"/>
              </a:ext>
            </a:extLst>
          </p:cNvPr>
          <p:cNvSpPr txBox="1"/>
          <p:nvPr/>
        </p:nvSpPr>
        <p:spPr>
          <a:xfrm>
            <a:off x="6130977" y="5644923"/>
            <a:ext cx="5667369" cy="1477328"/>
          </a:xfrm>
          <a:prstGeom prst="rect">
            <a:avLst/>
          </a:prstGeom>
          <a:noFill/>
        </p:spPr>
        <p:txBody>
          <a:bodyPr wrap="square" rtlCol="0">
            <a:spAutoFit/>
          </a:bodyPr>
          <a:lstStyle/>
          <a:p>
            <a:pPr algn="just"/>
            <a:r>
              <a:rPr lang="en-US" dirty="0"/>
              <a:t>The above graphs show bar plot(counts of each category) and boxplot of each  Categorical columns Vs Target to understand the distribution of data and the counts of each category.</a:t>
            </a:r>
          </a:p>
          <a:p>
            <a:endParaRPr lang="en-US" dirty="0"/>
          </a:p>
        </p:txBody>
      </p:sp>
    </p:spTree>
    <p:extLst>
      <p:ext uri="{BB962C8B-B14F-4D97-AF65-F5344CB8AC3E}">
        <p14:creationId xmlns:p14="http://schemas.microsoft.com/office/powerpoint/2010/main" val="2333436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3CA27-A4AD-BD47-829F-6CD9A3EB73E2}"/>
              </a:ext>
            </a:extLst>
          </p:cNvPr>
          <p:cNvSpPr>
            <a:spLocks noGrp="1"/>
          </p:cNvSpPr>
          <p:nvPr>
            <p:ph type="title"/>
          </p:nvPr>
        </p:nvSpPr>
        <p:spPr>
          <a:xfrm>
            <a:off x="581193" y="661737"/>
            <a:ext cx="11029616" cy="1407695"/>
          </a:xfrm>
        </p:spPr>
        <p:txBody>
          <a:bodyPr>
            <a:normAutofit/>
          </a:bodyPr>
          <a:lstStyle/>
          <a:p>
            <a:pPr algn="ctr"/>
            <a:r>
              <a:rPr lang="en-AU" b="1" dirty="0"/>
              <a:t>NULL Values</a:t>
            </a:r>
            <a:br>
              <a:rPr lang="en-AU" dirty="0"/>
            </a:br>
            <a:endParaRPr lang="en-US" dirty="0"/>
          </a:p>
        </p:txBody>
      </p:sp>
      <p:pic>
        <p:nvPicPr>
          <p:cNvPr id="5" name="Content Placeholder 4">
            <a:extLst>
              <a:ext uri="{FF2B5EF4-FFF2-40B4-BE49-F238E27FC236}">
                <a16:creationId xmlns:a16="http://schemas.microsoft.com/office/drawing/2014/main" id="{0DAB5453-8FB8-F64A-AD40-AE7B89C22ECC}"/>
              </a:ext>
            </a:extLst>
          </p:cNvPr>
          <p:cNvPicPr>
            <a:picLocks noGrp="1" noChangeAspect="1"/>
          </p:cNvPicPr>
          <p:nvPr>
            <p:ph sz="half" idx="1"/>
          </p:nvPr>
        </p:nvPicPr>
        <p:blipFill>
          <a:blip r:embed="rId2"/>
          <a:stretch>
            <a:fillRect/>
          </a:stretch>
        </p:blipFill>
        <p:spPr>
          <a:xfrm>
            <a:off x="469232" y="2069432"/>
            <a:ext cx="3693694" cy="3958389"/>
          </a:xfrm>
          <a:prstGeom prst="rect">
            <a:avLst/>
          </a:prstGeom>
        </p:spPr>
      </p:pic>
      <p:sp>
        <p:nvSpPr>
          <p:cNvPr id="4" name="Content Placeholder 3">
            <a:extLst>
              <a:ext uri="{FF2B5EF4-FFF2-40B4-BE49-F238E27FC236}">
                <a16:creationId xmlns:a16="http://schemas.microsoft.com/office/drawing/2014/main" id="{A5437F6A-45C6-BC48-A986-A119CCCE5616}"/>
              </a:ext>
            </a:extLst>
          </p:cNvPr>
          <p:cNvSpPr>
            <a:spLocks noGrp="1"/>
          </p:cNvSpPr>
          <p:nvPr>
            <p:ph sz="half" idx="2"/>
          </p:nvPr>
        </p:nvSpPr>
        <p:spPr>
          <a:xfrm>
            <a:off x="4343400" y="2069433"/>
            <a:ext cx="7267409" cy="3958388"/>
          </a:xfrm>
        </p:spPr>
        <p:txBody>
          <a:bodyPr>
            <a:normAutofit fontScale="92500" lnSpcReduction="10000"/>
          </a:bodyPr>
          <a:lstStyle/>
          <a:p>
            <a:pPr marL="285750" indent="-285750" algn="just">
              <a:buFont typeface="Arial" panose="020B0604020202020204" pitchFamily="34" charset="0"/>
              <a:buChar char="•"/>
            </a:pPr>
            <a:r>
              <a:rPr lang="en-AU" dirty="0"/>
              <a:t>The Null Values in the mentioned columns, PoolQC,MiscFeature, Alley, Fence,FireplaceQu, GarageType, GarageQual, GarageCond, GarageFinish, BsmtExposure, BsmtFinType2 ,BsmtQual, BsmtCond, BsmtFinType1, and MasVnrType, indicates the absence of those features as described in the data description, hence replaced it by None values.</a:t>
            </a:r>
          </a:p>
          <a:p>
            <a:pPr marL="285750" indent="-285750" algn="just">
              <a:buFont typeface="Arial" panose="020B0604020202020204" pitchFamily="34" charset="0"/>
              <a:buChar char="•"/>
            </a:pPr>
            <a:endParaRPr lang="en-AU" dirty="0"/>
          </a:p>
          <a:p>
            <a:pPr marL="285750" indent="-285750" algn="just">
              <a:buFont typeface="Arial" panose="020B0604020202020204" pitchFamily="34" charset="0"/>
              <a:buChar char="•"/>
            </a:pPr>
            <a:r>
              <a:rPr lang="en-AU" dirty="0"/>
              <a:t>Categorical columns are mostly handled with mode values.</a:t>
            </a:r>
          </a:p>
          <a:p>
            <a:pPr marL="285750" indent="-285750" algn="just">
              <a:buFont typeface="Arial" panose="020B0604020202020204" pitchFamily="34" charset="0"/>
              <a:buChar char="•"/>
            </a:pPr>
            <a:endParaRPr lang="en-AU" dirty="0"/>
          </a:p>
          <a:p>
            <a:pPr marL="285750" indent="-285750" algn="just">
              <a:buFont typeface="Arial" panose="020B0604020202020204" pitchFamily="34" charset="0"/>
              <a:buChar char="•"/>
            </a:pPr>
            <a:r>
              <a:rPr lang="en-AU" dirty="0"/>
              <a:t>Numerical columns are mostly filled with 0.</a:t>
            </a:r>
          </a:p>
          <a:p>
            <a:pPr marL="285750" indent="-285750" algn="just">
              <a:buFont typeface="Arial" panose="020B0604020202020204" pitchFamily="34" charset="0"/>
              <a:buChar char="•"/>
            </a:pPr>
            <a:endParaRPr lang="en-AU" dirty="0"/>
          </a:p>
          <a:p>
            <a:pPr marL="285750" indent="-285750" algn="just">
              <a:buFont typeface="Arial" panose="020B0604020202020204" pitchFamily="34" charset="0"/>
              <a:buChar char="•"/>
            </a:pPr>
            <a:r>
              <a:rPr lang="en-AU" dirty="0"/>
              <a:t>LotFrontage columns was filled using Neigboring feature as the former depends on later.</a:t>
            </a:r>
          </a:p>
          <a:p>
            <a:endParaRPr lang="en-US" dirty="0"/>
          </a:p>
        </p:txBody>
      </p:sp>
    </p:spTree>
    <p:extLst>
      <p:ext uri="{BB962C8B-B14F-4D97-AF65-F5344CB8AC3E}">
        <p14:creationId xmlns:p14="http://schemas.microsoft.com/office/powerpoint/2010/main" val="351794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4315-7BC3-9446-B38F-5E25FDD975E4}"/>
              </a:ext>
            </a:extLst>
          </p:cNvPr>
          <p:cNvSpPr>
            <a:spLocks noGrp="1"/>
          </p:cNvSpPr>
          <p:nvPr>
            <p:ph type="title"/>
          </p:nvPr>
        </p:nvSpPr>
        <p:spPr>
          <a:xfrm>
            <a:off x="460876" y="661736"/>
            <a:ext cx="11029616" cy="825619"/>
          </a:xfrm>
        </p:spPr>
        <p:txBody>
          <a:bodyPr/>
          <a:lstStyle/>
          <a:p>
            <a:pPr algn="ctr"/>
            <a:r>
              <a:rPr lang="en-US" b="1" dirty="0"/>
              <a:t>Skewness</a:t>
            </a:r>
          </a:p>
        </p:txBody>
      </p:sp>
      <p:sp>
        <p:nvSpPr>
          <p:cNvPr id="3" name="Content Placeholder 2">
            <a:extLst>
              <a:ext uri="{FF2B5EF4-FFF2-40B4-BE49-F238E27FC236}">
                <a16:creationId xmlns:a16="http://schemas.microsoft.com/office/drawing/2014/main" id="{5BC267BB-F20D-FC44-B025-55E49A33B2FC}"/>
              </a:ext>
            </a:extLst>
          </p:cNvPr>
          <p:cNvSpPr>
            <a:spLocks noGrp="1"/>
          </p:cNvSpPr>
          <p:nvPr>
            <p:ph idx="1"/>
          </p:nvPr>
        </p:nvSpPr>
        <p:spPr>
          <a:xfrm>
            <a:off x="4915525" y="1690688"/>
            <a:ext cx="6072266" cy="4351338"/>
          </a:xfrm>
        </p:spPr>
        <p:txBody>
          <a:bodyPr>
            <a:normAutofit/>
          </a:bodyPr>
          <a:lstStyle/>
          <a:p>
            <a:r>
              <a:rPr lang="en-US" sz="2400" dirty="0"/>
              <a:t>Considered skewness more than 1 and less than -1.</a:t>
            </a:r>
          </a:p>
          <a:p>
            <a:r>
              <a:rPr lang="en-US" sz="2400" dirty="0"/>
              <a:t>There we no negative skewness but had positive skewness in columns</a:t>
            </a:r>
          </a:p>
          <a:p>
            <a:pPr algn="just"/>
            <a:r>
              <a:rPr lang="en-US" sz="2400" dirty="0"/>
              <a:t>Used Box-Cox transformation because it transform </a:t>
            </a:r>
            <a:r>
              <a:rPr lang="en-AU" sz="2400" dirty="0"/>
              <a:t>non-normal dependent variables into a normal shape.</a:t>
            </a:r>
            <a:endParaRPr lang="en-US" sz="2400" dirty="0"/>
          </a:p>
        </p:txBody>
      </p:sp>
      <p:pic>
        <p:nvPicPr>
          <p:cNvPr id="5" name="Picture 4">
            <a:extLst>
              <a:ext uri="{FF2B5EF4-FFF2-40B4-BE49-F238E27FC236}">
                <a16:creationId xmlns:a16="http://schemas.microsoft.com/office/drawing/2014/main" id="{4B3F6BA7-88D0-D546-83AB-DB79FDBC99F6}"/>
              </a:ext>
            </a:extLst>
          </p:cNvPr>
          <p:cNvPicPr>
            <a:picLocks noChangeAspect="1"/>
          </p:cNvPicPr>
          <p:nvPr/>
        </p:nvPicPr>
        <p:blipFill>
          <a:blip r:embed="rId2"/>
          <a:stretch>
            <a:fillRect/>
          </a:stretch>
        </p:blipFill>
        <p:spPr>
          <a:xfrm>
            <a:off x="581192" y="2081941"/>
            <a:ext cx="3263900" cy="3594100"/>
          </a:xfrm>
          <a:prstGeom prst="rect">
            <a:avLst/>
          </a:prstGeom>
        </p:spPr>
      </p:pic>
    </p:spTree>
    <p:extLst>
      <p:ext uri="{BB962C8B-B14F-4D97-AF65-F5344CB8AC3E}">
        <p14:creationId xmlns:p14="http://schemas.microsoft.com/office/powerpoint/2010/main" val="422560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A6061-E53F-7943-A6D1-1C0DE4C2B776}"/>
              </a:ext>
            </a:extLst>
          </p:cNvPr>
          <p:cNvSpPr>
            <a:spLocks noGrp="1"/>
          </p:cNvSpPr>
          <p:nvPr>
            <p:ph type="title"/>
          </p:nvPr>
        </p:nvSpPr>
        <p:spPr>
          <a:xfrm>
            <a:off x="581191" y="757988"/>
            <a:ext cx="11029616" cy="717335"/>
          </a:xfrm>
        </p:spPr>
        <p:txBody>
          <a:bodyPr/>
          <a:lstStyle/>
          <a:p>
            <a:pPr algn="ctr"/>
            <a:r>
              <a:rPr lang="en-AU" b="1" dirty="0"/>
              <a:t>Feature Extraction</a:t>
            </a:r>
            <a:endParaRPr lang="en-US" b="1" dirty="0"/>
          </a:p>
        </p:txBody>
      </p:sp>
      <p:sp>
        <p:nvSpPr>
          <p:cNvPr id="3" name="Content Placeholder 2">
            <a:extLst>
              <a:ext uri="{FF2B5EF4-FFF2-40B4-BE49-F238E27FC236}">
                <a16:creationId xmlns:a16="http://schemas.microsoft.com/office/drawing/2014/main" id="{CA75894A-18DF-9042-89C5-695A77564B5A}"/>
              </a:ext>
            </a:extLst>
          </p:cNvPr>
          <p:cNvSpPr>
            <a:spLocks noGrp="1"/>
          </p:cNvSpPr>
          <p:nvPr>
            <p:ph idx="1"/>
          </p:nvPr>
        </p:nvSpPr>
        <p:spPr/>
        <p:txBody>
          <a:bodyPr>
            <a:normAutofit/>
          </a:bodyPr>
          <a:lstStyle/>
          <a:p>
            <a:pPr algn="just"/>
            <a:r>
              <a:rPr lang="en-AU" sz="2400" dirty="0"/>
              <a:t>TotalFloorArea  is the combination of all areas i.e TotalBsmtSF and GrLivArea.</a:t>
            </a:r>
          </a:p>
          <a:p>
            <a:pPr algn="just"/>
            <a:r>
              <a:rPr lang="en-AU" sz="2400" dirty="0"/>
              <a:t>HouseQuality is the combination of quality of house i.eOverallQual and OverallCond.</a:t>
            </a:r>
          </a:p>
          <a:p>
            <a:pPr algn="just"/>
            <a:r>
              <a:rPr lang="en-AU" sz="2400" dirty="0"/>
              <a:t>TotalBathrooms is the combination of all full and half bathrooms.</a:t>
            </a:r>
          </a:p>
          <a:p>
            <a:pPr algn="just"/>
            <a:r>
              <a:rPr lang="en-AU" sz="2400" dirty="0"/>
              <a:t>TotalPorchArea is the combination of all porch areas.</a:t>
            </a:r>
          </a:p>
          <a:p>
            <a:endParaRPr lang="en-US" dirty="0"/>
          </a:p>
        </p:txBody>
      </p:sp>
    </p:spTree>
    <p:extLst>
      <p:ext uri="{BB962C8B-B14F-4D97-AF65-F5344CB8AC3E}">
        <p14:creationId xmlns:p14="http://schemas.microsoft.com/office/powerpoint/2010/main" val="94459672"/>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{B605B39E-D347-5E42-B154-5BCC5FF471A5}tf10001123</Template>
  <TotalTime>2550</TotalTime>
  <Words>504</Words>
  <Application>Microsoft Macintosh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 2</vt:lpstr>
      <vt:lpstr>Dividend</vt:lpstr>
      <vt:lpstr>House Price Prediction</vt:lpstr>
      <vt:lpstr>AGENDA</vt:lpstr>
      <vt:lpstr>Data Overview</vt:lpstr>
      <vt:lpstr>Data Preprocessing</vt:lpstr>
      <vt:lpstr>Target Variable </vt:lpstr>
      <vt:lpstr>Features</vt:lpstr>
      <vt:lpstr>NULL Values </vt:lpstr>
      <vt:lpstr>Skewness</vt:lpstr>
      <vt:lpstr>Feature Extraction</vt:lpstr>
      <vt:lpstr>Models</vt:lpstr>
      <vt:lpstr>Predictions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Price Prediction</dc:title>
  <dc:creator>Pradeep Nayak</dc:creator>
  <cp:lastModifiedBy>Pradeep Nayak</cp:lastModifiedBy>
  <cp:revision>21</cp:revision>
  <dcterms:created xsi:type="dcterms:W3CDTF">2020-05-25T16:00:00Z</dcterms:created>
  <dcterms:modified xsi:type="dcterms:W3CDTF">2020-05-27T12:37:06Z</dcterms:modified>
</cp:coreProperties>
</file>