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74" r:id="rId4"/>
    <p:sldId id="267" r:id="rId5"/>
    <p:sldId id="273" r:id="rId6"/>
    <p:sldId id="275" r:id="rId7"/>
    <p:sldId id="276" r:id="rId8"/>
    <p:sldId id="277" r:id="rId9"/>
    <p:sldId id="278" r:id="rId10"/>
    <p:sldId id="279" r:id="rId11"/>
    <p:sldId id="280" r:id="rId12"/>
    <p:sldId id="272" r:id="rId13"/>
    <p:sldId id="271" r:id="rId14"/>
    <p:sldId id="281" r:id="rId15"/>
    <p:sldId id="269" r:id="rId16"/>
  </p:sldIdLst>
  <p:sldSz cx="11880850" cy="685800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3CB4AC-A154-74B7-2DB4-596E2F7970B1}" v="34" dt="2022-12-08T15:01:28.830"/>
    <p1510:client id="{6A066F64-DFA6-4985-BB87-2411EA70DCA6}" v="30" dt="2022-12-08T11:21:03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37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1069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94000" y="3682080"/>
            <a:ext cx="1069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9400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07284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209120" y="160452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7824240" y="160452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94000" y="368208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209120" y="368208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7824240" y="368208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035DBB2-A27E-423D-8BC6-8556B631B1C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4000" y="1604520"/>
            <a:ext cx="10692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A3AA8C9-017E-4BB7-8A4D-43431CD883B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10692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C023D36-5A32-429E-913C-DF5F90D69C3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7101F9A-3629-4137-B1BA-2E0D8F74029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B627663-1DD5-4A0E-87DD-D8547A11CCA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759240" y="1912320"/>
            <a:ext cx="10362240" cy="12218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182A278-FB23-45B0-8EBF-20FED033EF2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9400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B3170CF-4669-43D2-8E79-418720CE825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94000" y="1604520"/>
            <a:ext cx="10692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7284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C03B06C-F3A4-4004-9D89-EF02D56D486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94000" y="3682080"/>
            <a:ext cx="1069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410864D-EB58-475F-A040-3B1D486D481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1069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94000" y="3682080"/>
            <a:ext cx="1069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0A31B45-4001-40C6-A3CA-B940BF35593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9400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07284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D2F078B-96D3-481E-83B4-859B4E29740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209120" y="160452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824240" y="160452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94000" y="368208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209120" y="368208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824240" y="368208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27F3407-2C62-4731-AC71-E926300B53B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10692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59240" y="1912320"/>
            <a:ext cx="10362240" cy="12218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9400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7284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94000" y="3682080"/>
            <a:ext cx="1069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0000"/>
              </a:lnSpc>
              <a:buNone/>
            </a:pPr>
            <a:r>
              <a:rPr lang="en-US" sz="7200" b="1" strike="noStrike" spc="-202">
                <a:solidFill>
                  <a:srgbClr val="FFFFFF"/>
                </a:solidFill>
                <a:latin typeface="Arial"/>
                <a:ea typeface="ＭＳ Ｐゴシック"/>
              </a:rPr>
              <a:t>Click to edit Master title style</a:t>
            </a: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Picture 3"/>
          <p:cNvPicPr/>
          <p:nvPr/>
        </p:nvPicPr>
        <p:blipFill>
          <a:blip r:embed="rId14"/>
          <a:stretch/>
        </p:blipFill>
        <p:spPr>
          <a:xfrm>
            <a:off x="1080" y="36720"/>
            <a:ext cx="2908080" cy="20494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94000" y="1604520"/>
            <a:ext cx="10692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4"/>
          <p:cNvCxnSpPr/>
          <p:nvPr/>
        </p:nvCxnSpPr>
        <p:spPr>
          <a:xfrm>
            <a:off x="701280" y="5765760"/>
            <a:ext cx="10505160" cy="360"/>
          </a:xfrm>
          <a:prstGeom prst="straightConnector1">
            <a:avLst/>
          </a:prstGeom>
          <a:ln w="12700">
            <a:solidFill>
              <a:srgbClr val="005EB8"/>
            </a:solidFill>
            <a:round/>
          </a:ln>
        </p:spPr>
      </p:cxn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119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sz="3600" b="1" strike="noStrike" spc="-100">
                <a:solidFill>
                  <a:srgbClr val="0065BD"/>
                </a:solidFill>
                <a:latin typeface="Arial"/>
                <a:ea typeface="ＭＳ Ｐゴシック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01640" y="1685520"/>
            <a:ext cx="10505160" cy="383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spcBef>
                <a:spcPts val="420"/>
              </a:spcBef>
              <a:buNone/>
              <a:tabLst>
                <a:tab pos="0" algn="l"/>
              </a:tabLst>
            </a:pPr>
            <a:r>
              <a:rPr lang="en-US" sz="21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Click to edit Master text styles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237600" lvl="1" indent="-212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  <a:ea typeface="MS PGothic"/>
              </a:rPr>
              <a:t>Second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60800" lvl="2" indent="-230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Lucida Grande"/>
              <a:buChar char="-"/>
              <a:tabLst>
                <a:tab pos="0" algn="l"/>
              </a:tabLst>
            </a:pPr>
            <a:r>
              <a:rPr lang="en-US" sz="1600" b="0" i="1" strike="noStrike" spc="-1">
                <a:solidFill>
                  <a:srgbClr val="000000"/>
                </a:solidFill>
                <a:latin typeface="Georgia"/>
                <a:ea typeface="ヒラギノ角ゴ Pro W3"/>
              </a:rPr>
              <a:t>Third level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92000" lvl="3" indent="-1944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Georgia"/>
                <a:ea typeface="ヒラギノ角ゴ Pro W3"/>
              </a:rPr>
              <a:t>Fourth level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087200" lvl="4" indent="-2286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1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&lt;date/time&gt;</a:t>
            </a:r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 idx="2"/>
          </p:nvPr>
        </p:nvSpPr>
        <p:spPr>
          <a:xfrm>
            <a:off x="6418800" y="5952960"/>
            <a:ext cx="4702320" cy="158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ct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sldNum" idx="3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DCD90A7-D8DB-4674-8AA6-744AD5F13D9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‹#›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5" name="Picture 10"/>
          <p:cNvPicPr/>
          <p:nvPr/>
        </p:nvPicPr>
        <p:blipFill>
          <a:blip r:embed="rId14"/>
          <a:stretch/>
        </p:blipFill>
        <p:spPr>
          <a:xfrm>
            <a:off x="279000" y="5634720"/>
            <a:ext cx="3182040" cy="111528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59240" y="2310480"/>
            <a:ext cx="10362240" cy="2938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lnSpc>
                <a:spcPct val="80000"/>
              </a:lnSpc>
              <a:buNone/>
            </a:pPr>
            <a:r>
              <a:rPr lang="fi-FI" sz="6600" b="1" strike="noStrike" spc="-202" dirty="0">
                <a:solidFill>
                  <a:srgbClr val="FFFFFF"/>
                </a:solidFill>
                <a:latin typeface="Arial"/>
                <a:ea typeface="ＭＳ Ｐゴシック"/>
              </a:rPr>
              <a:t>Network Security Project 2</a:t>
            </a:r>
            <a:br>
              <a:rPr sz="6600" dirty="0"/>
            </a:br>
            <a:br>
              <a:rPr sz="6600" dirty="0"/>
            </a:br>
            <a:r>
              <a:rPr lang="en-US" sz="6600" b="1" strike="noStrike" spc="-202" dirty="0">
                <a:solidFill>
                  <a:srgbClr val="FFFFFF"/>
                </a:solidFill>
                <a:latin typeface="Arial"/>
                <a:ea typeface="ＭＳ Ｐゴシック"/>
              </a:rPr>
              <a:t>DEMO</a:t>
            </a:r>
            <a:endParaRPr lang="en-US" sz="6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759240" y="5454360"/>
            <a:ext cx="6989040" cy="33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i="1" strike="noStrike" spc="-1">
                <a:solidFill>
                  <a:srgbClr val="FFFFFF"/>
                </a:solidFill>
                <a:latin typeface="Georgia"/>
              </a:rPr>
              <a:t>Group 10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iptables </a:t>
            </a:r>
            <a:r>
              <a:rPr lang="zh-CN" alt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（</a:t>
            </a:r>
            <a:r>
              <a:rPr lang="en-US" altLang="zh-CN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gateway S</a:t>
            </a:r>
            <a:r>
              <a:rPr lang="zh-CN" alt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）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8.12.2022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10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E63F1C62-E8D1-73A4-6DD4-01C517BC6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62" y="2124072"/>
            <a:ext cx="10360565" cy="261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41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ipsec status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8.12.2022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11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090B33A-E96D-F1E1-A25D-91E4B6C26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80" y="1312067"/>
            <a:ext cx="10597520" cy="105594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07A9073-5D48-1D3F-0F3C-7B30340B4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94" y="2368009"/>
            <a:ext cx="10608406" cy="106682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6EC035E-552C-F35F-649C-C7B612527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94" y="3431446"/>
            <a:ext cx="10608406" cy="17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17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Demo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8.12.2022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12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79F5F5-0C3F-9B83-1689-8C9ABD0C7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612" y="784851"/>
            <a:ext cx="5691216" cy="1578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097F0C-DAB4-AAD3-487B-800417449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612" y="2345036"/>
            <a:ext cx="5691216" cy="7675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47FE1B-5C6A-4BB6-9F82-4DC151999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711" y="3109453"/>
            <a:ext cx="5687239" cy="776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2EF03A-0601-6246-A08E-EE685CC7B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5711" y="3885425"/>
            <a:ext cx="5691216" cy="7795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129BCC-D650-2E4E-DF60-8CE4279C32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3206" y="4644726"/>
            <a:ext cx="5687239" cy="74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28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Demo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8.12.2022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13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40E56615-8E27-E2BD-0FC1-2CC88C8E7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133" y="844755"/>
            <a:ext cx="9277610" cy="485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01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lnSpc>
                <a:spcPct val="80000"/>
              </a:lnSpc>
              <a:buNone/>
            </a:pPr>
            <a:br>
              <a:rPr sz="7200"/>
            </a:br>
            <a:r>
              <a:rPr lang="es-ES" sz="7200" b="1" strike="noStrike" spc="-202">
                <a:solidFill>
                  <a:srgbClr val="FFFFFF"/>
                </a:solidFill>
                <a:latin typeface="Arial Black"/>
                <a:ea typeface="ＭＳ Ｐゴシック"/>
              </a:rPr>
              <a:t>Questions?</a:t>
            </a:r>
            <a:br>
              <a:rPr sz="7200"/>
            </a:b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759240" y="5454360"/>
            <a:ext cx="6989040" cy="79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buNone/>
            </a:pP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altLang="zh-CN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Topology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8.12.2022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D584B055-54EB-C588-8A6A-97858576FC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6" y="1690402"/>
            <a:ext cx="5699658" cy="3352023"/>
          </a:xfrm>
          <a:prstGeom prst="rect">
            <a:avLst/>
          </a:prstGeom>
        </p:spPr>
      </p:pic>
      <p:sp>
        <p:nvSpPr>
          <p:cNvPr id="9" name="PlaceHolder 1">
            <a:extLst>
              <a:ext uri="{FF2B5EF4-FFF2-40B4-BE49-F238E27FC236}">
                <a16:creationId xmlns:a16="http://schemas.microsoft.com/office/drawing/2014/main" id="{5D5B1F84-B937-231C-A971-CB44C9276AAF}"/>
              </a:ext>
            </a:extLst>
          </p:cNvPr>
          <p:cNvSpPr txBox="1">
            <a:spLocks/>
          </p:cNvSpPr>
          <p:nvPr/>
        </p:nvSpPr>
        <p:spPr>
          <a:xfrm>
            <a:off x="8206715" y="1194656"/>
            <a:ext cx="2009081" cy="51216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</a:pPr>
            <a:r>
              <a:rPr lang="en-US" altLang="zh-CN" sz="3600" b="1" spc="-100" dirty="0">
                <a:solidFill>
                  <a:schemeClr val="bg2"/>
                </a:solidFill>
                <a:latin typeface="Arial"/>
                <a:ea typeface="ＭＳ Ｐゴシック"/>
              </a:rPr>
              <a:t>After</a:t>
            </a:r>
            <a:endParaRPr lang="en-US" sz="3600" spc="-1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B319D209-3974-F9AE-D15F-0CC2E35BEA8B}"/>
              </a:ext>
            </a:extLst>
          </p:cNvPr>
          <p:cNvSpPr txBox="1">
            <a:spLocks/>
          </p:cNvSpPr>
          <p:nvPr/>
        </p:nvSpPr>
        <p:spPr>
          <a:xfrm>
            <a:off x="1869120" y="1178237"/>
            <a:ext cx="2009081" cy="51216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</a:pPr>
            <a:r>
              <a:rPr lang="en-US" altLang="zh-CN" sz="3600" b="1" spc="-100" dirty="0">
                <a:solidFill>
                  <a:schemeClr val="bg2"/>
                </a:solidFill>
                <a:latin typeface="Arial"/>
                <a:ea typeface="ＭＳ Ｐゴシック"/>
              </a:rPr>
              <a:t>Before</a:t>
            </a:r>
            <a:endParaRPr lang="en-US" sz="3600" spc="-1" dirty="0">
              <a:solidFill>
                <a:schemeClr val="bg2"/>
              </a:solidFill>
              <a:latin typeface="Arial"/>
            </a:endParaRPr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C2313702-3906-758C-960E-D41C9BD160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40" y="1706820"/>
            <a:ext cx="5812084" cy="334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3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ipsec </a:t>
            </a:r>
            <a:r>
              <a:rPr lang="en-US" sz="3600" b="1" strike="noStrike" spc="-100" dirty="0" err="1">
                <a:solidFill>
                  <a:srgbClr val="0065BD"/>
                </a:solidFill>
                <a:latin typeface="Arial"/>
                <a:ea typeface="ＭＳ Ｐゴシック"/>
              </a:rPr>
              <a:t>listcerts</a:t>
            </a:r>
            <a:r>
              <a:rPr 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 </a:t>
            </a:r>
            <a:r>
              <a:rPr lang="zh-CN" alt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（</a:t>
            </a:r>
            <a:r>
              <a:rPr lang="en-US" altLang="zh-CN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site A and site B</a:t>
            </a:r>
            <a:r>
              <a:rPr lang="zh-CN" alt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）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8.12.2022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3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1938DA4-E9FE-DC0B-CDBB-834446260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1" y="884417"/>
            <a:ext cx="5913873" cy="484182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9C3BD4F-49F2-CC99-D770-E3ECAC2A73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0" r="4313"/>
          <a:stretch/>
        </p:blipFill>
        <p:spPr>
          <a:xfrm>
            <a:off x="5922553" y="884057"/>
            <a:ext cx="5874694" cy="48418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ipsec </a:t>
            </a:r>
            <a:r>
              <a:rPr lang="en-US" sz="3600" b="1" strike="noStrike" spc="-100" dirty="0" err="1">
                <a:solidFill>
                  <a:srgbClr val="0065BD"/>
                </a:solidFill>
                <a:latin typeface="Arial"/>
                <a:ea typeface="ＭＳ Ｐゴシック"/>
              </a:rPr>
              <a:t>listcerts</a:t>
            </a:r>
            <a:r>
              <a:rPr 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 </a:t>
            </a:r>
            <a:r>
              <a:rPr lang="zh-CN" alt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（</a:t>
            </a:r>
            <a:r>
              <a:rPr lang="en-US" altLang="zh-CN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Cloud</a:t>
            </a:r>
            <a:r>
              <a:rPr lang="zh-CN" alt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）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8.12.2022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4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75773-55DF-0865-3499-14CED9805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308" y="1706277"/>
            <a:ext cx="4572000" cy="1618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C213EE-EC42-CC28-8F9D-CEE083045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308" y="3308448"/>
            <a:ext cx="4572000" cy="16414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282EA4-D9D0-10C9-0B5F-B6E8D3C09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882" y="1683944"/>
            <a:ext cx="6985416" cy="327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53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87845" y="119157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/var/log/syslog </a:t>
            </a:r>
            <a:r>
              <a:rPr lang="en-US" altLang="zh-CN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that shows the auth process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8.12.2022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5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6509D7-2764-0ADC-A2CA-5DA108A39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748" y="632541"/>
            <a:ext cx="7847351" cy="1209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40A346-4FC6-55FD-03A9-3B2DB0292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749" y="1825624"/>
            <a:ext cx="7847351" cy="391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5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87845" y="119157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altLang="zh-CN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/var/log/syslog that shows the auth process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8.12.2022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6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61BD0-89DF-EB4C-7CEC-8E04686CA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0" y="583365"/>
            <a:ext cx="10292450" cy="516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87845" y="119157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altLang="zh-CN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/var/log/syslog that shows the auth process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8.12.2022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7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E5F98C-D99D-30A4-8983-5761E8950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67" y="817569"/>
            <a:ext cx="10283253" cy="488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7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iptables </a:t>
            </a:r>
            <a:r>
              <a:rPr lang="zh-CN" alt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（</a:t>
            </a:r>
            <a:r>
              <a:rPr lang="en-US" altLang="zh-CN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gateway A</a:t>
            </a:r>
            <a:r>
              <a:rPr lang="zh-CN" alt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）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8.12.2022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8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1DBE7A-407D-35E6-9037-7CD844BD7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005" y="3925074"/>
            <a:ext cx="7180887" cy="1685506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32410713-DB49-1163-C158-92C6667B5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841" y="913935"/>
            <a:ext cx="7157293" cy="300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84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iptables </a:t>
            </a:r>
            <a:r>
              <a:rPr lang="zh-CN" alt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（</a:t>
            </a:r>
            <a:r>
              <a:rPr lang="en-US" altLang="zh-CN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gateway B</a:t>
            </a:r>
            <a:r>
              <a:rPr lang="zh-CN" alt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）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8.12.2022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9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A9FB81-4411-3B04-14D1-0C4997DE6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733" y="3956624"/>
            <a:ext cx="7434844" cy="1742303"/>
          </a:xfrm>
          <a:prstGeom prst="rect">
            <a:avLst/>
          </a:prstGeom>
        </p:spPr>
      </p:pic>
      <p:pic>
        <p:nvPicPr>
          <p:cNvPr id="2" name="Picture 3">
            <a:extLst>
              <a:ext uri="{FF2B5EF4-FFF2-40B4-BE49-F238E27FC236}">
                <a16:creationId xmlns:a16="http://schemas.microsoft.com/office/drawing/2014/main" id="{4641739B-63EE-FF4B-77DB-2B055D025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826" y="841998"/>
            <a:ext cx="7437126" cy="311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82813"/>
      </p:ext>
    </p:extLst>
  </p:cSld>
  <p:clrMapOvr>
    <a:masterClrMapping/>
  </p:clrMapOvr>
</p:sld>
</file>

<file path=ppt/theme/theme1.xml><?xml version="1.0" encoding="utf-8"?>
<a:theme xmlns:a="http://schemas.openxmlformats.org/drawingml/2006/main" name="AALTO_EN">
  <a:themeElements>
    <a:clrScheme name="Aalto Yliopisto">
      <a:dk1>
        <a:srgbClr val="000000"/>
      </a:dk1>
      <a:lt1>
        <a:srgbClr val="FFFFFF"/>
      </a:lt1>
      <a:dk2>
        <a:srgbClr val="1F497D"/>
      </a:dk2>
      <a:lt2>
        <a:srgbClr val="928B81"/>
      </a:lt2>
      <a:accent1>
        <a:srgbClr val="FFCD00"/>
      </a:accent1>
      <a:accent2>
        <a:srgbClr val="009B3A"/>
      </a:accent2>
      <a:accent3>
        <a:srgbClr val="005EB8"/>
      </a:accent3>
      <a:accent4>
        <a:srgbClr val="6639B7"/>
      </a:accent4>
      <a:accent5>
        <a:srgbClr val="EF3340"/>
      </a:accent5>
      <a:accent6>
        <a:srgbClr val="FF7900"/>
      </a:accent6>
      <a:hlink>
        <a:srgbClr val="000000"/>
      </a:hlink>
      <a:folHlink>
        <a:srgbClr val="928B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ALTO_EN">
  <a:themeElements>
    <a:clrScheme name="Aalto Yliopisto">
      <a:dk1>
        <a:srgbClr val="000000"/>
      </a:dk1>
      <a:lt1>
        <a:srgbClr val="FFFFFF"/>
      </a:lt1>
      <a:dk2>
        <a:srgbClr val="1F497D"/>
      </a:dk2>
      <a:lt2>
        <a:srgbClr val="928B81"/>
      </a:lt2>
      <a:accent1>
        <a:srgbClr val="FFCD00"/>
      </a:accent1>
      <a:accent2>
        <a:srgbClr val="009B3A"/>
      </a:accent2>
      <a:accent3>
        <a:srgbClr val="005EB8"/>
      </a:accent3>
      <a:accent4>
        <a:srgbClr val="6639B7"/>
      </a:accent4>
      <a:accent5>
        <a:srgbClr val="EF3340"/>
      </a:accent5>
      <a:accent6>
        <a:srgbClr val="FF7900"/>
      </a:accent6>
      <a:hlink>
        <a:srgbClr val="000000"/>
      </a:hlink>
      <a:folHlink>
        <a:srgbClr val="928B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4500</TotalTime>
  <Words>103</Words>
  <Application>Microsoft Office PowerPoint</Application>
  <PresentationFormat>Custom</PresentationFormat>
  <Paragraphs>38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AALTO_EN</vt:lpstr>
      <vt:lpstr>AALTO_EN</vt:lpstr>
      <vt:lpstr>Network Security Project 2  DEMO</vt:lpstr>
      <vt:lpstr>Topology</vt:lpstr>
      <vt:lpstr>ipsec listcerts （site A and site B）</vt:lpstr>
      <vt:lpstr>ipsec listcerts （Cloud）</vt:lpstr>
      <vt:lpstr>/var/log/syslog that shows the auth process</vt:lpstr>
      <vt:lpstr>/var/log/syslog that shows the auth process</vt:lpstr>
      <vt:lpstr>/var/log/syslog that shows the auth process</vt:lpstr>
      <vt:lpstr>iptables （gateway A）</vt:lpstr>
      <vt:lpstr>iptables （gateway B）</vt:lpstr>
      <vt:lpstr>iptables （gateway S）</vt:lpstr>
      <vt:lpstr>ipsec status</vt:lpstr>
      <vt:lpstr>Demo</vt:lpstr>
      <vt:lpstr>Demo</vt:lpstr>
      <vt:lpstr> Questions? </vt:lpstr>
    </vt:vector>
  </TitlesOfParts>
  <Company>Aalto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Räisänen Tiina</dc:creator>
  <dc:description/>
  <cp:lastModifiedBy>Songlin Jiang</cp:lastModifiedBy>
  <cp:revision>427</cp:revision>
  <cp:lastPrinted>2015-09-07T07:07:24Z</cp:lastPrinted>
  <dcterms:created xsi:type="dcterms:W3CDTF">2014-01-08T12:01:34Z</dcterms:created>
  <dcterms:modified xsi:type="dcterms:W3CDTF">2022-12-08T15:03:36Z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14</vt:i4>
  </property>
</Properties>
</file>