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4" r:id="rId4"/>
    <p:sldId id="278" r:id="rId5"/>
    <p:sldId id="279" r:id="rId6"/>
    <p:sldId id="280" r:id="rId7"/>
    <p:sldId id="267" r:id="rId8"/>
    <p:sldId id="273" r:id="rId9"/>
    <p:sldId id="275" r:id="rId10"/>
    <p:sldId id="276" r:id="rId11"/>
    <p:sldId id="277" r:id="rId12"/>
    <p:sldId id="272" r:id="rId13"/>
    <p:sldId id="271" r:id="rId14"/>
    <p:sldId id="269" r:id="rId15"/>
  </p:sldIdLst>
  <p:sldSz cx="1188085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35DBB2-A27E-423D-8BC6-8556B631B1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3AA8C9-017E-4BB7-8A4D-43431CD883B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23D36-5A32-429E-913C-DF5F90D69C3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101F9A-3629-4137-B1BA-2E0D8F7402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627663-1DD5-4A0E-87DD-D8547A11CC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82A278-FB23-45B0-8EBF-20FED033EF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3170CF-4669-43D2-8E79-418720CE82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03B06C-F3A4-4004-9D89-EF02D56D48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10864D-EB58-475F-A040-3B1D486D4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31B45-4001-40C6-A3CA-B940BF3559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2F078B-96D3-481E-83B4-859B4E29740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20912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824240" y="160452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9400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20912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824240" y="3682080"/>
            <a:ext cx="344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7F3407-2C62-4731-AC71-E926300B53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59240" y="1912320"/>
            <a:ext cx="10362240" cy="1221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72840" y="368208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9400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072840" y="1604520"/>
            <a:ext cx="52174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94000" y="3682080"/>
            <a:ext cx="1069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0000"/>
              </a:lnSpc>
              <a:buNone/>
            </a:pPr>
            <a:r>
              <a:rPr lang="en-US" sz="7200" b="1" strike="noStrike" spc="-202">
                <a:solidFill>
                  <a:srgbClr val="FFFFFF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1080" y="36720"/>
            <a:ext cx="2908080" cy="204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4000" y="1604520"/>
            <a:ext cx="1069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4"/>
          <p:cNvCxnSpPr/>
          <p:nvPr/>
        </p:nvCxnSpPr>
        <p:spPr>
          <a:xfrm>
            <a:off x="701280" y="5765760"/>
            <a:ext cx="10505160" cy="360"/>
          </a:xfrm>
          <a:prstGeom prst="straightConnector1">
            <a:avLst/>
          </a:prstGeom>
          <a:ln w="12700">
            <a:solidFill>
              <a:srgbClr val="005EB8"/>
            </a:solidFill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119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>
                <a:solidFill>
                  <a:srgbClr val="0065BD"/>
                </a:solidFill>
                <a:latin typeface="Arial"/>
                <a:ea typeface="ＭＳ Ｐゴシック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01640" y="1685520"/>
            <a:ext cx="10505160" cy="383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100" b="0" strike="noStrike" spc="-1">
              <a:solidFill>
                <a:srgbClr val="000000"/>
              </a:solidFill>
              <a:latin typeface="Arial"/>
            </a:endParaRPr>
          </a:p>
          <a:p>
            <a:pPr marL="237600" lvl="1" indent="-212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Georgia"/>
                <a:ea typeface="MS PGothic"/>
              </a:rPr>
              <a:t>Second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60800" lvl="2" indent="-230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Lucida Grande"/>
              <a:buChar char="-"/>
              <a:tabLst>
                <a:tab pos="0" algn="l"/>
              </a:tabLst>
            </a:pPr>
            <a:r>
              <a:rPr lang="en-US" sz="1600" b="0" i="1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Third level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792000" lvl="3" indent="-19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Georgia"/>
                <a:ea typeface="ヒラギノ角ゴ Pro W3"/>
              </a:rPr>
              <a:t>Fourth level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1087200" lvl="4" indent="-2286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Fifth level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&lt;date/time&gt;</a:t>
            </a:r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"/>
          </p:nvPr>
        </p:nvSpPr>
        <p:spPr>
          <a:xfrm>
            <a:off x="6418800" y="5952960"/>
            <a:ext cx="4702320" cy="158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 idx="3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D90A7-D8DB-4674-8AA6-744AD5F13D9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‹#›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5" name="Picture 10"/>
          <p:cNvPicPr/>
          <p:nvPr/>
        </p:nvPicPr>
        <p:blipFill>
          <a:blip r:embed="rId14"/>
          <a:stretch/>
        </p:blipFill>
        <p:spPr>
          <a:xfrm>
            <a:off x="279000" y="5634720"/>
            <a:ext cx="3182040" cy="11152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9240" y="2310480"/>
            <a:ext cx="10362240" cy="293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r>
              <a:rPr lang="fi-FI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Network Security Project 2</a:t>
            </a:r>
            <a:br>
              <a:rPr sz="6600" dirty="0"/>
            </a:br>
            <a:br>
              <a:rPr sz="6600" dirty="0"/>
            </a:br>
            <a:r>
              <a:rPr lang="en-US" sz="6600" b="1" strike="noStrike" spc="-202" dirty="0">
                <a:solidFill>
                  <a:srgbClr val="FFFFFF"/>
                </a:solidFill>
                <a:latin typeface="Arial"/>
                <a:ea typeface="ＭＳ Ｐゴシック"/>
              </a:rPr>
              <a:t>DEMO</a:t>
            </a:r>
            <a:endParaRPr lang="en-US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33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FFFFFF"/>
                </a:solidFill>
                <a:latin typeface="Georgia"/>
              </a:rPr>
              <a:t>Group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10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5F98C-D99D-30A4-8983-5761E89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7" y="817569"/>
            <a:ext cx="10283253" cy="48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7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status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11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90B33A-E96D-F1E1-A25D-91E4B6C2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0" y="1312067"/>
            <a:ext cx="10597520" cy="10559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7A9073-5D48-1D3F-0F3C-7B30340B4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4" y="2368009"/>
            <a:ext cx="10608406" cy="10668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EC035E-552C-F35F-649C-C7B61252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94" y="3431446"/>
            <a:ext cx="10608406" cy="17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17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Demo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12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9F5F5-0C3F-9B83-1689-8C9ABD0C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2" y="766976"/>
            <a:ext cx="5691216" cy="157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97F0C-DAB4-AAD3-487B-80041744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2" y="2345036"/>
            <a:ext cx="5691216" cy="76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47FE1B-5C6A-4BB6-9F82-4DC151999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11" y="3109453"/>
            <a:ext cx="5687239" cy="776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EF03A-0601-6246-A08E-EE685CC7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711" y="3885425"/>
            <a:ext cx="5691216" cy="779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29BCC-D650-2E4E-DF60-8CE4279C3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206" y="4662601"/>
            <a:ext cx="5687239" cy="7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2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59240" y="1912320"/>
            <a:ext cx="10362240" cy="263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lnSpc>
                <a:spcPct val="80000"/>
              </a:lnSpc>
              <a:buNone/>
            </a:pPr>
            <a:br>
              <a:rPr sz="7200"/>
            </a:br>
            <a:r>
              <a:rPr lang="es-ES" sz="7200" b="1" strike="noStrike" spc="-202">
                <a:solidFill>
                  <a:srgbClr val="FFFFFF"/>
                </a:solidFill>
                <a:latin typeface="Arial Black"/>
                <a:ea typeface="ＭＳ Ｐゴシック"/>
              </a:rPr>
              <a:t>Questions?</a:t>
            </a:r>
            <a:br>
              <a:rPr sz="7200"/>
            </a:b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59240" y="5454360"/>
            <a:ext cx="6989040" cy="79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Topology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8C253D8-6F2A-9C76-FDD2-CE88B2A0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970" y="1690401"/>
            <a:ext cx="5940425" cy="335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584B055-54EB-C588-8A6A-97858576F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6" y="1690402"/>
            <a:ext cx="5699658" cy="3352023"/>
          </a:xfrm>
          <a:prstGeom prst="rect">
            <a:avLst/>
          </a:prstGeom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5D5B1F84-B937-231C-A971-CB44C9276AAF}"/>
              </a:ext>
            </a:extLst>
          </p:cNvPr>
          <p:cNvSpPr txBox="1">
            <a:spLocks/>
          </p:cNvSpPr>
          <p:nvPr/>
        </p:nvSpPr>
        <p:spPr>
          <a:xfrm>
            <a:off x="8206715" y="1194656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After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B319D209-3974-F9AE-D15F-0CC2E35BEA8B}"/>
              </a:ext>
            </a:extLst>
          </p:cNvPr>
          <p:cNvSpPr txBox="1">
            <a:spLocks/>
          </p:cNvSpPr>
          <p:nvPr/>
        </p:nvSpPr>
        <p:spPr>
          <a:xfrm>
            <a:off x="1869120" y="1178237"/>
            <a:ext cx="2009081" cy="5121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altLang="zh-CN" sz="3600" b="1" spc="-100" dirty="0">
                <a:solidFill>
                  <a:schemeClr val="bg2"/>
                </a:solidFill>
                <a:latin typeface="Arial"/>
                <a:ea typeface="ＭＳ Ｐゴシック"/>
              </a:rPr>
              <a:t>Before</a:t>
            </a:r>
            <a:endParaRPr lang="en-US" sz="3600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7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A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3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1134D-3131-72FA-1D58-B2850856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54" y="3839924"/>
            <a:ext cx="7295391" cy="875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1DBE7A-407D-35E6-9037-7CD844BD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455" y="4710601"/>
            <a:ext cx="7295396" cy="1713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3447D-5588-9642-812A-D55B4209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455" y="891922"/>
            <a:ext cx="7295392" cy="295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8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4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9FB81-4411-3B04-14D1-0C4997DE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98" y="4677885"/>
            <a:ext cx="7236861" cy="1697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50FBB-F27E-386B-F29C-E9770418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98" y="3806555"/>
            <a:ext cx="7236861" cy="884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C076E-F85A-1FAE-27BC-426DBF58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798" y="868113"/>
            <a:ext cx="7236861" cy="29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iptables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gateway S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5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7A110-D48B-CDE9-05EE-1538A27A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42" y="3312724"/>
            <a:ext cx="7519375" cy="1147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B83D7-7711-BB9A-AD45-60757F96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1" y="4460603"/>
            <a:ext cx="7520159" cy="1976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4978B-132B-4FE4-71F2-ED1963F8C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42" y="902939"/>
            <a:ext cx="7519375" cy="24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site A and site B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938DA4-E9FE-DC0B-CDBB-83444626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" y="884417"/>
            <a:ext cx="5913873" cy="4841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C3BD4F-49F2-CC99-D770-E3ECAC2A7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" r="4313"/>
          <a:stretch/>
        </p:blipFill>
        <p:spPr>
          <a:xfrm>
            <a:off x="5940424" y="884057"/>
            <a:ext cx="5874694" cy="4841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01640" y="380880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ipsec </a:t>
            </a:r>
            <a:r>
              <a:rPr lang="en-US" sz="3600" b="1" strike="noStrike" spc="-100" dirty="0" err="1">
                <a:solidFill>
                  <a:srgbClr val="0065BD"/>
                </a:solidFill>
                <a:latin typeface="Arial"/>
                <a:ea typeface="ＭＳ Ｐゴシック"/>
              </a:rPr>
              <a:t>listcerts</a:t>
            </a: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 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（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Cloud</a:t>
            </a:r>
            <a:r>
              <a:rPr lang="zh-CN" alt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）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7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5773-55DF-0865-3499-14CED980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298" y="1690291"/>
            <a:ext cx="4572000" cy="161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13EE-EC42-CC28-8F9D-CEE08304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98" y="3308448"/>
            <a:ext cx="4572000" cy="1641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82EA4-D9D0-10C9-0B5F-B6E8D3C0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82" y="1683944"/>
            <a:ext cx="6985416" cy="3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</a:t>
            </a: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8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509D7-2764-0ADC-A2CA-5DA108A3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8" y="616555"/>
            <a:ext cx="7847351" cy="12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40A346-4FC6-55FD-03A9-3B2DB029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49" y="1825624"/>
            <a:ext cx="7847351" cy="391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7845" y="119157"/>
            <a:ext cx="10505160" cy="69841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5000"/>
              </a:lnSpc>
              <a:buNone/>
            </a:pPr>
            <a:r>
              <a:rPr lang="en-US" altLang="zh-CN" sz="3600" b="1" strike="noStrike" spc="-100" dirty="0">
                <a:solidFill>
                  <a:srgbClr val="0065BD"/>
                </a:solidFill>
                <a:latin typeface="Arial"/>
                <a:ea typeface="ＭＳ Ｐゴシック"/>
              </a:rPr>
              <a:t>/var/log/syslog that shows the auth process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24"/>
          </p:nvPr>
        </p:nvSpPr>
        <p:spPr>
          <a:xfrm>
            <a:off x="6418800" y="6111720"/>
            <a:ext cx="4702320" cy="18540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D9D6F8-90AB-433B-A6F7-A114AF302573}" type="datetime1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6.12.2022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25"/>
          </p:nvPr>
        </p:nvSpPr>
        <p:spPr>
          <a:xfrm>
            <a:off x="6418800" y="6297480"/>
            <a:ext cx="4702320" cy="161640"/>
          </a:xfrm>
          <a:prstGeom prst="rect">
            <a:avLst/>
          </a:prstGeom>
          <a:noFill/>
          <a:ln w="0">
            <a:noFill/>
          </a:ln>
        </p:spPr>
        <p:txBody>
          <a:bodyPr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B7A404-D330-40B3-92D3-484EE3208746}" type="slidenum">
              <a:rPr lang="fi-FI" sz="900" b="0" strike="noStrike" spc="-1">
                <a:solidFill>
                  <a:srgbClr val="8B8B8B"/>
                </a:solidFill>
                <a:latin typeface="Arial"/>
                <a:ea typeface="ＭＳ Ｐゴシック"/>
              </a:rPr>
              <a:t>9</a:t>
            </a:fld>
            <a:endParaRPr lang="en-GB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1BD0-89DF-EB4C-7CEC-8E04686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0" y="583365"/>
            <a:ext cx="10292450" cy="51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10"/>
      </p:ext>
    </p:extLst>
  </p:cSld>
  <p:clrMapOvr>
    <a:masterClrMapping/>
  </p:clrMapOvr>
</p:sld>
</file>

<file path=ppt/theme/theme1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LTO_EN">
  <a:themeElements>
    <a:clrScheme name="Aalto Yliopisto">
      <a:dk1>
        <a:srgbClr val="000000"/>
      </a:dk1>
      <a:lt1>
        <a:srgbClr val="FFFFFF"/>
      </a:lt1>
      <a:dk2>
        <a:srgbClr val="1F497D"/>
      </a:dk2>
      <a:lt2>
        <a:srgbClr val="928B81"/>
      </a:lt2>
      <a:accent1>
        <a:srgbClr val="FFCD00"/>
      </a:accent1>
      <a:accent2>
        <a:srgbClr val="009B3A"/>
      </a:accent2>
      <a:accent3>
        <a:srgbClr val="005EB8"/>
      </a:accent3>
      <a:accent4>
        <a:srgbClr val="6639B7"/>
      </a:accent4>
      <a:accent5>
        <a:srgbClr val="EF3340"/>
      </a:accent5>
      <a:accent6>
        <a:srgbClr val="FF7900"/>
      </a:accent6>
      <a:hlink>
        <a:srgbClr val="000000"/>
      </a:hlink>
      <a:folHlink>
        <a:srgbClr val="928B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103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Lucida Grande</vt:lpstr>
      <vt:lpstr>Arial</vt:lpstr>
      <vt:lpstr>Arial Black</vt:lpstr>
      <vt:lpstr>Courier New</vt:lpstr>
      <vt:lpstr>Georgia</vt:lpstr>
      <vt:lpstr>Symbol</vt:lpstr>
      <vt:lpstr>Times New Roman</vt:lpstr>
      <vt:lpstr>Wingdings</vt:lpstr>
      <vt:lpstr>AALTO_EN</vt:lpstr>
      <vt:lpstr>AALTO_EN</vt:lpstr>
      <vt:lpstr>Network Security Project 2  DEMO</vt:lpstr>
      <vt:lpstr>Topology</vt:lpstr>
      <vt:lpstr>iptables （gateway A）</vt:lpstr>
      <vt:lpstr>iptables （gateway B）</vt:lpstr>
      <vt:lpstr>iptables （gateway S）</vt:lpstr>
      <vt:lpstr>ipsec listcerts （site A and site B）</vt:lpstr>
      <vt:lpstr>ipsec listcerts （Cloud）</vt:lpstr>
      <vt:lpstr>/var/log/syslog that shows the auth process</vt:lpstr>
      <vt:lpstr>/var/log/syslog that shows the auth process</vt:lpstr>
      <vt:lpstr>/var/log/syslog that shows the auth process</vt:lpstr>
      <vt:lpstr>ipsec status</vt:lpstr>
      <vt:lpstr>Demo</vt:lpstr>
      <vt:lpstr> Questions? 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Räisänen Tiina</dc:creator>
  <dc:description/>
  <cp:lastModifiedBy>Songlin Jiang</cp:lastModifiedBy>
  <cp:revision>386</cp:revision>
  <cp:lastPrinted>2015-09-07T07:07:24Z</cp:lastPrinted>
  <dcterms:created xsi:type="dcterms:W3CDTF">2014-01-08T12:01:34Z</dcterms:created>
  <dcterms:modified xsi:type="dcterms:W3CDTF">2022-12-06T17:00:12Z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14</vt:i4>
  </property>
</Properties>
</file>