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304" r:id="rId6"/>
    <p:sldId id="305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7" r:id="rId5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25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3/6/18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3/6/18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194" y="565658"/>
            <a:ext cx="10357611" cy="7314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296" y="2335529"/>
            <a:ext cx="10086975" cy="1056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ts val="8315"/>
              </a:lnSpc>
            </a:pPr>
            <a:r>
              <a:rPr lang="zh-CN" altLang="en-US" sz="7200" dirty="0" smtClean="0">
                <a:latin typeface="Microsoft JhengHei" panose="020B0604030504040204" charset="-120"/>
                <a:cs typeface="Microsoft JhengHei" panose="020B0604030504040204" charset="-120"/>
              </a:rPr>
              <a:t>软件学院研究生复试</a:t>
            </a:r>
            <a:r>
              <a:rPr lang="zh-CN" altLang="en-US" sz="7200" dirty="0" smtClean="0">
                <a:latin typeface="Microsoft JhengHei" panose="020B0604030504040204" charset="-120"/>
                <a:cs typeface="Microsoft JhengHei" panose="020B0604030504040204" charset="-120"/>
              </a:rPr>
              <a:t/>
            </a:r>
            <a:br>
              <a:rPr lang="zh-CN" altLang="en-US" sz="7200" dirty="0" smtClean="0"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sz="7200" dirty="0" smtClean="0">
                <a:latin typeface="Microsoft JhengHei" panose="020B0604030504040204" charset="-120"/>
                <a:cs typeface="Microsoft JhengHei" panose="020B0604030504040204" charset="-120"/>
              </a:rPr>
              <a:t>机试指南</a:t>
            </a:r>
            <a:endParaRPr sz="72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" y="0"/>
            <a:ext cx="15240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110" dirty="0" smtClean="0">
                <a:latin typeface="Tahoma" panose="020B0604030504040204"/>
                <a:cs typeface="Tahoma" panose="020B0604030504040204"/>
              </a:rPr>
              <a:t>7</a:t>
            </a:r>
            <a:r>
              <a:rPr sz="4400" spc="-95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95" dirty="0" smtClean="0">
                <a:latin typeface="Microsoft JhengHei" panose="020B0604030504040204" charset="-120"/>
                <a:cs typeface="Microsoft JhengHei" panose="020B0604030504040204" charset="-120"/>
              </a:rPr>
              <a:t>根据电脑环境下载相应</a:t>
            </a:r>
            <a:r>
              <a:rPr sz="4400" spc="-100" dirty="0" smtClean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4400" spc="-105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85" dirty="0" smtClean="0">
                <a:latin typeface="Tahoma" panose="020B0604030504040204"/>
                <a:cs typeface="Tahoma" panose="020B0604030504040204"/>
              </a:rPr>
              <a:t>D</a:t>
            </a:r>
            <a:r>
              <a:rPr sz="4400" spc="-30" dirty="0" smtClean="0">
                <a:latin typeface="Tahoma" panose="020B0604030504040204"/>
                <a:cs typeface="Tahoma" panose="020B0604030504040204"/>
              </a:rPr>
              <a:t>K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6188" y="1686305"/>
            <a:ext cx="7658861" cy="393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270" dirty="0" smtClean="0">
                <a:latin typeface="Tahoma" panose="020B0604030504040204"/>
                <a:cs typeface="Tahoma" panose="020B0604030504040204"/>
              </a:rPr>
              <a:t>8.</a:t>
            </a:r>
            <a:r>
              <a:rPr sz="4400" spc="-270" dirty="0" smtClean="0">
                <a:latin typeface="Microsoft JhengHei" panose="020B0604030504040204" charset="-120"/>
                <a:cs typeface="Microsoft JhengHei" panose="020B0604030504040204" charset="-120"/>
              </a:rPr>
              <a:t>下载完成后，首</a:t>
            </a:r>
            <a:r>
              <a:rPr sz="4400" spc="-245" dirty="0" smtClean="0">
                <a:latin typeface="Microsoft JhengHei" panose="020B0604030504040204" charset="-120"/>
                <a:cs typeface="Microsoft JhengHei" panose="020B0604030504040204" charset="-120"/>
              </a:rPr>
              <a:t>先</a:t>
            </a:r>
            <a:r>
              <a:rPr sz="4400" spc="-250" dirty="0" smtClean="0">
                <a:latin typeface="Microsoft JhengHei" panose="020B0604030504040204" charset="-120"/>
                <a:cs typeface="Microsoft JhengHei" panose="020B0604030504040204" charset="-120"/>
              </a:rPr>
              <a:t>运</a:t>
            </a:r>
            <a:r>
              <a:rPr sz="4400" spc="-245" dirty="0" smtClean="0">
                <a:latin typeface="Microsoft JhengHei" panose="020B0604030504040204" charset="-120"/>
                <a:cs typeface="Microsoft JhengHei" panose="020B0604030504040204" charset="-120"/>
              </a:rPr>
              <a:t>行</a:t>
            </a:r>
            <a:r>
              <a:rPr sz="4400" spc="-254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260" dirty="0" smtClean="0">
                <a:latin typeface="Tahoma" panose="020B0604030504040204"/>
                <a:cs typeface="Tahoma" panose="020B0604030504040204"/>
              </a:rPr>
              <a:t>D</a:t>
            </a:r>
            <a:r>
              <a:rPr sz="4400" spc="-280" dirty="0" smtClean="0">
                <a:latin typeface="Tahoma" panose="020B0604030504040204"/>
                <a:cs typeface="Tahoma" panose="020B0604030504040204"/>
              </a:rPr>
              <a:t>K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安装程序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700" y="1605533"/>
            <a:ext cx="4800600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6711" y="1605533"/>
            <a:ext cx="8418576" cy="474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95" dirty="0" smtClean="0">
                <a:latin typeface="Tahoma" panose="020B0604030504040204"/>
                <a:cs typeface="Tahoma" panose="020B0604030504040204"/>
              </a:rPr>
              <a:t>9.</a:t>
            </a:r>
            <a:r>
              <a:rPr sz="4400" spc="-95" dirty="0" smtClean="0">
                <a:latin typeface="Microsoft JhengHei" panose="020B0604030504040204" charset="-120"/>
                <a:cs typeface="Microsoft JhengHei" panose="020B0604030504040204" charset="-120"/>
              </a:rPr>
              <a:t>选择</a:t>
            </a:r>
            <a:r>
              <a:rPr sz="4400" spc="-95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80" dirty="0" smtClean="0">
                <a:latin typeface="Tahoma" panose="020B0604030504040204"/>
                <a:cs typeface="Tahoma" panose="020B0604030504040204"/>
              </a:rPr>
              <a:t>D</a:t>
            </a:r>
            <a:r>
              <a:rPr sz="4400" spc="-105" dirty="0" smtClean="0">
                <a:latin typeface="Tahoma" panose="020B0604030504040204"/>
                <a:cs typeface="Tahoma" panose="020B0604030504040204"/>
              </a:rPr>
              <a:t>K</a:t>
            </a:r>
            <a:r>
              <a:rPr sz="4400" spc="-105" dirty="0" smtClean="0">
                <a:latin typeface="Microsoft JhengHei" panose="020B0604030504040204" charset="-120"/>
                <a:cs typeface="Microsoft JhengHei" panose="020B0604030504040204" charset="-120"/>
              </a:rPr>
              <a:t>安装位置</a:t>
            </a:r>
            <a:r>
              <a:rPr sz="4400" spc="-75" dirty="0" smtClean="0">
                <a:latin typeface="Microsoft JhengHei" panose="020B0604030504040204" charset="-120"/>
                <a:cs typeface="Microsoft JhengHei" panose="020B0604030504040204" charset="-120"/>
              </a:rPr>
              <a:t>，进行下一步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700" y="2177795"/>
            <a:ext cx="4800600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125" dirty="0" smtClean="0">
                <a:latin typeface="Tahoma" panose="020B0604030504040204"/>
                <a:cs typeface="Tahoma" panose="020B0604030504040204"/>
              </a:rPr>
              <a:t>10.</a:t>
            </a:r>
            <a:r>
              <a:rPr sz="4400" spc="-125" dirty="0" smtClean="0">
                <a:latin typeface="Microsoft JhengHei" panose="020B0604030504040204" charset="-120"/>
                <a:cs typeface="Microsoft JhengHei" panose="020B0604030504040204" charset="-120"/>
              </a:rPr>
              <a:t>选择</a:t>
            </a:r>
            <a:r>
              <a:rPr sz="4400" spc="-120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125" dirty="0" smtClean="0">
                <a:latin typeface="Tahoma" panose="020B0604030504040204"/>
                <a:cs typeface="Tahoma" panose="020B0604030504040204"/>
              </a:rPr>
              <a:t>R</a:t>
            </a:r>
            <a:r>
              <a:rPr sz="4400" spc="-100" dirty="0" smtClean="0">
                <a:latin typeface="Tahoma" panose="020B0604030504040204"/>
                <a:cs typeface="Tahoma" panose="020B0604030504040204"/>
              </a:rPr>
              <a:t>E</a:t>
            </a:r>
            <a:r>
              <a:rPr sz="4400" spc="-100" dirty="0" smtClean="0">
                <a:latin typeface="Microsoft JhengHei" panose="020B0604030504040204" charset="-120"/>
                <a:cs typeface="Microsoft JhengHei" panose="020B0604030504040204" charset="-120"/>
              </a:rPr>
              <a:t>安装位置</a:t>
            </a:r>
            <a:r>
              <a:rPr sz="4400" spc="-95" dirty="0" smtClean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4400" spc="-100" dirty="0" smtClean="0">
                <a:latin typeface="Microsoft JhengHei" panose="020B0604030504040204" charset="-120"/>
                <a:cs typeface="Microsoft JhengHei" panose="020B0604030504040204" charset="-120"/>
              </a:rPr>
              <a:t>进</a:t>
            </a:r>
            <a:r>
              <a:rPr sz="4400" spc="-95" dirty="0" smtClean="0">
                <a:latin typeface="Microsoft JhengHei" panose="020B0604030504040204" charset="-120"/>
                <a:cs typeface="Microsoft JhengHei" panose="020B0604030504040204" charset="-120"/>
              </a:rPr>
              <a:t>行</a:t>
            </a:r>
            <a:r>
              <a:rPr sz="4400" spc="-100" dirty="0" smtClean="0">
                <a:latin typeface="Microsoft JhengHei" panose="020B0604030504040204" charset="-120"/>
                <a:cs typeface="Microsoft JhengHei" panose="020B0604030504040204" charset="-120"/>
              </a:rPr>
              <a:t>下</a:t>
            </a:r>
            <a:r>
              <a:rPr sz="4400" spc="-95" dirty="0" smtClean="0">
                <a:latin typeface="Microsoft JhengHei" panose="020B0604030504040204" charset="-120"/>
                <a:cs typeface="Microsoft JhengHei" panose="020B0604030504040204" charset="-120"/>
              </a:rPr>
              <a:t>一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步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700" y="1605533"/>
            <a:ext cx="4800600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240" dirty="0" smtClean="0">
                <a:latin typeface="Tahoma" panose="020B0604030504040204"/>
                <a:cs typeface="Tahoma" panose="020B0604030504040204"/>
              </a:rPr>
              <a:t>11</a:t>
            </a:r>
            <a:r>
              <a:rPr sz="4400" spc="-225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225" dirty="0" smtClean="0">
                <a:latin typeface="Microsoft JhengHei" panose="020B0604030504040204" charset="-120"/>
                <a:cs typeface="Microsoft JhengHei" panose="020B0604030504040204" charset="-120"/>
              </a:rPr>
              <a:t>完</a:t>
            </a:r>
            <a:r>
              <a:rPr sz="4400" spc="-215" dirty="0" smtClean="0">
                <a:latin typeface="Microsoft JhengHei" panose="020B0604030504040204" charset="-120"/>
                <a:cs typeface="Microsoft JhengHei" panose="020B0604030504040204" charset="-120"/>
              </a:rPr>
              <a:t>成</a:t>
            </a:r>
            <a:r>
              <a:rPr sz="4400" spc="-260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265" dirty="0" smtClean="0">
                <a:latin typeface="Tahoma" panose="020B0604030504040204"/>
                <a:cs typeface="Tahoma" panose="020B0604030504040204"/>
              </a:rPr>
              <a:t>D</a:t>
            </a:r>
            <a:r>
              <a:rPr sz="4400" spc="-280" dirty="0" smtClean="0">
                <a:latin typeface="Tahoma" panose="020B0604030504040204"/>
                <a:cs typeface="Tahoma" panose="020B0604030504040204"/>
              </a:rPr>
              <a:t>K</a:t>
            </a:r>
            <a:r>
              <a:rPr sz="4400" spc="-10" dirty="0" smtClean="0">
                <a:latin typeface="Microsoft JhengHei" panose="020B0604030504040204" charset="-120"/>
                <a:cs typeface="Microsoft JhengHei" panose="020B0604030504040204" charset="-120"/>
              </a:rPr>
              <a:t>安装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700" y="2177795"/>
            <a:ext cx="4800600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65" dirty="0" smtClean="0">
                <a:latin typeface="Tahoma" panose="020B0604030504040204"/>
                <a:cs typeface="Tahoma" panose="020B0604030504040204"/>
              </a:rPr>
              <a:t>12.</a:t>
            </a:r>
            <a:r>
              <a:rPr sz="4400" spc="-65" dirty="0" smtClean="0">
                <a:latin typeface="Microsoft JhengHei" panose="020B0604030504040204" charset="-120"/>
                <a:cs typeface="Microsoft JhengHei" panose="020B0604030504040204" charset="-120"/>
              </a:rPr>
              <a:t>点击系统信息页面左侧高</a:t>
            </a:r>
            <a:r>
              <a:rPr sz="4400" spc="-25" dirty="0" smtClean="0">
                <a:latin typeface="Microsoft JhengHei" panose="020B0604030504040204" charset="-120"/>
                <a:cs typeface="Microsoft JhengHei" panose="020B0604030504040204" charset="-120"/>
              </a:rPr>
              <a:t>级</a:t>
            </a:r>
            <a:r>
              <a:rPr sz="4400" spc="-40" dirty="0" smtClean="0">
                <a:latin typeface="Microsoft JhengHei" panose="020B0604030504040204" charset="-120"/>
                <a:cs typeface="Microsoft JhengHei" panose="020B0604030504040204" charset="-120"/>
              </a:rPr>
              <a:t>系统设置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70" dirty="0" smtClean="0">
                <a:latin typeface="Tahoma" panose="020B0604030504040204"/>
                <a:cs typeface="Tahoma" panose="020B0604030504040204"/>
              </a:rPr>
              <a:t>13.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点击高级</a:t>
            </a:r>
            <a:r>
              <a:rPr sz="4400" spc="-40" dirty="0" smtClean="0">
                <a:latin typeface="Microsoft JhengHei" panose="020B0604030504040204" charset="-120"/>
                <a:cs typeface="Microsoft JhengHei" panose="020B0604030504040204" charset="-120"/>
              </a:rPr>
              <a:t>系统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设</a:t>
            </a:r>
            <a:r>
              <a:rPr sz="4400" spc="-40" dirty="0" smtClean="0">
                <a:latin typeface="Microsoft JhengHei" panose="020B0604030504040204" charset="-120"/>
                <a:cs typeface="Microsoft JhengHei" panose="020B0604030504040204" charset="-120"/>
              </a:rPr>
              <a:t>置下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方</a:t>
            </a:r>
            <a:r>
              <a:rPr sz="4400" spc="-40" dirty="0" smtClean="0">
                <a:latin typeface="Microsoft JhengHei" panose="020B0604030504040204" charset="-120"/>
                <a:cs typeface="Microsoft JhengHei" panose="020B0604030504040204" charset="-120"/>
              </a:rPr>
              <a:t>环境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变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量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194" y="284479"/>
            <a:ext cx="10386060" cy="1303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75" dirty="0" smtClean="0">
                <a:latin typeface="Tahoma" panose="020B0604030504040204"/>
                <a:cs typeface="Tahoma" panose="020B0604030504040204"/>
              </a:rPr>
              <a:t>1</a:t>
            </a:r>
            <a:r>
              <a:rPr sz="4400" spc="-120" dirty="0" smtClean="0">
                <a:latin typeface="Tahoma" panose="020B0604030504040204"/>
                <a:cs typeface="Tahoma" panose="020B0604030504040204"/>
              </a:rPr>
              <a:t>4</a:t>
            </a:r>
            <a:r>
              <a:rPr sz="4400" spc="-65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65" dirty="0" smtClean="0">
                <a:latin typeface="Microsoft JhengHei" panose="020B0604030504040204" charset="-120"/>
                <a:cs typeface="Microsoft JhengHei" panose="020B0604030504040204" charset="-120"/>
              </a:rPr>
              <a:t>新建一个名</a:t>
            </a:r>
            <a:r>
              <a:rPr sz="4400" spc="-60" dirty="0" smtClean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4400" spc="-95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200" dirty="0" smtClean="0">
                <a:latin typeface="Tahoma" panose="020B0604030504040204"/>
                <a:cs typeface="Tahoma" panose="020B0604030504040204"/>
              </a:rPr>
              <a:t>A</a:t>
            </a:r>
            <a:r>
              <a:rPr sz="4400" spc="-204" dirty="0" smtClean="0">
                <a:latin typeface="Tahoma" panose="020B0604030504040204"/>
                <a:cs typeface="Tahoma" panose="020B0604030504040204"/>
              </a:rPr>
              <a:t>V</a:t>
            </a:r>
            <a:r>
              <a:rPr sz="4400" spc="-80" dirty="0" smtClean="0">
                <a:latin typeface="Tahoma" panose="020B0604030504040204"/>
                <a:cs typeface="Tahoma" panose="020B0604030504040204"/>
              </a:rPr>
              <a:t>A</a:t>
            </a:r>
            <a:r>
              <a:rPr sz="4400" spc="-75" dirty="0" smtClean="0">
                <a:latin typeface="Tahoma" panose="020B0604030504040204"/>
                <a:cs typeface="Tahoma" panose="020B0604030504040204"/>
              </a:rPr>
              <a:t>_</a:t>
            </a:r>
            <a:r>
              <a:rPr sz="4400" spc="-50" dirty="0" smtClean="0">
                <a:latin typeface="Tahoma" panose="020B0604030504040204"/>
                <a:cs typeface="Tahoma" panose="020B0604030504040204"/>
              </a:rPr>
              <a:t>H</a:t>
            </a:r>
            <a:r>
              <a:rPr sz="4400" spc="-85" dirty="0" smtClean="0">
                <a:latin typeface="Tahoma" panose="020B0604030504040204"/>
                <a:cs typeface="Tahoma" panose="020B0604030504040204"/>
              </a:rPr>
              <a:t>OM</a:t>
            </a:r>
            <a:r>
              <a:rPr sz="4400" spc="-60" dirty="0" smtClean="0">
                <a:latin typeface="Tahoma" panose="020B0604030504040204"/>
                <a:cs typeface="Tahoma" panose="020B0604030504040204"/>
              </a:rPr>
              <a:t>E</a:t>
            </a:r>
            <a:r>
              <a:rPr sz="4400" spc="-50" dirty="0" smtClean="0">
                <a:latin typeface="Microsoft JhengHei" panose="020B0604030504040204" charset="-120"/>
                <a:cs typeface="Microsoft JhengHei" panose="020B0604030504040204" charset="-120"/>
              </a:rPr>
              <a:t>的系统变量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4980"/>
              </a:lnSpc>
            </a:pPr>
            <a:r>
              <a:rPr sz="4400" spc="-114" dirty="0" smtClean="0">
                <a:latin typeface="Microsoft JhengHei" panose="020B0604030504040204" charset="-120"/>
                <a:cs typeface="Microsoft JhengHei" panose="020B0604030504040204" charset="-120"/>
              </a:rPr>
              <a:t>变量值</a:t>
            </a:r>
            <a:r>
              <a:rPr sz="4400" spc="-110" dirty="0" smtClean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4400" spc="-90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100" dirty="0" smtClean="0">
                <a:latin typeface="Tahoma" panose="020B0604030504040204"/>
                <a:cs typeface="Tahoma" panose="020B0604030504040204"/>
              </a:rPr>
              <a:t>D</a:t>
            </a:r>
            <a:r>
              <a:rPr sz="4400" spc="-95" dirty="0" smtClean="0">
                <a:latin typeface="Tahoma" panose="020B0604030504040204"/>
                <a:cs typeface="Tahoma" panose="020B0604030504040204"/>
              </a:rPr>
              <a:t>K</a:t>
            </a:r>
            <a:r>
              <a:rPr sz="4400" spc="-110" dirty="0" smtClean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4400" spc="-114" dirty="0" smtClean="0">
                <a:latin typeface="Microsoft JhengHei" panose="020B0604030504040204" charset="-120"/>
                <a:cs typeface="Microsoft JhengHei" panose="020B0604030504040204" charset="-120"/>
              </a:rPr>
              <a:t>安</a:t>
            </a:r>
            <a:r>
              <a:rPr sz="4400" spc="-110" dirty="0" smtClean="0">
                <a:latin typeface="Microsoft JhengHei" panose="020B0604030504040204" charset="-120"/>
                <a:cs typeface="Microsoft JhengHei" panose="020B0604030504040204" charset="-120"/>
              </a:rPr>
              <a:t>装</a:t>
            </a:r>
            <a:r>
              <a:rPr sz="4400" spc="-114" dirty="0" smtClean="0">
                <a:latin typeface="Microsoft JhengHei" panose="020B0604030504040204" charset="-120"/>
                <a:cs typeface="Microsoft JhengHei" panose="020B0604030504040204" charset="-120"/>
              </a:rPr>
              <a:t>目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录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194" y="284479"/>
            <a:ext cx="10187940" cy="1303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90" dirty="0" smtClean="0">
                <a:latin typeface="Tahoma" panose="020B0604030504040204"/>
                <a:cs typeface="Tahoma" panose="020B0604030504040204"/>
              </a:rPr>
              <a:t>15</a:t>
            </a:r>
            <a:r>
              <a:rPr sz="4400" spc="-75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75" dirty="0" smtClean="0">
                <a:latin typeface="Microsoft JhengHei" panose="020B0604030504040204" charset="-120"/>
                <a:cs typeface="Microsoft JhengHei" panose="020B0604030504040204" charset="-120"/>
              </a:rPr>
              <a:t>新建一个名</a:t>
            </a:r>
            <a:r>
              <a:rPr sz="4400" spc="-70" dirty="0" smtClean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4400" spc="-95" dirty="0" smtClean="0">
                <a:latin typeface="Tahoma" panose="020B0604030504040204"/>
                <a:cs typeface="Tahoma" panose="020B0604030504040204"/>
              </a:rPr>
              <a:t>C</a:t>
            </a:r>
            <a:r>
              <a:rPr sz="4400" spc="-175" dirty="0" smtClean="0">
                <a:latin typeface="Tahoma" panose="020B0604030504040204"/>
                <a:cs typeface="Tahoma" panose="020B0604030504040204"/>
              </a:rPr>
              <a:t>L</a:t>
            </a:r>
            <a:r>
              <a:rPr sz="4400" spc="-95" dirty="0" smtClean="0">
                <a:latin typeface="Tahoma" panose="020B0604030504040204"/>
                <a:cs typeface="Tahoma" panose="020B0604030504040204"/>
              </a:rPr>
              <a:t>A</a:t>
            </a:r>
            <a:r>
              <a:rPr sz="4400" spc="-114" dirty="0" smtClean="0">
                <a:latin typeface="Tahoma" panose="020B0604030504040204"/>
                <a:cs typeface="Tahoma" panose="020B0604030504040204"/>
              </a:rPr>
              <a:t>S</a:t>
            </a:r>
            <a:r>
              <a:rPr sz="4400" spc="-65" dirty="0" smtClean="0">
                <a:latin typeface="Tahoma" panose="020B0604030504040204"/>
                <a:cs typeface="Tahoma" panose="020B0604030504040204"/>
              </a:rPr>
              <a:t>S</a:t>
            </a:r>
            <a:r>
              <a:rPr sz="4400" spc="-165" dirty="0" smtClean="0">
                <a:latin typeface="Tahoma" panose="020B0604030504040204"/>
                <a:cs typeface="Tahoma" panose="020B0604030504040204"/>
              </a:rPr>
              <a:t>P</a:t>
            </a:r>
            <a:r>
              <a:rPr sz="4400" spc="-340" dirty="0" smtClean="0">
                <a:latin typeface="Tahoma" panose="020B0604030504040204"/>
                <a:cs typeface="Tahoma" panose="020B0604030504040204"/>
              </a:rPr>
              <a:t>A</a:t>
            </a:r>
            <a:r>
              <a:rPr sz="4400" spc="-95" dirty="0" smtClean="0">
                <a:latin typeface="Tahoma" panose="020B0604030504040204"/>
                <a:cs typeface="Tahoma" panose="020B0604030504040204"/>
              </a:rPr>
              <a:t>T</a:t>
            </a:r>
            <a:r>
              <a:rPr sz="4400" spc="-60" dirty="0" smtClean="0">
                <a:latin typeface="Tahoma" panose="020B0604030504040204"/>
                <a:cs typeface="Tahoma" panose="020B0604030504040204"/>
              </a:rPr>
              <a:t>H</a:t>
            </a:r>
            <a:r>
              <a:rPr sz="4400" spc="-65" dirty="0" smtClean="0">
                <a:latin typeface="Microsoft JhengHei" panose="020B0604030504040204" charset="-120"/>
                <a:cs typeface="Microsoft JhengHei" panose="020B0604030504040204" charset="-120"/>
              </a:rPr>
              <a:t>的系统变</a:t>
            </a:r>
            <a:r>
              <a:rPr sz="4400" spc="-55" dirty="0" smtClean="0">
                <a:latin typeface="Microsoft JhengHei" panose="020B0604030504040204" charset="-120"/>
                <a:cs typeface="Microsoft JhengHei" panose="020B0604030504040204" charset="-120"/>
              </a:rPr>
              <a:t>量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4975"/>
              </a:lnSpc>
            </a:pPr>
            <a:r>
              <a:rPr sz="4400" spc="-55" dirty="0" smtClean="0">
                <a:latin typeface="Microsoft JhengHei" panose="020B0604030504040204" charset="-120"/>
                <a:cs typeface="Microsoft JhengHei" panose="020B0604030504040204" charset="-120"/>
              </a:rPr>
              <a:t>变量</a:t>
            </a:r>
            <a:r>
              <a:rPr sz="4400" spc="-50" dirty="0" smtClean="0">
                <a:latin typeface="Microsoft JhengHei" panose="020B0604030504040204" charset="-120"/>
                <a:cs typeface="Microsoft JhengHei" panose="020B0604030504040204" charset="-120"/>
              </a:rPr>
              <a:t>值</a:t>
            </a:r>
            <a:r>
              <a:rPr sz="4400" spc="-55" dirty="0" smtClean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1800" spc="-10" dirty="0" smtClean="0">
                <a:latin typeface="Yu Gothic" panose="020B0400000000000000" charset="-128"/>
                <a:cs typeface="Yu Gothic" panose="020B0400000000000000" charset="-128"/>
              </a:rPr>
              <a:t>.;%JAVA_H</a:t>
            </a:r>
            <a:r>
              <a:rPr sz="1800" spc="-20" dirty="0" smtClean="0">
                <a:latin typeface="Yu Gothic" panose="020B0400000000000000" charset="-128"/>
                <a:cs typeface="Yu Gothic" panose="020B0400000000000000" charset="-128"/>
              </a:rPr>
              <a:t>O</a:t>
            </a:r>
            <a:r>
              <a:rPr sz="1800" spc="-40" dirty="0" smtClean="0">
                <a:latin typeface="Yu Gothic" panose="020B0400000000000000" charset="-128"/>
                <a:cs typeface="Yu Gothic" panose="020B0400000000000000" charset="-128"/>
              </a:rPr>
              <a:t>M</a:t>
            </a:r>
            <a:r>
              <a:rPr sz="1800" spc="-5" dirty="0" smtClean="0">
                <a:latin typeface="Yu Gothic" panose="020B0400000000000000" charset="-128"/>
                <a:cs typeface="Yu Gothic" panose="020B0400000000000000" charset="-128"/>
              </a:rPr>
              <a:t>E</a:t>
            </a:r>
            <a:r>
              <a:rPr sz="1800" spc="-35" dirty="0" smtClean="0">
                <a:latin typeface="Yu Gothic" panose="020B0400000000000000" charset="-128"/>
                <a:cs typeface="Yu Gothic" panose="020B0400000000000000" charset="-128"/>
              </a:rPr>
              <a:t>%</a:t>
            </a:r>
            <a:r>
              <a:rPr sz="1800" spc="-25" dirty="0" smtClean="0">
                <a:latin typeface="Yu Gothic" panose="020B0400000000000000" charset="-128"/>
                <a:cs typeface="Yu Gothic" panose="020B0400000000000000" charset="-128"/>
              </a:rPr>
              <a:t>\</a:t>
            </a:r>
            <a:r>
              <a:rPr sz="1800" spc="0" dirty="0" smtClean="0">
                <a:latin typeface="Yu Gothic" panose="020B0400000000000000" charset="-128"/>
                <a:cs typeface="Yu Gothic" panose="020B0400000000000000" charset="-128"/>
              </a:rPr>
              <a:t>l</a:t>
            </a:r>
            <a:r>
              <a:rPr sz="1800" spc="-10" dirty="0" smtClean="0">
                <a:latin typeface="Yu Gothic" panose="020B0400000000000000" charset="-128"/>
                <a:cs typeface="Yu Gothic" panose="020B0400000000000000" charset="-128"/>
              </a:rPr>
              <a:t>ib;</a:t>
            </a:r>
            <a:r>
              <a:rPr sz="1800" spc="-15" dirty="0" smtClean="0">
                <a:latin typeface="Yu Gothic" panose="020B0400000000000000" charset="-128"/>
                <a:cs typeface="Yu Gothic" panose="020B0400000000000000" charset="-128"/>
              </a:rPr>
              <a:t>%JAV</a:t>
            </a:r>
            <a:r>
              <a:rPr sz="1800" spc="-40" dirty="0" smtClean="0">
                <a:latin typeface="Yu Gothic" panose="020B0400000000000000" charset="-128"/>
                <a:cs typeface="Yu Gothic" panose="020B0400000000000000" charset="-128"/>
              </a:rPr>
              <a:t>A</a:t>
            </a:r>
            <a:r>
              <a:rPr sz="1800" spc="0" dirty="0" smtClean="0">
                <a:latin typeface="Yu Gothic" panose="020B0400000000000000" charset="-128"/>
                <a:cs typeface="Yu Gothic" panose="020B0400000000000000" charset="-128"/>
              </a:rPr>
              <a:t>_</a:t>
            </a:r>
            <a:r>
              <a:rPr sz="1800" spc="-5" dirty="0" smtClean="0">
                <a:latin typeface="Yu Gothic" panose="020B0400000000000000" charset="-128"/>
                <a:cs typeface="Yu Gothic" panose="020B0400000000000000" charset="-128"/>
              </a:rPr>
              <a:t>H</a:t>
            </a:r>
            <a:r>
              <a:rPr sz="1800" spc="-35" dirty="0" smtClean="0">
                <a:latin typeface="Yu Gothic" panose="020B0400000000000000" charset="-128"/>
                <a:cs typeface="Yu Gothic" panose="020B0400000000000000" charset="-128"/>
              </a:rPr>
              <a:t>O</a:t>
            </a:r>
            <a:r>
              <a:rPr sz="1800" spc="-25" dirty="0" smtClean="0">
                <a:latin typeface="Yu Gothic" panose="020B0400000000000000" charset="-128"/>
                <a:cs typeface="Yu Gothic" panose="020B0400000000000000" charset="-128"/>
              </a:rPr>
              <a:t>M</a:t>
            </a:r>
            <a:r>
              <a:rPr sz="1800" spc="-15" dirty="0" smtClean="0">
                <a:latin typeface="Yu Gothic" panose="020B0400000000000000" charset="-128"/>
                <a:cs typeface="Yu Gothic" panose="020B0400000000000000" charset="-128"/>
              </a:rPr>
              <a:t>E</a:t>
            </a:r>
            <a:r>
              <a:rPr sz="1800" spc="-20" dirty="0" smtClean="0">
                <a:latin typeface="Yu Gothic" panose="020B0400000000000000" charset="-128"/>
                <a:cs typeface="Yu Gothic" panose="020B0400000000000000" charset="-128"/>
              </a:rPr>
              <a:t>%</a:t>
            </a:r>
            <a:r>
              <a:rPr sz="1800" spc="-25" dirty="0" smtClean="0">
                <a:latin typeface="Yu Gothic" panose="020B0400000000000000" charset="-128"/>
                <a:cs typeface="Yu Gothic" panose="020B0400000000000000" charset="-128"/>
              </a:rPr>
              <a:t>\</a:t>
            </a:r>
            <a:r>
              <a:rPr sz="1800" spc="0" dirty="0" smtClean="0">
                <a:latin typeface="Yu Gothic" panose="020B0400000000000000" charset="-128"/>
                <a:cs typeface="Yu Gothic" panose="020B0400000000000000" charset="-128"/>
              </a:rPr>
              <a:t>li</a:t>
            </a:r>
            <a:r>
              <a:rPr sz="1800" spc="-10" dirty="0" smtClean="0">
                <a:latin typeface="Yu Gothic" panose="020B0400000000000000" charset="-128"/>
                <a:cs typeface="Yu Gothic" panose="020B0400000000000000" charset="-128"/>
              </a:rPr>
              <a:t>b</a:t>
            </a:r>
            <a:r>
              <a:rPr sz="1800" spc="-25" dirty="0" smtClean="0">
                <a:latin typeface="Yu Gothic" panose="020B0400000000000000" charset="-128"/>
                <a:cs typeface="Yu Gothic" panose="020B0400000000000000" charset="-128"/>
              </a:rPr>
              <a:t>\</a:t>
            </a:r>
            <a:r>
              <a:rPr sz="1800" spc="-10" dirty="0" smtClean="0">
                <a:latin typeface="Yu Gothic" panose="020B0400000000000000" charset="-128"/>
                <a:cs typeface="Yu Gothic" panose="020B0400000000000000" charset="-128"/>
              </a:rPr>
              <a:t>tools.jar</a:t>
            </a:r>
            <a:endParaRPr sz="1800">
              <a:latin typeface="Yu Gothic" panose="020B0400000000000000" charset="-128"/>
              <a:cs typeface="Yu Gothic" panose="020B0400000000000000" charset="-12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194" y="284479"/>
            <a:ext cx="9566910" cy="1303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85" dirty="0" smtClean="0">
                <a:latin typeface="Tahoma" panose="020B0604030504040204"/>
                <a:cs typeface="Tahoma" panose="020B0604030504040204"/>
              </a:rPr>
              <a:t>16</a:t>
            </a:r>
            <a:r>
              <a:rPr sz="4400" spc="-70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70" dirty="0" smtClean="0">
                <a:latin typeface="Microsoft JhengHei" panose="020B0604030504040204" charset="-120"/>
                <a:cs typeface="Microsoft JhengHei" panose="020B0604030504040204" charset="-120"/>
              </a:rPr>
              <a:t>编辑名</a:t>
            </a:r>
            <a:r>
              <a:rPr sz="4400" spc="-60" dirty="0" smtClean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4400" spc="-160" dirty="0" smtClean="0">
                <a:latin typeface="Tahoma" panose="020B0604030504040204"/>
                <a:cs typeface="Tahoma" panose="020B0604030504040204"/>
              </a:rPr>
              <a:t>P</a:t>
            </a:r>
            <a:r>
              <a:rPr sz="4400" spc="-80" dirty="0" smtClean="0">
                <a:latin typeface="Tahoma" panose="020B0604030504040204"/>
                <a:cs typeface="Tahoma" panose="020B0604030504040204"/>
              </a:rPr>
              <a:t>a</a:t>
            </a:r>
            <a:r>
              <a:rPr sz="4400" spc="-55" dirty="0" smtClean="0">
                <a:latin typeface="Tahoma" panose="020B0604030504040204"/>
                <a:cs typeface="Tahoma" panose="020B0604030504040204"/>
              </a:rPr>
              <a:t>t</a:t>
            </a:r>
            <a:r>
              <a:rPr sz="4400" spc="-80" dirty="0" smtClean="0">
                <a:latin typeface="Tahoma" panose="020B0604030504040204"/>
                <a:cs typeface="Tahoma" panose="020B0604030504040204"/>
              </a:rPr>
              <a:t>h</a:t>
            </a:r>
            <a:r>
              <a:rPr sz="4400" spc="-60" dirty="0" smtClean="0">
                <a:latin typeface="Microsoft JhengHei" panose="020B0604030504040204" charset="-120"/>
                <a:cs typeface="Microsoft JhengHei" panose="020B0604030504040204" charset="-120"/>
              </a:rPr>
              <a:t>的系统变</a:t>
            </a:r>
            <a:r>
              <a:rPr sz="4400" spc="-55" dirty="0" smtClean="0">
                <a:latin typeface="Microsoft JhengHei" panose="020B0604030504040204" charset="-120"/>
                <a:cs typeface="Microsoft JhengHei" panose="020B0604030504040204" charset="-120"/>
              </a:rPr>
              <a:t>量</a:t>
            </a:r>
            <a:r>
              <a:rPr sz="4400" spc="-60" dirty="0" smtClean="0">
                <a:latin typeface="Microsoft JhengHei" panose="020B0604030504040204" charset="-120"/>
                <a:cs typeface="Microsoft JhengHei" panose="020B0604030504040204" charset="-120"/>
              </a:rPr>
              <a:t>，添加内容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4975"/>
              </a:lnSpc>
            </a:pPr>
            <a:r>
              <a:rPr sz="4400" spc="-55" dirty="0" smtClean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000" spc="-25" dirty="0" smtClean="0">
                <a:latin typeface="Yu Gothic" panose="020B0400000000000000" charset="-128"/>
                <a:cs typeface="Yu Gothic" panose="020B0400000000000000" charset="-128"/>
              </a:rPr>
              <a:t>;</a:t>
            </a:r>
            <a:r>
              <a:rPr sz="2000" spc="-35" dirty="0" smtClean="0">
                <a:latin typeface="Yu Gothic" panose="020B0400000000000000" charset="-128"/>
                <a:cs typeface="Yu Gothic" panose="020B0400000000000000" charset="-128"/>
              </a:rPr>
              <a:t>%</a:t>
            </a:r>
            <a:r>
              <a:rPr sz="2000" spc="-25" dirty="0" smtClean="0">
                <a:latin typeface="Yu Gothic" panose="020B0400000000000000" charset="-128"/>
                <a:cs typeface="Yu Gothic" panose="020B0400000000000000" charset="-128"/>
              </a:rPr>
              <a:t>J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AVA</a:t>
            </a:r>
            <a:r>
              <a:rPr sz="2000" spc="-20" dirty="0" smtClean="0">
                <a:latin typeface="Yu Gothic" panose="020B0400000000000000" charset="-128"/>
                <a:cs typeface="Yu Gothic" panose="020B0400000000000000" charset="-128"/>
              </a:rPr>
              <a:t>_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H</a:t>
            </a:r>
            <a:r>
              <a:rPr sz="2000" spc="-25" dirty="0" smtClean="0">
                <a:latin typeface="Yu Gothic" panose="020B0400000000000000" charset="-128"/>
                <a:cs typeface="Yu Gothic" panose="020B0400000000000000" charset="-128"/>
              </a:rPr>
              <a:t>O</a:t>
            </a:r>
            <a:r>
              <a:rPr sz="2000" spc="-35" dirty="0" smtClean="0">
                <a:latin typeface="Yu Gothic" panose="020B0400000000000000" charset="-128"/>
                <a:cs typeface="Yu Gothic" panose="020B0400000000000000" charset="-128"/>
              </a:rPr>
              <a:t>M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E</a:t>
            </a:r>
            <a:r>
              <a:rPr sz="2000" spc="-20" dirty="0" smtClean="0">
                <a:latin typeface="Yu Gothic" panose="020B0400000000000000" charset="-128"/>
                <a:cs typeface="Yu Gothic" panose="020B0400000000000000" charset="-128"/>
              </a:rPr>
              <a:t>%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\</a:t>
            </a:r>
            <a:r>
              <a:rPr sz="2000" spc="-25" dirty="0" smtClean="0">
                <a:latin typeface="Yu Gothic" panose="020B0400000000000000" charset="-128"/>
                <a:cs typeface="Yu Gothic" panose="020B0400000000000000" charset="-128"/>
              </a:rPr>
              <a:t>b</a:t>
            </a:r>
            <a:r>
              <a:rPr sz="2000" spc="-20" dirty="0" smtClean="0">
                <a:latin typeface="Yu Gothic" panose="020B0400000000000000" charset="-128"/>
                <a:cs typeface="Yu Gothic" panose="020B0400000000000000" charset="-128"/>
              </a:rPr>
              <a:t>i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n</a:t>
            </a:r>
            <a:r>
              <a:rPr sz="2000" spc="-25" dirty="0" smtClean="0">
                <a:latin typeface="Yu Gothic" panose="020B0400000000000000" charset="-128"/>
                <a:cs typeface="Yu Gothic" panose="020B0400000000000000" charset="-128"/>
              </a:rPr>
              <a:t>;</a:t>
            </a:r>
            <a:r>
              <a:rPr sz="2000" spc="-35" dirty="0" smtClean="0">
                <a:latin typeface="Yu Gothic" panose="020B0400000000000000" charset="-128"/>
                <a:cs typeface="Yu Gothic" panose="020B0400000000000000" charset="-128"/>
              </a:rPr>
              <a:t>%</a:t>
            </a:r>
            <a:r>
              <a:rPr sz="2000" spc="-20" dirty="0" smtClean="0">
                <a:latin typeface="Yu Gothic" panose="020B0400000000000000" charset="-128"/>
                <a:cs typeface="Yu Gothic" panose="020B0400000000000000" charset="-128"/>
              </a:rPr>
              <a:t>J</a:t>
            </a:r>
            <a:r>
              <a:rPr sz="2000" spc="-25" dirty="0" smtClean="0">
                <a:latin typeface="Yu Gothic" panose="020B0400000000000000" charset="-128"/>
                <a:cs typeface="Yu Gothic" panose="020B0400000000000000" charset="-128"/>
              </a:rPr>
              <a:t>AV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A</a:t>
            </a:r>
            <a:r>
              <a:rPr sz="2000" spc="-20" dirty="0" smtClean="0">
                <a:latin typeface="Yu Gothic" panose="020B0400000000000000" charset="-128"/>
                <a:cs typeface="Yu Gothic" panose="020B0400000000000000" charset="-128"/>
              </a:rPr>
              <a:t>_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H</a:t>
            </a:r>
            <a:r>
              <a:rPr sz="2000" spc="-15" dirty="0" smtClean="0">
                <a:latin typeface="Yu Gothic" panose="020B0400000000000000" charset="-128"/>
                <a:cs typeface="Yu Gothic" panose="020B0400000000000000" charset="-128"/>
              </a:rPr>
              <a:t>O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M</a:t>
            </a:r>
            <a:r>
              <a:rPr sz="2000" spc="-35" dirty="0" smtClean="0">
                <a:latin typeface="Yu Gothic" panose="020B0400000000000000" charset="-128"/>
                <a:cs typeface="Yu Gothic" panose="020B0400000000000000" charset="-128"/>
              </a:rPr>
              <a:t>E</a:t>
            </a:r>
            <a:r>
              <a:rPr sz="2000" spc="-25" dirty="0" smtClean="0">
                <a:latin typeface="Yu Gothic" panose="020B0400000000000000" charset="-128"/>
                <a:cs typeface="Yu Gothic" panose="020B0400000000000000" charset="-128"/>
              </a:rPr>
              <a:t>%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\</a:t>
            </a:r>
            <a:r>
              <a:rPr sz="2000" spc="-10" dirty="0" smtClean="0">
                <a:latin typeface="Yu Gothic" panose="020B0400000000000000" charset="-128"/>
                <a:cs typeface="Yu Gothic" panose="020B0400000000000000" charset="-128"/>
              </a:rPr>
              <a:t>j</a:t>
            </a:r>
            <a:r>
              <a:rPr sz="2000" spc="-25" dirty="0" smtClean="0">
                <a:latin typeface="Yu Gothic" panose="020B0400000000000000" charset="-128"/>
                <a:cs typeface="Yu Gothic" panose="020B0400000000000000" charset="-128"/>
              </a:rPr>
              <a:t>re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\</a:t>
            </a:r>
            <a:r>
              <a:rPr sz="2000" spc="-20" dirty="0" smtClean="0">
                <a:latin typeface="Yu Gothic" panose="020B0400000000000000" charset="-128"/>
                <a:cs typeface="Yu Gothic" panose="020B0400000000000000" charset="-128"/>
              </a:rPr>
              <a:t>bi</a:t>
            </a:r>
            <a:r>
              <a:rPr sz="2000" spc="-30" dirty="0" smtClean="0">
                <a:latin typeface="Yu Gothic" panose="020B0400000000000000" charset="-128"/>
                <a:cs typeface="Yu Gothic" panose="020B0400000000000000" charset="-128"/>
              </a:rPr>
              <a:t>n</a:t>
            </a:r>
            <a:r>
              <a:rPr sz="2000" spc="-20" dirty="0" smtClean="0">
                <a:latin typeface="Yu Gothic" panose="020B0400000000000000" charset="-128"/>
                <a:cs typeface="Yu Gothic" panose="020B0400000000000000" charset="-128"/>
              </a:rPr>
              <a:t>。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保存并退出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194" y="550926"/>
            <a:ext cx="1397000" cy="782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6160"/>
              </a:lnSpc>
            </a:pPr>
            <a:r>
              <a:rPr sz="5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5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194" y="1767840"/>
            <a:ext cx="5326380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</a:pPr>
            <a:r>
              <a:rPr sz="4000" spc="315" dirty="0" smtClean="0">
                <a:latin typeface="Arial" panose="020B0604020202020204"/>
                <a:cs typeface="Arial" panose="020B0604020202020204"/>
              </a:rPr>
              <a:t>•</a:t>
            </a:r>
            <a:r>
              <a:rPr sz="4000" spc="0" dirty="0" smtClean="0">
                <a:latin typeface="Microsoft JhengHei" panose="020B0604030504040204" charset="-120"/>
                <a:cs typeface="Microsoft JhengHei" panose="020B0604030504040204" charset="-120"/>
              </a:rPr>
              <a:t>一、机试环境配置指南</a:t>
            </a:r>
            <a:endParaRPr sz="4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0" y="3119120"/>
            <a:ext cx="5327015" cy="2138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315" dirty="0" smtClean="0">
                <a:latin typeface="Arial" panose="020B0604020202020204"/>
                <a:cs typeface="Arial" panose="020B0604020202020204"/>
              </a:rPr>
              <a:t>•</a:t>
            </a:r>
            <a:r>
              <a:rPr sz="4000" spc="0" dirty="0" smtClean="0">
                <a:latin typeface="Microsoft JhengHei" panose="020B0604030504040204" charset="-120"/>
                <a:cs typeface="Microsoft JhengHei" panose="020B0604030504040204" charset="-120"/>
              </a:rPr>
              <a:t>二、机试</a:t>
            </a:r>
            <a:r>
              <a:rPr lang="zh-CN" sz="40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练习</a:t>
            </a:r>
            <a:r>
              <a:rPr sz="4000" spc="0" dirty="0" smtClean="0">
                <a:latin typeface="Microsoft JhengHei" panose="020B0604030504040204" charset="-120"/>
                <a:cs typeface="Microsoft JhengHei" panose="020B0604030504040204" charset="-120"/>
              </a:rPr>
              <a:t>流程介绍</a:t>
            </a:r>
            <a:endParaRPr sz="4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4000" spc="315" dirty="0" smtClean="0">
                <a:latin typeface="Arial" panose="020B0604020202020204"/>
                <a:cs typeface="Arial" panose="020B0604020202020204"/>
              </a:rPr>
              <a:t>•</a:t>
            </a:r>
            <a:r>
              <a:rPr sz="4000" spc="0" dirty="0" smtClean="0">
                <a:latin typeface="Microsoft JhengHei" panose="020B0604030504040204" charset="-120"/>
                <a:cs typeface="Microsoft JhengHei" panose="020B0604030504040204" charset="-120"/>
              </a:rPr>
              <a:t>三、</a:t>
            </a:r>
            <a:r>
              <a:rPr sz="4000" dirty="0" smtClean="0">
                <a:latin typeface="Microsoft JhengHei" panose="020B0604030504040204" charset="-120"/>
                <a:cs typeface="Microsoft JhengHei" panose="020B0604030504040204" charset="-120"/>
                <a:sym typeface="+mn-ea"/>
              </a:rPr>
              <a:t>机试</a:t>
            </a:r>
            <a:r>
              <a:rPr lang="zh-CN" sz="4000" dirty="0" smtClean="0">
                <a:latin typeface="Microsoft JhengHei" panose="020B0604030504040204" charset="-120"/>
                <a:cs typeface="Microsoft JhengHei" panose="020B0604030504040204" charset="-120"/>
                <a:sym typeface="+mn-ea"/>
              </a:rPr>
              <a:t>正式</a:t>
            </a:r>
            <a:r>
              <a:rPr sz="4000" dirty="0" smtClean="0">
                <a:latin typeface="Microsoft JhengHei" panose="020B0604030504040204" charset="-120"/>
                <a:cs typeface="Microsoft JhengHei" panose="020B0604030504040204" charset="-120"/>
                <a:sym typeface="+mn-ea"/>
              </a:rPr>
              <a:t>流程介绍</a:t>
            </a:r>
            <a:endParaRPr sz="4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85" dirty="0" smtClean="0">
                <a:latin typeface="Tahoma" panose="020B0604030504040204"/>
                <a:cs typeface="Tahoma" panose="020B0604030504040204"/>
              </a:rPr>
              <a:t>17</a:t>
            </a:r>
            <a:r>
              <a:rPr sz="4400" spc="-70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70" dirty="0" smtClean="0">
                <a:latin typeface="Microsoft JhengHei" panose="020B0604030504040204" charset="-120"/>
                <a:cs typeface="Microsoft JhengHei" panose="020B0604030504040204" charset="-120"/>
              </a:rPr>
              <a:t>打</a:t>
            </a:r>
            <a:r>
              <a:rPr sz="4400" spc="-60" dirty="0" smtClean="0">
                <a:latin typeface="Microsoft JhengHei" panose="020B0604030504040204" charset="-120"/>
                <a:cs typeface="Microsoft JhengHei" panose="020B0604030504040204" charset="-120"/>
              </a:rPr>
              <a:t>开</a:t>
            </a:r>
            <a:r>
              <a:rPr sz="4400" spc="-55" dirty="0" smtClean="0">
                <a:latin typeface="Tahoma" panose="020B0604030504040204"/>
                <a:cs typeface="Tahoma" panose="020B0604030504040204"/>
              </a:rPr>
              <a:t>w</a:t>
            </a:r>
            <a:r>
              <a:rPr sz="4400" spc="-65" dirty="0" smtClean="0">
                <a:latin typeface="Tahoma" panose="020B0604030504040204"/>
                <a:cs typeface="Tahoma" panose="020B0604030504040204"/>
              </a:rPr>
              <a:t>i</a:t>
            </a:r>
            <a:r>
              <a:rPr sz="4400" spc="-85" dirty="0" smtClean="0">
                <a:latin typeface="Tahoma" panose="020B0604030504040204"/>
                <a:cs typeface="Tahoma" panose="020B0604030504040204"/>
              </a:rPr>
              <a:t>ndo</a:t>
            </a:r>
            <a:r>
              <a:rPr sz="4400" spc="-55" dirty="0" smtClean="0">
                <a:latin typeface="Tahoma" panose="020B0604030504040204"/>
                <a:cs typeface="Tahoma" panose="020B0604030504040204"/>
              </a:rPr>
              <a:t>w</a:t>
            </a:r>
            <a:r>
              <a:rPr sz="4400" spc="-60" dirty="0" smtClean="0">
                <a:latin typeface="Tahoma" panose="020B0604030504040204"/>
                <a:cs typeface="Tahoma" panose="020B0604030504040204"/>
              </a:rPr>
              <a:t>s</a:t>
            </a:r>
            <a:r>
              <a:rPr sz="4400" spc="-60" dirty="0" smtClean="0">
                <a:latin typeface="Microsoft JhengHei" panose="020B0604030504040204" charset="-120"/>
                <a:cs typeface="Microsoft JhengHei" panose="020B0604030504040204" charset="-120"/>
              </a:rPr>
              <a:t>菜单里的运行并输</a:t>
            </a:r>
            <a:r>
              <a:rPr sz="4400" spc="-55" dirty="0" smtClean="0">
                <a:latin typeface="Microsoft JhengHei" panose="020B0604030504040204" charset="-120"/>
                <a:cs typeface="Microsoft JhengHei" panose="020B0604030504040204" charset="-120"/>
              </a:rPr>
              <a:t>入</a:t>
            </a:r>
            <a:r>
              <a:rPr sz="4400" spc="-90" dirty="0" smtClean="0">
                <a:latin typeface="Tahoma" panose="020B0604030504040204"/>
                <a:cs typeface="Tahoma" panose="020B0604030504040204"/>
              </a:rPr>
              <a:t>CM</a:t>
            </a:r>
            <a:r>
              <a:rPr sz="4400" spc="0" dirty="0" smtClean="0">
                <a:latin typeface="Tahoma" panose="020B0604030504040204"/>
                <a:cs typeface="Tahoma" panose="020B0604030504040204"/>
              </a:rPr>
              <a:t>D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194" y="284479"/>
            <a:ext cx="10222230" cy="1303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130" dirty="0" smtClean="0">
                <a:latin typeface="Tahoma" panose="020B0604030504040204"/>
                <a:cs typeface="Tahoma" panose="020B0604030504040204"/>
              </a:rPr>
              <a:t>18.</a:t>
            </a:r>
            <a:r>
              <a:rPr sz="4400" spc="-130" dirty="0" smtClean="0">
                <a:latin typeface="Microsoft JhengHei" panose="020B0604030504040204" charset="-120"/>
                <a:cs typeface="Microsoft JhengHei" panose="020B0604030504040204" charset="-120"/>
              </a:rPr>
              <a:t>进入命令</a:t>
            </a:r>
            <a:r>
              <a:rPr sz="4400" spc="-100" dirty="0" smtClean="0">
                <a:latin typeface="Microsoft JhengHei" panose="020B0604030504040204" charset="-120"/>
                <a:cs typeface="Microsoft JhengHei" panose="020B0604030504040204" charset="-120"/>
              </a:rPr>
              <a:t>行后</a:t>
            </a:r>
            <a:r>
              <a:rPr sz="4400" spc="-105" dirty="0" smtClean="0">
                <a:latin typeface="Microsoft JhengHei" panose="020B0604030504040204" charset="-120"/>
                <a:cs typeface="Microsoft JhengHei" panose="020B0604030504040204" charset="-120"/>
              </a:rPr>
              <a:t>输</a:t>
            </a:r>
            <a:r>
              <a:rPr sz="4400" spc="-120" dirty="0" smtClean="0">
                <a:latin typeface="Microsoft JhengHei" panose="020B0604030504040204" charset="-120"/>
                <a:cs typeface="Microsoft JhengHei" panose="020B0604030504040204" charset="-120"/>
              </a:rPr>
              <a:t>入</a:t>
            </a:r>
            <a:r>
              <a:rPr sz="4400" spc="-114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160" dirty="0" smtClean="0">
                <a:latin typeface="Tahoma" panose="020B0604030504040204"/>
                <a:cs typeface="Tahoma" panose="020B0604030504040204"/>
              </a:rPr>
              <a:t>a</a:t>
            </a:r>
            <a:r>
              <a:rPr sz="4400" spc="-190" dirty="0" smtClean="0">
                <a:latin typeface="Tahoma" panose="020B0604030504040204"/>
                <a:cs typeface="Tahoma" panose="020B0604030504040204"/>
              </a:rPr>
              <a:t>v</a:t>
            </a:r>
            <a:r>
              <a:rPr sz="4400" spc="-25" dirty="0" smtClean="0">
                <a:latin typeface="Tahoma" panose="020B0604030504040204"/>
                <a:cs typeface="Tahoma" panose="020B0604030504040204"/>
              </a:rPr>
              <a:t>a</a:t>
            </a:r>
            <a:r>
              <a:rPr sz="4400" spc="-2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4400" spc="1730" dirty="0" smtClean="0">
                <a:latin typeface="Microsoft JhengHei" panose="020B0604030504040204" charset="-120"/>
                <a:cs typeface="Microsoft JhengHei" panose="020B0604030504040204" charset="-120"/>
              </a:rPr>
              <a:t>–</a:t>
            </a:r>
            <a:r>
              <a:rPr sz="4400" spc="-325" dirty="0" smtClean="0">
                <a:latin typeface="Tahoma" panose="020B0604030504040204"/>
                <a:cs typeface="Tahoma" panose="020B0604030504040204"/>
              </a:rPr>
              <a:t>v</a:t>
            </a:r>
            <a:r>
              <a:rPr sz="4400" spc="-285" dirty="0" smtClean="0">
                <a:latin typeface="Tahoma" panose="020B0604030504040204"/>
                <a:cs typeface="Tahoma" panose="020B0604030504040204"/>
              </a:rPr>
              <a:t>ers</a:t>
            </a:r>
            <a:r>
              <a:rPr sz="4400" spc="-290" dirty="0" smtClean="0">
                <a:latin typeface="Tahoma" panose="020B0604030504040204"/>
                <a:cs typeface="Tahoma" panose="020B0604030504040204"/>
              </a:rPr>
              <a:t>i</a:t>
            </a:r>
            <a:r>
              <a:rPr sz="4400" spc="-310" dirty="0" smtClean="0">
                <a:latin typeface="Tahoma" panose="020B0604030504040204"/>
                <a:cs typeface="Tahoma" panose="020B0604030504040204"/>
              </a:rPr>
              <a:t>on</a:t>
            </a:r>
            <a:r>
              <a:rPr sz="4400" spc="-310" dirty="0" smtClean="0">
                <a:latin typeface="Microsoft JhengHei" panose="020B0604030504040204" charset="-120"/>
                <a:cs typeface="Microsoft JhengHei" panose="020B0604030504040204" charset="-120"/>
              </a:rPr>
              <a:t>，有</a:t>
            </a:r>
            <a:r>
              <a:rPr sz="4400" spc="-300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340" dirty="0" smtClean="0">
                <a:latin typeface="Tahoma" panose="020B0604030504040204"/>
                <a:cs typeface="Tahoma" panose="020B0604030504040204"/>
              </a:rPr>
              <a:t>a</a:t>
            </a:r>
            <a:r>
              <a:rPr sz="4400" spc="-370" dirty="0" smtClean="0">
                <a:latin typeface="Tahoma" panose="020B0604030504040204"/>
                <a:cs typeface="Tahoma" panose="020B0604030504040204"/>
              </a:rPr>
              <a:t>v</a:t>
            </a:r>
            <a:r>
              <a:rPr sz="4400" spc="-25" dirty="0" smtClean="0">
                <a:latin typeface="Tahoma" panose="020B0604030504040204"/>
                <a:cs typeface="Tahoma" panose="020B0604030504040204"/>
              </a:rPr>
              <a:t>a</a:t>
            </a:r>
            <a:endParaRPr sz="4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4980"/>
              </a:lnSpc>
            </a:pPr>
            <a:r>
              <a:rPr sz="4400" spc="-114" dirty="0" smtClean="0">
                <a:latin typeface="Microsoft JhengHei" panose="020B0604030504040204" charset="-120"/>
                <a:cs typeface="Microsoft JhengHei" panose="020B0604030504040204" charset="-120"/>
              </a:rPr>
              <a:t>版本信息即配</a:t>
            </a:r>
            <a:r>
              <a:rPr sz="4400" spc="-110" dirty="0" smtClean="0">
                <a:latin typeface="Microsoft JhengHei" panose="020B0604030504040204" charset="-120"/>
                <a:cs typeface="Microsoft JhengHei" panose="020B0604030504040204" charset="-120"/>
              </a:rPr>
              <a:t>置</a:t>
            </a:r>
            <a:r>
              <a:rPr sz="4400" spc="-85" dirty="0" smtClean="0">
                <a:latin typeface="Tahoma" panose="020B0604030504040204"/>
                <a:cs typeface="Tahoma" panose="020B0604030504040204"/>
              </a:rPr>
              <a:t>J</a:t>
            </a:r>
            <a:r>
              <a:rPr sz="4400" spc="-100" dirty="0" smtClean="0">
                <a:latin typeface="Tahoma" panose="020B0604030504040204"/>
                <a:cs typeface="Tahoma" panose="020B0604030504040204"/>
              </a:rPr>
              <a:t>D</a:t>
            </a:r>
            <a:r>
              <a:rPr sz="4400" spc="-90" dirty="0" smtClean="0">
                <a:latin typeface="Tahoma" panose="020B0604030504040204"/>
                <a:cs typeface="Tahoma" panose="020B0604030504040204"/>
              </a:rPr>
              <a:t>K</a:t>
            </a:r>
            <a:r>
              <a:rPr sz="4400" spc="-110" dirty="0" smtClean="0">
                <a:latin typeface="Microsoft JhengHei" panose="020B0604030504040204" charset="-120"/>
                <a:cs typeface="Microsoft JhengHei" panose="020B0604030504040204" charset="-120"/>
              </a:rPr>
              <a:t>成功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100" dirty="0" smtClean="0">
                <a:latin typeface="Tahoma" panose="020B0604030504040204"/>
                <a:cs typeface="Tahoma" panose="020B0604030504040204"/>
              </a:rPr>
              <a:t>19.</a:t>
            </a:r>
            <a:r>
              <a:rPr sz="4400" spc="-100" dirty="0" smtClean="0">
                <a:latin typeface="Microsoft JhengHei" panose="020B0604030504040204" charset="-120"/>
                <a:cs typeface="Microsoft JhengHei" panose="020B0604030504040204" charset="-120"/>
              </a:rPr>
              <a:t>解压下载</a:t>
            </a:r>
            <a:r>
              <a:rPr sz="4400" spc="-80" dirty="0" smtClean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4400" spc="-75" dirty="0" smtClean="0">
                <a:latin typeface="Tahoma" panose="020B0604030504040204"/>
                <a:cs typeface="Tahoma" panose="020B0604030504040204"/>
              </a:rPr>
              <a:t>ec</a:t>
            </a:r>
            <a:r>
              <a:rPr sz="4400" spc="-80" dirty="0" smtClean="0">
                <a:latin typeface="Tahoma" panose="020B0604030504040204"/>
                <a:cs typeface="Tahoma" panose="020B0604030504040204"/>
              </a:rPr>
              <a:t>li</a:t>
            </a:r>
            <a:r>
              <a:rPr sz="4400" spc="-100" dirty="0" smtClean="0">
                <a:latin typeface="Tahoma" panose="020B0604030504040204"/>
                <a:cs typeface="Tahoma" panose="020B0604030504040204"/>
              </a:rPr>
              <a:t>p</a:t>
            </a:r>
            <a:r>
              <a:rPr sz="4400" spc="-75" dirty="0" smtClean="0">
                <a:latin typeface="Tahoma" panose="020B0604030504040204"/>
                <a:cs typeface="Tahoma" panose="020B0604030504040204"/>
              </a:rPr>
              <a:t>s</a:t>
            </a:r>
            <a:r>
              <a:rPr sz="4400" spc="-80" dirty="0" smtClean="0">
                <a:latin typeface="Tahoma" panose="020B0604030504040204"/>
                <a:cs typeface="Tahoma" panose="020B0604030504040204"/>
              </a:rPr>
              <a:t>e</a:t>
            </a:r>
            <a:r>
              <a:rPr sz="4400" spc="-70" dirty="0" smtClean="0">
                <a:latin typeface="Microsoft JhengHei" panose="020B0604030504040204" charset="-120"/>
                <a:cs typeface="Microsoft JhengHei" panose="020B0604030504040204" charset="-120"/>
              </a:rPr>
              <a:t>到安</a:t>
            </a:r>
            <a:r>
              <a:rPr sz="4400" spc="-75" dirty="0" smtClean="0">
                <a:latin typeface="Microsoft JhengHei" panose="020B0604030504040204" charset="-120"/>
                <a:cs typeface="Microsoft JhengHei" panose="020B0604030504040204" charset="-120"/>
              </a:rPr>
              <a:t>装</a:t>
            </a:r>
            <a:r>
              <a:rPr sz="4400" spc="-70" dirty="0" smtClean="0">
                <a:latin typeface="Microsoft JhengHei" panose="020B0604030504040204" charset="-120"/>
                <a:cs typeface="Microsoft JhengHei" panose="020B0604030504040204" charset="-120"/>
              </a:rPr>
              <a:t>目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录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165" dirty="0" smtClean="0">
                <a:latin typeface="Tahoma" panose="020B0604030504040204"/>
                <a:cs typeface="Tahoma" panose="020B0604030504040204"/>
              </a:rPr>
              <a:t>20.</a:t>
            </a:r>
            <a:r>
              <a:rPr sz="4400" spc="-165" dirty="0" smtClean="0">
                <a:latin typeface="Microsoft JhengHei" panose="020B0604030504040204" charset="-120"/>
                <a:cs typeface="Microsoft JhengHei" panose="020B0604030504040204" charset="-120"/>
              </a:rPr>
              <a:t>运行</a:t>
            </a:r>
            <a:r>
              <a:rPr sz="4400" spc="-165" dirty="0" smtClean="0">
                <a:latin typeface="Tahoma" panose="020B0604030504040204"/>
                <a:cs typeface="Tahoma" panose="020B0604030504040204"/>
              </a:rPr>
              <a:t>ec</a:t>
            </a:r>
            <a:r>
              <a:rPr sz="4400" spc="-155" dirty="0" smtClean="0">
                <a:latin typeface="Tahoma" panose="020B0604030504040204"/>
                <a:cs typeface="Tahoma" panose="020B0604030504040204"/>
              </a:rPr>
              <a:t>li</a:t>
            </a:r>
            <a:r>
              <a:rPr sz="4400" spc="-165" dirty="0" smtClean="0">
                <a:latin typeface="Tahoma" panose="020B0604030504040204"/>
                <a:cs typeface="Tahoma" panose="020B0604030504040204"/>
              </a:rPr>
              <a:t>pse</a:t>
            </a:r>
            <a:r>
              <a:rPr sz="4400" spc="-155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145" dirty="0" smtClean="0">
                <a:latin typeface="Tahoma" panose="020B0604030504040204"/>
                <a:cs typeface="Tahoma" panose="020B0604030504040204"/>
              </a:rPr>
              <a:t>e</a:t>
            </a:r>
            <a:r>
              <a:rPr sz="4400" spc="-150" dirty="0" smtClean="0">
                <a:latin typeface="Tahoma" panose="020B0604030504040204"/>
                <a:cs typeface="Tahoma" panose="020B0604030504040204"/>
              </a:rPr>
              <a:t>x</a:t>
            </a:r>
            <a:r>
              <a:rPr sz="4400" spc="0" dirty="0" smtClean="0">
                <a:latin typeface="Tahoma" panose="020B0604030504040204"/>
                <a:cs typeface="Tahoma" panose="020B0604030504040204"/>
              </a:rPr>
              <a:t>e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240" dirty="0" smtClean="0">
                <a:latin typeface="Tahoma" panose="020B0604030504040204"/>
                <a:cs typeface="Tahoma" panose="020B0604030504040204"/>
              </a:rPr>
              <a:t>21</a:t>
            </a:r>
            <a:r>
              <a:rPr sz="4400" spc="-225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225" dirty="0" smtClean="0">
                <a:latin typeface="Microsoft JhengHei" panose="020B0604030504040204" charset="-120"/>
                <a:cs typeface="Microsoft JhengHei" panose="020B0604030504040204" charset="-120"/>
              </a:rPr>
              <a:t>选择项目默认的新建目录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9627" y="2482595"/>
            <a:ext cx="5952744" cy="3038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6700" y="2522855"/>
            <a:ext cx="6253480" cy="882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6945"/>
              </a:lnSpc>
            </a:pPr>
            <a:r>
              <a:rPr sz="6000" dirty="0" smtClean="0">
                <a:latin typeface="Microsoft JhengHei" panose="020B0604030504040204" charset="-120"/>
                <a:cs typeface="Microsoft JhengHei" panose="020B0604030504040204" charset="-120"/>
              </a:rPr>
              <a:t>机试</a:t>
            </a:r>
            <a:r>
              <a:rPr lang="zh-CN" sz="6000" dirty="0" smtClean="0">
                <a:latin typeface="Microsoft JhengHei" panose="020B0604030504040204" charset="-120"/>
                <a:cs typeface="Microsoft JhengHei" panose="020B0604030504040204" charset="-120"/>
              </a:rPr>
              <a:t>练习</a:t>
            </a:r>
            <a:r>
              <a:rPr sz="6000" dirty="0" smtClean="0">
                <a:latin typeface="Microsoft JhengHei" panose="020B0604030504040204" charset="-120"/>
                <a:cs typeface="Microsoft JhengHei" panose="020B0604030504040204" charset="-120"/>
              </a:rPr>
              <a:t>流程介绍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" y="0"/>
            <a:ext cx="15240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47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sz="4400" spc="-470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470" dirty="0" smtClean="0">
                <a:latin typeface="Microsoft JhengHei" panose="020B0604030504040204" charset="-120"/>
                <a:cs typeface="Microsoft JhengHei" panose="020B0604030504040204" charset="-120"/>
              </a:rPr>
              <a:t>登录</a:t>
            </a:r>
            <a:r>
              <a:rPr sz="4400" spc="-315" dirty="0" smtClean="0">
                <a:latin typeface="Lucida Sans Unicode" panose="020B0602030504020204"/>
                <a:cs typeface="Lucida Sans Unicode" panose="020B0602030504020204"/>
              </a:rPr>
              <a:t>Moo</a:t>
            </a:r>
            <a:r>
              <a:rPr sz="4400" spc="-320" dirty="0" smtClean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4400" spc="-315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320" dirty="0" smtClean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340" dirty="0" smtClean="0">
                <a:latin typeface="Lucida Sans Unicode" panose="020B0602030504020204"/>
                <a:cs typeface="Lucida Sans Unicode" panose="020B0602030504020204"/>
              </a:rPr>
              <a:t>st.</a:t>
            </a:r>
            <a:r>
              <a:rPr sz="4400" spc="-345" dirty="0" smtClean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400" spc="-320" dirty="0" smtClean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0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1765300"/>
            <a:ext cx="9834245" cy="44507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2.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点击</a:t>
            </a:r>
            <a:r>
              <a:rPr lang="zh-CN" altLang="en-US" sz="4400" spc="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班级</a:t>
            </a:r>
            <a:r>
              <a:rPr lang="en-US" altLang="zh-CN" sz="4400" spc="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-</a:t>
            </a:r>
            <a:r>
              <a:rPr lang="zh-CN" altLang="en-US" sz="4400" spc="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加入班级</a:t>
            </a:r>
          </a:p>
        </p:txBody>
      </p:sp>
      <p:pic>
        <p:nvPicPr>
          <p:cNvPr id="4" name="图片 3" descr="加入班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9700"/>
            <a:ext cx="1005840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3.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点</a:t>
            </a:r>
            <a:r>
              <a:rPr sz="4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击</a:t>
            </a:r>
            <a:r>
              <a:rPr lang="zh-CN" altLang="en-US" sz="4400" spc="-35" dirty="0" smtClean="0">
                <a:latin typeface="Lucida Sans Unicode" panose="020B0602030504020204"/>
                <a:ea typeface="宋体" panose="02010600030101010101" pitchFamily="2" charset="-122"/>
                <a:cs typeface="Lucida Sans Unicode" panose="020B0602030504020204"/>
              </a:rPr>
              <a:t>加入</a:t>
            </a:r>
            <a:r>
              <a:rPr sz="4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添加</a:t>
            </a:r>
            <a:r>
              <a:rPr lang="zh-CN" altLang="en-US" sz="4400" spc="-5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班级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" y="1793240"/>
            <a:ext cx="10100945" cy="37992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4.</a:t>
            </a:r>
            <a:r>
              <a:rPr lang="zh-CN" altLang="en-US" sz="4400" spc="-5" dirty="0" smtClean="0">
                <a:latin typeface="Lucida Sans Unicode" panose="020B0602030504020204"/>
                <a:ea typeface="宋体" panose="02010600030101010101" pitchFamily="2" charset="-122"/>
                <a:cs typeface="Lucida Sans Unicode" panose="020B0602030504020204"/>
              </a:rPr>
              <a:t>填入班级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编号</a:t>
            </a:r>
            <a:r>
              <a:rPr lang="en-US" altLang="en-US"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:</a:t>
            </a:r>
            <a:r>
              <a:rPr lang="en-US" altLang="en-US" sz="4400" spc="0" dirty="0" smtClean="0">
                <a:latin typeface="Lucida Sans Unicode" panose="020B0602030504020204"/>
                <a:cs typeface="Lucida Sans Unicode" panose="020B0602030504020204"/>
              </a:rPr>
              <a:t>533</a:t>
            </a:r>
            <a:r>
              <a:rPr lang="zh-CN" altLang="en-US" sz="4400" spc="0" dirty="0" smtClean="0">
                <a:latin typeface="Lucida Sans Unicode" panose="020B0602030504020204"/>
                <a:ea typeface="宋体" panose="02010600030101010101" pitchFamily="2" charset="-122"/>
                <a:cs typeface="Lucida Sans Unicode" panose="020B0602030504020204"/>
              </a:rPr>
              <a:t>教师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姓名</a:t>
            </a:r>
            <a:r>
              <a:rPr lang="en-US" altLang="en-US"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:</a:t>
            </a:r>
            <a:r>
              <a:rPr lang="en-US" altLang="en-US" sz="4000" spc="0" dirty="0" smtClean="0">
                <a:latin typeface="Microsoft JhengHei" panose="020B0604030504040204" charset="-120"/>
                <a:cs typeface="Microsoft JhengHei" panose="020B0604030504040204" charset="-120"/>
              </a:rPr>
              <a:t>MOOCTEST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2170430"/>
            <a:ext cx="10022840" cy="3573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5807" y="2522982"/>
            <a:ext cx="6121400" cy="882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6945"/>
              </a:lnSpc>
            </a:pPr>
            <a:r>
              <a:rPr sz="6000" dirty="0" smtClean="0">
                <a:latin typeface="Microsoft JhengHei" panose="020B0604030504040204" charset="-120"/>
                <a:cs typeface="Microsoft JhengHei" panose="020B0604030504040204" charset="-120"/>
              </a:rPr>
              <a:t>开发环境配置指南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" y="0"/>
            <a:ext cx="15240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5.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确认完成后</a:t>
            </a:r>
            <a:r>
              <a:rPr sz="4400" spc="-10" dirty="0" smtClean="0">
                <a:latin typeface="Microsoft JhengHei" panose="020B0604030504040204" charset="-120"/>
                <a:cs typeface="Microsoft JhengHei" panose="020B0604030504040204" charset="-120"/>
              </a:rPr>
              <a:t>即</a:t>
            </a:r>
            <a:r>
              <a:rPr sz="4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加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入</a:t>
            </a:r>
            <a:r>
              <a:rPr lang="zh-CN" altLang="en-US" sz="4400" spc="-5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机试班级</a:t>
            </a:r>
            <a:endParaRPr lang="zh-CN" altLang="en-US" sz="4400">
              <a:latin typeface="Microsoft JhengHei" panose="020B0604030504040204" charset="-120"/>
              <a:ea typeface="宋体" panose="02010600030101010101" pitchFamily="2" charset="-122"/>
              <a:cs typeface="Microsoft JhengHei" panose="020B060403050404020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10" y="2486025"/>
            <a:ext cx="916178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180" dirty="0" smtClean="0">
                <a:latin typeface="Lucida Sans Unicode" panose="020B0602030504020204"/>
                <a:cs typeface="Lucida Sans Unicode" panose="020B0602030504020204"/>
              </a:rPr>
              <a:t>6</a:t>
            </a:r>
            <a:r>
              <a:rPr sz="4400" spc="-175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175" dirty="0" smtClean="0">
                <a:latin typeface="Microsoft JhengHei" panose="020B0604030504040204" charset="-120"/>
                <a:cs typeface="Microsoft JhengHei" panose="020B0604030504040204" charset="-120"/>
              </a:rPr>
              <a:t>选</a:t>
            </a:r>
            <a:r>
              <a:rPr sz="4400" spc="-180" dirty="0" smtClean="0">
                <a:latin typeface="Microsoft JhengHei" panose="020B0604030504040204" charset="-120"/>
                <a:cs typeface="Microsoft JhengHei" panose="020B0604030504040204" charset="-120"/>
              </a:rPr>
              <a:t>择</a:t>
            </a:r>
            <a:r>
              <a:rPr lang="zh-CN" altLang="en-US" sz="4400" spc="-18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练习</a:t>
            </a:r>
            <a:r>
              <a:rPr lang="en-US" altLang="zh-CN" sz="4400" spc="-18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-</a:t>
            </a:r>
            <a:r>
              <a:rPr lang="zh-CN" altLang="en-US" sz="4400" spc="-18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参加练习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90" y="2240915"/>
            <a:ext cx="8745220" cy="23768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150" dirty="0" smtClean="0">
                <a:latin typeface="Lucida Sans Unicode" panose="020B0602030504020204"/>
                <a:cs typeface="Lucida Sans Unicode" panose="020B0602030504020204"/>
              </a:rPr>
              <a:t>7</a:t>
            </a:r>
            <a:r>
              <a:rPr sz="4400" spc="-145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lang="zh-CN" altLang="en-US" sz="4400" spc="-145" dirty="0" smtClean="0">
                <a:latin typeface="Lucida Sans Unicode" panose="020B0602030504020204"/>
                <a:ea typeface="宋体" panose="02010600030101010101" pitchFamily="2" charset="-122"/>
                <a:cs typeface="Lucida Sans Unicode" panose="020B0602030504020204"/>
              </a:rPr>
              <a:t>可以看到机试练习，点击进入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80" y="2404745"/>
            <a:ext cx="9259570" cy="20491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125" dirty="0" smtClean="0">
                <a:latin typeface="Lucida Sans Unicode" panose="020B0602030504020204"/>
                <a:cs typeface="Lucida Sans Unicode" panose="020B0602030504020204"/>
              </a:rPr>
              <a:t>8.</a:t>
            </a:r>
            <a:r>
              <a:rPr lang="zh-CN" altLang="en-US" sz="4400" spc="-12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点击查看详情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90" y="1405255"/>
            <a:ext cx="9228455" cy="40474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en-US" sz="4400" spc="-125" dirty="0" smtClean="0">
                <a:latin typeface="Lucida Sans Unicode" panose="020B0602030504020204"/>
                <a:cs typeface="Lucida Sans Unicode" panose="020B0602030504020204"/>
              </a:rPr>
              <a:t>9</a:t>
            </a:r>
            <a:r>
              <a:rPr sz="4400" spc="-125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lang="zh-CN" altLang="en-US" sz="4400" spc="-12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复制密钥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55" y="1253490"/>
            <a:ext cx="8134985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en-US" sz="4400" spc="-229" dirty="0" smtClean="0">
                <a:latin typeface="Lucida Sans Unicode" panose="020B0602030504020204"/>
                <a:cs typeface="Lucida Sans Unicode" panose="020B0602030504020204"/>
              </a:rPr>
              <a:t>10</a:t>
            </a:r>
            <a:r>
              <a:rPr sz="4400" spc="-225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225" dirty="0" smtClean="0">
                <a:latin typeface="Microsoft JhengHei" panose="020B0604030504040204" charset="-120"/>
                <a:cs typeface="Microsoft JhengHei" panose="020B0604030504040204" charset="-120"/>
              </a:rPr>
              <a:t>打开安装</a:t>
            </a:r>
            <a:r>
              <a:rPr sz="4400" spc="-229" dirty="0" smtClean="0">
                <a:latin typeface="Microsoft JhengHei" panose="020B0604030504040204" charset="-120"/>
                <a:cs typeface="Microsoft JhengHei" panose="020B0604030504040204" charset="-120"/>
              </a:rPr>
              <a:t>有</a:t>
            </a:r>
            <a:r>
              <a:rPr sz="4400" spc="-229" dirty="0" smtClean="0">
                <a:latin typeface="Lucida Sans Unicode" panose="020B0602030504020204"/>
                <a:cs typeface="Lucida Sans Unicode" panose="020B0602030504020204"/>
              </a:rPr>
              <a:t>Mooc</a:t>
            </a:r>
            <a:r>
              <a:rPr sz="4400" spc="-225" dirty="0" smtClean="0">
                <a:latin typeface="Lucida Sans Unicode" panose="020B0602030504020204"/>
                <a:cs typeface="Lucida Sans Unicode" panose="020B0602030504020204"/>
              </a:rPr>
              <a:t>te</a:t>
            </a:r>
            <a:r>
              <a:rPr sz="4400" spc="-254" dirty="0" smtClean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220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25" dirty="0" smtClean="0">
                <a:latin typeface="Microsoft JhengHei" panose="020B0604030504040204" charset="-120"/>
                <a:cs typeface="Microsoft JhengHei" panose="020B0604030504040204" charset="-120"/>
              </a:rPr>
              <a:t>插件的</a:t>
            </a:r>
            <a:r>
              <a:rPr sz="4400" spc="-250" dirty="0" smtClean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229" dirty="0" smtClean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4400" spc="-225" dirty="0" smtClean="0"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4400" spc="-229" dirty="0" smtClean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54" dirty="0" smtClean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0" dirty="0" smtClean="0"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1676400"/>
            <a:ext cx="8001000" cy="4500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47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lang="en-US" altLang="en-US" sz="4400" spc="-47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sz="4400" spc="-470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470" dirty="0" smtClean="0">
                <a:latin typeface="Microsoft JhengHei" panose="020B0604030504040204" charset="-120"/>
                <a:cs typeface="Microsoft JhengHei" panose="020B0604030504040204" charset="-120"/>
              </a:rPr>
              <a:t>在插件中</a:t>
            </a:r>
            <a:r>
              <a:rPr sz="4400" spc="-480" dirty="0" smtClean="0">
                <a:latin typeface="Microsoft JhengHei" panose="020B0604030504040204" charset="-120"/>
                <a:cs typeface="Microsoft JhengHei" panose="020B0604030504040204" charset="-120"/>
              </a:rPr>
              <a:t>选</a:t>
            </a:r>
            <a:r>
              <a:rPr sz="4400" spc="-470" dirty="0" smtClean="0">
                <a:latin typeface="Microsoft JhengHei" panose="020B0604030504040204" charset="-120"/>
                <a:cs typeface="Microsoft JhengHei" panose="020B0604030504040204" charset="-120"/>
              </a:rPr>
              <a:t>择</a:t>
            </a:r>
            <a:r>
              <a:rPr sz="4400" spc="-315" dirty="0" smtClean="0">
                <a:latin typeface="Lucida Sans Unicode" panose="020B0602030504020204"/>
                <a:cs typeface="Lucida Sans Unicode" panose="020B0602030504020204"/>
              </a:rPr>
              <a:t>Lo</a:t>
            </a:r>
            <a:r>
              <a:rPr sz="4400" spc="-345" dirty="0" smtClean="0"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4400" spc="-405" dirty="0" smtClean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400" spc="-10" dirty="0" smtClean="0">
                <a:latin typeface="Microsoft JhengHei" panose="020B0604030504040204" charset="-120"/>
                <a:cs typeface="Microsoft JhengHei" panose="020B0604030504040204" charset="-120"/>
              </a:rPr>
              <a:t>选项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0072" y="1600200"/>
            <a:ext cx="7991856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47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lang="en-US" altLang="en-US" sz="4400" spc="-475" dirty="0" smtClean="0">
                <a:latin typeface="Lucida Sans Unicode" panose="020B0602030504020204"/>
                <a:cs typeface="Lucida Sans Unicode" panose="020B0602030504020204"/>
              </a:rPr>
              <a:t>2</a:t>
            </a:r>
            <a:r>
              <a:rPr sz="4400" spc="-470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470" dirty="0" smtClean="0">
                <a:latin typeface="Microsoft JhengHei" panose="020B0604030504040204" charset="-120"/>
                <a:cs typeface="Microsoft JhengHei" panose="020B0604030504040204" charset="-120"/>
              </a:rPr>
              <a:t>提示清空工作空间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1752600"/>
            <a:ext cx="7924800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12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lang="en-US" altLang="en-US" sz="4400" spc="-130" dirty="0" smtClean="0">
                <a:latin typeface="Lucida Sans Unicode" panose="020B0602030504020204"/>
                <a:cs typeface="Lucida Sans Unicode" panose="020B0602030504020204"/>
              </a:rPr>
              <a:t>3</a:t>
            </a:r>
            <a:r>
              <a:rPr sz="4400" spc="-125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lang="zh-CN" altLang="en-US" sz="4400" spc="-125" dirty="0" smtClean="0">
                <a:latin typeface="Lucida Sans Unicode" panose="020B0602030504020204"/>
                <a:ea typeface="宋体" panose="02010600030101010101" pitchFamily="2" charset="-122"/>
                <a:cs typeface="Lucida Sans Unicode" panose="020B0602030504020204"/>
              </a:rPr>
              <a:t>粘贴</a:t>
            </a:r>
            <a:r>
              <a:rPr lang="zh-CN" altLang="en-US" sz="4400" spc="-12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密钥作为登录密码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0645" y="1752599"/>
            <a:ext cx="7950707" cy="4472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490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lang="en-US" altLang="en-US" sz="4400" spc="-490" dirty="0" smtClean="0">
                <a:latin typeface="Lucida Sans Unicode" panose="020B0602030504020204"/>
                <a:cs typeface="Lucida Sans Unicode" panose="020B0602030504020204"/>
              </a:rPr>
              <a:t>4</a:t>
            </a:r>
            <a:r>
              <a:rPr sz="4400" spc="-490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484" dirty="0" smtClean="0">
                <a:latin typeface="Microsoft JhengHei" panose="020B0604030504040204" charset="-120"/>
                <a:cs typeface="Microsoft JhengHei" panose="020B0604030504040204" charset="-120"/>
              </a:rPr>
              <a:t>登录</a:t>
            </a:r>
            <a:r>
              <a:rPr sz="4400" spc="-480" dirty="0" smtClean="0">
                <a:latin typeface="Microsoft JhengHei" panose="020B0604030504040204" charset="-120"/>
                <a:cs typeface="Microsoft JhengHei" panose="020B0604030504040204" charset="-120"/>
              </a:rPr>
              <a:t>成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功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1981200"/>
            <a:ext cx="7924800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90" dirty="0" smtClean="0">
                <a:latin typeface="Tahoma" panose="020B0604030504040204"/>
                <a:cs typeface="Tahoma" panose="020B0604030504040204"/>
              </a:rPr>
              <a:t>1.</a:t>
            </a:r>
            <a:r>
              <a:rPr sz="4400" spc="-90" dirty="0" smtClean="0">
                <a:latin typeface="Microsoft JhengHei" panose="020B0604030504040204" charset="-120"/>
                <a:cs typeface="Microsoft JhengHei" panose="020B0604030504040204" charset="-120"/>
              </a:rPr>
              <a:t>登录慕测官</a:t>
            </a:r>
            <a:r>
              <a:rPr sz="4400" spc="-80" dirty="0" smtClean="0">
                <a:latin typeface="Microsoft JhengHei" panose="020B0604030504040204" charset="-120"/>
                <a:cs typeface="Microsoft JhengHei" panose="020B0604030504040204" charset="-120"/>
              </a:rPr>
              <a:t>网</a:t>
            </a:r>
            <a:r>
              <a:rPr sz="4400" spc="-70" dirty="0" smtClean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lang="zh-CN" altLang="en-US" sz="4400" spc="-65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选择注册</a:t>
            </a:r>
            <a:endParaRPr lang="zh-CN" altLang="en-US" sz="4400">
              <a:latin typeface="Microsoft JhengHei" panose="020B0604030504040204" charset="-120"/>
              <a:ea typeface="宋体" panose="02010600030101010101" pitchFamily="2" charset="-122"/>
              <a:cs typeface="Microsoft JhengHei" panose="020B0604030504040204" charset="-120"/>
            </a:endParaRPr>
          </a:p>
        </p:txBody>
      </p:sp>
      <p:pic>
        <p:nvPicPr>
          <p:cNvPr id="4" name="图片 3" descr="1官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35" y="1566545"/>
            <a:ext cx="9143365" cy="41382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lang="en-US" altLang="en-US" sz="4400" spc="-265" dirty="0" smtClean="0">
                <a:latin typeface="Lucida Sans Unicode" panose="020B0602030504020204"/>
                <a:cs typeface="Lucida Sans Unicode" panose="020B0602030504020204"/>
              </a:rPr>
              <a:t>5</a:t>
            </a:r>
            <a:r>
              <a:rPr sz="4400" spc="-260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260" dirty="0" smtClean="0">
                <a:latin typeface="Microsoft JhengHei" panose="020B0604030504040204" charset="-120"/>
                <a:cs typeface="Microsoft JhengHei" panose="020B0604030504040204" charset="-120"/>
              </a:rPr>
              <a:t>选择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Mooc</a:t>
            </a:r>
            <a:r>
              <a:rPr sz="4400" spc="-260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285" dirty="0" smtClean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0" dirty="0" smtClean="0">
                <a:latin typeface="Lucida Sans Unicode" panose="020B0602030504020204"/>
                <a:cs typeface="Lucida Sans Unicode" panose="020B0602030504020204"/>
              </a:rPr>
              <a:t>-D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95" dirty="0" smtClean="0">
                <a:latin typeface="Lucida Sans Unicode" panose="020B0602030504020204"/>
                <a:cs typeface="Lucida Sans Unicode" panose="020B0602030504020204"/>
              </a:rPr>
              <a:t>wnl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60" dirty="0" smtClean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60" dirty="0" smtClean="0">
                <a:latin typeface="Microsoft JhengHei" panose="020B0604030504040204" charset="-120"/>
                <a:cs typeface="Microsoft JhengHei" panose="020B0604030504040204" charset="-120"/>
              </a:rPr>
              <a:t>下载试题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7454" y="1524000"/>
            <a:ext cx="8737092" cy="491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194" y="236219"/>
            <a:ext cx="10325100" cy="1351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5510"/>
              </a:lnSpc>
            </a:pPr>
            <a:r>
              <a:rPr sz="4400" spc="-220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lang="en-US" sz="4400" spc="-220" dirty="0" smtClean="0">
                <a:latin typeface="Lucida Sans Unicode" panose="020B0602030504020204"/>
                <a:cs typeface="Lucida Sans Unicode" panose="020B0602030504020204"/>
              </a:rPr>
              <a:t>6</a:t>
            </a:r>
            <a:r>
              <a:rPr sz="4400" spc="-220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260" dirty="0" smtClean="0">
                <a:latin typeface="Microsoft JhengHei" panose="020B0604030504040204" charset="-120"/>
                <a:cs typeface="Microsoft JhengHei" panose="020B0604030504040204" charset="-120"/>
              </a:rPr>
              <a:t>编写完成</a:t>
            </a:r>
            <a:r>
              <a:rPr sz="4400" spc="-265" dirty="0" smtClean="0">
                <a:latin typeface="Microsoft JhengHei" panose="020B0604030504040204" charset="-120"/>
                <a:cs typeface="Microsoft JhengHei" panose="020B0604030504040204" charset="-120"/>
              </a:rPr>
              <a:t>后，</a:t>
            </a:r>
            <a:r>
              <a:rPr sz="4400" spc="-254" dirty="0" smtClean="0">
                <a:latin typeface="Microsoft JhengHei" panose="020B0604030504040204" charset="-120"/>
                <a:cs typeface="Microsoft JhengHei" panose="020B0604030504040204" charset="-120"/>
              </a:rPr>
              <a:t>选</a:t>
            </a:r>
            <a:r>
              <a:rPr sz="4400" spc="-260" dirty="0" smtClean="0">
                <a:latin typeface="Microsoft JhengHei" panose="020B0604030504040204" charset="-120"/>
                <a:cs typeface="Microsoft JhengHei" panose="020B0604030504040204" charset="-120"/>
              </a:rPr>
              <a:t>择</a:t>
            </a:r>
            <a:r>
              <a:rPr sz="4400" spc="-254" dirty="0" smtClean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4400" spc="-250" dirty="0" smtClean="0">
                <a:latin typeface="Lucida Sans Unicode" panose="020B0602030504020204"/>
                <a:cs typeface="Lucida Sans Unicode" panose="020B0602030504020204"/>
              </a:rPr>
              <a:t>oo</a:t>
            </a:r>
            <a:r>
              <a:rPr sz="4400" spc="-240" dirty="0" smtClean="0">
                <a:latin typeface="Lucida Sans Unicode" panose="020B0602030504020204"/>
                <a:cs typeface="Lucida Sans Unicode" panose="020B0602030504020204"/>
              </a:rPr>
              <a:t>cT</a:t>
            </a:r>
            <a:r>
              <a:rPr sz="4400" spc="-245" dirty="0" smtClean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235" dirty="0" smtClean="0">
                <a:latin typeface="Lucida Sans Unicode" panose="020B0602030504020204"/>
                <a:cs typeface="Lucida Sans Unicode" panose="020B0602030504020204"/>
              </a:rPr>
              <a:t>st-</a:t>
            </a:r>
            <a:r>
              <a:rPr sz="4400" spc="-250" dirty="0" smtClean="0">
                <a:latin typeface="Lucida Sans Unicode" panose="020B0602030504020204"/>
                <a:cs typeface="Lucida Sans Unicode" panose="020B0602030504020204"/>
              </a:rPr>
              <a:t>Ru</a:t>
            </a:r>
            <a:r>
              <a:rPr sz="4400" spc="-245" dirty="0" smtClean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400" spc="-265" dirty="0" smtClean="0">
                <a:latin typeface="Microsoft JhengHei" panose="020B0604030504040204" charset="-120"/>
                <a:cs typeface="Microsoft JhengHei" panose="020B0604030504040204" charset="-120"/>
              </a:rPr>
              <a:t>进行运</a:t>
            </a:r>
            <a:r>
              <a:rPr sz="4400" spc="-235" dirty="0" smtClean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4400" spc="-55" dirty="0" smtClean="0">
                <a:latin typeface="Microsoft JhengHei" panose="020B0604030504040204" charset="-120"/>
                <a:cs typeface="Microsoft JhengHei" panose="020B0604030504040204" charset="-120"/>
              </a:rPr>
              <a:t>行并打分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5970" y="1602486"/>
            <a:ext cx="8090916" cy="455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194" y="236219"/>
            <a:ext cx="9972675" cy="1351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5510"/>
              </a:lnSpc>
            </a:pPr>
            <a:r>
              <a:rPr sz="4400" spc="-24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lang="en-US" sz="4400" spc="-245" dirty="0" smtClean="0">
                <a:latin typeface="Lucida Sans Unicode" panose="020B0602030504020204"/>
                <a:cs typeface="Lucida Sans Unicode" panose="020B0602030504020204"/>
              </a:rPr>
              <a:t>7</a:t>
            </a:r>
            <a:r>
              <a:rPr sz="4400" spc="-240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285" dirty="0" smtClean="0">
                <a:latin typeface="Microsoft JhengHei" panose="020B0604030504040204" charset="-120"/>
                <a:cs typeface="Microsoft JhengHei" panose="020B0604030504040204" charset="-120"/>
              </a:rPr>
              <a:t>编程过程</a:t>
            </a:r>
            <a:r>
              <a:rPr sz="4400" spc="-295" dirty="0" smtClean="0">
                <a:latin typeface="Microsoft JhengHei" panose="020B0604030504040204" charset="-120"/>
                <a:cs typeface="Microsoft JhengHei" panose="020B0604030504040204" charset="-120"/>
              </a:rPr>
              <a:t>中</a:t>
            </a:r>
            <a:r>
              <a:rPr sz="4400" spc="-285" dirty="0" smtClean="0">
                <a:latin typeface="Microsoft JhengHei" panose="020B0604030504040204" charset="-120"/>
                <a:cs typeface="Microsoft JhengHei" panose="020B0604030504040204" charset="-120"/>
              </a:rPr>
              <a:t>，选择</a:t>
            </a:r>
            <a:r>
              <a:rPr sz="4400" spc="-280" dirty="0" smtClean="0">
                <a:latin typeface="Lucida Sans Unicode" panose="020B0602030504020204"/>
                <a:cs typeface="Lucida Sans Unicode" panose="020B0602030504020204"/>
              </a:rPr>
              <a:t>Moo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cT</a:t>
            </a:r>
            <a:r>
              <a:rPr sz="4400" spc="-270" dirty="0" smtClean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250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-Sub</a:t>
            </a:r>
            <a:r>
              <a:rPr sz="4400" spc="-285" dirty="0" smtClean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4400" spc="-250" dirty="0" smtClean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进</a:t>
            </a:r>
            <a:r>
              <a:rPr sz="4400" spc="-15" dirty="0" smtClean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4400" spc="-55" dirty="0" smtClean="0">
                <a:latin typeface="Microsoft JhengHei" panose="020B0604030504040204" charset="-120"/>
                <a:cs typeface="Microsoft JhengHei" panose="020B0604030504040204" charset="-120"/>
              </a:rPr>
              <a:t>行成绩</a:t>
            </a:r>
            <a:r>
              <a:rPr sz="4400" spc="-50" dirty="0" smtClean="0">
                <a:latin typeface="Microsoft JhengHei" panose="020B0604030504040204" charset="-120"/>
                <a:cs typeface="Microsoft JhengHei" panose="020B0604030504040204" charset="-120"/>
              </a:rPr>
              <a:t>上</a:t>
            </a:r>
            <a:r>
              <a:rPr sz="4400" spc="-55" dirty="0" smtClean="0">
                <a:latin typeface="Microsoft JhengHei" panose="020B0604030504040204" charset="-120"/>
                <a:cs typeface="Microsoft JhengHei" panose="020B0604030504040204" charset="-120"/>
              </a:rPr>
              <a:t>传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（学生可多次重复提交）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5272" y="1828800"/>
            <a:ext cx="8196071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92176"/>
            <a:ext cx="9973310" cy="1430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5860"/>
              </a:lnSpc>
            </a:pPr>
            <a:r>
              <a:rPr sz="4400" spc="-24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lang="en-US" sz="4400" spc="-245" dirty="0" smtClean="0">
                <a:latin typeface="Lucida Sans Unicode" panose="020B0602030504020204"/>
                <a:cs typeface="Lucida Sans Unicode" panose="020B0602030504020204"/>
              </a:rPr>
              <a:t>8</a:t>
            </a:r>
            <a:r>
              <a:rPr sz="4400" spc="-240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285" dirty="0" smtClean="0">
                <a:latin typeface="Microsoft JhengHei" panose="020B0604030504040204" charset="-120"/>
                <a:cs typeface="Microsoft JhengHei" panose="020B0604030504040204" charset="-120"/>
              </a:rPr>
              <a:t>编程过程</a:t>
            </a:r>
            <a:r>
              <a:rPr sz="4400" spc="-295" dirty="0" smtClean="0">
                <a:latin typeface="Microsoft JhengHei" panose="020B0604030504040204" charset="-120"/>
                <a:cs typeface="Microsoft JhengHei" panose="020B0604030504040204" charset="-120"/>
              </a:rPr>
              <a:t>中</a:t>
            </a:r>
            <a:r>
              <a:rPr sz="4400" spc="-285" dirty="0" smtClean="0">
                <a:latin typeface="Microsoft JhengHei" panose="020B0604030504040204" charset="-120"/>
                <a:cs typeface="Microsoft JhengHei" panose="020B0604030504040204" charset="-120"/>
              </a:rPr>
              <a:t>，选择</a:t>
            </a:r>
            <a:r>
              <a:rPr sz="4400" spc="-280" dirty="0" smtClean="0">
                <a:latin typeface="Lucida Sans Unicode" panose="020B0602030504020204"/>
                <a:cs typeface="Lucida Sans Unicode" panose="020B0602030504020204"/>
              </a:rPr>
              <a:t>Moo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cT</a:t>
            </a:r>
            <a:r>
              <a:rPr sz="4400" spc="-270" dirty="0" smtClean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250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65" dirty="0" smtClean="0"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4400" spc="-240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50" dirty="0" smtClean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4400" spc="-270" dirty="0" smtClean="0">
                <a:latin typeface="Lucida Sans Unicode" panose="020B0602030504020204"/>
                <a:cs typeface="Lucida Sans Unicode" panose="020B0602030504020204"/>
              </a:rPr>
              <a:t>mi</a:t>
            </a:r>
            <a:r>
              <a:rPr sz="4400" spc="-275" dirty="0" smtClean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400" spc="-270" dirty="0" smtClean="0"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查</a:t>
            </a:r>
            <a:r>
              <a:rPr sz="4400" spc="-15" dirty="0" smtClean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4400" spc="-285" dirty="0" smtClean="0">
                <a:latin typeface="Microsoft JhengHei" panose="020B0604030504040204" charset="-120"/>
                <a:cs typeface="Microsoft JhengHei" panose="020B0604030504040204" charset="-120"/>
              </a:rPr>
              <a:t>看倒计时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6845" y="1828800"/>
            <a:ext cx="7798308" cy="438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79729"/>
            <a:ext cx="10055860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lang="en-US" sz="4400" spc="-5" dirty="0" smtClean="0">
                <a:latin typeface="Lucida Sans Unicode" panose="020B0602030504020204"/>
                <a:cs typeface="Lucida Sans Unicode" panose="020B0602030504020204"/>
              </a:rPr>
              <a:t>9</a:t>
            </a: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通</a:t>
            </a:r>
            <a:r>
              <a:rPr sz="4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过</a:t>
            </a:r>
            <a:r>
              <a:rPr sz="4400" spc="0" dirty="0" smtClean="0">
                <a:latin typeface="Lucida Sans Unicode" panose="020B0602030504020204"/>
                <a:cs typeface="Lucida Sans Unicode" panose="020B0602030504020204"/>
              </a:rPr>
              <a:t>Mooctes</a:t>
            </a:r>
            <a:r>
              <a:rPr sz="4400" spc="-15" dirty="0" smtClean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35" dirty="0" smtClean="0"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4400" spc="-30" dirty="0" smtClean="0">
                <a:latin typeface="Lucida Sans Unicode" panose="020B0602030504020204"/>
                <a:cs typeface="Lucida Sans Unicode" panose="020B0602030504020204"/>
              </a:rPr>
              <a:t>Logout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进行注销操作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1752600"/>
            <a:ext cx="8001000" cy="4500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6700" y="2522855"/>
            <a:ext cx="6253480" cy="882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6945"/>
              </a:lnSpc>
            </a:pPr>
            <a:r>
              <a:rPr sz="6000" dirty="0" smtClean="0">
                <a:latin typeface="Microsoft JhengHei" panose="020B0604030504040204" charset="-120"/>
                <a:cs typeface="Microsoft JhengHei" panose="020B0604030504040204" charset="-120"/>
              </a:rPr>
              <a:t>机试</a:t>
            </a:r>
            <a:r>
              <a:rPr lang="zh-CN" sz="6000" dirty="0" smtClean="0">
                <a:latin typeface="Microsoft JhengHei" panose="020B0604030504040204" charset="-120"/>
                <a:cs typeface="Microsoft JhengHei" panose="020B0604030504040204" charset="-120"/>
              </a:rPr>
              <a:t>正式</a:t>
            </a:r>
            <a:r>
              <a:rPr sz="6000" dirty="0" smtClean="0">
                <a:latin typeface="Microsoft JhengHei" panose="020B0604030504040204" charset="-120"/>
                <a:cs typeface="Microsoft JhengHei" panose="020B0604030504040204" charset="-120"/>
              </a:rPr>
              <a:t>流程介绍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" y="0"/>
            <a:ext cx="15240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475" dirty="0" smtClean="0"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sz="4400" spc="-470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470" dirty="0" smtClean="0">
                <a:latin typeface="Microsoft JhengHei" panose="020B0604030504040204" charset="-120"/>
                <a:cs typeface="Microsoft JhengHei" panose="020B0604030504040204" charset="-120"/>
              </a:rPr>
              <a:t>登录</a:t>
            </a:r>
            <a:r>
              <a:rPr lang="en-US" altLang="en-US" sz="4400" spc="-315" dirty="0" smtClean="0">
                <a:latin typeface="Lucida Sans Unicode" panose="020B0602030504020204"/>
                <a:cs typeface="Lucida Sans Unicode" panose="020B0602030504020204"/>
              </a:rPr>
              <a:t>219.219.113.232</a:t>
            </a:r>
            <a:r>
              <a:rPr lang="zh-CN" altLang="en-US" sz="4400" spc="-315" dirty="0" smtClean="0">
                <a:latin typeface="Lucida Sans Unicode" panose="020B0602030504020204"/>
                <a:ea typeface="宋体" panose="02010600030101010101" pitchFamily="2" charset="-122"/>
                <a:cs typeface="Lucida Sans Unicode" panose="020B0602030504020204"/>
              </a:rPr>
              <a:t>（考试为内网环境）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1409065"/>
            <a:ext cx="10036175" cy="454787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2.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点击</a:t>
            </a:r>
            <a:r>
              <a:rPr lang="zh-CN" altLang="en-US" sz="4400" spc="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班级</a:t>
            </a:r>
            <a:r>
              <a:rPr lang="en-US" altLang="zh-CN" sz="4400" spc="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-</a:t>
            </a:r>
            <a:r>
              <a:rPr lang="zh-CN" altLang="en-US" sz="4400" spc="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加入班级</a:t>
            </a:r>
          </a:p>
        </p:txBody>
      </p:sp>
      <p:pic>
        <p:nvPicPr>
          <p:cNvPr id="4" name="图片 3" descr="加入班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9700"/>
            <a:ext cx="1005840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3.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点</a:t>
            </a:r>
            <a:r>
              <a:rPr sz="4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击</a:t>
            </a:r>
            <a:r>
              <a:rPr lang="zh-CN" altLang="en-US" sz="4400" spc="-35" dirty="0" smtClean="0">
                <a:latin typeface="Lucida Sans Unicode" panose="020B0602030504020204"/>
                <a:ea typeface="宋体" panose="02010600030101010101" pitchFamily="2" charset="-122"/>
                <a:cs typeface="Lucida Sans Unicode" panose="020B0602030504020204"/>
              </a:rPr>
              <a:t>加入</a:t>
            </a:r>
            <a:r>
              <a:rPr sz="4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添加</a:t>
            </a:r>
            <a:r>
              <a:rPr lang="zh-CN" altLang="en-US" sz="4400" spc="-5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班级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" y="1793240"/>
            <a:ext cx="10100945" cy="379920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4.</a:t>
            </a:r>
            <a:r>
              <a:rPr lang="zh-CN" altLang="en-US" sz="4400" spc="-5" dirty="0" smtClean="0">
                <a:latin typeface="Lucida Sans Unicode" panose="020B0602030504020204"/>
                <a:ea typeface="宋体" panose="02010600030101010101" pitchFamily="2" charset="-122"/>
                <a:cs typeface="Lucida Sans Unicode" panose="020B0602030504020204"/>
              </a:rPr>
              <a:t>填入班级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编号</a:t>
            </a:r>
            <a:r>
              <a:rPr lang="en-US" altLang="en-US"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:</a:t>
            </a:r>
            <a:r>
              <a:rPr lang="en-US" altLang="en-US" sz="4400" spc="0" dirty="0" smtClean="0">
                <a:latin typeface="Lucida Sans Unicode" panose="020B0602030504020204"/>
                <a:cs typeface="Lucida Sans Unicode" panose="020B0602030504020204"/>
              </a:rPr>
              <a:t>2</a:t>
            </a:r>
            <a:r>
              <a:rPr lang="zh-CN" altLang="en-US" sz="4400" spc="0" dirty="0" smtClean="0">
                <a:latin typeface="Lucida Sans Unicode" panose="020B0602030504020204"/>
                <a:ea typeface="宋体" panose="02010600030101010101" pitchFamily="2" charset="-122"/>
                <a:cs typeface="Lucida Sans Unicode" panose="020B0602030504020204"/>
              </a:rPr>
              <a:t>教师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姓名</a:t>
            </a:r>
            <a:r>
              <a:rPr lang="en-US" altLang="en-US"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:</a:t>
            </a:r>
            <a:r>
              <a:rPr lang="en-US" altLang="en-US" sz="4000" spc="0" dirty="0" smtClean="0">
                <a:latin typeface="Microsoft JhengHei" panose="020B0604030504040204" charset="-120"/>
                <a:cs typeface="Microsoft JhengHei" panose="020B0604030504040204" charset="-120"/>
              </a:rPr>
              <a:t>NJU_Software</a:t>
            </a:r>
          </a:p>
        </p:txBody>
      </p:sp>
      <p:pic>
        <p:nvPicPr>
          <p:cNvPr id="3" name="图片 2" descr="QQ截图201803051726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15" y="1932940"/>
            <a:ext cx="5753735" cy="2991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lang="en-US" altLang="en-US" sz="4400" spc="-90" dirty="0" smtClean="0">
                <a:latin typeface="Tahoma" panose="020B0604030504040204"/>
                <a:cs typeface="Tahoma" panose="020B0604030504040204"/>
              </a:rPr>
              <a:t>2</a:t>
            </a:r>
            <a:r>
              <a:rPr sz="4400" spc="-90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lang="zh-CN" altLang="en-US" sz="4400" spc="-9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完成注册</a:t>
            </a:r>
            <a:endParaRPr lang="zh-CN" altLang="en-US" sz="4400">
              <a:latin typeface="Microsoft JhengHei" panose="020B0604030504040204" charset="-120"/>
              <a:ea typeface="宋体" panose="02010600030101010101" pitchFamily="2" charset="-122"/>
              <a:cs typeface="Microsoft JhengHei" panose="020B0604030504040204" charset="-120"/>
            </a:endParaRPr>
          </a:p>
        </p:txBody>
      </p:sp>
      <p:pic>
        <p:nvPicPr>
          <p:cNvPr id="5" name="图片 4" descr="2注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1670685"/>
            <a:ext cx="10057765" cy="407543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 smtClean="0">
                <a:latin typeface="Lucida Sans Unicode" panose="020B0602030504020204"/>
                <a:cs typeface="Lucida Sans Unicode" panose="020B0602030504020204"/>
              </a:rPr>
              <a:t>5.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确认完成后</a:t>
            </a:r>
            <a:r>
              <a:rPr sz="4400" spc="-10" dirty="0" smtClean="0">
                <a:latin typeface="Microsoft JhengHei" panose="020B0604030504040204" charset="-120"/>
                <a:cs typeface="Microsoft JhengHei" panose="020B0604030504040204" charset="-120"/>
              </a:rPr>
              <a:t>即</a:t>
            </a:r>
            <a:r>
              <a:rPr sz="4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加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入</a:t>
            </a:r>
            <a:r>
              <a:rPr lang="zh-CN" altLang="en-US" sz="4400" spc="-5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机试班级</a:t>
            </a:r>
            <a:endParaRPr lang="zh-CN" altLang="en-US" sz="4400">
              <a:latin typeface="Microsoft JhengHei" panose="020B0604030504040204" charset="-120"/>
              <a:ea typeface="宋体" panose="02010600030101010101" pitchFamily="2" charset="-122"/>
              <a:cs typeface="Microsoft JhengHei" panose="020B060403050404020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10" y="2486025"/>
            <a:ext cx="916178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180" dirty="0" smtClean="0">
                <a:latin typeface="Lucida Sans Unicode" panose="020B0602030504020204"/>
                <a:cs typeface="Lucida Sans Unicode" panose="020B0602030504020204"/>
              </a:rPr>
              <a:t>6</a:t>
            </a:r>
            <a:r>
              <a:rPr sz="4400" spc="-175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4400" spc="-175" dirty="0" smtClean="0">
                <a:latin typeface="Microsoft JhengHei" panose="020B0604030504040204" charset="-120"/>
                <a:cs typeface="Microsoft JhengHei" panose="020B0604030504040204" charset="-120"/>
              </a:rPr>
              <a:t>选</a:t>
            </a:r>
            <a:r>
              <a:rPr sz="4400" spc="-180" dirty="0" smtClean="0">
                <a:latin typeface="Microsoft JhengHei" panose="020B0604030504040204" charset="-120"/>
                <a:cs typeface="Microsoft JhengHei" panose="020B0604030504040204" charset="-120"/>
              </a:rPr>
              <a:t>择</a:t>
            </a:r>
            <a:r>
              <a:rPr lang="zh-CN" altLang="en-US" sz="4400" spc="-18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考试</a:t>
            </a:r>
            <a:r>
              <a:rPr lang="en-US" altLang="zh-CN" sz="4400" spc="-18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-</a:t>
            </a:r>
            <a:r>
              <a:rPr lang="zh-CN" altLang="en-US" sz="4400" spc="-18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参加考试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90" y="1885315"/>
            <a:ext cx="9023985" cy="339280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en-US" sz="4400" spc="-180" dirty="0" smtClean="0">
                <a:latin typeface="Lucida Sans Unicode" panose="020B0602030504020204"/>
                <a:cs typeface="Lucida Sans Unicode" panose="020B0602030504020204"/>
              </a:rPr>
              <a:t>7</a:t>
            </a:r>
            <a:r>
              <a:rPr sz="4400" spc="-175" dirty="0" smtClean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lang="zh-CN" altLang="en-US" sz="4400" spc="-175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备注</a:t>
            </a:r>
            <a:endParaRPr lang="zh-CN" altLang="en-US" sz="4400" spc="-180" dirty="0" smtClean="0">
              <a:latin typeface="Microsoft JhengHei" panose="020B0604030504040204" charset="-120"/>
              <a:ea typeface="宋体" panose="02010600030101010101" pitchFamily="2" charset="-122"/>
              <a:cs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940" y="1451610"/>
            <a:ext cx="10271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2000"/>
              <a:t>正式考试会在机试当天通过内网系统发布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sz="2000"/>
              <a:t>参见考试的后续步骤</a:t>
            </a:r>
            <a:r>
              <a:rPr lang="zh-CN" altLang="en-US" sz="2000"/>
              <a:t>，正式考试和练习相同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lang="en-US" altLang="en-US" sz="4400" spc="-90" dirty="0" smtClean="0">
                <a:latin typeface="Tahoma" panose="020B0604030504040204"/>
                <a:cs typeface="Tahoma" panose="020B0604030504040204"/>
              </a:rPr>
              <a:t>3</a:t>
            </a:r>
            <a:r>
              <a:rPr sz="4400" spc="-90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lang="zh-CN" altLang="en-US" sz="4400" spc="-90" dirty="0" smtClean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注册完成，登入系统，选择工具下载</a:t>
            </a:r>
          </a:p>
        </p:txBody>
      </p:sp>
      <p:pic>
        <p:nvPicPr>
          <p:cNvPr id="3" name="图片 2" descr="3个人信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" y="1604010"/>
            <a:ext cx="10058400" cy="449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lang="en-US" altLang="en-US" sz="4400" spc="-70" dirty="0" smtClean="0">
                <a:latin typeface="Tahoma" panose="020B0604030504040204"/>
                <a:cs typeface="Tahoma" panose="020B0604030504040204"/>
              </a:rPr>
              <a:t>4</a:t>
            </a:r>
            <a:r>
              <a:rPr sz="4400" spc="-60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进入慕测</a:t>
            </a:r>
            <a:r>
              <a:rPr sz="4400" spc="-40" dirty="0" smtClean="0">
                <a:latin typeface="Microsoft JhengHei" panose="020B0604030504040204" charset="-120"/>
                <a:cs typeface="Microsoft JhengHei" panose="020B0604030504040204" charset="-120"/>
              </a:rPr>
              <a:t>客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户</a:t>
            </a:r>
            <a:r>
              <a:rPr sz="4400" spc="-40" dirty="0" smtClean="0">
                <a:latin typeface="Microsoft JhengHei" panose="020B0604030504040204" charset="-120"/>
                <a:cs typeface="Microsoft JhengHei" panose="020B0604030504040204" charset="-120"/>
              </a:rPr>
              <a:t>端下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载</a:t>
            </a:r>
            <a:r>
              <a:rPr sz="4400" spc="-40" dirty="0" smtClean="0">
                <a:latin typeface="Microsoft JhengHei" panose="020B0604030504040204" charset="-120"/>
                <a:cs typeface="Microsoft JhengHei" panose="020B0604030504040204" charset="-120"/>
              </a:rPr>
              <a:t>页</a:t>
            </a:r>
            <a:r>
              <a:rPr sz="4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面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4" name="图片 3" descr="4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1396365"/>
            <a:ext cx="8336915" cy="468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lang="en-US" altLang="en-US" sz="4400" spc="-114" dirty="0" smtClean="0">
                <a:latin typeface="Tahoma" panose="020B0604030504040204"/>
                <a:cs typeface="Tahoma" panose="020B0604030504040204"/>
              </a:rPr>
              <a:t>5</a:t>
            </a:r>
            <a:r>
              <a:rPr sz="4400" spc="-100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100" dirty="0" smtClean="0">
                <a:latin typeface="Microsoft JhengHei" panose="020B0604030504040204" charset="-120"/>
                <a:cs typeface="Microsoft JhengHei" panose="020B0604030504040204" charset="-120"/>
              </a:rPr>
              <a:t>选</a:t>
            </a:r>
            <a:r>
              <a:rPr sz="4400" spc="-90" dirty="0" smtClean="0">
                <a:latin typeface="Microsoft JhengHei" panose="020B0604030504040204" charset="-120"/>
                <a:cs typeface="Microsoft JhengHei" panose="020B0604030504040204" charset="-120"/>
              </a:rPr>
              <a:t>择</a:t>
            </a:r>
            <a:r>
              <a:rPr lang="zh-CN" altLang="en-US" sz="4400" spc="-110" dirty="0" smtClean="0">
                <a:latin typeface="Tahoma" panose="020B0604030504040204"/>
                <a:ea typeface="宋体" panose="02010600030101010101" pitchFamily="2" charset="-122"/>
                <a:cs typeface="Tahoma" panose="020B0604030504040204"/>
              </a:rPr>
              <a:t>开发者测试含插件</a:t>
            </a:r>
            <a:r>
              <a:rPr lang="en-US" altLang="zh-CN" sz="4400" spc="-110" dirty="0" smtClean="0">
                <a:latin typeface="Tahoma" panose="020B0604030504040204"/>
                <a:ea typeface="宋体" panose="02010600030101010101" pitchFamily="2" charset="-122"/>
                <a:cs typeface="Tahoma" panose="020B0604030504040204"/>
              </a:rPr>
              <a:t>Eclipse</a:t>
            </a:r>
            <a:r>
              <a:rPr lang="zh-CN" altLang="en-US" sz="4400" spc="-110" dirty="0" smtClean="0">
                <a:latin typeface="Tahoma" panose="020B0604030504040204"/>
                <a:ea typeface="宋体" panose="02010600030101010101" pitchFamily="2" charset="-122"/>
                <a:cs typeface="Tahoma" panose="020B0604030504040204"/>
              </a:rPr>
              <a:t>进行</a:t>
            </a:r>
            <a:r>
              <a:rPr sz="4400" spc="-90" dirty="0" smtClean="0">
                <a:latin typeface="Microsoft JhengHei" panose="020B0604030504040204" charset="-120"/>
                <a:cs typeface="Microsoft JhengHei" panose="020B0604030504040204" charset="-120"/>
              </a:rPr>
              <a:t>下载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7218" y="1983485"/>
            <a:ext cx="7418832" cy="381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" name="图片 3" descr="4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60" y="1396365"/>
            <a:ext cx="8336915" cy="468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88" rIns="0" bIns="0" rtlCol="0">
            <a:noAutofit/>
          </a:bodyPr>
          <a:lstStyle/>
          <a:p>
            <a:pPr marL="12700">
              <a:lnSpc>
                <a:spcPts val="5255"/>
              </a:lnSpc>
            </a:pPr>
            <a:r>
              <a:rPr sz="4400" spc="-60" dirty="0" smtClean="0">
                <a:latin typeface="Tahoma" panose="020B0604030504040204"/>
                <a:cs typeface="Tahoma" panose="020B0604030504040204"/>
              </a:rPr>
              <a:t>6</a:t>
            </a:r>
            <a:r>
              <a:rPr sz="4400" spc="-45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sz="4400" spc="-45" dirty="0" smtClean="0">
                <a:latin typeface="Microsoft JhengHei" panose="020B0604030504040204" charset="-120"/>
                <a:cs typeface="Microsoft JhengHei" panose="020B0604030504040204" charset="-120"/>
              </a:rPr>
              <a:t>根据电脑环境下载相应的完整客户端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0" y="1684019"/>
            <a:ext cx="8077961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Widescreen</PresentationFormat>
  <Paragraphs>68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Lucida Sans Unicode</vt:lpstr>
      <vt:lpstr>Microsoft JhengHei</vt:lpstr>
      <vt:lpstr>Tahoma</vt:lpstr>
      <vt:lpstr>Yu Gothic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1.登录慕测官网，选择注册</vt:lpstr>
      <vt:lpstr>2.完成注册</vt:lpstr>
      <vt:lpstr>3.注册完成，登入系统，选择工具下载</vt:lpstr>
      <vt:lpstr>4.进入慕测客户端下载页面</vt:lpstr>
      <vt:lpstr>5.选择开发者测试含插件Eclipse进行下载</vt:lpstr>
      <vt:lpstr>6.根据电脑环境下载相应的完整客户端</vt:lpstr>
      <vt:lpstr>7.根据电脑环境下载相应的JDK</vt:lpstr>
      <vt:lpstr>8.下载完成后，首先运行JDK安装程序</vt:lpstr>
      <vt:lpstr>9.选择JDK安装位置，进行下一步</vt:lpstr>
      <vt:lpstr>10.选择JRE安装位置，进行下一步</vt:lpstr>
      <vt:lpstr>11.完成JDK安装</vt:lpstr>
      <vt:lpstr>12.点击系统信息页面左侧高级系统设置</vt:lpstr>
      <vt:lpstr>13.点击高级系统设置下方环境变量</vt:lpstr>
      <vt:lpstr>PowerPoint Presentation</vt:lpstr>
      <vt:lpstr>PowerPoint Presentation</vt:lpstr>
      <vt:lpstr>PowerPoint Presentation</vt:lpstr>
      <vt:lpstr>17.打开windows菜单里的运行并输入CMD</vt:lpstr>
      <vt:lpstr>PowerPoint Presentation</vt:lpstr>
      <vt:lpstr>19.解压下载的eclipse到安装目录</vt:lpstr>
      <vt:lpstr>20.运行eclipse.exe</vt:lpstr>
      <vt:lpstr>21.选择项目默认的新建目录</vt:lpstr>
      <vt:lpstr>PowerPoint Presentation</vt:lpstr>
      <vt:lpstr>1.登录Mooctest.net</vt:lpstr>
      <vt:lpstr>2.点击班级-加入班级</vt:lpstr>
      <vt:lpstr>3.点击加入添加班级</vt:lpstr>
      <vt:lpstr>4.填入班级编号:533教师姓名:MOOCTEST</vt:lpstr>
      <vt:lpstr>5.确认完成后即加入机试班级</vt:lpstr>
      <vt:lpstr>6.选择练习-参加练习</vt:lpstr>
      <vt:lpstr>7.可以看到机试练习，点击进入</vt:lpstr>
      <vt:lpstr>8.点击查看详情</vt:lpstr>
      <vt:lpstr>9.复制密钥</vt:lpstr>
      <vt:lpstr>10.打开安装有Mooctest插件的Eclipse</vt:lpstr>
      <vt:lpstr>11.在插件中选择Login选项</vt:lpstr>
      <vt:lpstr>12.提示清空工作空间</vt:lpstr>
      <vt:lpstr>13.粘贴密钥作为登录密码</vt:lpstr>
      <vt:lpstr>14.登录成功</vt:lpstr>
      <vt:lpstr>15.选择Mooctest-Download下载试题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1.登录219.219.113.232（考试为内网环境）</vt:lpstr>
      <vt:lpstr>2.点击班级-加入班级</vt:lpstr>
      <vt:lpstr>3.点击加入添加班级</vt:lpstr>
      <vt:lpstr>4.填入班级编号:2教师姓名:NJU_Software</vt:lpstr>
      <vt:lpstr>5.确认完成后即加入机试班级</vt:lpstr>
      <vt:lpstr>6.选择考试-参加考试</vt:lpstr>
      <vt:lpstr>7.备注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开发者测试指南</dc:title>
  <dc:creator>yuan zhao</dc:creator>
  <cp:lastModifiedBy>Chunrong Fang</cp:lastModifiedBy>
  <cp:revision>11</cp:revision>
  <dcterms:created xsi:type="dcterms:W3CDTF">2018-03-06T01:48:00Z</dcterms:created>
  <dcterms:modified xsi:type="dcterms:W3CDTF">2018-03-06T06:15:58Z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2017-06-28T00:00:00Z</vt:filetime>
  </property>
  <property fmtid="{D5CDD505-2E9C-101B-9397-08002B2CF9AE}" pid="3" name="LastSaved">
    <vt:filetime>2017-09-12T00:00:00Z</vt:filetime>
  </property>
  <property fmtid="{D5CDD505-2E9C-101B-9397-08002B2CF9AE}" pid="4" name="KSOProductBuildVer">
    <vt:lpwstr>2052-10.1.0.7224</vt:lpwstr>
  </property>
</Properties>
</file>