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15" r:id="rId2"/>
    <p:sldId id="799" r:id="rId3"/>
    <p:sldId id="805" r:id="rId4"/>
    <p:sldId id="806" r:id="rId5"/>
    <p:sldId id="807" r:id="rId6"/>
    <p:sldId id="808" r:id="rId7"/>
    <p:sldId id="809" r:id="rId8"/>
    <p:sldId id="810" r:id="rId9"/>
    <p:sldId id="811" r:id="rId10"/>
    <p:sldId id="812" r:id="rId11"/>
    <p:sldId id="814" r:id="rId12"/>
    <p:sldId id="813" r:id="rId13"/>
    <p:sldId id="798" r:id="rId14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7">
          <p15:clr>
            <a:srgbClr val="A4A3A4"/>
          </p15:clr>
        </p15:guide>
        <p15:guide id="2" pos="37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A36"/>
    <a:srgbClr val="E88C8E"/>
    <a:srgbClr val="285F96"/>
    <a:srgbClr val="5B9BD5"/>
    <a:srgbClr val="FBFBFB"/>
    <a:srgbClr val="FFC000"/>
    <a:srgbClr val="529864"/>
    <a:srgbClr val="7E4252"/>
    <a:srgbClr val="4F80B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096" autoAdjust="0"/>
  </p:normalViewPr>
  <p:slideViewPr>
    <p:cSldViewPr snapToGrid="0">
      <p:cViewPr varScale="1">
        <p:scale>
          <a:sx n="75" d="100"/>
          <a:sy n="75" d="100"/>
        </p:scale>
        <p:origin x="340" y="48"/>
      </p:cViewPr>
      <p:guideLst>
        <p:guide orient="horz" pos="2407"/>
        <p:guide pos="37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C0F2D-94CD-4374-A285-A653896873D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1923" y="1243013"/>
            <a:ext cx="596335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2D7F-45E0-4E00-BBE1-21BC412B4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A2D7F-45E0-4E00-BBE1-21BC412B4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9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06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87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3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4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9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1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0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8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4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BBE60-153F-4157-82C5-BB8BE17BCF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12192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B174-24AF-4541-AB12-79802EFE8A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8AFD-9355-40F1-B0E2-DA94C0F0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19977;&#32423;&#20363;&#39064;/&#21442;&#32771;&#39033;&#30446;" TargetMode="Externa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&#19977;&#32423;&#20363;&#39064;/&#35745;&#31639;&#26426;&#31243;&#24207;&#35774;&#35745;&#21592;_&#19977;&#32423;_&#20998;&#26512;&#27979;&#35797;&#24635;&#32467;&#25253;&#21578;&#32534;&#21046;&#20363;&#39064;.do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19977;&#32423;&#20363;&#39064;/&#12304;&#22797;&#20064;&#39064;2&#12305;&#35745;&#31639;&#26426;&#31243;&#24207;&#35774;&#35745;&#21592;_&#19977;&#32423;_&#20998;&#26512;&#27979;&#35797;&#29992;&#20363;&#35774;&#35745;&#20363;&#39064;.doc" TargetMode="External"/><Relationship Id="rId5" Type="http://schemas.openxmlformats.org/officeDocument/2006/relationships/hyperlink" Target="&#19977;&#32423;&#20363;&#39064;/&#12304;&#22797;&#20064;&#39064;1&#12305;&#35745;&#31639;&#26426;&#31243;&#24207;&#35774;&#35745;&#21592;_&#19977;&#32423;_&#20998;&#26512;&#21046;&#23450;&#19982;&#23457;&#26680;&#27979;&#35797;&#35745;&#21010;&#27969;&#31243;&#20363;&#39064;.doc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19977;&#32423;&#20363;&#39064;/&#35745;&#31639;&#26426;&#31243;&#24207;&#35774;&#35745;&#21592;_&#36719;&#20214;&#39033;&#30446;&#31649;&#29702;&#20363;&#39064;.doc" TargetMode="Externa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skill.spsp.cn/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19977;&#32423;&#20363;&#39064;/&#35745;&#31639;&#26426;&#31243;&#24207;&#35774;&#35745;&#21592;_&#19977;&#32423;_&#32593;&#32476;&#25968;&#25454;&#24211;&#26435;&#38480;&#31649;&#29702;&#19982;&#37197;&#32622;&#20363;&#39064;.doc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&#19977;&#32423;&#20363;&#39064;/&#35745;&#31639;&#26426;&#31243;&#24207;&#35774;&#35745;&#21592;_&#19977;&#32423;_UML&#29992;&#20363;&#22270;&#35774;&#35745;&#20363;&#39064;.do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19977;&#32423;&#20363;&#39064;/&#35745;&#31639;&#26426;&#31243;&#24207;&#35774;&#35745;&#21592;_&#19977;&#32423;_UML&#29992;&#20363;&#22270;&#35782;&#35835;&#20363;&#39064;.doc" TargetMode="External"/><Relationship Id="rId5" Type="http://schemas.openxmlformats.org/officeDocument/2006/relationships/hyperlink" Target="&#19977;&#32423;&#20363;&#39064;/&#35745;&#31639;&#26426;&#31243;&#24207;&#35774;&#35745;&#21592;_&#19977;&#32423;_UML&#31867;&#22270;&#20998;&#26512;&#19982;&#35782;&#35835;&#20363;&#39064;.doc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&#19977;&#32423;&#20363;&#39064;/&#21333;&#20363;&#27169;&#24335;&#12289;&#36866;&#37197;&#22120;&#27169;&#24335;.jpg" TargetMode="External"/><Relationship Id="rId3" Type="http://schemas.openxmlformats.org/officeDocument/2006/relationships/image" Target="../media/image4.jpeg"/><Relationship Id="rId7" Type="http://schemas.openxmlformats.org/officeDocument/2006/relationships/hyperlink" Target="&#19977;&#32423;&#20363;&#39064;/&#35745;&#31639;&#26426;&#31243;&#24207;&#35774;&#35745;&#21592;_&#19977;&#32423;_&#35774;&#35745;&#27169;&#24335;&#24212;&#29992;&#20998;&#26512;&#20363;&#39064;.do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19977;&#32423;&#20363;&#39064;/&#35745;&#31639;&#26426;&#31243;&#24207;&#35774;&#35745;&#21592;_&#19977;&#32423;_&#38656;&#27714;&#21464;&#26356;&#31649;&#29702;&#20363;&#39064;.doc" TargetMode="External"/><Relationship Id="rId5" Type="http://schemas.openxmlformats.org/officeDocument/2006/relationships/hyperlink" Target="&#19977;&#32423;&#20363;&#39064;/&#35745;&#31639;&#26426;&#31243;&#24207;&#35774;&#35745;&#21592;_&#19977;&#32423;_&#31995;&#32479;&#38656;&#27714;&#20998;&#26512;&#20363;&#39064;.doc" TargetMode="Externa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&#19977;&#32423;&#20363;&#39064;/&#21151;&#33021;&#35774;&#35745;&#20998;&#26512;.jpg" TargetMode="External"/><Relationship Id="rId3" Type="http://schemas.openxmlformats.org/officeDocument/2006/relationships/image" Target="../media/image4.jpeg"/><Relationship Id="rId7" Type="http://schemas.openxmlformats.org/officeDocument/2006/relationships/hyperlink" Target="&#19977;&#32423;&#20363;&#39064;/&#35745;&#31639;&#26426;&#31243;&#24207;&#35774;&#35745;&#21592;_&#19977;&#32423;_&#23454;&#20307;&#20851;&#31995;&#27169;&#22411;&#35774;&#35745;&#20998;&#26512;&#20363;&#39064;.do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19977;&#32423;&#20363;&#39064;/&#35745;&#31639;&#26426;&#31243;&#24207;&#35774;&#35745;&#21592;_&#19977;&#32423;_&#25968;&#25454;&#27169;&#22411;&#35774;&#35745;&#20998;&#26512;&#20363;&#39064;.doc" TargetMode="External"/><Relationship Id="rId5" Type="http://schemas.openxmlformats.org/officeDocument/2006/relationships/hyperlink" Target="&#19977;&#32423;&#20363;&#39064;/&#35745;&#31639;&#26426;&#31243;&#24207;&#35774;&#35745;&#21592;_&#19977;&#32423;_&#26102;&#24207;&#22270;&#35774;&#35745;&#20998;&#26512;&#20363;&#39064;.doc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70"/>
          <a:stretch>
            <a:fillRect/>
          </a:stretch>
        </p:blipFill>
        <p:spPr bwMode="auto">
          <a:xfrm>
            <a:off x="0" y="0"/>
            <a:ext cx="2419350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94"/>
          <a:stretch>
            <a:fillRect/>
          </a:stretch>
        </p:blipFill>
        <p:spPr bwMode="auto">
          <a:xfrm>
            <a:off x="9655810" y="3430588"/>
            <a:ext cx="2374900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50950" y="1404620"/>
            <a:ext cx="10041255" cy="2555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计算机程序员（三级）赛前培训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229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42168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1786908" y="1491786"/>
            <a:ext cx="8537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考核单元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：软件代码编写（考试时间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70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695407" y="2144924"/>
            <a:ext cx="3724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考核技能要求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5360" y="2593067"/>
            <a:ext cx="9997815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）能使用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EclipseEE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Java web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Maven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项目开发</a:t>
            </a: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）能使用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基础知识完成类和对象的操作</a:t>
            </a: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）能使用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Spring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SpringMVC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框架完成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程序的开发</a:t>
            </a: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）能使用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MyBatis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持久化框架完成对数据库的操作</a:t>
            </a: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）能进行对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数据库的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DML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DQL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操作</a:t>
            </a: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）能使用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JSP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进行动态页面的开发</a:t>
            </a:r>
          </a:p>
        </p:txBody>
      </p:sp>
      <p:sp>
        <p:nvSpPr>
          <p:cNvPr id="14" name="矩形 13"/>
          <p:cNvSpPr/>
          <p:nvPr/>
        </p:nvSpPr>
        <p:spPr>
          <a:xfrm>
            <a:off x="1609355" y="5510092"/>
            <a:ext cx="5602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5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5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站内短信平台综合案例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0029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42168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1769153" y="1491786"/>
            <a:ext cx="8537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考核单元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：软件测试（考试时间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695407" y="2144924"/>
            <a:ext cx="3724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考核技能要求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5360" y="2593067"/>
            <a:ext cx="99978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）分析制定测试计划的一般过程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）分析制定与审核测试计划流程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）分析测试用例设计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）分析测试评估过程控制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）分析测试总结报告编制</a:t>
            </a:r>
          </a:p>
        </p:txBody>
      </p:sp>
      <p:sp>
        <p:nvSpPr>
          <p:cNvPr id="14" name="矩形 13"/>
          <p:cNvSpPr/>
          <p:nvPr/>
        </p:nvSpPr>
        <p:spPr>
          <a:xfrm>
            <a:off x="1664485" y="5114358"/>
            <a:ext cx="6893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5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5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分析制定与审核测试计划流程例题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4485" y="5633340"/>
            <a:ext cx="5602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6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6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分析测试用例设计例题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4485" y="6125786"/>
            <a:ext cx="6118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7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7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分析测试总结报告编制例题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7132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42168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1769153" y="1491786"/>
            <a:ext cx="8537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考核单元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：软件项目管理（考试时间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15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695407" y="2144924"/>
            <a:ext cx="3724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考核技能要求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5360" y="2593067"/>
            <a:ext cx="99978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）软件项目团队管理与沟通管理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）软件项目人力资源管理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）软件项目变更管理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）软件项目质量管理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）软件项目收尾管理</a:t>
            </a:r>
          </a:p>
        </p:txBody>
      </p:sp>
      <p:sp>
        <p:nvSpPr>
          <p:cNvPr id="14" name="矩形 13"/>
          <p:cNvSpPr/>
          <p:nvPr/>
        </p:nvSpPr>
        <p:spPr>
          <a:xfrm>
            <a:off x="1620995" y="5132113"/>
            <a:ext cx="4442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5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软件项目管理例题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1750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32425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C0FFFB-107D-30F5-8A03-C7BAEF7F0F9B}"/>
              </a:ext>
            </a:extLst>
          </p:cNvPr>
          <p:cNvSpPr txBox="1"/>
          <p:nvPr/>
        </p:nvSpPr>
        <p:spPr>
          <a:xfrm>
            <a:off x="3580338" y="1967100"/>
            <a:ext cx="511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85F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谢！</a:t>
            </a:r>
            <a:endParaRPr lang="en-US" altLang="zh-CN" sz="5400" b="1" dirty="0">
              <a:solidFill>
                <a:srgbClr val="285F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56481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32425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69B5F33-C238-41C2-81C3-4BE4C2E9FF57}"/>
              </a:ext>
            </a:extLst>
          </p:cNvPr>
          <p:cNvSpPr txBox="1"/>
          <p:nvPr/>
        </p:nvSpPr>
        <p:spPr>
          <a:xfrm>
            <a:off x="2367344" y="1221647"/>
            <a:ext cx="7591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285F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计算机程序设计员考核方式</a:t>
            </a:r>
            <a:endParaRPr lang="zh-CN" altLang="en-US" sz="4000" b="1" dirty="0">
              <a:solidFill>
                <a:srgbClr val="285F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C0FFFB-107D-30F5-8A03-C7BAEF7F0F9B}"/>
              </a:ext>
            </a:extLst>
          </p:cNvPr>
          <p:cNvSpPr txBox="1"/>
          <p:nvPr/>
        </p:nvSpPr>
        <p:spPr>
          <a:xfrm>
            <a:off x="1488372" y="2299011"/>
            <a:ext cx="10125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85F9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计算机程序设计员的考核方式分为理论知识考试和操作技能考核。理论知识考试采用闭卷计算机机考方式，操作技能考核采用现场实际操作及笔试方式。理论知识考试和操作技能考核均实行百分制，成绩皆达</a:t>
            </a:r>
            <a:r>
              <a:rPr lang="en-US" altLang="zh-CN" sz="2800" b="1" dirty="0">
                <a:solidFill>
                  <a:srgbClr val="285F9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sz="2800" b="1" dirty="0">
                <a:solidFill>
                  <a:srgbClr val="285F9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分及以上者为</a:t>
            </a:r>
            <a:r>
              <a:rPr lang="zh-CN" altLang="en-US" sz="2800" b="1">
                <a:solidFill>
                  <a:srgbClr val="285F9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合格。</a:t>
            </a:r>
            <a:endParaRPr lang="zh-CN" altLang="en-US" sz="2800" b="1" dirty="0">
              <a:solidFill>
                <a:srgbClr val="285F9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3220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32425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2872383" y="1655118"/>
            <a:ext cx="6679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理论知识考试方案（考试时间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60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47" y="2152464"/>
            <a:ext cx="11298520" cy="32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9628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32425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2409820" y="1260253"/>
            <a:ext cx="6679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理论知识考试要素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9" y="6381082"/>
            <a:ext cx="423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详情内容下载地址：</a:t>
            </a:r>
            <a:r>
              <a:rPr lang="zh-CN" altLang="en-US">
                <a:solidFill>
                  <a:srgbClr val="FF0000"/>
                </a:solidFill>
                <a:hlinkClick r:id="rId5"/>
              </a:rPr>
              <a:t>https://skill.spsp.cn/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202" y="1809008"/>
            <a:ext cx="9921328" cy="44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46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32425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2790087" y="1277648"/>
            <a:ext cx="6679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操作技能考核方案（考试时间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180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335" y="1739313"/>
            <a:ext cx="9116569" cy="50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7723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32425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2065357" y="1687805"/>
            <a:ext cx="8289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考核单元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：网络数据库权限管理与配置（考试时间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15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-49352" y="2377602"/>
            <a:ext cx="4904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考核技能要求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1073" y="2862397"/>
            <a:ext cx="99978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）能使用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MySQL Workbench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创建数据库</a:t>
            </a: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）能使用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MySQL Workbench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创建新账号</a:t>
            </a: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）能使用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MySQL Workbench 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对账号进行权限管理</a:t>
            </a: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）能使用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MySQL Workbench 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对账号资源参数的设置</a:t>
            </a: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）能对数据库配置文件中的相关参数进行配置</a:t>
            </a:r>
          </a:p>
        </p:txBody>
      </p:sp>
      <p:sp>
        <p:nvSpPr>
          <p:cNvPr id="3" name="矩形 2">
            <a:hlinkClick r:id="rId5" action="ppaction://hlinkfile"/>
          </p:cNvPr>
          <p:cNvSpPr/>
          <p:nvPr/>
        </p:nvSpPr>
        <p:spPr>
          <a:xfrm>
            <a:off x="1538037" y="5432425"/>
            <a:ext cx="6635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计算机程序设计员_三级_网络数据库权限管理与配置例题</a:t>
            </a:r>
          </a:p>
        </p:txBody>
      </p:sp>
    </p:spTree>
    <p:extLst>
      <p:ext uri="{BB962C8B-B14F-4D97-AF65-F5344CB8AC3E}">
        <p14:creationId xmlns:p14="http://schemas.microsoft.com/office/powerpoint/2010/main" val="406049217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32425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1786908" y="1604454"/>
            <a:ext cx="8537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考核单元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：开发文档识读与编写（考试时间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106531" y="2387112"/>
            <a:ext cx="4904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考核技能要求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6483" y="2818403"/>
            <a:ext cx="7977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类图分析与识读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读懂类的属性，方法，及关联关系</a:t>
            </a:r>
            <a:endParaRPr lang="zh-CN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用例图识读，读懂参与者、参与者具体的用例（功能）</a:t>
            </a:r>
            <a:endParaRPr lang="zh-CN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用例图（推荐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starUML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1961" y="4553400"/>
            <a:ext cx="5844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计算机程序设计员_三级_UML类图分析与识读例题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1961" y="5032315"/>
            <a:ext cx="5328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计算机程序设计员_三级_UML用例图识读例题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71961" y="5511230"/>
            <a:ext cx="5328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7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7" action="ppaction://hlinkfile"/>
              </a:rPr>
              <a:t>_UML</a:t>
            </a:r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用例图设计例题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6545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42168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1786908" y="1604454"/>
            <a:ext cx="8537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考核单元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：软件系统需求分析（考试时间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106531" y="2297355"/>
            <a:ext cx="4904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考核技能要求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88626" y="2760979"/>
            <a:ext cx="99978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根据项目需求进行系统相关人员分析。</a:t>
            </a:r>
            <a:endParaRPr lang="zh-CN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针对原始需求不清晰、不明确的内容编写调研提纲。</a:t>
            </a:r>
            <a:endParaRPr lang="zh-CN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描述在处理需求变更过程中存在哪些问题，需求变更正确的处理步骤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）简要描述频繁的需求变更会对软件开发工作带来的哪些影响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）设计模式应用分析（单例、抽象工厂、适配器）</a:t>
            </a:r>
            <a:endParaRPr lang="zh-CN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6908" y="5275931"/>
            <a:ext cx="5086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5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5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系统需求分析例题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6908" y="5754846"/>
            <a:ext cx="5086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6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6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需求变更管理例题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86908" y="6233761"/>
            <a:ext cx="5602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7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7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设计模式应用分析例题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04348" y="5676041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8" action="ppaction://hlinkfile"/>
              </a:rPr>
              <a:t>设计模式分析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5884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38" y="5432425"/>
            <a:ext cx="143986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/>
          <a:stretch>
            <a:fillRect/>
          </a:stretch>
        </p:blipFill>
        <p:spPr bwMode="auto">
          <a:xfrm>
            <a:off x="0" y="0"/>
            <a:ext cx="1019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1689253" y="1525298"/>
            <a:ext cx="8537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考核单元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：软件系统功能设计（考试时间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分钟）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028251" y="311991"/>
            <a:ext cx="5627730" cy="86117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计算机程序设计员三级考核方案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748673" y="2241812"/>
            <a:ext cx="3724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考核技能要求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88626" y="2689955"/>
            <a:ext cx="9997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时序图设计分析。</a:t>
            </a:r>
            <a:endParaRPr lang="zh-CN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数据模型设计分析。</a:t>
            </a:r>
            <a:endParaRPr lang="zh-CN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实体关系模型设计分析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）功能设计分析（</a:t>
            </a:r>
            <a:r>
              <a:rPr lang="zh-CN" altLang="en-US" sz="20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读懂哪些是类、接口，关系</a:t>
            </a:r>
            <a:r>
              <a:rPr lang="zh-CN" altLang="en-US" sz="2000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kern="10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6908" y="4676980"/>
            <a:ext cx="5344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5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5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5" action="ppaction://hlinkfile"/>
              </a:rPr>
              <a:t>时序图设计分析例题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6908" y="5155895"/>
            <a:ext cx="5602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6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6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6" action="ppaction://hlinkfile"/>
              </a:rPr>
              <a:t>数据模型设计分析例题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86908" y="5634810"/>
            <a:ext cx="6118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7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7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7" action="ppaction://hlinkfile"/>
              </a:rPr>
              <a:t>实体关系模型设计分析例题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6908" y="6113725"/>
            <a:ext cx="5086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linkClick r:id="rId8" action="ppaction://hlinkfile"/>
              </a:rPr>
              <a:t>计算机程序设计员</a:t>
            </a:r>
            <a:r>
              <a:rPr lang="en-US" altLang="zh-CN" sz="2000" b="1">
                <a:solidFill>
                  <a:srgbClr val="FF0000"/>
                </a:solidFill>
                <a:hlinkClick r:id="rId8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8" action="ppaction://hlinkfile"/>
              </a:rPr>
              <a:t>三级</a:t>
            </a:r>
            <a:r>
              <a:rPr lang="en-US" altLang="zh-CN" sz="2000" b="1">
                <a:solidFill>
                  <a:srgbClr val="FF0000"/>
                </a:solidFill>
                <a:hlinkClick r:id="rId8" action="ppaction://hlinkfile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hlinkClick r:id="rId8" action="ppaction://hlinkfile"/>
              </a:rPr>
              <a:t>功能设计分析例题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6056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2920</TotalTime>
  <Words>865</Words>
  <PresentationFormat>宽屏</PresentationFormat>
  <Paragraphs>97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仿宋</vt:lpstr>
      <vt:lpstr>楷体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2018-06-06T01:11:00Z</cp:lastPrinted>
  <dcterms:created xsi:type="dcterms:W3CDTF">2017-07-17T12:01:00Z</dcterms:created>
  <dcterms:modified xsi:type="dcterms:W3CDTF">2022-11-09T06:35:36Z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RubyTemplateID">
    <vt:lpwstr>2</vt:lpwstr>
  </property>
  <property fmtid="{D5CDD505-2E9C-101B-9397-08002B2CF9AE}" pid="4" name="ICV">
    <vt:lpwstr>AE7F5878D2054C34A7D69689D92C78E3</vt:lpwstr>
  </property>
</Properties>
</file>