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4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rker" id="{D32C1EC7-5C78-4137-B618-53825903C5BB}">
          <p14:sldIdLst>
            <p14:sldId id="259"/>
          </p14:sldIdLst>
        </p14:section>
        <p14:section name="force" id="{82F96946-6FC8-4B66-93CD-5AEDBEC909D2}">
          <p14:sldIdLst>
            <p14:sldId id="260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025" y="7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B25E9C-C8A0-0B62-FA66-BFDBD50D9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28E71C-0594-5098-EF8D-8CFB50650D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7CE436-451D-4769-02F5-7AE87936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58A00-58DC-FD02-F8AA-8DBD6671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689F0-3D8B-84D7-401A-440659B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75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BD58B-5CE7-7AA1-7501-7938E949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63EFB4-874C-D236-EBF4-7F02F2E1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48D2BC-DDE3-832D-05F3-A7F65191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0A8CA-1DBD-89E0-DEFF-D61602A9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F462E1-AAAD-A008-D8CD-2B64446B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8288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8B6A86F-D83E-74C6-895B-2C11009DAF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7AD60B-0C44-1A05-3834-64782B4B4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DD3F8-F905-C743-C5C4-B5BD45781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0B9392-55CD-039D-DD05-050CD4F78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04A916-E27B-CCA2-12DD-9666856B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347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B44A2-EC5A-B3C4-7A87-6D78165FA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5B50E4-64D4-5551-0C07-4FDBA3767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97BD37-D60F-023F-20EF-5960A6C4E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BD6BF-3D8D-C97B-CCA7-5CF6321C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26BD51-D614-24EF-BD5A-30B34560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4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27B6DB-56E0-3591-34BD-B0B77A88E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BE608E-B0E3-A641-FF8C-94D11CFC0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4FB18F-1104-87C0-9836-9B152E00C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957E31-EC21-3FBE-3163-332CF0BE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72711-BF77-60DC-23C3-E65F0F195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792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FDE3F-02DB-9BBB-D413-31D9DD09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CD3E9C-4009-F5AD-1105-3084BDE1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8CE42B-4BB8-5CC0-B483-E1348E54E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FC48C9-A31E-2680-FF2F-9D804CE52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B59E0B-59C4-4497-D6E5-0797C5787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F1CE4D-EC63-BADB-1C2D-D788D582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868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8AB4E-E3FB-7448-4554-8A30E67B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B0A180-E4CB-9792-89B4-570064AA3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8FE6DA-6598-E884-6F5E-FB7DE06C50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F6C217-6E30-5F94-1B53-78A719613C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E05151-7351-4BCB-0286-152E4F3681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319E0C-1361-9A88-CA75-2AEFB70F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FDDF5A-C87D-D5F0-F6D4-687B9555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8FD59-808B-3CF2-A075-4FCEA57E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92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72A08A-1A09-AB1B-B523-14921FED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E2507C7-8E92-B32D-A677-923F1513C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C2F192-A5E7-C0E3-E337-37822984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17A1C56-935D-2855-5BC1-C5E474CB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73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29D39C2-1155-C2CD-27CE-724B36CA5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A2B1F7-5008-F7B8-9CF6-C6B3B69B2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A5FC59-E683-8994-DB78-49BA6F4C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573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C5F0D9-18E3-43B8-AA02-973CFF63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F4EE-E7B1-26AE-4F04-1C1E963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656165-557B-B70D-52E2-F3D5AB0F9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B646FC-314E-2E19-612F-EAA1279E8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7E6935-400E-DAD9-A3D0-C11B288B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43BFA4-5957-D27E-8F5A-1551723F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02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3EBEC-C8B3-0CBE-A714-18138148B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142CA-650E-13F4-5D43-29FEEBA27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2D766A-8828-C417-C8FC-54775B12B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E553D0-244F-8216-9584-524E86F0F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59644D-A670-F595-7B0B-8F0F3291E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2A6512-F9AF-E0D8-46E2-638667658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65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E812EEA-F4AE-38FB-5A66-E28BB15DC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F15CF1-90C9-D3E7-E2E4-06B59DBB9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1CC799-F72A-6F5A-D15A-BAA3F429C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B8D3-36BE-48FD-AB62-8CB54A957F66}" type="datetimeFigureOut">
              <a:rPr lang="zh-CN" altLang="en-US" smtClean="0"/>
              <a:t>2025/3/21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5B544F-32A7-9881-98E7-1DB29D48E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B6A88B-9149-5D0F-0C65-76F146479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09C8E-56A2-49E5-AA89-A253B2ED0A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92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A50A3-946E-F35C-3FEF-DBA55E59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9CC4704-AD2B-AB98-A18B-1D17B69283BD}"/>
              </a:ext>
            </a:extLst>
          </p:cNvPr>
          <p:cNvGrpSpPr/>
          <p:nvPr/>
        </p:nvGrpSpPr>
        <p:grpSpPr>
          <a:xfrm>
            <a:off x="1957006" y="1391287"/>
            <a:ext cx="3209534" cy="3467863"/>
            <a:chOff x="1923755" y="1840174"/>
            <a:chExt cx="3209534" cy="346786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0B3FC369-056B-2399-BA7E-AF32D7BBD601}"/>
                </a:ext>
              </a:extLst>
            </p:cNvPr>
            <p:cNvGrpSpPr/>
            <p:nvPr/>
          </p:nvGrpSpPr>
          <p:grpSpPr>
            <a:xfrm>
              <a:off x="1923755" y="1840174"/>
              <a:ext cx="3209534" cy="2886563"/>
              <a:chOff x="1473710" y="1447849"/>
              <a:chExt cx="3209534" cy="2886563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1DDBCDDC-0E17-3343-DD72-477E31D12701}"/>
                  </a:ext>
                </a:extLst>
              </p:cNvPr>
              <p:cNvGrpSpPr/>
              <p:nvPr/>
            </p:nvGrpSpPr>
            <p:grpSpPr>
              <a:xfrm>
                <a:off x="1473712" y="1447850"/>
                <a:ext cx="2998533" cy="2886562"/>
                <a:chOff x="8049079" y="2054679"/>
                <a:chExt cx="1494064" cy="1438273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8041D346-59EB-BA02-D9B7-5CABED8E1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49079" y="3481158"/>
                  <a:ext cx="900793" cy="117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1C96306D-A989-96CA-E8DF-C5095D5667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49872" y="2054679"/>
                  <a:ext cx="1" cy="14323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786BE402-FF61-5A72-6930-2E4FF5845E0F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8949872" y="2893784"/>
                  <a:ext cx="593271" cy="59327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56958570-F16B-00FE-7DBF-C132A96AB509}"/>
                  </a:ext>
                </a:extLst>
              </p:cNvPr>
              <p:cNvSpPr txBox="1"/>
              <p:nvPr/>
            </p:nvSpPr>
            <p:spPr>
              <a:xfrm>
                <a:off x="4051477" y="2947236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981AA60-E06D-88B5-B711-72FB66009E9B}"/>
                  </a:ext>
                </a:extLst>
              </p:cNvPr>
              <p:cNvSpPr txBox="1"/>
              <p:nvPr/>
            </p:nvSpPr>
            <p:spPr>
              <a:xfrm>
                <a:off x="1473710" y="3965080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CAB9E4EC-9B59-77E5-A376-8BEE9297A49B}"/>
                  </a:ext>
                </a:extLst>
              </p:cNvPr>
              <p:cNvSpPr txBox="1"/>
              <p:nvPr/>
            </p:nvSpPr>
            <p:spPr>
              <a:xfrm>
                <a:off x="2965687" y="1447849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45F0026-8D0F-B341-C211-09A6DDB1AB25}"/>
                </a:ext>
              </a:extLst>
            </p:cNvPr>
            <p:cNvSpPr txBox="1"/>
            <p:nvPr/>
          </p:nvSpPr>
          <p:spPr>
            <a:xfrm>
              <a:off x="2148041" y="4938705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QTM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89E730CC-FADA-4343-8455-197DA4ACB766}"/>
              </a:ext>
            </a:extLst>
          </p:cNvPr>
          <p:cNvGrpSpPr/>
          <p:nvPr/>
        </p:nvGrpSpPr>
        <p:grpSpPr>
          <a:xfrm>
            <a:off x="7541830" y="1391287"/>
            <a:ext cx="3211200" cy="3461946"/>
            <a:chOff x="7057044" y="1846091"/>
            <a:chExt cx="3211200" cy="3461946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BC027AD4-B778-F1FE-31B2-5D2C0ECED4F5}"/>
                </a:ext>
              </a:extLst>
            </p:cNvPr>
            <p:cNvGrpSpPr/>
            <p:nvPr/>
          </p:nvGrpSpPr>
          <p:grpSpPr>
            <a:xfrm>
              <a:off x="7057044" y="1846091"/>
              <a:ext cx="3211200" cy="2874728"/>
              <a:chOff x="2033221" y="1543298"/>
              <a:chExt cx="2331459" cy="2874728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3F234442-587B-7C67-7B13-134489AB92EB}"/>
                  </a:ext>
                </a:extLst>
              </p:cNvPr>
              <p:cNvGrpSpPr/>
              <p:nvPr/>
            </p:nvGrpSpPr>
            <p:grpSpPr>
              <a:xfrm>
                <a:off x="2033221" y="1543298"/>
                <a:ext cx="2331459" cy="2874728"/>
                <a:chOff x="2965687" y="1447849"/>
                <a:chExt cx="2331459" cy="2874728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36C36B8B-4B9C-1685-3B25-DC403ABCE701}"/>
                    </a:ext>
                  </a:extLst>
                </p:cNvPr>
                <p:cNvGrpSpPr/>
                <p:nvPr/>
              </p:nvGrpSpPr>
              <p:grpSpPr>
                <a:xfrm>
                  <a:off x="3281576" y="1447850"/>
                  <a:ext cx="1190676" cy="2874727"/>
                  <a:chOff x="8949872" y="2054679"/>
                  <a:chExt cx="593272" cy="1432376"/>
                </a:xfrm>
              </p:grpSpPr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A6E888A7-B23D-A54C-9586-20A43C9A35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949872" y="2054679"/>
                    <a:ext cx="1" cy="143237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EFDCC20F-9DF0-B735-5F69-B471DE22FA07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V="1">
                    <a:off x="8949873" y="2893784"/>
                    <a:ext cx="593271" cy="59327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oval"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CF71FCD6-853B-DE7A-F2F5-094C29D8C2EC}"/>
                    </a:ext>
                  </a:extLst>
                </p:cNvPr>
                <p:cNvSpPr txBox="1"/>
                <p:nvPr/>
              </p:nvSpPr>
              <p:spPr>
                <a:xfrm>
                  <a:off x="4051477" y="2947236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6A31B644-A3A9-538B-2562-E150DFE2D040}"/>
                    </a:ext>
                  </a:extLst>
                </p:cNvPr>
                <p:cNvSpPr txBox="1"/>
                <p:nvPr/>
              </p:nvSpPr>
              <p:spPr>
                <a:xfrm>
                  <a:off x="4665379" y="3953245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Z</a:t>
                  </a:r>
                  <a:endParaRPr lang="zh-CN" altLang="en-US" dirty="0"/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01FED79A-0C60-BA01-4343-3259DB2EFE4D}"/>
                    </a:ext>
                  </a:extLst>
                </p:cNvPr>
                <p:cNvSpPr txBox="1"/>
                <p:nvPr/>
              </p:nvSpPr>
              <p:spPr>
                <a:xfrm>
                  <a:off x="2965687" y="1447849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AC0AEE18-F760-4467-147B-6ABE4A692F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103" y="4406191"/>
                <a:ext cx="1864927" cy="118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45EC9CE-56BF-DBE9-9E48-9F0BC367707B}"/>
                </a:ext>
              </a:extLst>
            </p:cNvPr>
            <p:cNvSpPr txBox="1"/>
            <p:nvPr/>
          </p:nvSpPr>
          <p:spPr>
            <a:xfrm>
              <a:off x="7284850" y="4938705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OpenSim</a:t>
              </a:r>
              <a:endParaRPr lang="zh-CN" altLang="en-US" dirty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824948-58AB-03E4-B96B-5358F52B1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306346"/>
              </p:ext>
            </p:extLst>
          </p:nvPr>
        </p:nvGraphicFramePr>
        <p:xfrm>
          <a:off x="289682" y="5279226"/>
          <a:ext cx="1177108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8900">
                  <a:extLst>
                    <a:ext uri="{9D8B030D-6E8A-4147-A177-3AD203B41FA5}">
                      <a16:colId xmlns:a16="http://schemas.microsoft.com/office/drawing/2014/main" val="48890742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644952479"/>
                    </a:ext>
                  </a:extLst>
                </a:gridCol>
                <a:gridCol w="5651657">
                  <a:extLst>
                    <a:ext uri="{9D8B030D-6E8A-4147-A177-3AD203B41FA5}">
                      <a16:colId xmlns:a16="http://schemas.microsoft.com/office/drawing/2014/main" val="2592559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-Y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QTM Global Coordinate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OpenSim</a:t>
                      </a:r>
                      <a:r>
                        <a:rPr lang="en-US" altLang="zh-CN" dirty="0"/>
                        <a:t> Global Coordinate System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4216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B2B5F9E6-5DC9-E5EB-4605-F2C89BB28B13}"/>
              </a:ext>
            </a:extLst>
          </p:cNvPr>
          <p:cNvSpPr txBox="1"/>
          <p:nvPr/>
        </p:nvSpPr>
        <p:spPr>
          <a:xfrm>
            <a:off x="1083128" y="434271"/>
            <a:ext cx="1002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Markers </a:t>
            </a:r>
            <a:r>
              <a:rPr lang="zh-CN" altLang="en-US" sz="2800" dirty="0"/>
              <a:t>从</a:t>
            </a:r>
            <a:r>
              <a:rPr lang="en-US" altLang="zh-CN" sz="2800" dirty="0"/>
              <a:t>QTM</a:t>
            </a:r>
            <a:r>
              <a:rPr lang="zh-CN" altLang="en-US" sz="2800" dirty="0"/>
              <a:t>转</a:t>
            </a:r>
            <a:r>
              <a:rPr lang="en-US" altLang="zh-CN" sz="2800" dirty="0" err="1"/>
              <a:t>OpenSim</a:t>
            </a:r>
            <a:r>
              <a:rPr lang="en-US" altLang="zh-CN" sz="2800" dirty="0"/>
              <a:t> </a:t>
            </a:r>
            <a:r>
              <a:rPr lang="zh-CN" altLang="en-US" sz="2800" b="1" dirty="0"/>
              <a:t>只转一次</a:t>
            </a:r>
          </a:p>
        </p:txBody>
      </p:sp>
    </p:spTree>
    <p:extLst>
      <p:ext uri="{BB962C8B-B14F-4D97-AF65-F5344CB8AC3E}">
        <p14:creationId xmlns:p14="http://schemas.microsoft.com/office/powerpoint/2010/main" val="362210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057D6-4A99-AB85-C374-71A410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051167E1-E0F8-6F19-1026-FF677ECA2B01}"/>
              </a:ext>
            </a:extLst>
          </p:cNvPr>
          <p:cNvGrpSpPr/>
          <p:nvPr/>
        </p:nvGrpSpPr>
        <p:grpSpPr>
          <a:xfrm>
            <a:off x="3176691" y="1695068"/>
            <a:ext cx="5838618" cy="3467863"/>
            <a:chOff x="1957006" y="1391287"/>
            <a:chExt cx="5838618" cy="3467863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8E94F1E0-E346-1734-D83D-D911A8E43C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7008" y="4277850"/>
              <a:ext cx="46333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034A530D-FB26-D216-86F1-F0D09D5839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4867" y="1391288"/>
              <a:ext cx="2" cy="287472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B6F5D9F4-1291-5E95-8988-37ECA6B2CF5B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764867" y="3075341"/>
              <a:ext cx="1190674" cy="119067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9ED60EC-793F-7A26-98E8-4CE5FFAE2189}"/>
                </a:ext>
              </a:extLst>
            </p:cNvPr>
            <p:cNvSpPr txBox="1"/>
            <p:nvPr/>
          </p:nvSpPr>
          <p:spPr>
            <a:xfrm>
              <a:off x="4534773" y="2890674"/>
              <a:ext cx="63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007C80E0-7463-E370-9493-9211C6D7E322}"/>
                </a:ext>
              </a:extLst>
            </p:cNvPr>
            <p:cNvSpPr txBox="1"/>
            <p:nvPr/>
          </p:nvSpPr>
          <p:spPr>
            <a:xfrm>
              <a:off x="1957006" y="3908518"/>
              <a:ext cx="63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Y</a:t>
              </a:r>
              <a:endParaRPr lang="zh-CN" altLang="en-US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7286E651-F702-CAC7-55F6-ECC64339A711}"/>
                </a:ext>
              </a:extLst>
            </p:cNvPr>
            <p:cNvSpPr txBox="1"/>
            <p:nvPr/>
          </p:nvSpPr>
          <p:spPr>
            <a:xfrm>
              <a:off x="3448983" y="1391287"/>
              <a:ext cx="6317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Z</a:t>
              </a:r>
              <a:endParaRPr lang="zh-CN" altLang="en-US" dirty="0"/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322E3F9-D346-884E-AEA0-372F20EFEF32}"/>
                </a:ext>
              </a:extLst>
            </p:cNvPr>
            <p:cNvSpPr txBox="1"/>
            <p:nvPr/>
          </p:nvSpPr>
          <p:spPr>
            <a:xfrm>
              <a:off x="2181292" y="4489818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QTM</a:t>
              </a:r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C09102A-3CFB-BB63-CED4-733A50980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5224" y="3075340"/>
              <a:ext cx="1205295" cy="120250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D4F4D48A-3C08-A298-FF80-A4FA5273E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90329" y="3063506"/>
              <a:ext cx="1205295" cy="1202508"/>
            </a:xfrm>
            <a:prstGeom prst="line">
              <a:avLst/>
            </a:prstGeom>
            <a:ln w="6350" cmpd="sng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9A93AA21-202B-FE0F-EFBA-A6817B3042F6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6503728" y="3339712"/>
              <a:ext cx="280771" cy="28077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 w="sm" len="sm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3DA2601F-743D-E655-0617-5B80429E6B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5871" y="3614564"/>
              <a:ext cx="69571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0CC99EB6-6885-433E-F236-73686B75B4A2}"/>
                </a:ext>
              </a:extLst>
            </p:cNvPr>
            <p:cNvSpPr txBox="1"/>
            <p:nvPr/>
          </p:nvSpPr>
          <p:spPr>
            <a:xfrm>
              <a:off x="6480202" y="3181980"/>
              <a:ext cx="6317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X</a:t>
              </a:r>
              <a:endParaRPr lang="zh-CN" altLang="en-US" sz="7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A2671062-B327-7757-7CD9-6D19FFC6B51F}"/>
                </a:ext>
              </a:extLst>
            </p:cNvPr>
            <p:cNvSpPr txBox="1"/>
            <p:nvPr/>
          </p:nvSpPr>
          <p:spPr>
            <a:xfrm>
              <a:off x="5728963" y="3514536"/>
              <a:ext cx="6317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Y</a:t>
              </a:r>
              <a:endParaRPr lang="zh-CN" altLang="en-US" sz="700" dirty="0"/>
            </a:p>
          </p:txBody>
        </p: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813588C9-A4FF-5B6F-9F13-0AA73054E0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98724" y="3169920"/>
              <a:ext cx="11183" cy="4607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3D03AF5-7EA7-9425-090A-26C2D4023A1D}"/>
                </a:ext>
              </a:extLst>
            </p:cNvPr>
            <p:cNvSpPr txBox="1"/>
            <p:nvPr/>
          </p:nvSpPr>
          <p:spPr>
            <a:xfrm>
              <a:off x="6182840" y="2965861"/>
              <a:ext cx="63176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00" dirty="0"/>
                <a:t>Z</a:t>
              </a:r>
              <a:endParaRPr lang="zh-CN" altLang="en-US" sz="700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D98B7C9-2D03-511F-BC97-5EDE5F99A018}"/>
                </a:ext>
              </a:extLst>
            </p:cNvPr>
            <p:cNvSpPr txBox="1"/>
            <p:nvPr/>
          </p:nvSpPr>
          <p:spPr>
            <a:xfrm>
              <a:off x="5940803" y="3652957"/>
              <a:ext cx="113820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700" dirty="0"/>
                <a:t>Force plate</a:t>
              </a:r>
              <a:r>
                <a:rPr lang="zh-CN" altLang="en-US" sz="700" dirty="0"/>
                <a:t> center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404C666-EBD8-4A2F-4871-5463450202C7}"/>
                </a:ext>
              </a:extLst>
            </p:cNvPr>
            <p:cNvSpPr txBox="1"/>
            <p:nvPr/>
          </p:nvSpPr>
          <p:spPr>
            <a:xfrm>
              <a:off x="6341921" y="2657832"/>
              <a:ext cx="143588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dirty="0"/>
                <a:t>Force plate 2</a:t>
              </a:r>
              <a:r>
                <a:rPr lang="zh-CN" altLang="en-US" sz="1500" dirty="0"/>
                <a:t> 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DFE3690B-D54B-8528-36FA-A3E36FB72556}"/>
                </a:ext>
              </a:extLst>
            </p:cNvPr>
            <p:cNvSpPr txBox="1"/>
            <p:nvPr/>
          </p:nvSpPr>
          <p:spPr>
            <a:xfrm>
              <a:off x="4955541" y="2654920"/>
              <a:ext cx="1435889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500" dirty="0"/>
                <a:t>Force plate 1</a:t>
              </a:r>
              <a:r>
                <a:rPr lang="zh-CN" altLang="en-US" sz="1500" dirty="0"/>
                <a:t> </a:t>
              </a:r>
            </a:p>
          </p:txBody>
        </p:sp>
      </p:grp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5EA42D50-D360-8A67-D00D-2C1F82D69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985032"/>
              </p:ext>
            </p:extLst>
          </p:nvPr>
        </p:nvGraphicFramePr>
        <p:xfrm>
          <a:off x="289682" y="5279226"/>
          <a:ext cx="1177108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8900">
                  <a:extLst>
                    <a:ext uri="{9D8B030D-6E8A-4147-A177-3AD203B41FA5}">
                      <a16:colId xmlns:a16="http://schemas.microsoft.com/office/drawing/2014/main" val="48890742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644952479"/>
                    </a:ext>
                  </a:extLst>
                </a:gridCol>
                <a:gridCol w="5651657">
                  <a:extLst>
                    <a:ext uri="{9D8B030D-6E8A-4147-A177-3AD203B41FA5}">
                      <a16:colId xmlns:a16="http://schemas.microsoft.com/office/drawing/2014/main" val="2592559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）</a:t>
                      </a:r>
                      <a:r>
                        <a:rPr lang="en-US" altLang="zh-CN" dirty="0"/>
                        <a:t>+ Coordinate </a:t>
                      </a:r>
                      <a:r>
                        <a:rPr lang="en-US" altLang="zh-CN" baseline="-25000" dirty="0"/>
                        <a:t>Force plate center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QTM Local Coordinate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QTM Global Coordinate System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4216"/>
                  </a:ext>
                </a:extLst>
              </a:tr>
            </a:tbl>
          </a:graphicData>
        </a:graphic>
      </p:graphicFrame>
      <p:sp>
        <p:nvSpPr>
          <p:cNvPr id="67" name="文本框 66">
            <a:extLst>
              <a:ext uri="{FF2B5EF4-FFF2-40B4-BE49-F238E27FC236}">
                <a16:creationId xmlns:a16="http://schemas.microsoft.com/office/drawing/2014/main" id="{3C3653DB-2A9F-F391-A7B1-8410D7C8D443}"/>
              </a:ext>
            </a:extLst>
          </p:cNvPr>
          <p:cNvSpPr txBox="1"/>
          <p:nvPr/>
        </p:nvSpPr>
        <p:spPr>
          <a:xfrm>
            <a:off x="3021649" y="62120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Coordinate </a:t>
            </a:r>
            <a:r>
              <a:rPr lang="en-US" altLang="zh-CN" baseline="-25000" dirty="0"/>
              <a:t>Force plate center </a:t>
            </a:r>
            <a:r>
              <a:rPr lang="en-US" altLang="zh-CN" dirty="0"/>
              <a:t>= </a:t>
            </a:r>
            <a:r>
              <a:rPr lang="zh-CN" altLang="en-US" dirty="0"/>
              <a:t>测力台四个角坐标的均值 （</a:t>
            </a:r>
            <a:r>
              <a:rPr lang="zh-CN" altLang="en-US" dirty="0">
                <a:highlight>
                  <a:srgbClr val="FFFF00"/>
                </a:highlight>
              </a:rPr>
              <a:t>全局坐标系下的坐标</a:t>
            </a:r>
            <a:r>
              <a:rPr lang="zh-CN" altLang="en-US" dirty="0"/>
              <a:t>）</a:t>
            </a: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083EE9D3-5464-8BC1-440A-9F1EE0895B17}"/>
              </a:ext>
            </a:extLst>
          </p:cNvPr>
          <p:cNvSpPr txBox="1"/>
          <p:nvPr/>
        </p:nvSpPr>
        <p:spPr>
          <a:xfrm>
            <a:off x="1083128" y="434271"/>
            <a:ext cx="10025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Force </a:t>
            </a:r>
            <a:r>
              <a:rPr lang="zh-CN" altLang="en-US" sz="2800" dirty="0"/>
              <a:t>从</a:t>
            </a:r>
            <a:r>
              <a:rPr lang="en-US" altLang="zh-CN" sz="2800" dirty="0"/>
              <a:t>QTM</a:t>
            </a:r>
            <a:r>
              <a:rPr lang="zh-CN" altLang="en-US" sz="2800" dirty="0"/>
              <a:t>转</a:t>
            </a:r>
            <a:r>
              <a:rPr lang="en-US" altLang="zh-CN" sz="2800" dirty="0" err="1"/>
              <a:t>OpenSim</a:t>
            </a:r>
            <a:r>
              <a:rPr lang="en-US" altLang="zh-CN" sz="2800" dirty="0"/>
              <a:t> </a:t>
            </a:r>
            <a:r>
              <a:rPr lang="zh-CN" altLang="en-US" sz="2800" b="1" dirty="0"/>
              <a:t>转两次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第一次 </a:t>
            </a:r>
            <a:r>
              <a:rPr lang="en-US" altLang="zh-CN" sz="2800" b="1" dirty="0"/>
              <a:t>QTM</a:t>
            </a:r>
            <a:r>
              <a:rPr lang="zh-CN" altLang="en-US" sz="2800" b="1" dirty="0"/>
              <a:t>测力台</a:t>
            </a:r>
            <a:r>
              <a:rPr lang="zh-CN" altLang="en-US" sz="2800" b="1" dirty="0">
                <a:highlight>
                  <a:srgbClr val="FFFF00"/>
                </a:highlight>
              </a:rPr>
              <a:t>局部坐标系</a:t>
            </a:r>
            <a:r>
              <a:rPr lang="zh-CN" altLang="en-US" sz="2800" b="1" dirty="0"/>
              <a:t>到全局坐标系</a:t>
            </a:r>
          </a:p>
        </p:txBody>
      </p:sp>
    </p:spTree>
    <p:extLst>
      <p:ext uri="{BB962C8B-B14F-4D97-AF65-F5344CB8AC3E}">
        <p14:creationId xmlns:p14="http://schemas.microsoft.com/office/powerpoint/2010/main" val="197253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3BC93-02AE-8D9A-0684-F5A35B2F9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224D17F-52B4-7ECD-9DD1-E8DAD0F4381A}"/>
              </a:ext>
            </a:extLst>
          </p:cNvPr>
          <p:cNvGrpSpPr/>
          <p:nvPr/>
        </p:nvGrpSpPr>
        <p:grpSpPr>
          <a:xfrm>
            <a:off x="1957006" y="1391287"/>
            <a:ext cx="3209534" cy="3467863"/>
            <a:chOff x="1923755" y="1840174"/>
            <a:chExt cx="3209534" cy="3467863"/>
          </a:xfrm>
        </p:grpSpPr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355AC99E-300A-5119-0BE9-DCE488CEEB7F}"/>
                </a:ext>
              </a:extLst>
            </p:cNvPr>
            <p:cNvGrpSpPr/>
            <p:nvPr/>
          </p:nvGrpSpPr>
          <p:grpSpPr>
            <a:xfrm>
              <a:off x="1923755" y="1840174"/>
              <a:ext cx="3209534" cy="2886563"/>
              <a:chOff x="1473710" y="1447849"/>
              <a:chExt cx="3209534" cy="2886563"/>
            </a:xfrm>
          </p:grpSpPr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76D19260-0A90-601E-E994-1ACE80F934C4}"/>
                  </a:ext>
                </a:extLst>
              </p:cNvPr>
              <p:cNvGrpSpPr/>
              <p:nvPr/>
            </p:nvGrpSpPr>
            <p:grpSpPr>
              <a:xfrm>
                <a:off x="1473712" y="1447850"/>
                <a:ext cx="2998533" cy="2886562"/>
                <a:chOff x="8049079" y="2054679"/>
                <a:chExt cx="1494064" cy="1438273"/>
              </a:xfrm>
            </p:grpSpPr>
            <p:cxnSp>
              <p:nvCxnSpPr>
                <p:cNvPr id="60" name="直接箭头连接符 59">
                  <a:extLst>
                    <a:ext uri="{FF2B5EF4-FFF2-40B4-BE49-F238E27FC236}">
                      <a16:creationId xmlns:a16="http://schemas.microsoft.com/office/drawing/2014/main" id="{223A15FA-D9A3-2149-3F2A-FD1F81C0D5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049079" y="3481158"/>
                  <a:ext cx="900793" cy="11794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箭头连接符 60">
                  <a:extLst>
                    <a:ext uri="{FF2B5EF4-FFF2-40B4-BE49-F238E27FC236}">
                      <a16:creationId xmlns:a16="http://schemas.microsoft.com/office/drawing/2014/main" id="{9D9E3AD4-9F2B-990C-9650-CF48E4ED56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949872" y="2054679"/>
                  <a:ext cx="1" cy="143237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6A8799F1-5113-B4DF-668A-781A6E20D74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V="1">
                  <a:off x="8949872" y="2893784"/>
                  <a:ext cx="593271" cy="593271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headEnd type="oval" w="lg" len="lg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41356B3-F43D-A5E4-A25B-50161F32D56B}"/>
                  </a:ext>
                </a:extLst>
              </p:cNvPr>
              <p:cNvSpPr txBox="1"/>
              <p:nvPr/>
            </p:nvSpPr>
            <p:spPr>
              <a:xfrm>
                <a:off x="4051477" y="2947236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X</a:t>
                </a:r>
                <a:endParaRPr lang="zh-CN" altLang="en-US" dirty="0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F310CC03-E1D2-BA37-5923-72AAE694FF58}"/>
                  </a:ext>
                </a:extLst>
              </p:cNvPr>
              <p:cNvSpPr txBox="1"/>
              <p:nvPr/>
            </p:nvSpPr>
            <p:spPr>
              <a:xfrm>
                <a:off x="1473710" y="3965080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Y</a:t>
                </a:r>
                <a:endParaRPr lang="zh-CN" altLang="en-US" dirty="0"/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FC4296D5-B1AB-9360-EB3C-0E67DF3D4AB7}"/>
                  </a:ext>
                </a:extLst>
              </p:cNvPr>
              <p:cNvSpPr txBox="1"/>
              <p:nvPr/>
            </p:nvSpPr>
            <p:spPr>
              <a:xfrm>
                <a:off x="2965687" y="1447849"/>
                <a:ext cx="6317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Z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00D8597-9D93-BD4E-24F6-2D07DB477122}"/>
                </a:ext>
              </a:extLst>
            </p:cNvPr>
            <p:cNvSpPr txBox="1"/>
            <p:nvPr/>
          </p:nvSpPr>
          <p:spPr>
            <a:xfrm>
              <a:off x="2148041" y="4938705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QTM</a:t>
              </a:r>
              <a:endParaRPr lang="zh-CN" altLang="en-US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2F5D541-9EDD-6F0F-0704-4D0C58E4A313}"/>
              </a:ext>
            </a:extLst>
          </p:cNvPr>
          <p:cNvGrpSpPr/>
          <p:nvPr/>
        </p:nvGrpSpPr>
        <p:grpSpPr>
          <a:xfrm>
            <a:off x="7541830" y="1391287"/>
            <a:ext cx="3211200" cy="3461946"/>
            <a:chOff x="7057044" y="1846091"/>
            <a:chExt cx="3211200" cy="3461946"/>
          </a:xfrm>
        </p:grpSpPr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FE887A6D-8EEB-4A8D-7FAB-1A3B38CF61AE}"/>
                </a:ext>
              </a:extLst>
            </p:cNvPr>
            <p:cNvGrpSpPr/>
            <p:nvPr/>
          </p:nvGrpSpPr>
          <p:grpSpPr>
            <a:xfrm>
              <a:off x="7057044" y="1846091"/>
              <a:ext cx="3211200" cy="2874728"/>
              <a:chOff x="2033221" y="1543298"/>
              <a:chExt cx="2331459" cy="2874728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5ACC1226-CC2C-FEC4-6F2D-631DD311930C}"/>
                  </a:ext>
                </a:extLst>
              </p:cNvPr>
              <p:cNvGrpSpPr/>
              <p:nvPr/>
            </p:nvGrpSpPr>
            <p:grpSpPr>
              <a:xfrm>
                <a:off x="2033221" y="1543298"/>
                <a:ext cx="2331459" cy="2874728"/>
                <a:chOff x="2965687" y="1447849"/>
                <a:chExt cx="2331459" cy="2874728"/>
              </a:xfrm>
            </p:grpSpPr>
            <p:grpSp>
              <p:nvGrpSpPr>
                <p:cNvPr id="72" name="组合 71">
                  <a:extLst>
                    <a:ext uri="{FF2B5EF4-FFF2-40B4-BE49-F238E27FC236}">
                      <a16:creationId xmlns:a16="http://schemas.microsoft.com/office/drawing/2014/main" id="{C838CA67-E7E6-9E1D-496E-4ADF74843FCA}"/>
                    </a:ext>
                  </a:extLst>
                </p:cNvPr>
                <p:cNvGrpSpPr/>
                <p:nvPr/>
              </p:nvGrpSpPr>
              <p:grpSpPr>
                <a:xfrm>
                  <a:off x="3281576" y="1447850"/>
                  <a:ext cx="1190676" cy="2874727"/>
                  <a:chOff x="8949872" y="2054679"/>
                  <a:chExt cx="593272" cy="1432376"/>
                </a:xfrm>
              </p:grpSpPr>
              <p:cxnSp>
                <p:nvCxnSpPr>
                  <p:cNvPr id="77" name="直接箭头连接符 76">
                    <a:extLst>
                      <a:ext uri="{FF2B5EF4-FFF2-40B4-BE49-F238E27FC236}">
                        <a16:creationId xmlns:a16="http://schemas.microsoft.com/office/drawing/2014/main" id="{F46EE30C-7B3C-389A-A5B1-DEB213A67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8949872" y="2054679"/>
                    <a:ext cx="1" cy="143237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箭头连接符 77">
                    <a:extLst>
                      <a:ext uri="{FF2B5EF4-FFF2-40B4-BE49-F238E27FC236}">
                        <a16:creationId xmlns:a16="http://schemas.microsoft.com/office/drawing/2014/main" id="{E1FE7008-E0DC-6341-59F1-87406E3693EF}"/>
                      </a:ext>
                    </a:extLst>
                  </p:cNvPr>
                  <p:cNvCxnSpPr>
                    <a:cxnSpLocks noChangeAspect="1"/>
                  </p:cNvCxnSpPr>
                  <p:nvPr/>
                </p:nvCxnSpPr>
                <p:spPr>
                  <a:xfrm flipV="1">
                    <a:off x="8949873" y="2893784"/>
                    <a:ext cx="593271" cy="59327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headEnd type="oval" w="lg" len="lg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86C96B7-7EC7-606F-FB86-BF913A7DEF7C}"/>
                    </a:ext>
                  </a:extLst>
                </p:cNvPr>
                <p:cNvSpPr txBox="1"/>
                <p:nvPr/>
              </p:nvSpPr>
              <p:spPr>
                <a:xfrm>
                  <a:off x="4051477" y="2947236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X</a:t>
                  </a:r>
                  <a:endParaRPr lang="zh-CN" altLang="en-US" dirty="0"/>
                </a:p>
              </p:txBody>
            </p:sp>
            <p:sp>
              <p:nvSpPr>
                <p:cNvPr id="74" name="文本框 73">
                  <a:extLst>
                    <a:ext uri="{FF2B5EF4-FFF2-40B4-BE49-F238E27FC236}">
                      <a16:creationId xmlns:a16="http://schemas.microsoft.com/office/drawing/2014/main" id="{193E7634-BA06-01B8-0411-C3ED33BE7492}"/>
                    </a:ext>
                  </a:extLst>
                </p:cNvPr>
                <p:cNvSpPr txBox="1"/>
                <p:nvPr/>
              </p:nvSpPr>
              <p:spPr>
                <a:xfrm>
                  <a:off x="4665379" y="3953245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Z</a:t>
                  </a:r>
                  <a:endParaRPr lang="zh-CN" altLang="en-US" dirty="0"/>
                </a:p>
              </p:txBody>
            </p:sp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CB9B91E0-E682-722B-A95E-A99C9174C7C9}"/>
                    </a:ext>
                  </a:extLst>
                </p:cNvPr>
                <p:cNvSpPr txBox="1"/>
                <p:nvPr/>
              </p:nvSpPr>
              <p:spPr>
                <a:xfrm>
                  <a:off x="2965687" y="1447849"/>
                  <a:ext cx="63176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dirty="0"/>
                    <a:t>Y</a:t>
                  </a:r>
                  <a:endParaRPr lang="zh-CN" altLang="en-US" dirty="0"/>
                </a:p>
              </p:txBody>
            </p:sp>
          </p:grpSp>
          <p:cxnSp>
            <p:nvCxnSpPr>
              <p:cNvPr id="79" name="直接箭头连接符 78">
                <a:extLst>
                  <a:ext uri="{FF2B5EF4-FFF2-40B4-BE49-F238E27FC236}">
                    <a16:creationId xmlns:a16="http://schemas.microsoft.com/office/drawing/2014/main" id="{F85810BB-5379-EA0F-8263-0DC689603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9103" y="4406191"/>
                <a:ext cx="1864927" cy="1183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w="lg" len="lg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7F4EA484-AEBD-48FE-8B8B-DBF64844D857}"/>
                </a:ext>
              </a:extLst>
            </p:cNvPr>
            <p:cNvSpPr txBox="1"/>
            <p:nvPr/>
          </p:nvSpPr>
          <p:spPr>
            <a:xfrm>
              <a:off x="7284850" y="4938705"/>
              <a:ext cx="25353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 err="1"/>
                <a:t>OpenSim</a:t>
              </a:r>
              <a:endParaRPr lang="zh-CN" altLang="en-US" dirty="0"/>
            </a:p>
          </p:txBody>
        </p:sp>
      </p:grp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A94FFFEF-8183-6A51-982A-9298B1C35463}"/>
              </a:ext>
            </a:extLst>
          </p:cNvPr>
          <p:cNvGraphicFramePr>
            <a:graphicFrameLocks noGrp="1"/>
          </p:cNvGraphicFramePr>
          <p:nvPr/>
        </p:nvGraphicFramePr>
        <p:xfrm>
          <a:off x="289682" y="5279226"/>
          <a:ext cx="11771088" cy="7416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988900">
                  <a:extLst>
                    <a:ext uri="{9D8B030D-6E8A-4147-A177-3AD203B41FA5}">
                      <a16:colId xmlns:a16="http://schemas.microsoft.com/office/drawing/2014/main" val="488907420"/>
                    </a:ext>
                  </a:extLst>
                </a:gridCol>
                <a:gridCol w="1130531">
                  <a:extLst>
                    <a:ext uri="{9D8B030D-6E8A-4147-A177-3AD203B41FA5}">
                      <a16:colId xmlns:a16="http://schemas.microsoft.com/office/drawing/2014/main" val="2644952479"/>
                    </a:ext>
                  </a:extLst>
                </a:gridCol>
                <a:gridCol w="5651657">
                  <a:extLst>
                    <a:ext uri="{9D8B030D-6E8A-4147-A177-3AD203B41FA5}">
                      <a16:colId xmlns:a16="http://schemas.microsoft.com/office/drawing/2014/main" val="2592559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X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Z</a:t>
                      </a:r>
                      <a:r>
                        <a:rPr lang="zh-CN" altLang="en-US" dirty="0"/>
                        <a:t>，</a:t>
                      </a:r>
                      <a:r>
                        <a:rPr lang="en-US" altLang="zh-CN" dirty="0"/>
                        <a:t>-Y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184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QTM Global Coordinate System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OpenSim</a:t>
                      </a:r>
                      <a:r>
                        <a:rPr lang="en-US" altLang="zh-CN" dirty="0"/>
                        <a:t> Global Coordinate System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4216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BF5DD12-19E0-404C-F5F3-689A77740BE4}"/>
              </a:ext>
            </a:extLst>
          </p:cNvPr>
          <p:cNvSpPr txBox="1"/>
          <p:nvPr/>
        </p:nvSpPr>
        <p:spPr>
          <a:xfrm>
            <a:off x="1083128" y="434271"/>
            <a:ext cx="10025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Force </a:t>
            </a:r>
            <a:r>
              <a:rPr lang="zh-CN" altLang="en-US" sz="2800" dirty="0"/>
              <a:t>从</a:t>
            </a:r>
            <a:r>
              <a:rPr lang="en-US" altLang="zh-CN" sz="2800" dirty="0"/>
              <a:t>QTM</a:t>
            </a:r>
            <a:r>
              <a:rPr lang="zh-CN" altLang="en-US" sz="2800" dirty="0"/>
              <a:t>转</a:t>
            </a:r>
            <a:r>
              <a:rPr lang="en-US" altLang="zh-CN" sz="2800" dirty="0" err="1"/>
              <a:t>OpenSim</a:t>
            </a:r>
            <a:r>
              <a:rPr lang="en-US" altLang="zh-CN" sz="2800" dirty="0"/>
              <a:t> </a:t>
            </a:r>
            <a:r>
              <a:rPr lang="zh-CN" altLang="en-US" sz="2800" b="1" dirty="0"/>
              <a:t>转两次</a:t>
            </a:r>
            <a:r>
              <a:rPr lang="en-US" altLang="zh-CN" sz="2800" b="1" dirty="0"/>
              <a:t>——</a:t>
            </a:r>
            <a:r>
              <a:rPr lang="zh-CN" altLang="en-US" sz="2800" b="1" dirty="0"/>
              <a:t>第二次 </a:t>
            </a:r>
            <a:r>
              <a:rPr lang="en-US" altLang="zh-CN" sz="2800" b="1" dirty="0"/>
              <a:t>QTM</a:t>
            </a:r>
            <a:r>
              <a:rPr lang="zh-CN" altLang="en-US" sz="2800" b="1" dirty="0"/>
              <a:t>测力台</a:t>
            </a:r>
            <a:r>
              <a:rPr lang="zh-CN" altLang="en-US" sz="2800" b="1" dirty="0">
                <a:highlight>
                  <a:srgbClr val="FFFF00"/>
                </a:highlight>
              </a:rPr>
              <a:t>全局坐标系</a:t>
            </a:r>
            <a:r>
              <a:rPr lang="zh-CN" altLang="en-US" sz="2800" b="1" dirty="0"/>
              <a:t>到</a:t>
            </a:r>
            <a:r>
              <a:rPr lang="en-US" altLang="zh-CN" sz="2800" b="1" dirty="0" err="1"/>
              <a:t>OpenSim</a:t>
            </a:r>
            <a:r>
              <a:rPr lang="zh-CN" altLang="en-US" sz="2800" b="1" dirty="0">
                <a:highlight>
                  <a:srgbClr val="FFFF00"/>
                </a:highlight>
              </a:rPr>
              <a:t>全局坐标系</a:t>
            </a:r>
          </a:p>
        </p:txBody>
      </p:sp>
    </p:spTree>
    <p:extLst>
      <p:ext uri="{BB962C8B-B14F-4D97-AF65-F5344CB8AC3E}">
        <p14:creationId xmlns:p14="http://schemas.microsoft.com/office/powerpoint/2010/main" val="24304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180</Words>
  <Application>Microsoft Office PowerPoint</Application>
  <PresentationFormat>宽屏</PresentationFormat>
  <Paragraphs>48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龙 黄</dc:creator>
  <cp:lastModifiedBy>龙 黄</cp:lastModifiedBy>
  <cp:revision>13</cp:revision>
  <dcterms:created xsi:type="dcterms:W3CDTF">2025-03-21T12:28:36Z</dcterms:created>
  <dcterms:modified xsi:type="dcterms:W3CDTF">2025-03-21T13:30:52Z</dcterms:modified>
</cp:coreProperties>
</file>