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0" r:id="rId3"/>
    <p:sldId id="306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291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149" userDrawn="1">
          <p15:clr>
            <a:srgbClr val="A4A3A4"/>
          </p15:clr>
        </p15:guide>
        <p15:guide id="4" pos="6091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6" pos="262" userDrawn="1">
          <p15:clr>
            <a:srgbClr val="A4A3A4"/>
          </p15:clr>
        </p15:guide>
        <p15:guide id="7" pos="5819" userDrawn="1">
          <p15:clr>
            <a:srgbClr val="A4A3A4"/>
          </p15:clr>
        </p15:guide>
        <p15:guide id="8" orient="horz" pos="3271" userDrawn="1">
          <p15:clr>
            <a:srgbClr val="A4A3A4"/>
          </p15:clr>
        </p15:guide>
        <p15:guide id="9" pos="2031" userDrawn="1">
          <p15:clr>
            <a:srgbClr val="A4A3A4"/>
          </p15:clr>
        </p15:guide>
        <p15:guide id="10" pos="4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8E8E8"/>
    <a:srgbClr val="262626"/>
    <a:srgbClr val="FBFBFB"/>
    <a:srgbClr val="232D39"/>
    <a:srgbClr val="A4A3A4"/>
    <a:srgbClr val="ABABAB"/>
    <a:srgbClr val="E2E2E2"/>
    <a:srgbClr val="CECECE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7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734" y="132"/>
      </p:cViewPr>
      <p:guideLst>
        <p:guide orient="horz" pos="2160"/>
        <p:guide pos="3120"/>
        <p:guide pos="149"/>
        <p:guide pos="6091"/>
        <p:guide orient="horz" pos="4110"/>
        <p:guide pos="262"/>
        <p:guide pos="5819"/>
        <p:guide orient="horz" pos="3271"/>
        <p:guide pos="2031"/>
        <p:guide pos="47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9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DF770-19D5-4EDC-8991-4C876D86A3A8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425B7-066F-4C64-A274-D6021B19F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57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4AA09-E769-4204-ABAC-B0186CE43EB3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F5533-1350-4304-8AEF-2C3DD24E5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9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BCBBFBC-B8E2-4558-8B99-46A06375C69C}" type="datetime1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7392" y="6469365"/>
            <a:ext cx="3343275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| 2021</a:t>
            </a:r>
            <a:r>
              <a:rPr lang="ko-KR" altLang="en-US" smtClean="0"/>
              <a:t>년 </a:t>
            </a:r>
            <a:r>
              <a:rPr lang="en-US" altLang="ko-KR" smtClean="0"/>
              <a:t>BI</a:t>
            </a:r>
            <a:r>
              <a:rPr lang="ko-KR" altLang="en-US" smtClean="0"/>
              <a:t>부문 업무사양서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-1"/>
            <a:ext cx="984673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2798765"/>
            <a:ext cx="9906000" cy="4059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/>
          <p:cNvSpPr txBox="1">
            <a:spLocks/>
          </p:cNvSpPr>
          <p:nvPr userDrawn="1"/>
        </p:nvSpPr>
        <p:spPr>
          <a:xfrm>
            <a:off x="134102" y="6497638"/>
            <a:ext cx="3471951" cy="29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5"/>
              </a:spcBef>
            </a:pPr>
            <a:r>
              <a:rPr lang="en-US" altLang="ko-KR" sz="700" b="1" spc="-20" dirty="0" smtClean="0">
                <a:solidFill>
                  <a:srgbClr val="FF0000"/>
                </a:solidFill>
                <a:latin typeface="+mn-ea"/>
                <a:ea typeface="+mn-ea"/>
              </a:rPr>
              <a:t>Confidential</a:t>
            </a:r>
            <a:r>
              <a:rPr lang="en-US" altLang="ko-KR" sz="700" b="1" spc="-20" baseline="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700" b="1" spc="-2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en-US" altLang="ko-KR" sz="600" b="1" spc="-2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TANINE PROJECT DOCUMENT</a:t>
            </a:r>
            <a:r>
              <a:rPr lang="en-US" altLang="ko-KR" sz="700" spc="-20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</a:rPr>
              <a:t/>
            </a:r>
            <a:br>
              <a:rPr lang="en-US" altLang="ko-KR" sz="700" spc="-20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</a:rPr>
            </a:br>
            <a:r>
              <a:rPr lang="en-US" altLang="ko-KR" sz="700" spc="-2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©2021 TANINE All rights Reserved.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050" y="6562242"/>
            <a:ext cx="756000" cy="19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4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476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19578"/>
            <a:ext cx="3009600" cy="0"/>
          </a:xfrm>
          <a:prstGeom prst="line">
            <a:avLst/>
          </a:prstGeom>
          <a:ln w="50800">
            <a:solidFill>
              <a:srgbClr val="0BB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009600" y="19578"/>
            <a:ext cx="6897600" cy="0"/>
          </a:xfrm>
          <a:prstGeom prst="line">
            <a:avLst/>
          </a:prstGeom>
          <a:ln w="508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34784"/>
              </p:ext>
            </p:extLst>
          </p:nvPr>
        </p:nvGraphicFramePr>
        <p:xfrm>
          <a:off x="0" y="44825"/>
          <a:ext cx="9906003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49">
                  <a:extLst>
                    <a:ext uri="{9D8B030D-6E8A-4147-A177-3AD203B41FA5}">
                      <a16:colId xmlns:a16="http://schemas.microsoft.com/office/drawing/2014/main" val="1675894481"/>
                    </a:ext>
                  </a:extLst>
                </a:gridCol>
                <a:gridCol w="4749386">
                  <a:extLst>
                    <a:ext uri="{9D8B030D-6E8A-4147-A177-3AD203B41FA5}">
                      <a16:colId xmlns:a16="http://schemas.microsoft.com/office/drawing/2014/main" val="3703418367"/>
                    </a:ext>
                  </a:extLst>
                </a:gridCol>
                <a:gridCol w="1029035">
                  <a:extLst>
                    <a:ext uri="{9D8B030D-6E8A-4147-A177-3AD203B41FA5}">
                      <a16:colId xmlns:a16="http://schemas.microsoft.com/office/drawing/2014/main" val="2617742390"/>
                    </a:ext>
                  </a:extLst>
                </a:gridCol>
                <a:gridCol w="1029035">
                  <a:extLst>
                    <a:ext uri="{9D8B030D-6E8A-4147-A177-3AD203B41FA5}">
                      <a16:colId xmlns:a16="http://schemas.microsoft.com/office/drawing/2014/main" val="1933181512"/>
                    </a:ext>
                  </a:extLst>
                </a:gridCol>
                <a:gridCol w="1032849">
                  <a:extLst>
                    <a:ext uri="{9D8B030D-6E8A-4147-A177-3AD203B41FA5}">
                      <a16:colId xmlns:a16="http://schemas.microsoft.com/office/drawing/2014/main" val="3038116494"/>
                    </a:ext>
                  </a:extLst>
                </a:gridCol>
                <a:gridCol w="1032849">
                  <a:extLst>
                    <a:ext uri="{9D8B030D-6E8A-4147-A177-3AD203B41FA5}">
                      <a16:colId xmlns:a16="http://schemas.microsoft.com/office/drawing/2014/main" val="33145602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NAME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TYPE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 ID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3681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NAVIGATION PATH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VERSION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REVISION DATE</a:t>
                      </a:r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564362"/>
                  </a:ext>
                </a:extLst>
              </a:tr>
            </a:tbl>
          </a:graphicData>
        </a:graphic>
      </p:graphicFrame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1017588" y="48838"/>
            <a:ext cx="4768735" cy="25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화면명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1" hasCustomPrompt="1"/>
          </p:nvPr>
        </p:nvSpPr>
        <p:spPr>
          <a:xfrm>
            <a:off x="1017588" y="300140"/>
            <a:ext cx="4770000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err="1" smtClean="0"/>
              <a:t>네비게이션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Path</a:t>
            </a:r>
            <a:endParaRPr lang="ko-KR" altLang="en-US" dirty="0" smtClean="0"/>
          </a:p>
        </p:txBody>
      </p:sp>
      <p:sp>
        <p:nvSpPr>
          <p:cNvPr id="12" name="내용 개체 틀 10"/>
          <p:cNvSpPr>
            <a:spLocks noGrp="1"/>
          </p:cNvSpPr>
          <p:nvPr>
            <p:ph sz="quarter" idx="12" hasCustomPrompt="1"/>
          </p:nvPr>
        </p:nvSpPr>
        <p:spPr>
          <a:xfrm>
            <a:off x="6806188" y="48838"/>
            <a:ext cx="1028391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smtClean="0"/>
              <a:t>화면유형</a:t>
            </a:r>
            <a:endParaRPr lang="ko-KR" altLang="en-US" dirty="0" smtClean="0"/>
          </a:p>
        </p:txBody>
      </p:sp>
      <p:sp>
        <p:nvSpPr>
          <p:cNvPr id="13" name="내용 개체 틀 10"/>
          <p:cNvSpPr>
            <a:spLocks noGrp="1"/>
          </p:cNvSpPr>
          <p:nvPr>
            <p:ph sz="quarter" idx="13" hasCustomPrompt="1"/>
          </p:nvPr>
        </p:nvSpPr>
        <p:spPr>
          <a:xfrm>
            <a:off x="6806188" y="296333"/>
            <a:ext cx="1028391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버전</a:t>
            </a:r>
          </a:p>
        </p:txBody>
      </p:sp>
      <p:sp>
        <p:nvSpPr>
          <p:cNvPr id="14" name="내용 개체 틀 10"/>
          <p:cNvSpPr>
            <a:spLocks noGrp="1"/>
          </p:cNvSpPr>
          <p:nvPr>
            <p:ph sz="quarter" idx="14" hasCustomPrompt="1"/>
          </p:nvPr>
        </p:nvSpPr>
        <p:spPr>
          <a:xfrm>
            <a:off x="8870294" y="48838"/>
            <a:ext cx="1028391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화면아이디</a:t>
            </a:r>
          </a:p>
        </p:txBody>
      </p:sp>
      <p:sp>
        <p:nvSpPr>
          <p:cNvPr id="15" name="내용 개체 틀 10"/>
          <p:cNvSpPr>
            <a:spLocks noGrp="1"/>
          </p:cNvSpPr>
          <p:nvPr>
            <p:ph sz="quarter" idx="15" hasCustomPrompt="1"/>
          </p:nvPr>
        </p:nvSpPr>
        <p:spPr>
          <a:xfrm>
            <a:off x="8870294" y="296333"/>
            <a:ext cx="1028391" cy="252000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0" algn="l" defTabSz="914400" rtl="0" eaLnBrk="1" latinLnBrk="1" hangingPunct="1">
              <a:defRPr lang="ko-KR" altLang="en-US" sz="700" b="0" kern="1200" spc="0" baseline="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algn="l" defTabSz="914400" rtl="0" eaLnBrk="1" latinLnBrk="1" hangingPunct="1">
              <a:defRPr lang="ko-KR" altLang="en-US" sz="700" b="0" kern="1200" spc="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최종 작성일</a:t>
            </a:r>
          </a:p>
        </p:txBody>
      </p:sp>
    </p:spTree>
    <p:extLst>
      <p:ext uri="{BB962C8B-B14F-4D97-AF65-F5344CB8AC3E}">
        <p14:creationId xmlns:p14="http://schemas.microsoft.com/office/powerpoint/2010/main" val="408362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AB17AF66-6848-404C-8EC6-06022CF46877}" type="datetime1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97392" y="6469365"/>
            <a:ext cx="3343275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| 2021</a:t>
            </a:r>
            <a:r>
              <a:rPr lang="ko-KR" altLang="en-US" smtClean="0"/>
              <a:t>년 </a:t>
            </a:r>
            <a:r>
              <a:rPr lang="en-US" altLang="ko-KR" smtClean="0"/>
              <a:t>BI</a:t>
            </a:r>
            <a:r>
              <a:rPr lang="ko-KR" altLang="en-US" smtClean="0"/>
              <a:t>부문 업무사양서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-1" y="-1"/>
            <a:ext cx="984673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855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4881" y="1410331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4414" y="644653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457200" rtl="0" eaLnBrk="1" latinLnBrk="0" hangingPunct="1">
              <a:defRPr lang="ko-KR" alt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F3047E4-D835-4CD6-AD73-777490DECE58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36762" y="6481536"/>
            <a:ext cx="94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2" y="6560986"/>
            <a:ext cx="701763" cy="179289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732262" y="6510614"/>
            <a:ext cx="2683427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>
            <a:lvl1pPr eaLnBrk="0" hangingPunct="0"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1pPr>
            <a:lvl2pPr marL="742950" indent="-285750" eaLnBrk="0" hangingPunct="0"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2pPr>
            <a:lvl3pPr marL="1143000" indent="-228600" eaLnBrk="0" hangingPunct="0"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3pPr>
            <a:lvl4pPr marL="1600200" indent="-228600" eaLnBrk="0" hangingPunct="0"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4pPr>
            <a:lvl5pPr marL="2057400" indent="-228600" eaLnBrk="0" hangingPunct="0"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</a:defRPr>
            </a:lvl9pPr>
          </a:lstStyle>
          <a:p>
            <a:pPr algn="r" defTabSz="914400"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dirty="0" smtClean="0">
                <a:ln w="3175"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Copyright ⓒ 2021 TANINE Co., Ltd. All Rights Reserved | Confidential</a:t>
            </a: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947412" y="6510614"/>
            <a:ext cx="1367113" cy="252000"/>
            <a:chOff x="947412" y="6510614"/>
            <a:chExt cx="1367113" cy="252000"/>
          </a:xfrm>
        </p:grpSpPr>
        <p:sp>
          <p:nvSpPr>
            <p:cNvPr id="11" name="Rectangle 3"/>
            <p:cNvSpPr>
              <a:spLocks noChangeArrowheads="1"/>
            </p:cNvSpPr>
            <p:nvPr userDrawn="1"/>
          </p:nvSpPr>
          <p:spPr bwMode="auto">
            <a:xfrm>
              <a:off x="972812" y="6510614"/>
              <a:ext cx="1341713" cy="2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Autofit/>
            </a:bodyPr>
            <a:lstStyle>
              <a:lvl1pPr eaLnBrk="0" hangingPunct="0"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1pPr>
              <a:lvl2pPr marL="742950" indent="-285750" eaLnBrk="0" hangingPunct="0"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2pPr>
              <a:lvl3pPr marL="1143000" indent="-228600" eaLnBrk="0" hangingPunct="0"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3pPr>
              <a:lvl4pPr marL="1600200" indent="-228600" eaLnBrk="0" hangingPunct="0"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4pPr>
              <a:lvl5pPr marL="2057400" indent="-228600" eaLnBrk="0" hangingPunct="0"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00">
                  <a:solidFill>
                    <a:schemeClr val="tx1"/>
                  </a:solidFill>
                  <a:latin typeface="나눔고딕OTF Bold" pitchFamily="50" charset="-127"/>
                  <a:ea typeface="나눔고딕OTF Bold" pitchFamily="50" charset="-127"/>
                </a:defRPr>
              </a:lvl9pPr>
            </a:lstStyle>
            <a:p>
              <a:pPr algn="l" defTabSz="91440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600" dirty="0" smtClean="0">
                  <a:ln w="3175">
                    <a:solidFill>
                      <a:schemeClr val="tx1">
                        <a:lumMod val="65000"/>
                        <a:lumOff val="35000"/>
                        <a:alpha val="20000"/>
                      </a:scheme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|</a:t>
              </a: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947412" y="6549631"/>
              <a:ext cx="1245854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 smtClean="0">
                  <a:ln w="3175">
                    <a:solidFill>
                      <a:prstClr val="black">
                        <a:lumMod val="65000"/>
                        <a:lumOff val="35000"/>
                        <a:alpha val="20000"/>
                      </a:prstClr>
                    </a:solidFill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TANINE PROJECT 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79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6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149" userDrawn="1">
          <p15:clr>
            <a:srgbClr val="F26B43"/>
          </p15:clr>
        </p15:guide>
        <p15:guide id="4" pos="60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/>
          <p:cNvSpPr txBox="1">
            <a:spLocks/>
          </p:cNvSpPr>
          <p:nvPr/>
        </p:nvSpPr>
        <p:spPr>
          <a:xfrm>
            <a:off x="586398" y="1223189"/>
            <a:ext cx="7015164" cy="43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4000" b="1" spc="-15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+mn-cs"/>
              </a:rPr>
              <a:t>지자기 기반 마케팅 서비스</a:t>
            </a:r>
            <a:r>
              <a:rPr lang="en-US" altLang="ko-KR" sz="4000" b="1" spc="-15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+mn-cs"/>
              </a:rPr>
              <a:t/>
            </a:r>
            <a:br>
              <a:rPr lang="en-US" altLang="ko-KR" sz="4000" b="1" spc="-15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+mn-cs"/>
              </a:rPr>
            </a:br>
            <a:r>
              <a:rPr lang="en-US" altLang="ko-KR" sz="4000" b="1" spc="-15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+mn-cs"/>
              </a:rPr>
              <a:t>POC</a:t>
            </a:r>
            <a:r>
              <a:rPr lang="ko-KR" altLang="en-US" sz="4000" b="1" spc="-15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4000" b="1" spc="-150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+mn-cs"/>
              </a:rPr>
              <a:t>Service</a:t>
            </a:r>
            <a:endParaRPr lang="ko-KR" altLang="en-US" sz="4000" b="1" spc="-150" dirty="0">
              <a:ln w="3175">
                <a:solidFill>
                  <a:schemeClr val="bg1">
                    <a:lumMod val="75000"/>
                    <a:alpha val="20000"/>
                  </a:schemeClr>
                </a:solidFill>
              </a:ln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9" name="제목 2"/>
          <p:cNvSpPr txBox="1">
            <a:spLocks/>
          </p:cNvSpPr>
          <p:nvPr/>
        </p:nvSpPr>
        <p:spPr>
          <a:xfrm>
            <a:off x="623626" y="4048939"/>
            <a:ext cx="7015164" cy="14882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12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채널</a:t>
            </a:r>
            <a:r>
              <a:rPr lang="en-US" altLang="ko-KR" sz="12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: </a:t>
            </a:r>
          </a:p>
          <a:p>
            <a:r>
              <a:rPr lang="ko-KR" altLang="en-US" sz="12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작성일</a:t>
            </a:r>
            <a:r>
              <a:rPr lang="en-US" altLang="ko-KR" sz="12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: 2021.12.06</a:t>
            </a:r>
          </a:p>
          <a:p>
            <a:r>
              <a:rPr lang="ko-KR" altLang="en-US" sz="12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소속부서</a:t>
            </a:r>
            <a:r>
              <a:rPr lang="en-US" altLang="ko-KR" sz="12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: BI</a:t>
            </a:r>
            <a:r>
              <a:rPr lang="ko-KR" altLang="en-US" sz="12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부문</a:t>
            </a:r>
            <a:endParaRPr lang="en-US" altLang="ko-KR" sz="1200" b="1" dirty="0" smtClean="0">
              <a:ln w="3175">
                <a:solidFill>
                  <a:schemeClr val="bg1">
                    <a:lumMod val="75000"/>
                    <a:alpha val="2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r>
              <a:rPr lang="ko-KR" altLang="en-US" sz="12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작성자</a:t>
            </a:r>
            <a:r>
              <a:rPr lang="en-US" altLang="ko-KR" sz="12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: </a:t>
            </a:r>
            <a:r>
              <a:rPr lang="ko-KR" altLang="en-US" sz="12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유원석</a:t>
            </a:r>
            <a:endParaRPr lang="en-US" altLang="ko-KR" sz="1200" b="1" dirty="0">
              <a:ln w="3175">
                <a:solidFill>
                  <a:schemeClr val="bg1">
                    <a:lumMod val="75000"/>
                    <a:alpha val="2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r>
              <a:rPr lang="ko-KR" altLang="en-US" sz="12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문서버전</a:t>
            </a:r>
            <a:r>
              <a:rPr lang="en-US" altLang="ko-KR" sz="1200" b="1" dirty="0" smtClean="0">
                <a:ln w="3175">
                  <a:solidFill>
                    <a:schemeClr val="bg1">
                      <a:lumMod val="75000"/>
                      <a:alpha val="2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	: 0.1</a:t>
            </a: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636326" y="2074849"/>
            <a:ext cx="7015164" cy="43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ko-KR" altLang="en-US" sz="2000" dirty="0" err="1" smtClean="0">
                <a:ln w="3175">
                  <a:solidFill>
                    <a:srgbClr val="2BA9DF">
                      <a:alpha val="20000"/>
                    </a:srgbClr>
                  </a:solidFill>
                </a:ln>
                <a:solidFill>
                  <a:srgbClr val="2BA9D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화면설계서</a:t>
            </a:r>
            <a:r>
              <a:rPr lang="ko-KR" altLang="en-US" sz="2000" dirty="0" smtClean="0">
                <a:ln w="3175">
                  <a:solidFill>
                    <a:srgbClr val="2BA9DF">
                      <a:alpha val="20000"/>
                    </a:srgbClr>
                  </a:solidFill>
                </a:ln>
                <a:solidFill>
                  <a:srgbClr val="2BA9D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lang="en-US" altLang="ko-KR" sz="2000" dirty="0" smtClean="0">
                <a:ln w="3175">
                  <a:solidFill>
                    <a:srgbClr val="2BA9DF">
                      <a:alpha val="20000"/>
                    </a:srgbClr>
                  </a:solidFill>
                </a:ln>
                <a:solidFill>
                  <a:srgbClr val="2BA9D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 FO</a:t>
            </a:r>
            <a:endParaRPr lang="ko-KR" altLang="en-US" sz="2000" dirty="0">
              <a:ln w="3175">
                <a:solidFill>
                  <a:srgbClr val="2BA9DF">
                    <a:alpha val="20000"/>
                  </a:srgbClr>
                </a:solidFill>
              </a:ln>
              <a:solidFill>
                <a:srgbClr val="2BA9D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9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켐페인</a:t>
            </a:r>
            <a:r>
              <a:rPr lang="ko-KR" altLang="en-US" dirty="0" smtClean="0"/>
              <a:t> 알림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서비스 메인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켐페인</a:t>
            </a:r>
            <a:r>
              <a:rPr lang="ko-KR" altLang="en-US" dirty="0" smtClean="0"/>
              <a:t> 알림 수신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DEMOFO-002-</a:t>
            </a:r>
            <a:r>
              <a:rPr lang="en-US" altLang="ko-KR" dirty="0" smtClean="0"/>
              <a:t>p01</a:t>
            </a:r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 smtClean="0"/>
              <a:t>2021.12.06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43348"/>
              </p:ext>
            </p:extLst>
          </p:nvPr>
        </p:nvGraphicFramePr>
        <p:xfrm>
          <a:off x="7315201" y="548826"/>
          <a:ext cx="2590800" cy="257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 smtClean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캠페인팝업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캠페인  영역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진입시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트리거에 따라 해당 알림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 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캠페인 알림 팝업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63107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이미지 영역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33846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캠페인 정보 영역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타이틀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위치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기간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1073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1-3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자세히 보기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클릭하여 상세 페이지 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441298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1-4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닫기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시 해당 팝업 닫힘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99873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67962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25873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6761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0307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819053"/>
                  </a:ext>
                </a:extLst>
              </a:tr>
            </a:tbl>
          </a:graphicData>
        </a:graphic>
      </p:graphicFrame>
      <p:pic>
        <p:nvPicPr>
          <p:cNvPr id="178" name="그림 1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7" y="629637"/>
            <a:ext cx="1978425" cy="3517200"/>
          </a:xfrm>
          <a:prstGeom prst="rect">
            <a:avLst/>
          </a:prstGeom>
        </p:spPr>
      </p:pic>
      <p:sp>
        <p:nvSpPr>
          <p:cNvPr id="183" name="직사각형 182"/>
          <p:cNvSpPr/>
          <p:nvPr/>
        </p:nvSpPr>
        <p:spPr>
          <a:xfrm>
            <a:off x="302126" y="629637"/>
            <a:ext cx="1980000" cy="351816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302126" y="3855901"/>
            <a:ext cx="1980000" cy="29196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1284232" y="3909548"/>
            <a:ext cx="101924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" b="1" spc="-3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영등포점</a:t>
            </a:r>
            <a:r>
              <a:rPr lang="ko-KR" altLang="en-US" sz="6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6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B1F</a:t>
            </a:r>
            <a:endParaRPr lang="en-US" altLang="ko-KR" sz="600" b="1" spc="-3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302127" y="629578"/>
            <a:ext cx="1980000" cy="3231416"/>
          </a:xfrm>
          <a:prstGeom prst="rect">
            <a:avLst/>
          </a:prstGeom>
          <a:solidFill>
            <a:srgbClr val="EEEEEE">
              <a:alpha val="6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2291"/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05" name="그룹 204"/>
          <p:cNvGrpSpPr/>
          <p:nvPr/>
        </p:nvGrpSpPr>
        <p:grpSpPr>
          <a:xfrm>
            <a:off x="709029" y="3048227"/>
            <a:ext cx="159316" cy="159316"/>
            <a:chOff x="709029" y="3033940"/>
            <a:chExt cx="159316" cy="159316"/>
          </a:xfrm>
        </p:grpSpPr>
        <p:pic>
          <p:nvPicPr>
            <p:cNvPr id="206" name="그림 2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29" y="3033940"/>
              <a:ext cx="159316" cy="159316"/>
            </a:xfrm>
            <a:prstGeom prst="rect">
              <a:avLst/>
            </a:prstGeom>
          </p:spPr>
        </p:pic>
        <p:sp>
          <p:nvSpPr>
            <p:cNvPr id="207" name="포인트가 5개인 별 206"/>
            <p:cNvSpPr/>
            <p:nvPr/>
          </p:nvSpPr>
          <p:spPr>
            <a:xfrm>
              <a:off x="758224" y="3056941"/>
              <a:ext cx="60926" cy="60926"/>
            </a:xfrm>
            <a:prstGeom prst="star5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302126" y="629235"/>
            <a:ext cx="1979183" cy="3517602"/>
            <a:chOff x="302959" y="622885"/>
            <a:chExt cx="1979183" cy="3517602"/>
          </a:xfrm>
        </p:grpSpPr>
        <p:sp>
          <p:nvSpPr>
            <p:cNvPr id="209" name="직사각형 208"/>
            <p:cNvSpPr/>
            <p:nvPr/>
          </p:nvSpPr>
          <p:spPr>
            <a:xfrm>
              <a:off x="302959" y="622885"/>
              <a:ext cx="1979183" cy="3517602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2291"/>
              <a:endParaRPr lang="ko-KR" altLang="en-US" sz="9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462608" y="956332"/>
              <a:ext cx="1656184" cy="15222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-KR" sz="60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img</a:t>
              </a:r>
              <a:endParaRPr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11" name="타원 210"/>
            <p:cNvSpPr/>
            <p:nvPr/>
          </p:nvSpPr>
          <p:spPr bwMode="auto">
            <a:xfrm>
              <a:off x="336930" y="842656"/>
              <a:ext cx="130852" cy="130851"/>
            </a:xfrm>
            <a:prstGeom prst="ellipse">
              <a:avLst/>
            </a:prstGeom>
            <a:solidFill>
              <a:srgbClr val="FF0000"/>
            </a:solidFill>
            <a:ln w="3175" algn="ctr">
              <a:noFill/>
              <a:round/>
              <a:headEnd/>
              <a:tailEnd/>
            </a:ln>
          </p:spPr>
          <p:txBody>
            <a:bodyPr lIns="97500" tIns="50700" rIns="97500" bIns="50700" rtlCol="0" anchor="ctr">
              <a:noAutofit/>
            </a:bodyPr>
            <a:lstStyle/>
            <a:p>
              <a:pPr algn="ctr"/>
              <a:r>
                <a:rPr lang="en-US" altLang="ko-KR" sz="7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462608" y="3368790"/>
              <a:ext cx="1659885" cy="268286"/>
              <a:chOff x="2810259" y="3796613"/>
              <a:chExt cx="1659885" cy="268286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2810259" y="3796613"/>
                <a:ext cx="828000" cy="26828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tx1"/>
                </a:solidFill>
                <a:miter lim="800000"/>
              </a:ln>
            </p:spPr>
            <p:txBody>
              <a:bodyPr wrap="none" lIns="36000" tIns="0" rIns="36000" bIns="43200" rtlCol="0" anchor="ctr">
                <a:no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ko-KR" altLang="en-US" sz="700" b="1" spc="-3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</a:rPr>
                  <a:t>닫기</a:t>
                </a:r>
                <a:endParaRPr lang="ko-KR" altLang="en-US" sz="7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3642144" y="3796613"/>
                <a:ext cx="828000" cy="26828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tx1"/>
                </a:solidFill>
                <a:miter lim="800000"/>
              </a:ln>
            </p:spPr>
            <p:txBody>
              <a:bodyPr wrap="none" lIns="36000" tIns="0" rIns="36000" bIns="43200" rtlCol="0" anchor="ctr">
                <a:no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ko-KR" altLang="en-US" sz="700" b="1" spc="-30" dirty="0" smtClean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</a:rPr>
                  <a:t>자세히 보기</a:t>
                </a:r>
                <a:endParaRPr lang="ko-KR" altLang="en-US" sz="7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3" name="모서리가 둥근 직사각형 212"/>
            <p:cNvSpPr/>
            <p:nvPr/>
          </p:nvSpPr>
          <p:spPr>
            <a:xfrm>
              <a:off x="525730" y="3436638"/>
              <a:ext cx="229654" cy="130851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3175" algn="ctr">
              <a:noFill/>
              <a:round/>
              <a:headEnd/>
              <a:tailEnd/>
            </a:ln>
          </p:spPr>
          <p:txBody>
            <a:bodyPr wrap="none" lIns="97500" tIns="50700" rIns="97500" bIns="50700"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1-4</a:t>
              </a:r>
              <a:endParaRPr lang="ko-KR" altLang="en-US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14" name="그룹 213"/>
            <p:cNvGrpSpPr/>
            <p:nvPr/>
          </p:nvGrpSpPr>
          <p:grpSpPr>
            <a:xfrm>
              <a:off x="462608" y="2478541"/>
              <a:ext cx="1656000" cy="886648"/>
              <a:chOff x="4920497" y="2005836"/>
              <a:chExt cx="1656000" cy="886648"/>
            </a:xfrm>
          </p:grpSpPr>
          <p:sp>
            <p:nvSpPr>
              <p:cNvPr id="219" name="직사각형 218"/>
              <p:cNvSpPr/>
              <p:nvPr/>
            </p:nvSpPr>
            <p:spPr>
              <a:xfrm>
                <a:off x="4920497" y="2005836"/>
                <a:ext cx="1656000" cy="8866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200000"/>
                  </a:lnSpc>
                </a:pPr>
                <a:endParaRPr lang="ko-KR" altLang="en-US" sz="6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4926487" y="2216814"/>
                <a:ext cx="15953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575961" latinLnBrk="0"/>
                <a:r>
                  <a:rPr lang="ko-KR" altLang="en-US" sz="8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랑콤 </a:t>
                </a:r>
                <a:r>
                  <a:rPr lang="ko-KR" altLang="en-US" sz="8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스프링 스킨케어</a:t>
                </a:r>
                <a:endParaRPr lang="en-US" altLang="ko-KR" sz="8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defTabSz="575961" latinLnBrk="0"/>
                <a:r>
                  <a:rPr lang="ko-KR" altLang="en-US" sz="8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팝업 스토어 오픈</a:t>
                </a: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4926487" y="2514088"/>
                <a:ext cx="1209495" cy="176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575961" latinLnBrk="0"/>
                <a:r>
                  <a:rPr lang="ko-KR" altLang="en-US" sz="55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영등포점</a:t>
                </a:r>
                <a:r>
                  <a:rPr lang="ko-KR" altLang="en-US" sz="5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5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B1F</a:t>
                </a:r>
                <a:endParaRPr lang="en-US" altLang="ko-KR" sz="5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>
                <a:off x="4926487" y="2619773"/>
                <a:ext cx="1209495" cy="176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575961" latinLnBrk="0"/>
                <a:r>
                  <a:rPr lang="en-US" altLang="ko-KR" sz="5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2021.12.1 </a:t>
                </a:r>
                <a:r>
                  <a:rPr lang="en-US" altLang="ko-KR" sz="5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en-US" altLang="ko-KR" sz="5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2021.12.20</a:t>
                </a:r>
                <a:endParaRPr lang="en-US" altLang="ko-KR" sz="5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215" name="직선 연결선 214"/>
            <p:cNvCxnSpPr/>
            <p:nvPr/>
          </p:nvCxnSpPr>
          <p:spPr>
            <a:xfrm>
              <a:off x="462608" y="956332"/>
              <a:ext cx="1665597" cy="153601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 flipH="1">
              <a:off x="462608" y="956332"/>
              <a:ext cx="1665597" cy="153601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모서리가 둥근 직사각형 216"/>
            <p:cNvSpPr/>
            <p:nvPr/>
          </p:nvSpPr>
          <p:spPr>
            <a:xfrm>
              <a:off x="330203" y="1032145"/>
              <a:ext cx="229654" cy="130851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3175" algn="ctr">
              <a:noFill/>
              <a:round/>
              <a:headEnd/>
              <a:tailEnd/>
            </a:ln>
          </p:spPr>
          <p:txBody>
            <a:bodyPr wrap="none" lIns="97500" tIns="50700" rIns="97500" bIns="50700"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1-1</a:t>
              </a:r>
              <a:endParaRPr lang="ko-KR" altLang="en-US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8" name="모서리가 둥근 직사각형 217"/>
            <p:cNvSpPr/>
            <p:nvPr/>
          </p:nvSpPr>
          <p:spPr>
            <a:xfrm>
              <a:off x="330203" y="2472527"/>
              <a:ext cx="229654" cy="130851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3175" algn="ctr">
              <a:noFill/>
              <a:round/>
              <a:headEnd/>
              <a:tailEnd/>
            </a:ln>
          </p:spPr>
          <p:txBody>
            <a:bodyPr wrap="none" lIns="97500" tIns="50700" rIns="97500" bIns="50700"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1-2</a:t>
              </a:r>
              <a:endParaRPr lang="ko-KR" altLang="en-US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5" name="모서리가 둥근 직사각형 224"/>
          <p:cNvSpPr/>
          <p:nvPr/>
        </p:nvSpPr>
        <p:spPr>
          <a:xfrm>
            <a:off x="1327005" y="3312643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켐페인</a:t>
            </a:r>
            <a:r>
              <a:rPr lang="ko-KR" altLang="en-US" dirty="0"/>
              <a:t> 알림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서비스 메인 </a:t>
            </a:r>
            <a:r>
              <a:rPr lang="en-US" altLang="ko-KR" dirty="0"/>
              <a:t>&gt; </a:t>
            </a:r>
            <a:r>
              <a:rPr lang="ko-KR" altLang="en-US" dirty="0" err="1"/>
              <a:t>켐페인</a:t>
            </a:r>
            <a:r>
              <a:rPr lang="ko-KR" altLang="en-US" dirty="0"/>
              <a:t> 알림 </a:t>
            </a:r>
            <a:r>
              <a:rPr lang="ko-KR" altLang="en-US" dirty="0" smtClean="0"/>
              <a:t>수신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켐페인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DEMOFO-002-p02</a:t>
            </a:r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 smtClean="0"/>
              <a:t>2021.12.06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76591"/>
              </p:ext>
            </p:extLst>
          </p:nvPr>
        </p:nvGraphicFramePr>
        <p:xfrm>
          <a:off x="7315201" y="548826"/>
          <a:ext cx="2590800" cy="376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 smtClean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행사중인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켐페인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상세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켐페인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상세 영역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63107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이미지 영역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이미지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이벤트 내용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└ 이벤트 내용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타이틀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내용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(2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줄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기간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(yyyy.mm.dd~yyyy.mm.dd)</a:t>
                      </a: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33846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1-3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길안내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시 사용자의 현재위치 기준으로 선택한 매장까지 동선 표시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시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길안내 확인 팝업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└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닫기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팝업 닫힘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└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위치정보 수신 정상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링크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길안내 페이지로 이동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위치정보 수신 불량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위치 수신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오류메시지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토스트 팝업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16948"/>
                  </a:ext>
                </a:extLst>
              </a:tr>
            </a:tbl>
          </a:graphicData>
        </a:graphic>
      </p:graphicFrame>
      <p:pic>
        <p:nvPicPr>
          <p:cNvPr id="105" name="그림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7" y="629637"/>
            <a:ext cx="1978425" cy="3517200"/>
          </a:xfrm>
          <a:prstGeom prst="rect">
            <a:avLst/>
          </a:prstGeom>
        </p:spPr>
      </p:pic>
      <p:sp>
        <p:nvSpPr>
          <p:cNvPr id="107" name="직사각형 106"/>
          <p:cNvSpPr/>
          <p:nvPr/>
        </p:nvSpPr>
        <p:spPr>
          <a:xfrm>
            <a:off x="302127" y="629578"/>
            <a:ext cx="1980000" cy="3231416"/>
          </a:xfrm>
          <a:prstGeom prst="rect">
            <a:avLst/>
          </a:prstGeom>
          <a:solidFill>
            <a:srgbClr val="EEEEEE">
              <a:alpha val="6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2291"/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709029" y="3048227"/>
            <a:ext cx="159316" cy="159316"/>
            <a:chOff x="709029" y="3033940"/>
            <a:chExt cx="159316" cy="159316"/>
          </a:xfrm>
        </p:grpSpPr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29" y="3033940"/>
              <a:ext cx="159316" cy="159316"/>
            </a:xfrm>
            <a:prstGeom prst="rect">
              <a:avLst/>
            </a:prstGeom>
          </p:spPr>
        </p:pic>
        <p:sp>
          <p:nvSpPr>
            <p:cNvPr id="110" name="포인트가 5개인 별 109"/>
            <p:cNvSpPr/>
            <p:nvPr/>
          </p:nvSpPr>
          <p:spPr>
            <a:xfrm>
              <a:off x="758224" y="3056941"/>
              <a:ext cx="60926" cy="60926"/>
            </a:xfrm>
            <a:prstGeom prst="star5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4" name="직사각형 113"/>
          <p:cNvSpPr/>
          <p:nvPr/>
        </p:nvSpPr>
        <p:spPr>
          <a:xfrm>
            <a:off x="302126" y="629637"/>
            <a:ext cx="1980000" cy="351816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2126" y="3855901"/>
            <a:ext cx="1980000" cy="29196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84232" y="3909548"/>
            <a:ext cx="101924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" b="1" spc="-3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영등포점</a:t>
            </a:r>
            <a:r>
              <a:rPr lang="ko-KR" altLang="en-US" sz="6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6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B1F</a:t>
            </a:r>
            <a:endParaRPr lang="en-US" altLang="ko-KR" sz="600" b="1" spc="-3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2126" y="629234"/>
            <a:ext cx="1979183" cy="3517603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2291"/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02126" y="1203530"/>
            <a:ext cx="1984956" cy="677700"/>
            <a:chOff x="302126" y="3180558"/>
            <a:chExt cx="1984956" cy="677700"/>
          </a:xfrm>
        </p:grpSpPr>
        <p:sp>
          <p:nvSpPr>
            <p:cNvPr id="45" name="직사각형 44"/>
            <p:cNvSpPr/>
            <p:nvPr/>
          </p:nvSpPr>
          <p:spPr>
            <a:xfrm>
              <a:off x="302126" y="3235734"/>
              <a:ext cx="1984956" cy="62252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2291"/>
              <a:endParaRPr lang="ko-KR" altLang="en-US" sz="9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995719" y="3447183"/>
              <a:ext cx="199626" cy="199626"/>
              <a:chOff x="3381774" y="4194244"/>
              <a:chExt cx="199626" cy="199626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3381774" y="4194244"/>
                <a:ext cx="199626" cy="19962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53" name="꺾인 연결선 52"/>
              <p:cNvCxnSpPr/>
              <p:nvPr/>
            </p:nvCxnSpPr>
            <p:spPr>
              <a:xfrm rot="5400000" flipH="1" flipV="1">
                <a:off x="3408050" y="4262557"/>
                <a:ext cx="128025" cy="53472"/>
              </a:xfrm>
              <a:prstGeom prst="bentConnector3">
                <a:avLst>
                  <a:gd name="adj1" fmla="val 28397"/>
                </a:avLst>
              </a:prstGeom>
              <a:ln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모서리가 둥근 직사각형 47"/>
            <p:cNvSpPr/>
            <p:nvPr/>
          </p:nvSpPr>
          <p:spPr>
            <a:xfrm>
              <a:off x="1995719" y="3180558"/>
              <a:ext cx="199626" cy="132154"/>
            </a:xfrm>
            <a:prstGeom prst="round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400" b="1" dirty="0" smtClean="0">
                  <a:solidFill>
                    <a:schemeClr val="bg1"/>
                  </a:solidFill>
                </a:rPr>
                <a:t>닫기</a:t>
              </a:r>
              <a:endParaRPr lang="ko-KR" alt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0795" y="3431580"/>
              <a:ext cx="64980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b="1" spc="-12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</a:rPr>
                <a:t>팬필드</a:t>
              </a:r>
              <a:endParaRPr lang="en-US" altLang="ko-KR" sz="900" b="1" spc="-120" dirty="0" smtClean="0">
                <a:ln>
                  <a:solidFill>
                    <a:prstClr val="white">
                      <a:alpha val="0"/>
                    </a:prstClr>
                  </a:solidFill>
                </a:ln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02126" y="1875901"/>
            <a:ext cx="1980000" cy="1980000"/>
            <a:chOff x="381276" y="4538218"/>
            <a:chExt cx="1821600" cy="1821600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276" y="4538218"/>
              <a:ext cx="1821600" cy="1821600"/>
            </a:xfrm>
            <a:prstGeom prst="rect">
              <a:avLst/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381276" y="4538218"/>
              <a:ext cx="1821600" cy="18216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346511" y="1886630"/>
            <a:ext cx="15953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5961" latinLnBrk="0"/>
            <a:r>
              <a:rPr lang="ko-KR" altLang="en-US" sz="1200" b="1" dirty="0" err="1" smtClean="0">
                <a:solidFill>
                  <a:schemeClr val="bg1"/>
                </a:solidFill>
              </a:rPr>
              <a:t>페이백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Event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46511" y="1886630"/>
            <a:ext cx="1595390" cy="582906"/>
            <a:chOff x="2717466" y="2380003"/>
            <a:chExt cx="1595390" cy="582906"/>
          </a:xfrm>
        </p:grpSpPr>
        <p:sp>
          <p:nvSpPr>
            <p:cNvPr id="59" name="직사각형 58"/>
            <p:cNvSpPr/>
            <p:nvPr/>
          </p:nvSpPr>
          <p:spPr>
            <a:xfrm>
              <a:off x="2717466" y="2655132"/>
              <a:ext cx="15953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75961" latinLnBrk="0"/>
              <a:r>
                <a:rPr lang="en-US" altLang="ko-KR" sz="700" dirty="0" smtClean="0">
                  <a:solidFill>
                    <a:schemeClr val="bg1"/>
                  </a:solidFill>
                </a:rPr>
                <a:t>5</a:t>
              </a:r>
              <a:r>
                <a:rPr lang="ko-KR" altLang="en-US" sz="700" smtClean="0">
                  <a:solidFill>
                    <a:schemeClr val="bg1"/>
                  </a:solidFill>
                </a:rPr>
                <a:t>만원 이상 구매하신 고객님께</a:t>
              </a:r>
              <a:endParaRPr lang="en-US" altLang="ko-KR" sz="700" dirty="0" smtClean="0">
                <a:solidFill>
                  <a:schemeClr val="bg1"/>
                </a:solidFill>
              </a:endParaRPr>
            </a:p>
            <a:p>
              <a:pPr defTabSz="575961" latinLnBrk="0"/>
              <a:r>
                <a:rPr lang="ko-KR" altLang="en-US" sz="700" dirty="0" err="1" smtClean="0">
                  <a:solidFill>
                    <a:schemeClr val="bg1"/>
                  </a:solidFill>
                </a:rPr>
                <a:t>페이백</a:t>
              </a:r>
              <a:r>
                <a:rPr lang="ko-KR" altLang="en-US" sz="700" dirty="0" smtClean="0">
                  <a:solidFill>
                    <a:schemeClr val="bg1"/>
                  </a:solidFill>
                </a:rPr>
                <a:t> 이벤트 진행 중입니다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.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717466" y="2380003"/>
              <a:ext cx="15953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75961" latinLnBrk="0"/>
              <a:r>
                <a:rPr lang="ko-KR" altLang="en-US" sz="1200" b="1" dirty="0" err="1" smtClean="0">
                  <a:solidFill>
                    <a:schemeClr val="bg1"/>
                  </a:solidFill>
                </a:rPr>
                <a:t>페이백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 Event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타원 61"/>
          <p:cNvSpPr/>
          <p:nvPr/>
        </p:nvSpPr>
        <p:spPr bwMode="auto">
          <a:xfrm>
            <a:off x="232598" y="1176827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41637" y="1353964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41637" y="1879744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795685" y="1474050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6511" y="2500313"/>
            <a:ext cx="1209495" cy="17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5961" latinLnBrk="0"/>
            <a:r>
              <a:rPr lang="en-US" altLang="ko-KR" sz="550" dirty="0" smtClean="0">
                <a:solidFill>
                  <a:schemeClr val="bg1"/>
                </a:solidFill>
              </a:rPr>
              <a:t>2021.12.1 </a:t>
            </a:r>
            <a:r>
              <a:rPr lang="en-US" altLang="ko-KR" sz="550" dirty="0">
                <a:solidFill>
                  <a:schemeClr val="bg1"/>
                </a:solidFill>
              </a:rPr>
              <a:t>– </a:t>
            </a:r>
            <a:r>
              <a:rPr lang="en-US" altLang="ko-KR" sz="550" dirty="0" smtClean="0">
                <a:solidFill>
                  <a:schemeClr val="bg1"/>
                </a:solidFill>
              </a:rPr>
              <a:t>2021.12.20</a:t>
            </a:r>
            <a:endParaRPr lang="en-US" altLang="ko-KR" sz="550" dirty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930875" y="2081680"/>
            <a:ext cx="1359452" cy="837265"/>
            <a:chOff x="7918978" y="1946087"/>
            <a:chExt cx="1359452" cy="837265"/>
          </a:xfrm>
        </p:grpSpPr>
        <p:sp>
          <p:nvSpPr>
            <p:cNvPr id="39" name="직사각형 38"/>
            <p:cNvSpPr/>
            <p:nvPr/>
          </p:nvSpPr>
          <p:spPr>
            <a:xfrm>
              <a:off x="7980771" y="1946087"/>
              <a:ext cx="1235865" cy="8372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18978" y="2156700"/>
              <a:ext cx="13594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500" b="1" spc="-3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팬필드</a:t>
              </a:r>
              <a:r>
                <a:rPr lang="en-US" altLang="ko-KR" sz="5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00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</a:t>
              </a:r>
              <a:r>
                <a:rPr lang="en-US" altLang="ko-KR" sz="500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500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</a:t>
              </a:r>
              <a:endParaRPr lang="en-US" altLang="ko-KR" sz="5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5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길안내를 </a:t>
              </a:r>
              <a:r>
                <a:rPr lang="ko-KR" altLang="en-US" sz="500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시작하시겠습니까</a:t>
              </a:r>
              <a:r>
                <a:rPr lang="en-US" altLang="ko-KR" sz="500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7980771" y="2601127"/>
              <a:ext cx="1235865" cy="182225"/>
              <a:chOff x="8089479" y="2601127"/>
              <a:chExt cx="1233493" cy="182225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8707412" y="2601127"/>
                <a:ext cx="615560" cy="1822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tx1"/>
                </a:solidFill>
                <a:miter lim="800000"/>
              </a:ln>
            </p:spPr>
            <p:txBody>
              <a:bodyPr wrap="none" lIns="36000" tIns="0" rIns="36000" bIns="43200" rtlCol="0" anchor="ctr">
                <a:no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ko-KR" altLang="en-US" sz="5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  <a:endParaRPr lang="ko-KR" altLang="en-US" sz="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8089479" y="2601127"/>
                <a:ext cx="615560" cy="1822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tx1"/>
                </a:solidFill>
                <a:miter lim="800000"/>
              </a:ln>
            </p:spPr>
            <p:txBody>
              <a:bodyPr wrap="none" lIns="36000" tIns="0" rIns="36000" bIns="43200" rtlCol="0" anchor="ctr">
                <a:no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ko-KR" altLang="en-US" sz="5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닫기</a:t>
                </a:r>
                <a:endParaRPr lang="ko-KR" altLang="en-US" sz="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0" name="그룹 59"/>
          <p:cNvGrpSpPr/>
          <p:nvPr/>
        </p:nvGrpSpPr>
        <p:grpSpPr>
          <a:xfrm>
            <a:off x="7992668" y="3707106"/>
            <a:ext cx="1694140" cy="475553"/>
            <a:chOff x="7893438" y="5233470"/>
            <a:chExt cx="1694140" cy="475553"/>
          </a:xfrm>
        </p:grpSpPr>
        <p:sp>
          <p:nvSpPr>
            <p:cNvPr id="66" name="직사각형 65"/>
            <p:cNvSpPr/>
            <p:nvPr/>
          </p:nvSpPr>
          <p:spPr>
            <a:xfrm>
              <a:off x="7893438" y="5233470"/>
              <a:ext cx="1694140" cy="4755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984752" y="5317358"/>
              <a:ext cx="15115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현재위치가 수신되지 않았습니다</a:t>
              </a:r>
              <a:r>
                <a:rPr lang="en-US" altLang="ko-KR" sz="7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7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잠시 후 다시 시도해 주세요</a:t>
              </a:r>
              <a:r>
                <a:rPr lang="en-US" altLang="ko-KR" sz="7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1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길찾기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서비스 메인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길찾기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DEMOFO-003</a:t>
            </a:r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 smtClean="0"/>
              <a:t>2021.12.06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396313"/>
              </p:ext>
            </p:extLst>
          </p:nvPr>
        </p:nvGraphicFramePr>
        <p:xfrm>
          <a:off x="7315201" y="548826"/>
          <a:ext cx="2590800" cy="49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 smtClean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길안내 화면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켐페인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상세 레이어에서 호출되는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길안내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시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현재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내위치를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기준으로 길안내 화면으로 변경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헤딩 모드로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자동변경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위치 요약 정보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길안내 시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층행사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배너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영역이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현재 위치 상세 정보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로 변경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현재 위치한 건물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층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위치 상세정보 데이터 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특정 위치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좌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우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Swipe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통해 이전 다음 상세 정보 확인 가능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영역 선택 시 화면 하단에서 상단으로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상세보기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펼쳐지며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63107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출발 위치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길안내를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시작했을때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사용자의 위치가 출발 위치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33846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1-3</a:t>
                      </a:r>
                      <a:endParaRPr kumimoji="0" lang="ko-KR" altLang="en-US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 위치 표기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지도 상에 현재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내위치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표기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16948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1-4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도착 위치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길안내를 지정한 매장의 위치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81629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1-5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길안내종료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버튼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길안내 종료 확인 팝업 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└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닫기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팝업 닫힘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└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길안내가 종료되고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링크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이전 지도 페이지로 이동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705594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1-6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길안내 종료 팝업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목적지에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도착한경우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자동으로 호출되는 팝업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길안내가 종료되고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이전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지도화면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내위치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기준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으로 변경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26743"/>
                  </a:ext>
                </a:extLst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3" y="626837"/>
            <a:ext cx="1980000" cy="352000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300213" y="626837"/>
            <a:ext cx="1980000" cy="3231416"/>
          </a:xfrm>
          <a:prstGeom prst="rect">
            <a:avLst/>
          </a:prstGeom>
          <a:solidFill>
            <a:srgbClr val="EEEEEE">
              <a:alpha val="6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2291"/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480555" y="574651"/>
            <a:ext cx="15146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목적지에 도착한 경우 </a:t>
            </a:r>
            <a:r>
              <a:rPr lang="ko-KR" altLang="en-US" sz="600" b="1" spc="-3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호출되는 팝업</a:t>
            </a:r>
            <a:endParaRPr lang="en-US" altLang="ko-KR" sz="600" b="1" spc="-30" dirty="0" smtClean="0">
              <a:ln>
                <a:solidFill>
                  <a:prstClr val="white">
                    <a:alpha val="0"/>
                  </a:prst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2513428" y="799051"/>
            <a:ext cx="1359452" cy="837265"/>
            <a:chOff x="7918978" y="1946087"/>
            <a:chExt cx="1359452" cy="837265"/>
          </a:xfrm>
        </p:grpSpPr>
        <p:sp>
          <p:nvSpPr>
            <p:cNvPr id="72" name="직사각형 71"/>
            <p:cNvSpPr/>
            <p:nvPr/>
          </p:nvSpPr>
          <p:spPr>
            <a:xfrm>
              <a:off x="7980771" y="1946087"/>
              <a:ext cx="1235865" cy="8372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918978" y="2156700"/>
              <a:ext cx="13594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5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목적지에 도착했습니다</a:t>
              </a:r>
              <a:r>
                <a:rPr lang="en-US" altLang="ko-KR" sz="5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>
                <a:lnSpc>
                  <a:spcPct val="120000"/>
                </a:lnSpc>
              </a:pPr>
              <a:r>
                <a:rPr lang="ko-KR" altLang="en-US" sz="500" b="1" spc="-3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길안내를 종료합니다</a:t>
              </a:r>
              <a:r>
                <a:rPr lang="en-US" altLang="ko-KR" sz="5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500" b="1" spc="-3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980771" y="2601127"/>
              <a:ext cx="1235869" cy="1822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lIns="36000" tIns="0" rIns="36000" bIns="43200" rtlCol="0" anchor="ctr"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5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sz="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2438266" y="545098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1-6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0213" y="3238068"/>
            <a:ext cx="1980000" cy="62069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2291"/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44190" y="3439559"/>
            <a:ext cx="1543600" cy="21771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575961" latinLnBrk="0"/>
            <a:r>
              <a:rPr lang="ko-KR" altLang="en-US" sz="7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아디다스오리지널</a:t>
            </a:r>
            <a:r>
              <a:rPr lang="en-US" altLang="ko-KR" sz="7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’ </a:t>
            </a:r>
            <a:r>
              <a:rPr lang="ko-KR" altLang="en-US" sz="700" b="1">
                <a:solidFill>
                  <a:prstClr val="black">
                    <a:lumMod val="65000"/>
                    <a:lumOff val="35000"/>
                  </a:prstClr>
                </a:solidFill>
              </a:rPr>
              <a:t>에서 </a:t>
            </a:r>
            <a:r>
              <a:rPr lang="ko-KR" altLang="en-US" sz="7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우회전</a:t>
            </a:r>
            <a:endParaRPr lang="en-US" altLang="ko-KR" sz="7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575961" latinLnBrk="0"/>
            <a:endParaRPr lang="en-US" altLang="ko-KR" sz="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575961" latinLnBrk="0"/>
            <a:r>
              <a:rPr lang="ko-KR" altLang="en-US" sz="6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파미에스트리트</a:t>
            </a:r>
            <a:r>
              <a:rPr lang="ko-KR" altLang="en-US" sz="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1F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1010358" y="2779991"/>
            <a:ext cx="303892" cy="304931"/>
            <a:chOff x="610509" y="2012640"/>
            <a:chExt cx="303892" cy="304931"/>
          </a:xfrm>
        </p:grpSpPr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09" y="2013679"/>
              <a:ext cx="303892" cy="303892"/>
            </a:xfrm>
            <a:prstGeom prst="rect">
              <a:avLst/>
            </a:prstGeom>
          </p:spPr>
        </p:pic>
        <p:sp>
          <p:nvSpPr>
            <p:cNvPr id="80" name="직사각형 79"/>
            <p:cNvSpPr/>
            <p:nvPr/>
          </p:nvSpPr>
          <p:spPr>
            <a:xfrm>
              <a:off x="631671" y="2012640"/>
              <a:ext cx="261565" cy="217716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defTabSz="575961" latinLnBrk="0"/>
              <a:r>
                <a:rPr lang="ko-KR" altLang="en-US" sz="500" dirty="0" smtClean="0">
                  <a:solidFill>
                    <a:schemeClr val="bg1"/>
                  </a:solidFill>
                </a:rPr>
                <a:t>출발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295934" y="1245985"/>
            <a:ext cx="303892" cy="304931"/>
            <a:chOff x="610509" y="2012640"/>
            <a:chExt cx="303892" cy="304931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09" y="2013679"/>
              <a:ext cx="303892" cy="303892"/>
            </a:xfrm>
            <a:prstGeom prst="rect">
              <a:avLst/>
            </a:prstGeom>
          </p:spPr>
        </p:pic>
        <p:sp>
          <p:nvSpPr>
            <p:cNvPr id="83" name="직사각형 82"/>
            <p:cNvSpPr/>
            <p:nvPr/>
          </p:nvSpPr>
          <p:spPr>
            <a:xfrm>
              <a:off x="631671" y="2012640"/>
              <a:ext cx="261565" cy="217716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defTabSz="575961" latinLnBrk="0"/>
              <a:r>
                <a:rPr lang="ko-KR" altLang="en-US" sz="500" dirty="0" smtClean="0">
                  <a:solidFill>
                    <a:schemeClr val="bg1"/>
                  </a:solidFill>
                </a:rPr>
                <a:t>도착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 rot="10027164">
            <a:off x="1136112" y="2286850"/>
            <a:ext cx="234669" cy="234669"/>
            <a:chOff x="1175773" y="2483552"/>
            <a:chExt cx="234669" cy="234669"/>
          </a:xfrm>
        </p:grpSpPr>
        <p:sp>
          <p:nvSpPr>
            <p:cNvPr id="85" name="타원 84"/>
            <p:cNvSpPr/>
            <p:nvPr/>
          </p:nvSpPr>
          <p:spPr>
            <a:xfrm>
              <a:off x="1175773" y="2483552"/>
              <a:ext cx="234669" cy="234669"/>
            </a:xfrm>
            <a:prstGeom prst="ellipse">
              <a:avLst/>
            </a:prstGeom>
            <a:solidFill>
              <a:srgbClr val="FF0000">
                <a:alpha val="1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1270248" y="2578027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7" name="자유형 86"/>
          <p:cNvSpPr/>
          <p:nvPr/>
        </p:nvSpPr>
        <p:spPr>
          <a:xfrm rot="10027164">
            <a:off x="1313340" y="1392356"/>
            <a:ext cx="269081" cy="252412"/>
          </a:xfrm>
          <a:custGeom>
            <a:avLst/>
            <a:gdLst>
              <a:gd name="connsiteX0" fmla="*/ 57150 w 269081"/>
              <a:gd name="connsiteY0" fmla="*/ 0 h 252412"/>
              <a:gd name="connsiteX1" fmla="*/ 0 w 269081"/>
              <a:gd name="connsiteY1" fmla="*/ 211931 h 252412"/>
              <a:gd name="connsiteX2" fmla="*/ 157162 w 269081"/>
              <a:gd name="connsiteY2" fmla="*/ 252412 h 252412"/>
              <a:gd name="connsiteX3" fmla="*/ 230981 w 269081"/>
              <a:gd name="connsiteY3" fmla="*/ 202406 h 252412"/>
              <a:gd name="connsiteX4" fmla="*/ 269081 w 269081"/>
              <a:gd name="connsiteY4" fmla="*/ 50006 h 252412"/>
              <a:gd name="connsiteX5" fmla="*/ 57150 w 269081"/>
              <a:gd name="connsiteY5" fmla="*/ 0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081" h="252412">
                <a:moveTo>
                  <a:pt x="57150" y="0"/>
                </a:moveTo>
                <a:lnTo>
                  <a:pt x="0" y="211931"/>
                </a:lnTo>
                <a:lnTo>
                  <a:pt x="157162" y="252412"/>
                </a:lnTo>
                <a:lnTo>
                  <a:pt x="230981" y="202406"/>
                </a:lnTo>
                <a:lnTo>
                  <a:pt x="269081" y="50006"/>
                </a:lnTo>
                <a:lnTo>
                  <a:pt x="57150" y="0"/>
                </a:lnTo>
                <a:close/>
              </a:path>
            </a:pathLst>
          </a:custGeom>
          <a:noFill/>
          <a:ln w="9525">
            <a:solidFill>
              <a:srgbClr val="9C2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자유형 87"/>
          <p:cNvSpPr/>
          <p:nvPr/>
        </p:nvSpPr>
        <p:spPr>
          <a:xfrm rot="10027164">
            <a:off x="1025458" y="1534298"/>
            <a:ext cx="486733" cy="1605000"/>
          </a:xfrm>
          <a:custGeom>
            <a:avLst/>
            <a:gdLst>
              <a:gd name="connsiteX0" fmla="*/ 792480 w 792480"/>
              <a:gd name="connsiteY0" fmla="*/ 15240 h 1775460"/>
              <a:gd name="connsiteX1" fmla="*/ 662940 w 792480"/>
              <a:gd name="connsiteY1" fmla="*/ 0 h 1775460"/>
              <a:gd name="connsiteX2" fmla="*/ 396240 w 792480"/>
              <a:gd name="connsiteY2" fmla="*/ 190500 h 1775460"/>
              <a:gd name="connsiteX3" fmla="*/ 99060 w 792480"/>
              <a:gd name="connsiteY3" fmla="*/ 1775460 h 1775460"/>
              <a:gd name="connsiteX4" fmla="*/ 0 w 792480"/>
              <a:gd name="connsiteY4" fmla="*/ 1767840 h 1775460"/>
              <a:gd name="connsiteX0" fmla="*/ 792480 w 792480"/>
              <a:gd name="connsiteY0" fmla="*/ 15240 h 1775460"/>
              <a:gd name="connsiteX1" fmla="*/ 662940 w 792480"/>
              <a:gd name="connsiteY1" fmla="*/ 0 h 1775460"/>
              <a:gd name="connsiteX2" fmla="*/ 436721 w 792480"/>
              <a:gd name="connsiteY2" fmla="*/ 157162 h 1775460"/>
              <a:gd name="connsiteX3" fmla="*/ 99060 w 792480"/>
              <a:gd name="connsiteY3" fmla="*/ 1775460 h 1775460"/>
              <a:gd name="connsiteX4" fmla="*/ 0 w 792480"/>
              <a:gd name="connsiteY4" fmla="*/ 1767840 h 1775460"/>
              <a:gd name="connsiteX0" fmla="*/ 792480 w 792480"/>
              <a:gd name="connsiteY0" fmla="*/ 15240 h 1775460"/>
              <a:gd name="connsiteX1" fmla="*/ 662940 w 792480"/>
              <a:gd name="connsiteY1" fmla="*/ 0 h 1775460"/>
              <a:gd name="connsiteX2" fmla="*/ 441484 w 792480"/>
              <a:gd name="connsiteY2" fmla="*/ 154781 h 1775460"/>
              <a:gd name="connsiteX3" fmla="*/ 99060 w 792480"/>
              <a:gd name="connsiteY3" fmla="*/ 1775460 h 1775460"/>
              <a:gd name="connsiteX4" fmla="*/ 0 w 792480"/>
              <a:gd name="connsiteY4" fmla="*/ 1767840 h 1775460"/>
              <a:gd name="connsiteX0" fmla="*/ 792480 w 792480"/>
              <a:gd name="connsiteY0" fmla="*/ 15240 h 1773079"/>
              <a:gd name="connsiteX1" fmla="*/ 662940 w 792480"/>
              <a:gd name="connsiteY1" fmla="*/ 0 h 1773079"/>
              <a:gd name="connsiteX2" fmla="*/ 441484 w 792480"/>
              <a:gd name="connsiteY2" fmla="*/ 154781 h 1773079"/>
              <a:gd name="connsiteX3" fmla="*/ 80010 w 792480"/>
              <a:gd name="connsiteY3" fmla="*/ 1773079 h 1773079"/>
              <a:gd name="connsiteX4" fmla="*/ 0 w 792480"/>
              <a:gd name="connsiteY4" fmla="*/ 1767840 h 1773079"/>
              <a:gd name="connsiteX0" fmla="*/ 792480 w 792480"/>
              <a:gd name="connsiteY0" fmla="*/ 15240 h 1770698"/>
              <a:gd name="connsiteX1" fmla="*/ 662940 w 792480"/>
              <a:gd name="connsiteY1" fmla="*/ 0 h 1770698"/>
              <a:gd name="connsiteX2" fmla="*/ 441484 w 792480"/>
              <a:gd name="connsiteY2" fmla="*/ 154781 h 1770698"/>
              <a:gd name="connsiteX3" fmla="*/ 72867 w 792480"/>
              <a:gd name="connsiteY3" fmla="*/ 1770698 h 1770698"/>
              <a:gd name="connsiteX4" fmla="*/ 0 w 792480"/>
              <a:gd name="connsiteY4" fmla="*/ 1767840 h 1770698"/>
              <a:gd name="connsiteX0" fmla="*/ 794862 w 794862"/>
              <a:gd name="connsiteY0" fmla="*/ 15240 h 1770698"/>
              <a:gd name="connsiteX1" fmla="*/ 665322 w 794862"/>
              <a:gd name="connsiteY1" fmla="*/ 0 h 1770698"/>
              <a:gd name="connsiteX2" fmla="*/ 443866 w 794862"/>
              <a:gd name="connsiteY2" fmla="*/ 154781 h 1770698"/>
              <a:gd name="connsiteX3" fmla="*/ 75249 w 794862"/>
              <a:gd name="connsiteY3" fmla="*/ 1770698 h 1770698"/>
              <a:gd name="connsiteX4" fmla="*/ 0 w 794862"/>
              <a:gd name="connsiteY4" fmla="*/ 1758315 h 1770698"/>
              <a:gd name="connsiteX0" fmla="*/ 794862 w 794862"/>
              <a:gd name="connsiteY0" fmla="*/ 15240 h 1770698"/>
              <a:gd name="connsiteX1" fmla="*/ 665322 w 794862"/>
              <a:gd name="connsiteY1" fmla="*/ 0 h 1770698"/>
              <a:gd name="connsiteX2" fmla="*/ 315433 w 794862"/>
              <a:gd name="connsiteY2" fmla="*/ 431566 h 1770698"/>
              <a:gd name="connsiteX3" fmla="*/ 75249 w 794862"/>
              <a:gd name="connsiteY3" fmla="*/ 1770698 h 1770698"/>
              <a:gd name="connsiteX4" fmla="*/ 0 w 794862"/>
              <a:gd name="connsiteY4" fmla="*/ 1758315 h 1770698"/>
              <a:gd name="connsiteX0" fmla="*/ 486733 w 665322"/>
              <a:gd name="connsiteY0" fmla="*/ 280245 h 1770698"/>
              <a:gd name="connsiteX1" fmla="*/ 665322 w 665322"/>
              <a:gd name="connsiteY1" fmla="*/ 0 h 1770698"/>
              <a:gd name="connsiteX2" fmla="*/ 315433 w 665322"/>
              <a:gd name="connsiteY2" fmla="*/ 431566 h 1770698"/>
              <a:gd name="connsiteX3" fmla="*/ 75249 w 665322"/>
              <a:gd name="connsiteY3" fmla="*/ 1770698 h 1770698"/>
              <a:gd name="connsiteX4" fmla="*/ 0 w 665322"/>
              <a:gd name="connsiteY4" fmla="*/ 1758315 h 1770698"/>
              <a:gd name="connsiteX0" fmla="*/ 486733 w 486733"/>
              <a:gd name="connsiteY0" fmla="*/ 114547 h 1605000"/>
              <a:gd name="connsiteX1" fmla="*/ 392930 w 486733"/>
              <a:gd name="connsiteY1" fmla="*/ 0 h 1605000"/>
              <a:gd name="connsiteX2" fmla="*/ 315433 w 486733"/>
              <a:gd name="connsiteY2" fmla="*/ 265868 h 1605000"/>
              <a:gd name="connsiteX3" fmla="*/ 75249 w 486733"/>
              <a:gd name="connsiteY3" fmla="*/ 1605000 h 1605000"/>
              <a:gd name="connsiteX4" fmla="*/ 0 w 486733"/>
              <a:gd name="connsiteY4" fmla="*/ 1592617 h 1605000"/>
              <a:gd name="connsiteX0" fmla="*/ 486733 w 486733"/>
              <a:gd name="connsiteY0" fmla="*/ 114547 h 1605000"/>
              <a:gd name="connsiteX1" fmla="*/ 392930 w 486733"/>
              <a:gd name="connsiteY1" fmla="*/ 0 h 1605000"/>
              <a:gd name="connsiteX2" fmla="*/ 343373 w 486733"/>
              <a:gd name="connsiteY2" fmla="*/ 314598 h 1605000"/>
              <a:gd name="connsiteX3" fmla="*/ 75249 w 486733"/>
              <a:gd name="connsiteY3" fmla="*/ 1605000 h 1605000"/>
              <a:gd name="connsiteX4" fmla="*/ 0 w 486733"/>
              <a:gd name="connsiteY4" fmla="*/ 1592617 h 1605000"/>
              <a:gd name="connsiteX0" fmla="*/ 486733 w 486733"/>
              <a:gd name="connsiteY0" fmla="*/ 114547 h 1605000"/>
              <a:gd name="connsiteX1" fmla="*/ 392930 w 486733"/>
              <a:gd name="connsiteY1" fmla="*/ 0 h 1605000"/>
              <a:gd name="connsiteX2" fmla="*/ 364595 w 486733"/>
              <a:gd name="connsiteY2" fmla="*/ 335736 h 1605000"/>
              <a:gd name="connsiteX3" fmla="*/ 75249 w 486733"/>
              <a:gd name="connsiteY3" fmla="*/ 1605000 h 1605000"/>
              <a:gd name="connsiteX4" fmla="*/ 0 w 486733"/>
              <a:gd name="connsiteY4" fmla="*/ 1592617 h 1605000"/>
              <a:gd name="connsiteX0" fmla="*/ 486733 w 486733"/>
              <a:gd name="connsiteY0" fmla="*/ 114547 h 1605000"/>
              <a:gd name="connsiteX1" fmla="*/ 392930 w 486733"/>
              <a:gd name="connsiteY1" fmla="*/ 0 h 1605000"/>
              <a:gd name="connsiteX2" fmla="*/ 383607 w 486733"/>
              <a:gd name="connsiteY2" fmla="*/ 98495 h 1605000"/>
              <a:gd name="connsiteX3" fmla="*/ 364595 w 486733"/>
              <a:gd name="connsiteY3" fmla="*/ 335736 h 1605000"/>
              <a:gd name="connsiteX4" fmla="*/ 75249 w 486733"/>
              <a:gd name="connsiteY4" fmla="*/ 1605000 h 1605000"/>
              <a:gd name="connsiteX5" fmla="*/ 0 w 486733"/>
              <a:gd name="connsiteY5" fmla="*/ 1592617 h 1605000"/>
              <a:gd name="connsiteX0" fmla="*/ 486733 w 486733"/>
              <a:gd name="connsiteY0" fmla="*/ 114547 h 1605000"/>
              <a:gd name="connsiteX1" fmla="*/ 392930 w 486733"/>
              <a:gd name="connsiteY1" fmla="*/ 0 h 1605000"/>
              <a:gd name="connsiteX2" fmla="*/ 215488 w 486733"/>
              <a:gd name="connsiteY2" fmla="*/ 164273 h 1605000"/>
              <a:gd name="connsiteX3" fmla="*/ 364595 w 486733"/>
              <a:gd name="connsiteY3" fmla="*/ 335736 h 1605000"/>
              <a:gd name="connsiteX4" fmla="*/ 75249 w 486733"/>
              <a:gd name="connsiteY4" fmla="*/ 1605000 h 1605000"/>
              <a:gd name="connsiteX5" fmla="*/ 0 w 486733"/>
              <a:gd name="connsiteY5" fmla="*/ 1592617 h 1605000"/>
              <a:gd name="connsiteX0" fmla="*/ 486733 w 486733"/>
              <a:gd name="connsiteY0" fmla="*/ 114547 h 1605000"/>
              <a:gd name="connsiteX1" fmla="*/ 392930 w 486733"/>
              <a:gd name="connsiteY1" fmla="*/ 0 h 1605000"/>
              <a:gd name="connsiteX2" fmla="*/ 215488 w 486733"/>
              <a:gd name="connsiteY2" fmla="*/ 164273 h 1605000"/>
              <a:gd name="connsiteX3" fmla="*/ 364595 w 486733"/>
              <a:gd name="connsiteY3" fmla="*/ 335736 h 1605000"/>
              <a:gd name="connsiteX4" fmla="*/ 277778 w 486733"/>
              <a:gd name="connsiteY4" fmla="*/ 732200 h 1605000"/>
              <a:gd name="connsiteX5" fmla="*/ 75249 w 486733"/>
              <a:gd name="connsiteY5" fmla="*/ 1605000 h 1605000"/>
              <a:gd name="connsiteX6" fmla="*/ 0 w 486733"/>
              <a:gd name="connsiteY6" fmla="*/ 1592617 h 16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733" h="1605000">
                <a:moveTo>
                  <a:pt x="486733" y="114547"/>
                </a:moveTo>
                <a:lnTo>
                  <a:pt x="392930" y="0"/>
                </a:lnTo>
                <a:lnTo>
                  <a:pt x="215488" y="164273"/>
                </a:lnTo>
                <a:lnTo>
                  <a:pt x="364595" y="335736"/>
                </a:lnTo>
                <a:lnTo>
                  <a:pt x="277778" y="732200"/>
                </a:lnTo>
                <a:lnTo>
                  <a:pt x="75249" y="1605000"/>
                </a:lnTo>
                <a:lnTo>
                  <a:pt x="0" y="1592617"/>
                </a:lnTo>
              </a:path>
            </a:pathLst>
          </a:cu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 88"/>
          <p:cNvSpPr/>
          <p:nvPr/>
        </p:nvSpPr>
        <p:spPr>
          <a:xfrm rot="10027164">
            <a:off x="1150596" y="1520174"/>
            <a:ext cx="276922" cy="869007"/>
          </a:xfrm>
          <a:custGeom>
            <a:avLst/>
            <a:gdLst>
              <a:gd name="connsiteX0" fmla="*/ 792480 w 792480"/>
              <a:gd name="connsiteY0" fmla="*/ 15240 h 1775460"/>
              <a:gd name="connsiteX1" fmla="*/ 662940 w 792480"/>
              <a:gd name="connsiteY1" fmla="*/ 0 h 1775460"/>
              <a:gd name="connsiteX2" fmla="*/ 396240 w 792480"/>
              <a:gd name="connsiteY2" fmla="*/ 190500 h 1775460"/>
              <a:gd name="connsiteX3" fmla="*/ 99060 w 792480"/>
              <a:gd name="connsiteY3" fmla="*/ 1775460 h 1775460"/>
              <a:gd name="connsiteX4" fmla="*/ 0 w 792480"/>
              <a:gd name="connsiteY4" fmla="*/ 1767840 h 1775460"/>
              <a:gd name="connsiteX0" fmla="*/ 792480 w 792480"/>
              <a:gd name="connsiteY0" fmla="*/ 15240 h 1775460"/>
              <a:gd name="connsiteX1" fmla="*/ 662940 w 792480"/>
              <a:gd name="connsiteY1" fmla="*/ 0 h 1775460"/>
              <a:gd name="connsiteX2" fmla="*/ 436721 w 792480"/>
              <a:gd name="connsiteY2" fmla="*/ 157162 h 1775460"/>
              <a:gd name="connsiteX3" fmla="*/ 99060 w 792480"/>
              <a:gd name="connsiteY3" fmla="*/ 1775460 h 1775460"/>
              <a:gd name="connsiteX4" fmla="*/ 0 w 792480"/>
              <a:gd name="connsiteY4" fmla="*/ 1767840 h 1775460"/>
              <a:gd name="connsiteX0" fmla="*/ 792480 w 792480"/>
              <a:gd name="connsiteY0" fmla="*/ 15240 h 1775460"/>
              <a:gd name="connsiteX1" fmla="*/ 662940 w 792480"/>
              <a:gd name="connsiteY1" fmla="*/ 0 h 1775460"/>
              <a:gd name="connsiteX2" fmla="*/ 441484 w 792480"/>
              <a:gd name="connsiteY2" fmla="*/ 154781 h 1775460"/>
              <a:gd name="connsiteX3" fmla="*/ 99060 w 792480"/>
              <a:gd name="connsiteY3" fmla="*/ 1775460 h 1775460"/>
              <a:gd name="connsiteX4" fmla="*/ 0 w 792480"/>
              <a:gd name="connsiteY4" fmla="*/ 1767840 h 1775460"/>
              <a:gd name="connsiteX0" fmla="*/ 792480 w 792480"/>
              <a:gd name="connsiteY0" fmla="*/ 15240 h 1773079"/>
              <a:gd name="connsiteX1" fmla="*/ 662940 w 792480"/>
              <a:gd name="connsiteY1" fmla="*/ 0 h 1773079"/>
              <a:gd name="connsiteX2" fmla="*/ 441484 w 792480"/>
              <a:gd name="connsiteY2" fmla="*/ 154781 h 1773079"/>
              <a:gd name="connsiteX3" fmla="*/ 80010 w 792480"/>
              <a:gd name="connsiteY3" fmla="*/ 1773079 h 1773079"/>
              <a:gd name="connsiteX4" fmla="*/ 0 w 792480"/>
              <a:gd name="connsiteY4" fmla="*/ 1767840 h 1773079"/>
              <a:gd name="connsiteX0" fmla="*/ 792480 w 792480"/>
              <a:gd name="connsiteY0" fmla="*/ 15240 h 1770698"/>
              <a:gd name="connsiteX1" fmla="*/ 662940 w 792480"/>
              <a:gd name="connsiteY1" fmla="*/ 0 h 1770698"/>
              <a:gd name="connsiteX2" fmla="*/ 441484 w 792480"/>
              <a:gd name="connsiteY2" fmla="*/ 154781 h 1770698"/>
              <a:gd name="connsiteX3" fmla="*/ 72867 w 792480"/>
              <a:gd name="connsiteY3" fmla="*/ 1770698 h 1770698"/>
              <a:gd name="connsiteX4" fmla="*/ 0 w 792480"/>
              <a:gd name="connsiteY4" fmla="*/ 1767840 h 1770698"/>
              <a:gd name="connsiteX0" fmla="*/ 794862 w 794862"/>
              <a:gd name="connsiteY0" fmla="*/ 15240 h 1770698"/>
              <a:gd name="connsiteX1" fmla="*/ 665322 w 794862"/>
              <a:gd name="connsiteY1" fmla="*/ 0 h 1770698"/>
              <a:gd name="connsiteX2" fmla="*/ 443866 w 794862"/>
              <a:gd name="connsiteY2" fmla="*/ 154781 h 1770698"/>
              <a:gd name="connsiteX3" fmla="*/ 75249 w 794862"/>
              <a:gd name="connsiteY3" fmla="*/ 1770698 h 1770698"/>
              <a:gd name="connsiteX4" fmla="*/ 0 w 794862"/>
              <a:gd name="connsiteY4" fmla="*/ 1758315 h 1770698"/>
              <a:gd name="connsiteX0" fmla="*/ 794862 w 794862"/>
              <a:gd name="connsiteY0" fmla="*/ 15240 h 1770698"/>
              <a:gd name="connsiteX1" fmla="*/ 665322 w 794862"/>
              <a:gd name="connsiteY1" fmla="*/ 0 h 1770698"/>
              <a:gd name="connsiteX2" fmla="*/ 443866 w 794862"/>
              <a:gd name="connsiteY2" fmla="*/ 154781 h 1770698"/>
              <a:gd name="connsiteX3" fmla="*/ 321811 w 794862"/>
              <a:gd name="connsiteY3" fmla="*/ 692469 h 1770698"/>
              <a:gd name="connsiteX4" fmla="*/ 75249 w 794862"/>
              <a:gd name="connsiteY4" fmla="*/ 1770698 h 1770698"/>
              <a:gd name="connsiteX5" fmla="*/ 0 w 794862"/>
              <a:gd name="connsiteY5" fmla="*/ 1758315 h 1770698"/>
              <a:gd name="connsiteX0" fmla="*/ 665322 w 665322"/>
              <a:gd name="connsiteY0" fmla="*/ 0 h 1770698"/>
              <a:gd name="connsiteX1" fmla="*/ 443866 w 665322"/>
              <a:gd name="connsiteY1" fmla="*/ 154781 h 1770698"/>
              <a:gd name="connsiteX2" fmla="*/ 321811 w 665322"/>
              <a:gd name="connsiteY2" fmla="*/ 692469 h 1770698"/>
              <a:gd name="connsiteX3" fmla="*/ 75249 w 665322"/>
              <a:gd name="connsiteY3" fmla="*/ 1770698 h 1770698"/>
              <a:gd name="connsiteX4" fmla="*/ 0 w 665322"/>
              <a:gd name="connsiteY4" fmla="*/ 1758315 h 1770698"/>
              <a:gd name="connsiteX0" fmla="*/ 443866 w 443866"/>
              <a:gd name="connsiteY0" fmla="*/ 0 h 1615917"/>
              <a:gd name="connsiteX1" fmla="*/ 321811 w 443866"/>
              <a:gd name="connsiteY1" fmla="*/ 537688 h 1615917"/>
              <a:gd name="connsiteX2" fmla="*/ 75249 w 443866"/>
              <a:gd name="connsiteY2" fmla="*/ 1615917 h 1615917"/>
              <a:gd name="connsiteX3" fmla="*/ 0 w 443866"/>
              <a:gd name="connsiteY3" fmla="*/ 1603534 h 1615917"/>
              <a:gd name="connsiteX0" fmla="*/ 321811 w 321811"/>
              <a:gd name="connsiteY0" fmla="*/ 0 h 1078229"/>
              <a:gd name="connsiteX1" fmla="*/ 75249 w 321811"/>
              <a:gd name="connsiteY1" fmla="*/ 1078229 h 1078229"/>
              <a:gd name="connsiteX2" fmla="*/ 0 w 321811"/>
              <a:gd name="connsiteY2" fmla="*/ 1065846 h 1078229"/>
              <a:gd name="connsiteX0" fmla="*/ 436111 w 436111"/>
              <a:gd name="connsiteY0" fmla="*/ 0 h 1564004"/>
              <a:gd name="connsiteX1" fmla="*/ 75249 w 436111"/>
              <a:gd name="connsiteY1" fmla="*/ 1564004 h 1564004"/>
              <a:gd name="connsiteX2" fmla="*/ 0 w 436111"/>
              <a:gd name="connsiteY2" fmla="*/ 1551621 h 1564004"/>
              <a:gd name="connsiteX0" fmla="*/ 431349 w 431349"/>
              <a:gd name="connsiteY0" fmla="*/ 0 h 1566385"/>
              <a:gd name="connsiteX1" fmla="*/ 75249 w 431349"/>
              <a:gd name="connsiteY1" fmla="*/ 1566385 h 1566385"/>
              <a:gd name="connsiteX2" fmla="*/ 0 w 431349"/>
              <a:gd name="connsiteY2" fmla="*/ 1554002 h 1566385"/>
              <a:gd name="connsiteX0" fmla="*/ 428968 w 428968"/>
              <a:gd name="connsiteY0" fmla="*/ 0 h 1552097"/>
              <a:gd name="connsiteX1" fmla="*/ 75249 w 428968"/>
              <a:gd name="connsiteY1" fmla="*/ 1552097 h 1552097"/>
              <a:gd name="connsiteX2" fmla="*/ 0 w 428968"/>
              <a:gd name="connsiteY2" fmla="*/ 1539714 h 1552097"/>
              <a:gd name="connsiteX0" fmla="*/ 390868 w 390868"/>
              <a:gd name="connsiteY0" fmla="*/ 0 h 1366360"/>
              <a:gd name="connsiteX1" fmla="*/ 75249 w 390868"/>
              <a:gd name="connsiteY1" fmla="*/ 1366360 h 1366360"/>
              <a:gd name="connsiteX2" fmla="*/ 0 w 390868"/>
              <a:gd name="connsiteY2" fmla="*/ 1353977 h 1366360"/>
              <a:gd name="connsiteX0" fmla="*/ 386105 w 386105"/>
              <a:gd name="connsiteY0" fmla="*/ 0 h 1368741"/>
              <a:gd name="connsiteX1" fmla="*/ 75249 w 386105"/>
              <a:gd name="connsiteY1" fmla="*/ 1368741 h 1368741"/>
              <a:gd name="connsiteX2" fmla="*/ 0 w 386105"/>
              <a:gd name="connsiteY2" fmla="*/ 1356358 h 1368741"/>
              <a:gd name="connsiteX0" fmla="*/ 390868 w 390868"/>
              <a:gd name="connsiteY0" fmla="*/ 0 h 1368741"/>
              <a:gd name="connsiteX1" fmla="*/ 75249 w 390868"/>
              <a:gd name="connsiteY1" fmla="*/ 1368741 h 1368741"/>
              <a:gd name="connsiteX2" fmla="*/ 0 w 390868"/>
              <a:gd name="connsiteY2" fmla="*/ 1356358 h 1368741"/>
              <a:gd name="connsiteX0" fmla="*/ 383724 w 383724"/>
              <a:gd name="connsiteY0" fmla="*/ 0 h 1371122"/>
              <a:gd name="connsiteX1" fmla="*/ 75249 w 383724"/>
              <a:gd name="connsiteY1" fmla="*/ 1371122 h 1371122"/>
              <a:gd name="connsiteX2" fmla="*/ 0 w 383724"/>
              <a:gd name="connsiteY2" fmla="*/ 1358739 h 1371122"/>
              <a:gd name="connsiteX0" fmla="*/ 388486 w 388486"/>
              <a:gd name="connsiteY0" fmla="*/ 0 h 1371122"/>
              <a:gd name="connsiteX1" fmla="*/ 75249 w 388486"/>
              <a:gd name="connsiteY1" fmla="*/ 1371122 h 1371122"/>
              <a:gd name="connsiteX2" fmla="*/ 0 w 388486"/>
              <a:gd name="connsiteY2" fmla="*/ 1358739 h 1371122"/>
              <a:gd name="connsiteX0" fmla="*/ 276922 w 276922"/>
              <a:gd name="connsiteY0" fmla="*/ 0 h 869007"/>
              <a:gd name="connsiteX1" fmla="*/ 75249 w 276922"/>
              <a:gd name="connsiteY1" fmla="*/ 869007 h 869007"/>
              <a:gd name="connsiteX2" fmla="*/ 0 w 276922"/>
              <a:gd name="connsiteY2" fmla="*/ 856624 h 86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922" h="869007">
                <a:moveTo>
                  <a:pt x="276922" y="0"/>
                </a:moveTo>
                <a:lnTo>
                  <a:pt x="75249" y="869007"/>
                </a:lnTo>
                <a:lnTo>
                  <a:pt x="0" y="856624"/>
                </a:lnTo>
              </a:path>
            </a:pathLst>
          </a:custGeom>
          <a:noFill/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 rot="5527164">
            <a:off x="1287986" y="1495594"/>
            <a:ext cx="56211" cy="32314"/>
            <a:chOff x="2787650" y="2032000"/>
            <a:chExt cx="109538" cy="52039"/>
          </a:xfrm>
        </p:grpSpPr>
        <p:cxnSp>
          <p:nvCxnSpPr>
            <p:cNvPr id="91" name="직선 연결선 90"/>
            <p:cNvCxnSpPr/>
            <p:nvPr/>
          </p:nvCxnSpPr>
          <p:spPr>
            <a:xfrm flipV="1">
              <a:off x="2787650" y="2032000"/>
              <a:ext cx="57150" cy="52039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 flipV="1">
              <a:off x="2840038" y="2032000"/>
              <a:ext cx="57150" cy="52039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3" name="모서리가 둥근 직사각형 92"/>
          <p:cNvSpPr/>
          <p:nvPr/>
        </p:nvSpPr>
        <p:spPr>
          <a:xfrm>
            <a:off x="951250" y="2712684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096772" y="1272457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 rot="19007663">
            <a:off x="841265" y="1919754"/>
            <a:ext cx="832484" cy="831990"/>
            <a:chOff x="946974" y="2126455"/>
            <a:chExt cx="832484" cy="831990"/>
          </a:xfrm>
        </p:grpSpPr>
        <p:grpSp>
          <p:nvGrpSpPr>
            <p:cNvPr id="96" name="그룹 95"/>
            <p:cNvGrpSpPr/>
            <p:nvPr/>
          </p:nvGrpSpPr>
          <p:grpSpPr>
            <a:xfrm rot="860774">
              <a:off x="946974" y="2240296"/>
              <a:ext cx="718149" cy="718149"/>
              <a:chOff x="4266850" y="1340944"/>
              <a:chExt cx="718149" cy="718149"/>
            </a:xfrm>
          </p:grpSpPr>
          <p:sp>
            <p:nvSpPr>
              <p:cNvPr id="99" name="원형 98"/>
              <p:cNvSpPr/>
              <p:nvPr/>
            </p:nvSpPr>
            <p:spPr>
              <a:xfrm rot="15300000">
                <a:off x="4373407" y="1439594"/>
                <a:ext cx="517890" cy="517890"/>
              </a:xfrm>
              <a:prstGeom prst="pie">
                <a:avLst>
                  <a:gd name="adj1" fmla="val 0"/>
                  <a:gd name="adj2" fmla="val 5490810"/>
                </a:avLst>
              </a:prstGeom>
              <a:solidFill>
                <a:srgbClr val="FF0000">
                  <a:alpha val="10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0" name="원형 99"/>
              <p:cNvSpPr/>
              <p:nvPr/>
            </p:nvSpPr>
            <p:spPr>
              <a:xfrm rot="15300000">
                <a:off x="4266850" y="1340944"/>
                <a:ext cx="718149" cy="718149"/>
              </a:xfrm>
              <a:prstGeom prst="pie">
                <a:avLst>
                  <a:gd name="adj1" fmla="val 0"/>
                  <a:gd name="adj2" fmla="val 5448830"/>
                </a:avLst>
              </a:prstGeom>
              <a:solidFill>
                <a:srgbClr val="FF0000">
                  <a:alpha val="10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97" name="직선 연결선 96"/>
            <p:cNvCxnSpPr/>
            <p:nvPr/>
          </p:nvCxnSpPr>
          <p:spPr>
            <a:xfrm>
              <a:off x="1307306" y="2126455"/>
              <a:ext cx="0" cy="47109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rot="5400000">
              <a:off x="1543910" y="2364581"/>
              <a:ext cx="0" cy="47109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모서리가 둥근 직사각형 100"/>
          <p:cNvSpPr/>
          <p:nvPr/>
        </p:nvSpPr>
        <p:spPr>
          <a:xfrm>
            <a:off x="1010358" y="2231744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36" y="1030874"/>
            <a:ext cx="112711" cy="112711"/>
          </a:xfrm>
          <a:prstGeom prst="rect">
            <a:avLst/>
          </a:prstGeom>
        </p:spPr>
      </p:pic>
      <p:grpSp>
        <p:nvGrpSpPr>
          <p:cNvPr id="103" name="그룹 102"/>
          <p:cNvGrpSpPr/>
          <p:nvPr/>
        </p:nvGrpSpPr>
        <p:grpSpPr>
          <a:xfrm rot="18900000">
            <a:off x="1893731" y="657969"/>
            <a:ext cx="274320" cy="274320"/>
            <a:chOff x="1344816" y="1406515"/>
            <a:chExt cx="274320" cy="274320"/>
          </a:xfrm>
        </p:grpSpPr>
        <p:grpSp>
          <p:nvGrpSpPr>
            <p:cNvPr id="104" name="그룹 103"/>
            <p:cNvGrpSpPr/>
            <p:nvPr/>
          </p:nvGrpSpPr>
          <p:grpSpPr>
            <a:xfrm>
              <a:off x="1344816" y="1406515"/>
              <a:ext cx="274320" cy="274320"/>
              <a:chOff x="3878580" y="2948940"/>
              <a:chExt cx="274320" cy="274320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3878580" y="2948940"/>
                <a:ext cx="274320" cy="27432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1551" tIns="50775" rIns="101551" bIns="50775" rtlCol="0" anchor="ctr"/>
              <a:lstStyle/>
              <a:p>
                <a:pPr algn="ctr" defTabSz="1072291"/>
                <a:endParaRPr lang="ko-KR" altLang="en-US" sz="24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3924300" y="2994660"/>
                <a:ext cx="182880" cy="18288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1551" tIns="50775" rIns="101551" bIns="50775" rtlCol="0" anchor="ctr"/>
              <a:lstStyle/>
              <a:p>
                <a:pPr algn="ctr" defTabSz="1072291"/>
                <a:endParaRPr lang="ko-KR" altLang="en-US" sz="24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3984784" y="3055144"/>
                <a:ext cx="61912" cy="6191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1551" tIns="50775" rIns="101551" bIns="50775" rtlCol="0" anchor="ctr"/>
              <a:lstStyle/>
              <a:p>
                <a:pPr algn="ctr" defTabSz="1072291"/>
                <a:endParaRPr lang="ko-KR" altLang="en-US" sz="24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grpSp>
            <p:nvGrpSpPr>
              <p:cNvPr id="118" name="그룹 117"/>
              <p:cNvGrpSpPr/>
              <p:nvPr/>
            </p:nvGrpSpPr>
            <p:grpSpPr>
              <a:xfrm>
                <a:off x="4015740" y="2977278"/>
                <a:ext cx="0" cy="217645"/>
                <a:chOff x="4015740" y="2977992"/>
                <a:chExt cx="0" cy="217645"/>
              </a:xfrm>
            </p:grpSpPr>
            <p:cxnSp>
              <p:nvCxnSpPr>
                <p:cNvPr id="122" name="직선 연결선 121"/>
                <p:cNvCxnSpPr/>
                <p:nvPr/>
              </p:nvCxnSpPr>
              <p:spPr>
                <a:xfrm>
                  <a:off x="4015740" y="2977992"/>
                  <a:ext cx="0" cy="4381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/>
                <p:cNvCxnSpPr/>
                <p:nvPr/>
              </p:nvCxnSpPr>
              <p:spPr>
                <a:xfrm>
                  <a:off x="4015740" y="3151823"/>
                  <a:ext cx="0" cy="4381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그룹 118"/>
              <p:cNvGrpSpPr/>
              <p:nvPr/>
            </p:nvGrpSpPr>
            <p:grpSpPr>
              <a:xfrm rot="16200000">
                <a:off x="4015740" y="2977278"/>
                <a:ext cx="0" cy="217645"/>
                <a:chOff x="4015740" y="2977992"/>
                <a:chExt cx="0" cy="217645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>
                  <a:off x="4015740" y="2977992"/>
                  <a:ext cx="0" cy="4381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/>
                <p:cNvCxnSpPr/>
                <p:nvPr/>
              </p:nvCxnSpPr>
              <p:spPr>
                <a:xfrm>
                  <a:off x="4015740" y="3151823"/>
                  <a:ext cx="0" cy="4381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6" name="그룹 105"/>
            <p:cNvGrpSpPr/>
            <p:nvPr/>
          </p:nvGrpSpPr>
          <p:grpSpPr>
            <a:xfrm>
              <a:off x="1351540" y="1411015"/>
              <a:ext cx="266483" cy="262946"/>
              <a:chOff x="3886160" y="2390475"/>
              <a:chExt cx="730552" cy="720854"/>
            </a:xfrm>
          </p:grpSpPr>
          <p:sp>
            <p:nvSpPr>
              <p:cNvPr id="111" name="원형 110"/>
              <p:cNvSpPr/>
              <p:nvPr/>
            </p:nvSpPr>
            <p:spPr>
              <a:xfrm rot="16160774">
                <a:off x="3886160" y="2393180"/>
                <a:ext cx="718149" cy="718149"/>
              </a:xfrm>
              <a:prstGeom prst="pie">
                <a:avLst>
                  <a:gd name="adj1" fmla="val 0"/>
                  <a:gd name="adj2" fmla="val 5448830"/>
                </a:avLst>
              </a:prstGeom>
              <a:solidFill>
                <a:srgbClr val="FF0000">
                  <a:alpha val="50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4241006" y="2390475"/>
                <a:ext cx="0" cy="357096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flipH="1">
                <a:off x="4242064" y="2750148"/>
                <a:ext cx="37464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4" name="직사각형 123"/>
          <p:cNvSpPr/>
          <p:nvPr/>
        </p:nvSpPr>
        <p:spPr>
          <a:xfrm>
            <a:off x="300213" y="625475"/>
            <a:ext cx="1980000" cy="351816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25" name="타원 124"/>
          <p:cNvSpPr/>
          <p:nvPr/>
        </p:nvSpPr>
        <p:spPr bwMode="auto">
          <a:xfrm>
            <a:off x="197986" y="561545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97986" y="3265438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오른쪽 화살표 126"/>
          <p:cNvSpPr/>
          <p:nvPr/>
        </p:nvSpPr>
        <p:spPr>
          <a:xfrm rot="16200000">
            <a:off x="332142" y="3492870"/>
            <a:ext cx="189824" cy="111095"/>
          </a:xfrm>
          <a:prstGeom prst="rightArrow">
            <a:avLst>
              <a:gd name="adj1" fmla="val 32700"/>
              <a:gd name="adj2" fmla="val 50105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02126" y="3855901"/>
            <a:ext cx="1980000" cy="29196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797844" y="3180558"/>
            <a:ext cx="397501" cy="132154"/>
          </a:xfrm>
          <a:prstGeom prst="round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00" b="1" dirty="0" smtClean="0">
                <a:solidFill>
                  <a:schemeClr val="bg1"/>
                </a:solidFill>
              </a:rPr>
              <a:t>길안내 종료</a:t>
            </a:r>
            <a:endParaRPr lang="ko-KR" altLang="en-US" sz="400" b="1" dirty="0">
              <a:solidFill>
                <a:schemeClr val="bg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644787" y="3081569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1-5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1284232" y="3909548"/>
            <a:ext cx="101924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" b="1" spc="-3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영등포점</a:t>
            </a:r>
            <a:r>
              <a:rPr lang="ko-KR" altLang="en-US" sz="6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6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B1F</a:t>
            </a:r>
            <a:endParaRPr lang="en-US" altLang="ko-KR" sz="600" b="1" spc="-3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7878211" y="3713120"/>
            <a:ext cx="1359452" cy="837265"/>
            <a:chOff x="7918978" y="1946087"/>
            <a:chExt cx="1359452" cy="837265"/>
          </a:xfrm>
        </p:grpSpPr>
        <p:sp>
          <p:nvSpPr>
            <p:cNvPr id="135" name="직사각형 134"/>
            <p:cNvSpPr/>
            <p:nvPr/>
          </p:nvSpPr>
          <p:spPr>
            <a:xfrm>
              <a:off x="7980771" y="1946087"/>
              <a:ext cx="1235865" cy="8372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7918978" y="2197161"/>
              <a:ext cx="1359452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5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길안내를 종료하시겠습니까</a:t>
              </a:r>
              <a:r>
                <a:rPr lang="en-US" altLang="ko-KR" sz="500" b="1" spc="-3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7980771" y="2601127"/>
              <a:ext cx="1235865" cy="182225"/>
              <a:chOff x="8089479" y="2601127"/>
              <a:chExt cx="1233493" cy="182225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8707412" y="2601127"/>
                <a:ext cx="615560" cy="1822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tx1"/>
                </a:solidFill>
                <a:miter lim="800000"/>
              </a:ln>
            </p:spPr>
            <p:txBody>
              <a:bodyPr wrap="none" lIns="36000" tIns="0" rIns="36000" bIns="43200" rtlCol="0" anchor="ctr">
                <a:no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ko-KR" altLang="en-US" sz="5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  <a:endParaRPr lang="ko-KR" altLang="en-US" sz="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8089479" y="2601127"/>
                <a:ext cx="615560" cy="1822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tx1"/>
                </a:solidFill>
                <a:miter lim="800000"/>
              </a:ln>
            </p:spPr>
            <p:txBody>
              <a:bodyPr wrap="none" lIns="36000" tIns="0" rIns="36000" bIns="43200" rtlCol="0" anchor="ctr">
                <a:no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ko-KR" altLang="en-US" sz="5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닫기</a:t>
                </a:r>
                <a:endParaRPr lang="ko-KR" altLang="en-US" sz="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784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길찾기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서비스 메인 </a:t>
            </a:r>
            <a:r>
              <a:rPr lang="en-US" altLang="ko-KR" dirty="0"/>
              <a:t>&gt; </a:t>
            </a:r>
            <a:r>
              <a:rPr lang="ko-KR" altLang="en-US" dirty="0" err="1"/>
              <a:t>길찾기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DEMOFO-003-</a:t>
            </a:r>
            <a:r>
              <a:rPr lang="en-US" altLang="ko-KR" dirty="0" smtClean="0"/>
              <a:t>p01</a:t>
            </a:r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 smtClean="0"/>
              <a:t>2021.12.06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969"/>
              </p:ext>
            </p:extLst>
          </p:nvPr>
        </p:nvGraphicFramePr>
        <p:xfrm>
          <a:off x="7315201" y="548826"/>
          <a:ext cx="2590800" cy="20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 smtClean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길안내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7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상세보기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경로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출발지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도착지 정보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거리정보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시간정보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└ 거리정보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nnn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미터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└ 시간정보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xx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분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63107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상세 경로 영역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아이콘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경로 설명으로 구성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33846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1-2-1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아이콘 정의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16948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1-2-2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지도보기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현재 출발 위치와 다른 층을 안내할 경우 다른 층 경로에 해당 버튼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└ 길안내 화면 하단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위치 요약 정보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영역에도 해당 버튼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선택 시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지도보기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팝업 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81629"/>
                  </a:ext>
                </a:extLst>
              </a:tr>
            </a:tbl>
          </a:graphicData>
        </a:graphic>
      </p:graphicFrame>
      <p:pic>
        <p:nvPicPr>
          <p:cNvPr id="105" name="그림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3" y="623640"/>
            <a:ext cx="1980000" cy="3520000"/>
          </a:xfrm>
          <a:prstGeom prst="rect">
            <a:avLst/>
          </a:prstGeom>
        </p:spPr>
      </p:pic>
      <p:sp>
        <p:nvSpPr>
          <p:cNvPr id="107" name="직사각형 106"/>
          <p:cNvSpPr/>
          <p:nvPr/>
        </p:nvSpPr>
        <p:spPr>
          <a:xfrm>
            <a:off x="2504452" y="1156034"/>
            <a:ext cx="404244" cy="21771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575961" latinLnBrk="0"/>
            <a:r>
              <a:rPr lang="ko-KR" altLang="en-US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출발</a:t>
            </a:r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480555" y="574651"/>
            <a:ext cx="114235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아이콘 정의</a:t>
            </a:r>
            <a:endParaRPr lang="en-US" altLang="ko-KR" sz="600" b="1" spc="-30" dirty="0" smtClean="0">
              <a:ln>
                <a:solidFill>
                  <a:prstClr val="white">
                    <a:alpha val="0"/>
                  </a:prst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2554630" y="853284"/>
            <a:ext cx="303892" cy="304931"/>
            <a:chOff x="610509" y="2012640"/>
            <a:chExt cx="303892" cy="304931"/>
          </a:xfrm>
        </p:grpSpPr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09" y="2013679"/>
              <a:ext cx="303892" cy="303892"/>
            </a:xfrm>
            <a:prstGeom prst="rect">
              <a:avLst/>
            </a:prstGeom>
          </p:spPr>
        </p:pic>
        <p:sp>
          <p:nvSpPr>
            <p:cNvPr id="114" name="직사각형 113"/>
            <p:cNvSpPr/>
            <p:nvPr/>
          </p:nvSpPr>
          <p:spPr>
            <a:xfrm>
              <a:off x="631671" y="2012640"/>
              <a:ext cx="261565" cy="217716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defTabSz="575961" latinLnBrk="0"/>
              <a:r>
                <a:rPr lang="ko-KR" altLang="en-US" sz="500" dirty="0" smtClean="0">
                  <a:solidFill>
                    <a:schemeClr val="bg1"/>
                  </a:solidFill>
                </a:rPr>
                <a:t>출발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3172316" y="907701"/>
            <a:ext cx="204788" cy="204788"/>
            <a:chOff x="379140" y="1898821"/>
            <a:chExt cx="204788" cy="204788"/>
          </a:xfrm>
        </p:grpSpPr>
        <p:sp>
          <p:nvSpPr>
            <p:cNvPr id="130" name="직사각형 129"/>
            <p:cNvSpPr/>
            <p:nvPr/>
          </p:nvSpPr>
          <p:spPr>
            <a:xfrm>
              <a:off x="379140" y="1898821"/>
              <a:ext cx="204788" cy="20478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굽은 화살표 139"/>
            <p:cNvSpPr/>
            <p:nvPr/>
          </p:nvSpPr>
          <p:spPr>
            <a:xfrm>
              <a:off x="431528" y="1947838"/>
              <a:ext cx="100012" cy="106754"/>
            </a:xfrm>
            <a:prstGeom prst="bentArrow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1" name="직사각형 140"/>
          <p:cNvSpPr/>
          <p:nvPr/>
        </p:nvSpPr>
        <p:spPr>
          <a:xfrm>
            <a:off x="3072588" y="1156034"/>
            <a:ext cx="404244" cy="21771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575961" latinLnBrk="0"/>
            <a:r>
              <a:rPr lang="ko-KR" altLang="en-US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우회전</a:t>
            </a:r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4364846" y="907701"/>
            <a:ext cx="204788" cy="204788"/>
            <a:chOff x="2190750" y="2587974"/>
            <a:chExt cx="204788" cy="204788"/>
          </a:xfrm>
        </p:grpSpPr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336" y="2623228"/>
              <a:ext cx="173616" cy="134281"/>
            </a:xfrm>
            <a:prstGeom prst="rect">
              <a:avLst/>
            </a:prstGeom>
          </p:spPr>
        </p:pic>
        <p:sp>
          <p:nvSpPr>
            <p:cNvPr id="144" name="직사각형 143"/>
            <p:cNvSpPr/>
            <p:nvPr/>
          </p:nvSpPr>
          <p:spPr>
            <a:xfrm>
              <a:off x="2190750" y="2587974"/>
              <a:ext cx="204788" cy="20478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3770486" y="907701"/>
            <a:ext cx="204788" cy="204788"/>
            <a:chOff x="379140" y="1898821"/>
            <a:chExt cx="204788" cy="204788"/>
          </a:xfrm>
        </p:grpSpPr>
        <p:sp>
          <p:nvSpPr>
            <p:cNvPr id="146" name="직사각형 145"/>
            <p:cNvSpPr/>
            <p:nvPr/>
          </p:nvSpPr>
          <p:spPr>
            <a:xfrm>
              <a:off x="379140" y="1898821"/>
              <a:ext cx="204788" cy="20478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7" name="굽은 화살표 146"/>
            <p:cNvSpPr/>
            <p:nvPr/>
          </p:nvSpPr>
          <p:spPr>
            <a:xfrm flipH="1">
              <a:off x="431528" y="1947838"/>
              <a:ext cx="100012" cy="106754"/>
            </a:xfrm>
            <a:prstGeom prst="bentArrow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3670758" y="1156034"/>
            <a:ext cx="404244" cy="21771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575961" latinLnBrk="0"/>
            <a:r>
              <a:rPr lang="ko-KR" altLang="en-US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좌</a:t>
            </a:r>
            <a:r>
              <a:rPr lang="ko-KR" altLang="en-US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회전</a:t>
            </a:r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174446" y="1156034"/>
            <a:ext cx="580434" cy="21771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575961" latinLnBrk="0"/>
            <a:r>
              <a:rPr lang="ko-KR" altLang="en-US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에스컬레이터 </a:t>
            </a:r>
            <a:r>
              <a:rPr lang="en-US" altLang="ko-KR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5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위</a:t>
            </a:r>
            <a:r>
              <a:rPr lang="en-US" altLang="ko-KR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5544935" y="907701"/>
            <a:ext cx="204788" cy="204788"/>
            <a:chOff x="379140" y="2774457"/>
            <a:chExt cx="204788" cy="204788"/>
          </a:xfrm>
        </p:grpSpPr>
        <p:sp>
          <p:nvSpPr>
            <p:cNvPr id="151" name="직사각형 150"/>
            <p:cNvSpPr/>
            <p:nvPr/>
          </p:nvSpPr>
          <p:spPr>
            <a:xfrm>
              <a:off x="379140" y="2774457"/>
              <a:ext cx="204788" cy="20478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rot="16200000">
              <a:off x="428157" y="2845612"/>
              <a:ext cx="106754" cy="62478"/>
            </a:xfrm>
            <a:prstGeom prst="rightArrow">
              <a:avLst>
                <a:gd name="adj1" fmla="val 32700"/>
                <a:gd name="adj2" fmla="val 50105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53" name="그림 1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602" y="942955"/>
            <a:ext cx="172218" cy="133200"/>
          </a:xfrm>
          <a:prstGeom prst="rect">
            <a:avLst/>
          </a:prstGeom>
        </p:spPr>
      </p:pic>
      <p:sp>
        <p:nvSpPr>
          <p:cNvPr id="154" name="직사각형 153"/>
          <p:cNvSpPr/>
          <p:nvPr/>
        </p:nvSpPr>
        <p:spPr>
          <a:xfrm>
            <a:off x="4963016" y="907701"/>
            <a:ext cx="204788" cy="2047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774494" y="1156034"/>
            <a:ext cx="580434" cy="21771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575961" latinLnBrk="0"/>
            <a:r>
              <a:rPr lang="ko-KR" altLang="en-US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에스컬레이터 </a:t>
            </a:r>
            <a:r>
              <a:rPr lang="en-US" altLang="ko-KR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50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아래</a:t>
            </a:r>
            <a:r>
              <a:rPr lang="en-US" altLang="ko-KR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354928" y="1156034"/>
            <a:ext cx="580434" cy="21771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575961" latinLnBrk="0"/>
            <a:r>
              <a:rPr lang="ko-KR" altLang="en-US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직진</a:t>
            </a:r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6025049" y="1156034"/>
            <a:ext cx="404244" cy="21771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575961" latinLnBrk="0"/>
            <a:r>
              <a:rPr lang="ko-KR" altLang="en-US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도착</a:t>
            </a:r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6075227" y="853284"/>
            <a:ext cx="303892" cy="304931"/>
            <a:chOff x="610509" y="2012640"/>
            <a:chExt cx="303892" cy="304931"/>
          </a:xfrm>
        </p:grpSpPr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09" y="2013679"/>
              <a:ext cx="303892" cy="303892"/>
            </a:xfrm>
            <a:prstGeom prst="rect">
              <a:avLst/>
            </a:prstGeom>
          </p:spPr>
        </p:pic>
        <p:sp>
          <p:nvSpPr>
            <p:cNvPr id="160" name="직사각형 159"/>
            <p:cNvSpPr/>
            <p:nvPr/>
          </p:nvSpPr>
          <p:spPr>
            <a:xfrm>
              <a:off x="631671" y="2012640"/>
              <a:ext cx="261565" cy="217716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defTabSz="575961" latinLnBrk="0"/>
              <a:r>
                <a:rPr lang="ko-KR" altLang="en-US" sz="500" dirty="0" smtClean="0">
                  <a:solidFill>
                    <a:schemeClr val="bg1"/>
                  </a:solidFill>
                </a:rPr>
                <a:t>도착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1" name="모서리가 둥근 직사각형 160"/>
          <p:cNvSpPr/>
          <p:nvPr/>
        </p:nvSpPr>
        <p:spPr>
          <a:xfrm>
            <a:off x="2539257" y="503827"/>
            <a:ext cx="316128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1-2-1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300213" y="626837"/>
            <a:ext cx="1980000" cy="3231416"/>
          </a:xfrm>
          <a:prstGeom prst="rect">
            <a:avLst/>
          </a:prstGeom>
          <a:solidFill>
            <a:srgbClr val="EEEEEE">
              <a:alpha val="6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2291"/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300213" y="3855901"/>
            <a:ext cx="1980000" cy="29196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779074" y="3909548"/>
            <a:ext cx="101924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길안내종료</a:t>
            </a:r>
            <a:endParaRPr lang="en-US" altLang="ko-KR" sz="600" b="1" spc="-3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1010358" y="2779991"/>
            <a:ext cx="303892" cy="304931"/>
            <a:chOff x="610509" y="2012640"/>
            <a:chExt cx="303892" cy="304931"/>
          </a:xfrm>
        </p:grpSpPr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09" y="2013679"/>
              <a:ext cx="303892" cy="303892"/>
            </a:xfrm>
            <a:prstGeom prst="rect">
              <a:avLst/>
            </a:prstGeom>
          </p:spPr>
        </p:pic>
        <p:sp>
          <p:nvSpPr>
            <p:cNvPr id="167" name="직사각형 166"/>
            <p:cNvSpPr/>
            <p:nvPr/>
          </p:nvSpPr>
          <p:spPr>
            <a:xfrm>
              <a:off x="631671" y="2012640"/>
              <a:ext cx="261565" cy="217716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defTabSz="575961" latinLnBrk="0"/>
              <a:r>
                <a:rPr lang="ko-KR" altLang="en-US" sz="500" dirty="0" smtClean="0">
                  <a:solidFill>
                    <a:schemeClr val="bg1"/>
                  </a:solidFill>
                </a:rPr>
                <a:t>출발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1295934" y="1245985"/>
            <a:ext cx="303892" cy="304931"/>
            <a:chOff x="610509" y="2012640"/>
            <a:chExt cx="303892" cy="304931"/>
          </a:xfrm>
        </p:grpSpPr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09" y="2013679"/>
              <a:ext cx="303892" cy="303892"/>
            </a:xfrm>
            <a:prstGeom prst="rect">
              <a:avLst/>
            </a:prstGeom>
          </p:spPr>
        </p:pic>
        <p:sp>
          <p:nvSpPr>
            <p:cNvPr id="170" name="직사각형 169"/>
            <p:cNvSpPr/>
            <p:nvPr/>
          </p:nvSpPr>
          <p:spPr>
            <a:xfrm>
              <a:off x="631671" y="2012640"/>
              <a:ext cx="261565" cy="217716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defTabSz="575961" latinLnBrk="0"/>
              <a:r>
                <a:rPr lang="ko-KR" altLang="en-US" sz="500" dirty="0" smtClean="0">
                  <a:solidFill>
                    <a:schemeClr val="bg1"/>
                  </a:solidFill>
                </a:rPr>
                <a:t>도착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 rot="10027164">
            <a:off x="1136112" y="2286850"/>
            <a:ext cx="234669" cy="234669"/>
            <a:chOff x="1175773" y="2483552"/>
            <a:chExt cx="234669" cy="234669"/>
          </a:xfrm>
        </p:grpSpPr>
        <p:sp>
          <p:nvSpPr>
            <p:cNvPr id="172" name="타원 171"/>
            <p:cNvSpPr/>
            <p:nvPr/>
          </p:nvSpPr>
          <p:spPr>
            <a:xfrm>
              <a:off x="1175773" y="2483552"/>
              <a:ext cx="234669" cy="234669"/>
            </a:xfrm>
            <a:prstGeom prst="ellipse">
              <a:avLst/>
            </a:prstGeom>
            <a:solidFill>
              <a:srgbClr val="FF0000">
                <a:alpha val="1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타원 172"/>
            <p:cNvSpPr/>
            <p:nvPr/>
          </p:nvSpPr>
          <p:spPr>
            <a:xfrm>
              <a:off x="1270248" y="2578027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4" name="자유형 173"/>
          <p:cNvSpPr/>
          <p:nvPr/>
        </p:nvSpPr>
        <p:spPr>
          <a:xfrm rot="10027164">
            <a:off x="1313340" y="1392356"/>
            <a:ext cx="269081" cy="252412"/>
          </a:xfrm>
          <a:custGeom>
            <a:avLst/>
            <a:gdLst>
              <a:gd name="connsiteX0" fmla="*/ 57150 w 269081"/>
              <a:gd name="connsiteY0" fmla="*/ 0 h 252412"/>
              <a:gd name="connsiteX1" fmla="*/ 0 w 269081"/>
              <a:gd name="connsiteY1" fmla="*/ 211931 h 252412"/>
              <a:gd name="connsiteX2" fmla="*/ 157162 w 269081"/>
              <a:gd name="connsiteY2" fmla="*/ 252412 h 252412"/>
              <a:gd name="connsiteX3" fmla="*/ 230981 w 269081"/>
              <a:gd name="connsiteY3" fmla="*/ 202406 h 252412"/>
              <a:gd name="connsiteX4" fmla="*/ 269081 w 269081"/>
              <a:gd name="connsiteY4" fmla="*/ 50006 h 252412"/>
              <a:gd name="connsiteX5" fmla="*/ 57150 w 269081"/>
              <a:gd name="connsiteY5" fmla="*/ 0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081" h="252412">
                <a:moveTo>
                  <a:pt x="57150" y="0"/>
                </a:moveTo>
                <a:lnTo>
                  <a:pt x="0" y="211931"/>
                </a:lnTo>
                <a:lnTo>
                  <a:pt x="157162" y="252412"/>
                </a:lnTo>
                <a:lnTo>
                  <a:pt x="230981" y="202406"/>
                </a:lnTo>
                <a:lnTo>
                  <a:pt x="269081" y="50006"/>
                </a:lnTo>
                <a:lnTo>
                  <a:pt x="57150" y="0"/>
                </a:lnTo>
                <a:close/>
              </a:path>
            </a:pathLst>
          </a:custGeom>
          <a:noFill/>
          <a:ln w="9525">
            <a:solidFill>
              <a:srgbClr val="9C2A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5" name="자유형 174"/>
          <p:cNvSpPr/>
          <p:nvPr/>
        </p:nvSpPr>
        <p:spPr>
          <a:xfrm rot="10027164">
            <a:off x="1025458" y="1534298"/>
            <a:ext cx="486733" cy="1605000"/>
          </a:xfrm>
          <a:custGeom>
            <a:avLst/>
            <a:gdLst>
              <a:gd name="connsiteX0" fmla="*/ 792480 w 792480"/>
              <a:gd name="connsiteY0" fmla="*/ 15240 h 1775460"/>
              <a:gd name="connsiteX1" fmla="*/ 662940 w 792480"/>
              <a:gd name="connsiteY1" fmla="*/ 0 h 1775460"/>
              <a:gd name="connsiteX2" fmla="*/ 396240 w 792480"/>
              <a:gd name="connsiteY2" fmla="*/ 190500 h 1775460"/>
              <a:gd name="connsiteX3" fmla="*/ 99060 w 792480"/>
              <a:gd name="connsiteY3" fmla="*/ 1775460 h 1775460"/>
              <a:gd name="connsiteX4" fmla="*/ 0 w 792480"/>
              <a:gd name="connsiteY4" fmla="*/ 1767840 h 1775460"/>
              <a:gd name="connsiteX0" fmla="*/ 792480 w 792480"/>
              <a:gd name="connsiteY0" fmla="*/ 15240 h 1775460"/>
              <a:gd name="connsiteX1" fmla="*/ 662940 w 792480"/>
              <a:gd name="connsiteY1" fmla="*/ 0 h 1775460"/>
              <a:gd name="connsiteX2" fmla="*/ 436721 w 792480"/>
              <a:gd name="connsiteY2" fmla="*/ 157162 h 1775460"/>
              <a:gd name="connsiteX3" fmla="*/ 99060 w 792480"/>
              <a:gd name="connsiteY3" fmla="*/ 1775460 h 1775460"/>
              <a:gd name="connsiteX4" fmla="*/ 0 w 792480"/>
              <a:gd name="connsiteY4" fmla="*/ 1767840 h 1775460"/>
              <a:gd name="connsiteX0" fmla="*/ 792480 w 792480"/>
              <a:gd name="connsiteY0" fmla="*/ 15240 h 1775460"/>
              <a:gd name="connsiteX1" fmla="*/ 662940 w 792480"/>
              <a:gd name="connsiteY1" fmla="*/ 0 h 1775460"/>
              <a:gd name="connsiteX2" fmla="*/ 441484 w 792480"/>
              <a:gd name="connsiteY2" fmla="*/ 154781 h 1775460"/>
              <a:gd name="connsiteX3" fmla="*/ 99060 w 792480"/>
              <a:gd name="connsiteY3" fmla="*/ 1775460 h 1775460"/>
              <a:gd name="connsiteX4" fmla="*/ 0 w 792480"/>
              <a:gd name="connsiteY4" fmla="*/ 1767840 h 1775460"/>
              <a:gd name="connsiteX0" fmla="*/ 792480 w 792480"/>
              <a:gd name="connsiteY0" fmla="*/ 15240 h 1773079"/>
              <a:gd name="connsiteX1" fmla="*/ 662940 w 792480"/>
              <a:gd name="connsiteY1" fmla="*/ 0 h 1773079"/>
              <a:gd name="connsiteX2" fmla="*/ 441484 w 792480"/>
              <a:gd name="connsiteY2" fmla="*/ 154781 h 1773079"/>
              <a:gd name="connsiteX3" fmla="*/ 80010 w 792480"/>
              <a:gd name="connsiteY3" fmla="*/ 1773079 h 1773079"/>
              <a:gd name="connsiteX4" fmla="*/ 0 w 792480"/>
              <a:gd name="connsiteY4" fmla="*/ 1767840 h 1773079"/>
              <a:gd name="connsiteX0" fmla="*/ 792480 w 792480"/>
              <a:gd name="connsiteY0" fmla="*/ 15240 h 1770698"/>
              <a:gd name="connsiteX1" fmla="*/ 662940 w 792480"/>
              <a:gd name="connsiteY1" fmla="*/ 0 h 1770698"/>
              <a:gd name="connsiteX2" fmla="*/ 441484 w 792480"/>
              <a:gd name="connsiteY2" fmla="*/ 154781 h 1770698"/>
              <a:gd name="connsiteX3" fmla="*/ 72867 w 792480"/>
              <a:gd name="connsiteY3" fmla="*/ 1770698 h 1770698"/>
              <a:gd name="connsiteX4" fmla="*/ 0 w 792480"/>
              <a:gd name="connsiteY4" fmla="*/ 1767840 h 1770698"/>
              <a:gd name="connsiteX0" fmla="*/ 794862 w 794862"/>
              <a:gd name="connsiteY0" fmla="*/ 15240 h 1770698"/>
              <a:gd name="connsiteX1" fmla="*/ 665322 w 794862"/>
              <a:gd name="connsiteY1" fmla="*/ 0 h 1770698"/>
              <a:gd name="connsiteX2" fmla="*/ 443866 w 794862"/>
              <a:gd name="connsiteY2" fmla="*/ 154781 h 1770698"/>
              <a:gd name="connsiteX3" fmla="*/ 75249 w 794862"/>
              <a:gd name="connsiteY3" fmla="*/ 1770698 h 1770698"/>
              <a:gd name="connsiteX4" fmla="*/ 0 w 794862"/>
              <a:gd name="connsiteY4" fmla="*/ 1758315 h 1770698"/>
              <a:gd name="connsiteX0" fmla="*/ 794862 w 794862"/>
              <a:gd name="connsiteY0" fmla="*/ 15240 h 1770698"/>
              <a:gd name="connsiteX1" fmla="*/ 665322 w 794862"/>
              <a:gd name="connsiteY1" fmla="*/ 0 h 1770698"/>
              <a:gd name="connsiteX2" fmla="*/ 315433 w 794862"/>
              <a:gd name="connsiteY2" fmla="*/ 431566 h 1770698"/>
              <a:gd name="connsiteX3" fmla="*/ 75249 w 794862"/>
              <a:gd name="connsiteY3" fmla="*/ 1770698 h 1770698"/>
              <a:gd name="connsiteX4" fmla="*/ 0 w 794862"/>
              <a:gd name="connsiteY4" fmla="*/ 1758315 h 1770698"/>
              <a:gd name="connsiteX0" fmla="*/ 486733 w 665322"/>
              <a:gd name="connsiteY0" fmla="*/ 280245 h 1770698"/>
              <a:gd name="connsiteX1" fmla="*/ 665322 w 665322"/>
              <a:gd name="connsiteY1" fmla="*/ 0 h 1770698"/>
              <a:gd name="connsiteX2" fmla="*/ 315433 w 665322"/>
              <a:gd name="connsiteY2" fmla="*/ 431566 h 1770698"/>
              <a:gd name="connsiteX3" fmla="*/ 75249 w 665322"/>
              <a:gd name="connsiteY3" fmla="*/ 1770698 h 1770698"/>
              <a:gd name="connsiteX4" fmla="*/ 0 w 665322"/>
              <a:gd name="connsiteY4" fmla="*/ 1758315 h 1770698"/>
              <a:gd name="connsiteX0" fmla="*/ 486733 w 486733"/>
              <a:gd name="connsiteY0" fmla="*/ 114547 h 1605000"/>
              <a:gd name="connsiteX1" fmla="*/ 392930 w 486733"/>
              <a:gd name="connsiteY1" fmla="*/ 0 h 1605000"/>
              <a:gd name="connsiteX2" fmla="*/ 315433 w 486733"/>
              <a:gd name="connsiteY2" fmla="*/ 265868 h 1605000"/>
              <a:gd name="connsiteX3" fmla="*/ 75249 w 486733"/>
              <a:gd name="connsiteY3" fmla="*/ 1605000 h 1605000"/>
              <a:gd name="connsiteX4" fmla="*/ 0 w 486733"/>
              <a:gd name="connsiteY4" fmla="*/ 1592617 h 1605000"/>
              <a:gd name="connsiteX0" fmla="*/ 486733 w 486733"/>
              <a:gd name="connsiteY0" fmla="*/ 114547 h 1605000"/>
              <a:gd name="connsiteX1" fmla="*/ 392930 w 486733"/>
              <a:gd name="connsiteY1" fmla="*/ 0 h 1605000"/>
              <a:gd name="connsiteX2" fmla="*/ 343373 w 486733"/>
              <a:gd name="connsiteY2" fmla="*/ 314598 h 1605000"/>
              <a:gd name="connsiteX3" fmla="*/ 75249 w 486733"/>
              <a:gd name="connsiteY3" fmla="*/ 1605000 h 1605000"/>
              <a:gd name="connsiteX4" fmla="*/ 0 w 486733"/>
              <a:gd name="connsiteY4" fmla="*/ 1592617 h 1605000"/>
              <a:gd name="connsiteX0" fmla="*/ 486733 w 486733"/>
              <a:gd name="connsiteY0" fmla="*/ 114547 h 1605000"/>
              <a:gd name="connsiteX1" fmla="*/ 392930 w 486733"/>
              <a:gd name="connsiteY1" fmla="*/ 0 h 1605000"/>
              <a:gd name="connsiteX2" fmla="*/ 364595 w 486733"/>
              <a:gd name="connsiteY2" fmla="*/ 335736 h 1605000"/>
              <a:gd name="connsiteX3" fmla="*/ 75249 w 486733"/>
              <a:gd name="connsiteY3" fmla="*/ 1605000 h 1605000"/>
              <a:gd name="connsiteX4" fmla="*/ 0 w 486733"/>
              <a:gd name="connsiteY4" fmla="*/ 1592617 h 1605000"/>
              <a:gd name="connsiteX0" fmla="*/ 486733 w 486733"/>
              <a:gd name="connsiteY0" fmla="*/ 114547 h 1605000"/>
              <a:gd name="connsiteX1" fmla="*/ 392930 w 486733"/>
              <a:gd name="connsiteY1" fmla="*/ 0 h 1605000"/>
              <a:gd name="connsiteX2" fmla="*/ 383607 w 486733"/>
              <a:gd name="connsiteY2" fmla="*/ 98495 h 1605000"/>
              <a:gd name="connsiteX3" fmla="*/ 364595 w 486733"/>
              <a:gd name="connsiteY3" fmla="*/ 335736 h 1605000"/>
              <a:gd name="connsiteX4" fmla="*/ 75249 w 486733"/>
              <a:gd name="connsiteY4" fmla="*/ 1605000 h 1605000"/>
              <a:gd name="connsiteX5" fmla="*/ 0 w 486733"/>
              <a:gd name="connsiteY5" fmla="*/ 1592617 h 1605000"/>
              <a:gd name="connsiteX0" fmla="*/ 486733 w 486733"/>
              <a:gd name="connsiteY0" fmla="*/ 114547 h 1605000"/>
              <a:gd name="connsiteX1" fmla="*/ 392930 w 486733"/>
              <a:gd name="connsiteY1" fmla="*/ 0 h 1605000"/>
              <a:gd name="connsiteX2" fmla="*/ 215488 w 486733"/>
              <a:gd name="connsiteY2" fmla="*/ 164273 h 1605000"/>
              <a:gd name="connsiteX3" fmla="*/ 364595 w 486733"/>
              <a:gd name="connsiteY3" fmla="*/ 335736 h 1605000"/>
              <a:gd name="connsiteX4" fmla="*/ 75249 w 486733"/>
              <a:gd name="connsiteY4" fmla="*/ 1605000 h 1605000"/>
              <a:gd name="connsiteX5" fmla="*/ 0 w 486733"/>
              <a:gd name="connsiteY5" fmla="*/ 1592617 h 1605000"/>
              <a:gd name="connsiteX0" fmla="*/ 486733 w 486733"/>
              <a:gd name="connsiteY0" fmla="*/ 114547 h 1605000"/>
              <a:gd name="connsiteX1" fmla="*/ 392930 w 486733"/>
              <a:gd name="connsiteY1" fmla="*/ 0 h 1605000"/>
              <a:gd name="connsiteX2" fmla="*/ 215488 w 486733"/>
              <a:gd name="connsiteY2" fmla="*/ 164273 h 1605000"/>
              <a:gd name="connsiteX3" fmla="*/ 364595 w 486733"/>
              <a:gd name="connsiteY3" fmla="*/ 335736 h 1605000"/>
              <a:gd name="connsiteX4" fmla="*/ 277778 w 486733"/>
              <a:gd name="connsiteY4" fmla="*/ 732200 h 1605000"/>
              <a:gd name="connsiteX5" fmla="*/ 75249 w 486733"/>
              <a:gd name="connsiteY5" fmla="*/ 1605000 h 1605000"/>
              <a:gd name="connsiteX6" fmla="*/ 0 w 486733"/>
              <a:gd name="connsiteY6" fmla="*/ 1592617 h 16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733" h="1605000">
                <a:moveTo>
                  <a:pt x="486733" y="114547"/>
                </a:moveTo>
                <a:lnTo>
                  <a:pt x="392930" y="0"/>
                </a:lnTo>
                <a:lnTo>
                  <a:pt x="215488" y="164273"/>
                </a:lnTo>
                <a:lnTo>
                  <a:pt x="364595" y="335736"/>
                </a:lnTo>
                <a:lnTo>
                  <a:pt x="277778" y="732200"/>
                </a:lnTo>
                <a:lnTo>
                  <a:pt x="75249" y="1605000"/>
                </a:lnTo>
                <a:lnTo>
                  <a:pt x="0" y="1592617"/>
                </a:lnTo>
              </a:path>
            </a:pathLst>
          </a:cu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자유형 175"/>
          <p:cNvSpPr/>
          <p:nvPr/>
        </p:nvSpPr>
        <p:spPr>
          <a:xfrm rot="10027164">
            <a:off x="1150596" y="1520174"/>
            <a:ext cx="276922" cy="869007"/>
          </a:xfrm>
          <a:custGeom>
            <a:avLst/>
            <a:gdLst>
              <a:gd name="connsiteX0" fmla="*/ 792480 w 792480"/>
              <a:gd name="connsiteY0" fmla="*/ 15240 h 1775460"/>
              <a:gd name="connsiteX1" fmla="*/ 662940 w 792480"/>
              <a:gd name="connsiteY1" fmla="*/ 0 h 1775460"/>
              <a:gd name="connsiteX2" fmla="*/ 396240 w 792480"/>
              <a:gd name="connsiteY2" fmla="*/ 190500 h 1775460"/>
              <a:gd name="connsiteX3" fmla="*/ 99060 w 792480"/>
              <a:gd name="connsiteY3" fmla="*/ 1775460 h 1775460"/>
              <a:gd name="connsiteX4" fmla="*/ 0 w 792480"/>
              <a:gd name="connsiteY4" fmla="*/ 1767840 h 1775460"/>
              <a:gd name="connsiteX0" fmla="*/ 792480 w 792480"/>
              <a:gd name="connsiteY0" fmla="*/ 15240 h 1775460"/>
              <a:gd name="connsiteX1" fmla="*/ 662940 w 792480"/>
              <a:gd name="connsiteY1" fmla="*/ 0 h 1775460"/>
              <a:gd name="connsiteX2" fmla="*/ 436721 w 792480"/>
              <a:gd name="connsiteY2" fmla="*/ 157162 h 1775460"/>
              <a:gd name="connsiteX3" fmla="*/ 99060 w 792480"/>
              <a:gd name="connsiteY3" fmla="*/ 1775460 h 1775460"/>
              <a:gd name="connsiteX4" fmla="*/ 0 w 792480"/>
              <a:gd name="connsiteY4" fmla="*/ 1767840 h 1775460"/>
              <a:gd name="connsiteX0" fmla="*/ 792480 w 792480"/>
              <a:gd name="connsiteY0" fmla="*/ 15240 h 1775460"/>
              <a:gd name="connsiteX1" fmla="*/ 662940 w 792480"/>
              <a:gd name="connsiteY1" fmla="*/ 0 h 1775460"/>
              <a:gd name="connsiteX2" fmla="*/ 441484 w 792480"/>
              <a:gd name="connsiteY2" fmla="*/ 154781 h 1775460"/>
              <a:gd name="connsiteX3" fmla="*/ 99060 w 792480"/>
              <a:gd name="connsiteY3" fmla="*/ 1775460 h 1775460"/>
              <a:gd name="connsiteX4" fmla="*/ 0 w 792480"/>
              <a:gd name="connsiteY4" fmla="*/ 1767840 h 1775460"/>
              <a:gd name="connsiteX0" fmla="*/ 792480 w 792480"/>
              <a:gd name="connsiteY0" fmla="*/ 15240 h 1773079"/>
              <a:gd name="connsiteX1" fmla="*/ 662940 w 792480"/>
              <a:gd name="connsiteY1" fmla="*/ 0 h 1773079"/>
              <a:gd name="connsiteX2" fmla="*/ 441484 w 792480"/>
              <a:gd name="connsiteY2" fmla="*/ 154781 h 1773079"/>
              <a:gd name="connsiteX3" fmla="*/ 80010 w 792480"/>
              <a:gd name="connsiteY3" fmla="*/ 1773079 h 1773079"/>
              <a:gd name="connsiteX4" fmla="*/ 0 w 792480"/>
              <a:gd name="connsiteY4" fmla="*/ 1767840 h 1773079"/>
              <a:gd name="connsiteX0" fmla="*/ 792480 w 792480"/>
              <a:gd name="connsiteY0" fmla="*/ 15240 h 1770698"/>
              <a:gd name="connsiteX1" fmla="*/ 662940 w 792480"/>
              <a:gd name="connsiteY1" fmla="*/ 0 h 1770698"/>
              <a:gd name="connsiteX2" fmla="*/ 441484 w 792480"/>
              <a:gd name="connsiteY2" fmla="*/ 154781 h 1770698"/>
              <a:gd name="connsiteX3" fmla="*/ 72867 w 792480"/>
              <a:gd name="connsiteY3" fmla="*/ 1770698 h 1770698"/>
              <a:gd name="connsiteX4" fmla="*/ 0 w 792480"/>
              <a:gd name="connsiteY4" fmla="*/ 1767840 h 1770698"/>
              <a:gd name="connsiteX0" fmla="*/ 794862 w 794862"/>
              <a:gd name="connsiteY0" fmla="*/ 15240 h 1770698"/>
              <a:gd name="connsiteX1" fmla="*/ 665322 w 794862"/>
              <a:gd name="connsiteY1" fmla="*/ 0 h 1770698"/>
              <a:gd name="connsiteX2" fmla="*/ 443866 w 794862"/>
              <a:gd name="connsiteY2" fmla="*/ 154781 h 1770698"/>
              <a:gd name="connsiteX3" fmla="*/ 75249 w 794862"/>
              <a:gd name="connsiteY3" fmla="*/ 1770698 h 1770698"/>
              <a:gd name="connsiteX4" fmla="*/ 0 w 794862"/>
              <a:gd name="connsiteY4" fmla="*/ 1758315 h 1770698"/>
              <a:gd name="connsiteX0" fmla="*/ 794862 w 794862"/>
              <a:gd name="connsiteY0" fmla="*/ 15240 h 1770698"/>
              <a:gd name="connsiteX1" fmla="*/ 665322 w 794862"/>
              <a:gd name="connsiteY1" fmla="*/ 0 h 1770698"/>
              <a:gd name="connsiteX2" fmla="*/ 443866 w 794862"/>
              <a:gd name="connsiteY2" fmla="*/ 154781 h 1770698"/>
              <a:gd name="connsiteX3" fmla="*/ 321811 w 794862"/>
              <a:gd name="connsiteY3" fmla="*/ 692469 h 1770698"/>
              <a:gd name="connsiteX4" fmla="*/ 75249 w 794862"/>
              <a:gd name="connsiteY4" fmla="*/ 1770698 h 1770698"/>
              <a:gd name="connsiteX5" fmla="*/ 0 w 794862"/>
              <a:gd name="connsiteY5" fmla="*/ 1758315 h 1770698"/>
              <a:gd name="connsiteX0" fmla="*/ 665322 w 665322"/>
              <a:gd name="connsiteY0" fmla="*/ 0 h 1770698"/>
              <a:gd name="connsiteX1" fmla="*/ 443866 w 665322"/>
              <a:gd name="connsiteY1" fmla="*/ 154781 h 1770698"/>
              <a:gd name="connsiteX2" fmla="*/ 321811 w 665322"/>
              <a:gd name="connsiteY2" fmla="*/ 692469 h 1770698"/>
              <a:gd name="connsiteX3" fmla="*/ 75249 w 665322"/>
              <a:gd name="connsiteY3" fmla="*/ 1770698 h 1770698"/>
              <a:gd name="connsiteX4" fmla="*/ 0 w 665322"/>
              <a:gd name="connsiteY4" fmla="*/ 1758315 h 1770698"/>
              <a:gd name="connsiteX0" fmla="*/ 443866 w 443866"/>
              <a:gd name="connsiteY0" fmla="*/ 0 h 1615917"/>
              <a:gd name="connsiteX1" fmla="*/ 321811 w 443866"/>
              <a:gd name="connsiteY1" fmla="*/ 537688 h 1615917"/>
              <a:gd name="connsiteX2" fmla="*/ 75249 w 443866"/>
              <a:gd name="connsiteY2" fmla="*/ 1615917 h 1615917"/>
              <a:gd name="connsiteX3" fmla="*/ 0 w 443866"/>
              <a:gd name="connsiteY3" fmla="*/ 1603534 h 1615917"/>
              <a:gd name="connsiteX0" fmla="*/ 321811 w 321811"/>
              <a:gd name="connsiteY0" fmla="*/ 0 h 1078229"/>
              <a:gd name="connsiteX1" fmla="*/ 75249 w 321811"/>
              <a:gd name="connsiteY1" fmla="*/ 1078229 h 1078229"/>
              <a:gd name="connsiteX2" fmla="*/ 0 w 321811"/>
              <a:gd name="connsiteY2" fmla="*/ 1065846 h 1078229"/>
              <a:gd name="connsiteX0" fmla="*/ 436111 w 436111"/>
              <a:gd name="connsiteY0" fmla="*/ 0 h 1564004"/>
              <a:gd name="connsiteX1" fmla="*/ 75249 w 436111"/>
              <a:gd name="connsiteY1" fmla="*/ 1564004 h 1564004"/>
              <a:gd name="connsiteX2" fmla="*/ 0 w 436111"/>
              <a:gd name="connsiteY2" fmla="*/ 1551621 h 1564004"/>
              <a:gd name="connsiteX0" fmla="*/ 431349 w 431349"/>
              <a:gd name="connsiteY0" fmla="*/ 0 h 1566385"/>
              <a:gd name="connsiteX1" fmla="*/ 75249 w 431349"/>
              <a:gd name="connsiteY1" fmla="*/ 1566385 h 1566385"/>
              <a:gd name="connsiteX2" fmla="*/ 0 w 431349"/>
              <a:gd name="connsiteY2" fmla="*/ 1554002 h 1566385"/>
              <a:gd name="connsiteX0" fmla="*/ 428968 w 428968"/>
              <a:gd name="connsiteY0" fmla="*/ 0 h 1552097"/>
              <a:gd name="connsiteX1" fmla="*/ 75249 w 428968"/>
              <a:gd name="connsiteY1" fmla="*/ 1552097 h 1552097"/>
              <a:gd name="connsiteX2" fmla="*/ 0 w 428968"/>
              <a:gd name="connsiteY2" fmla="*/ 1539714 h 1552097"/>
              <a:gd name="connsiteX0" fmla="*/ 390868 w 390868"/>
              <a:gd name="connsiteY0" fmla="*/ 0 h 1366360"/>
              <a:gd name="connsiteX1" fmla="*/ 75249 w 390868"/>
              <a:gd name="connsiteY1" fmla="*/ 1366360 h 1366360"/>
              <a:gd name="connsiteX2" fmla="*/ 0 w 390868"/>
              <a:gd name="connsiteY2" fmla="*/ 1353977 h 1366360"/>
              <a:gd name="connsiteX0" fmla="*/ 386105 w 386105"/>
              <a:gd name="connsiteY0" fmla="*/ 0 h 1368741"/>
              <a:gd name="connsiteX1" fmla="*/ 75249 w 386105"/>
              <a:gd name="connsiteY1" fmla="*/ 1368741 h 1368741"/>
              <a:gd name="connsiteX2" fmla="*/ 0 w 386105"/>
              <a:gd name="connsiteY2" fmla="*/ 1356358 h 1368741"/>
              <a:gd name="connsiteX0" fmla="*/ 390868 w 390868"/>
              <a:gd name="connsiteY0" fmla="*/ 0 h 1368741"/>
              <a:gd name="connsiteX1" fmla="*/ 75249 w 390868"/>
              <a:gd name="connsiteY1" fmla="*/ 1368741 h 1368741"/>
              <a:gd name="connsiteX2" fmla="*/ 0 w 390868"/>
              <a:gd name="connsiteY2" fmla="*/ 1356358 h 1368741"/>
              <a:gd name="connsiteX0" fmla="*/ 383724 w 383724"/>
              <a:gd name="connsiteY0" fmla="*/ 0 h 1371122"/>
              <a:gd name="connsiteX1" fmla="*/ 75249 w 383724"/>
              <a:gd name="connsiteY1" fmla="*/ 1371122 h 1371122"/>
              <a:gd name="connsiteX2" fmla="*/ 0 w 383724"/>
              <a:gd name="connsiteY2" fmla="*/ 1358739 h 1371122"/>
              <a:gd name="connsiteX0" fmla="*/ 388486 w 388486"/>
              <a:gd name="connsiteY0" fmla="*/ 0 h 1371122"/>
              <a:gd name="connsiteX1" fmla="*/ 75249 w 388486"/>
              <a:gd name="connsiteY1" fmla="*/ 1371122 h 1371122"/>
              <a:gd name="connsiteX2" fmla="*/ 0 w 388486"/>
              <a:gd name="connsiteY2" fmla="*/ 1358739 h 1371122"/>
              <a:gd name="connsiteX0" fmla="*/ 276922 w 276922"/>
              <a:gd name="connsiteY0" fmla="*/ 0 h 869007"/>
              <a:gd name="connsiteX1" fmla="*/ 75249 w 276922"/>
              <a:gd name="connsiteY1" fmla="*/ 869007 h 869007"/>
              <a:gd name="connsiteX2" fmla="*/ 0 w 276922"/>
              <a:gd name="connsiteY2" fmla="*/ 856624 h 86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922" h="869007">
                <a:moveTo>
                  <a:pt x="276922" y="0"/>
                </a:moveTo>
                <a:lnTo>
                  <a:pt x="75249" y="869007"/>
                </a:lnTo>
                <a:lnTo>
                  <a:pt x="0" y="856624"/>
                </a:lnTo>
              </a:path>
            </a:pathLst>
          </a:custGeom>
          <a:noFill/>
          <a:ln w="127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7" name="그룹 176"/>
          <p:cNvGrpSpPr/>
          <p:nvPr/>
        </p:nvGrpSpPr>
        <p:grpSpPr>
          <a:xfrm rot="5527164">
            <a:off x="1287986" y="1495594"/>
            <a:ext cx="56211" cy="32314"/>
            <a:chOff x="2787650" y="2032000"/>
            <a:chExt cx="109538" cy="52039"/>
          </a:xfrm>
        </p:grpSpPr>
        <p:cxnSp>
          <p:nvCxnSpPr>
            <p:cNvPr id="178" name="직선 연결선 177"/>
            <p:cNvCxnSpPr/>
            <p:nvPr/>
          </p:nvCxnSpPr>
          <p:spPr>
            <a:xfrm flipV="1">
              <a:off x="2787650" y="2032000"/>
              <a:ext cx="57150" cy="52039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 flipH="1" flipV="1">
              <a:off x="2840038" y="2032000"/>
              <a:ext cx="57150" cy="52039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0" name="그룹 179"/>
          <p:cNvGrpSpPr/>
          <p:nvPr/>
        </p:nvGrpSpPr>
        <p:grpSpPr>
          <a:xfrm rot="19007663">
            <a:off x="841265" y="1919754"/>
            <a:ext cx="832484" cy="831990"/>
            <a:chOff x="946974" y="2126455"/>
            <a:chExt cx="832484" cy="831990"/>
          </a:xfrm>
        </p:grpSpPr>
        <p:grpSp>
          <p:nvGrpSpPr>
            <p:cNvPr id="181" name="그룹 180"/>
            <p:cNvGrpSpPr/>
            <p:nvPr/>
          </p:nvGrpSpPr>
          <p:grpSpPr>
            <a:xfrm rot="860774">
              <a:off x="946974" y="2240296"/>
              <a:ext cx="718149" cy="718149"/>
              <a:chOff x="4266850" y="1340944"/>
              <a:chExt cx="718149" cy="718149"/>
            </a:xfrm>
          </p:grpSpPr>
          <p:sp>
            <p:nvSpPr>
              <p:cNvPr id="184" name="원형 183"/>
              <p:cNvSpPr/>
              <p:nvPr/>
            </p:nvSpPr>
            <p:spPr>
              <a:xfrm rot="15300000">
                <a:off x="4373407" y="1439594"/>
                <a:ext cx="517890" cy="517890"/>
              </a:xfrm>
              <a:prstGeom prst="pie">
                <a:avLst>
                  <a:gd name="adj1" fmla="val 0"/>
                  <a:gd name="adj2" fmla="val 5490810"/>
                </a:avLst>
              </a:prstGeom>
              <a:solidFill>
                <a:srgbClr val="FF0000">
                  <a:alpha val="10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5" name="원형 184"/>
              <p:cNvSpPr/>
              <p:nvPr/>
            </p:nvSpPr>
            <p:spPr>
              <a:xfrm rot="15300000">
                <a:off x="4266850" y="1340944"/>
                <a:ext cx="718149" cy="718149"/>
              </a:xfrm>
              <a:prstGeom prst="pie">
                <a:avLst>
                  <a:gd name="adj1" fmla="val 0"/>
                  <a:gd name="adj2" fmla="val 5448830"/>
                </a:avLst>
              </a:prstGeom>
              <a:solidFill>
                <a:srgbClr val="FF0000">
                  <a:alpha val="10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182" name="직선 연결선 181"/>
            <p:cNvCxnSpPr/>
            <p:nvPr/>
          </p:nvCxnSpPr>
          <p:spPr>
            <a:xfrm>
              <a:off x="1307306" y="2126455"/>
              <a:ext cx="0" cy="47109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 rot="5400000">
              <a:off x="1543910" y="2364581"/>
              <a:ext cx="0" cy="47109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타원 185"/>
          <p:cNvSpPr/>
          <p:nvPr/>
        </p:nvSpPr>
        <p:spPr>
          <a:xfrm>
            <a:off x="1893731" y="950069"/>
            <a:ext cx="274320" cy="27432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87" name="그림 18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36" y="1030874"/>
            <a:ext cx="112711" cy="112711"/>
          </a:xfrm>
          <a:prstGeom prst="rect">
            <a:avLst/>
          </a:prstGeom>
        </p:spPr>
      </p:pic>
      <p:sp>
        <p:nvSpPr>
          <p:cNvPr id="188" name="직사각형 187"/>
          <p:cNvSpPr/>
          <p:nvPr/>
        </p:nvSpPr>
        <p:spPr>
          <a:xfrm>
            <a:off x="301030" y="629578"/>
            <a:ext cx="1979183" cy="351816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2291"/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300213" y="836722"/>
            <a:ext cx="1980000" cy="330691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2291"/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362987" y="1004849"/>
            <a:ext cx="1805139" cy="21771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575961" latinLnBrk="0"/>
            <a:r>
              <a:rPr lang="ko-KR" altLang="en-US" sz="7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출발 위치 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에서</a:t>
            </a:r>
            <a:endParaRPr lang="en-US" altLang="ko-KR" sz="7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575961" latinLnBrk="0"/>
            <a:r>
              <a:rPr lang="ko-KR" altLang="en-US" sz="7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영등포점</a:t>
            </a:r>
            <a:r>
              <a:rPr lang="ko-KR" altLang="en-US" sz="7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7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B1F</a:t>
            </a:r>
            <a:r>
              <a:rPr lang="ko-KR" altLang="en-US" sz="7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리델리애찌에 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까지</a:t>
            </a:r>
            <a:endParaRPr lang="en-US" altLang="ko-KR" sz="7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575961" latinLnBrk="0"/>
            <a:endParaRPr lang="en-US" altLang="ko-KR" sz="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575961" latinLnBrk="0"/>
            <a:r>
              <a:rPr lang="ko-KR" altLang="en-US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약 </a:t>
            </a:r>
            <a:r>
              <a:rPr lang="en-US" altLang="ko-KR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420 </a:t>
            </a:r>
            <a:r>
              <a:rPr lang="ko-KR" altLang="en-US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미터</a:t>
            </a:r>
            <a:endParaRPr lang="en-US" altLang="ko-KR" sz="5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91" name="그림 1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36994" y="1071438"/>
            <a:ext cx="123982" cy="123982"/>
          </a:xfrm>
          <a:prstGeom prst="rect">
            <a:avLst/>
          </a:prstGeom>
        </p:spPr>
      </p:pic>
      <p:sp>
        <p:nvSpPr>
          <p:cNvPr id="192" name="직사각형 191"/>
          <p:cNvSpPr/>
          <p:nvPr/>
        </p:nvSpPr>
        <p:spPr>
          <a:xfrm>
            <a:off x="300213" y="625475"/>
            <a:ext cx="1980000" cy="351816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179373" y="747805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182718" y="878476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300213" y="1458035"/>
            <a:ext cx="1980000" cy="4402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329590" y="1523268"/>
            <a:ext cx="303892" cy="304931"/>
            <a:chOff x="610509" y="2012640"/>
            <a:chExt cx="303892" cy="304931"/>
          </a:xfrm>
        </p:grpSpPr>
        <p:pic>
          <p:nvPicPr>
            <p:cNvPr id="197" name="그림 1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09" y="2013679"/>
              <a:ext cx="303892" cy="303892"/>
            </a:xfrm>
            <a:prstGeom prst="rect">
              <a:avLst/>
            </a:prstGeom>
          </p:spPr>
        </p:pic>
        <p:sp>
          <p:nvSpPr>
            <p:cNvPr id="198" name="직사각형 197"/>
            <p:cNvSpPr/>
            <p:nvPr/>
          </p:nvSpPr>
          <p:spPr>
            <a:xfrm>
              <a:off x="631671" y="2012640"/>
              <a:ext cx="261565" cy="217716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defTabSz="575961" latinLnBrk="0"/>
              <a:r>
                <a:rPr lang="ko-KR" altLang="en-US" sz="500" dirty="0" smtClean="0">
                  <a:solidFill>
                    <a:schemeClr val="bg1"/>
                  </a:solidFill>
                </a:rPr>
                <a:t>출발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9" name="직사각형 198"/>
          <p:cNvSpPr/>
          <p:nvPr/>
        </p:nvSpPr>
        <p:spPr>
          <a:xfrm>
            <a:off x="300213" y="1895853"/>
            <a:ext cx="1980000" cy="4402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662301" y="2011938"/>
            <a:ext cx="1420832" cy="21771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575961" latinLnBrk="0"/>
            <a:r>
              <a:rPr lang="en-US" altLang="ko-KR" sz="700" spc="-7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’</a:t>
            </a:r>
            <a:r>
              <a:rPr lang="ko-KR" altLang="en-US" sz="700" spc="-7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아디다스오리지널</a:t>
            </a:r>
            <a:r>
              <a:rPr lang="en-US" altLang="ko-KR" sz="700" spc="-7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’ </a:t>
            </a:r>
            <a:r>
              <a:rPr lang="ko-KR" altLang="en-US" sz="700" spc="-7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에서 우회전</a:t>
            </a:r>
            <a:endParaRPr lang="en-US" altLang="ko-KR" sz="700" spc="-7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575961" latinLnBrk="0"/>
            <a:endParaRPr lang="en-US" altLang="ko-KR" sz="5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575961" latinLnBrk="0"/>
            <a:r>
              <a:rPr lang="ko-KR" altLang="en-US" sz="5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영등포점</a:t>
            </a:r>
            <a:r>
              <a:rPr lang="ko-KR" altLang="en-US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1F</a:t>
            </a:r>
            <a:endParaRPr lang="en-US" altLang="ko-KR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300213" y="2333671"/>
            <a:ext cx="1980000" cy="4402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662301" y="2449756"/>
            <a:ext cx="1420832" cy="21771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575961" latinLnBrk="0"/>
            <a:r>
              <a:rPr lang="ko-KR" altLang="en-US" sz="700" spc="-7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에스컬레이터 </a:t>
            </a:r>
            <a:r>
              <a:rPr lang="en-US" altLang="ko-KR" sz="700" spc="-7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700" spc="-7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</a:t>
            </a:r>
            <a:r>
              <a:rPr lang="en-US" altLang="ko-KR" sz="700" spc="-7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defTabSz="575961" latinLnBrk="0"/>
            <a:endParaRPr lang="en-US" altLang="ko-KR" sz="6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575961" latinLnBrk="0"/>
            <a:r>
              <a:rPr lang="ko-KR" altLang="en-US" sz="5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영등포점</a:t>
            </a:r>
            <a:r>
              <a:rPr lang="ko-KR" altLang="en-US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1F - B1F</a:t>
            </a:r>
            <a:endParaRPr lang="en-US" altLang="ko-KR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03" name="그림 2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5" y="2486650"/>
            <a:ext cx="173616" cy="134281"/>
          </a:xfrm>
          <a:prstGeom prst="rect">
            <a:avLst/>
          </a:prstGeom>
        </p:spPr>
      </p:pic>
      <p:sp>
        <p:nvSpPr>
          <p:cNvPr id="204" name="굽은 화살표 203"/>
          <p:cNvSpPr/>
          <p:nvPr/>
        </p:nvSpPr>
        <p:spPr>
          <a:xfrm>
            <a:off x="434347" y="2062595"/>
            <a:ext cx="100012" cy="106754"/>
          </a:xfrm>
          <a:prstGeom prst="bentArrow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300213" y="2771489"/>
            <a:ext cx="1980000" cy="4402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662301" y="2887574"/>
            <a:ext cx="1420832" cy="21771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575961" latinLnBrk="0"/>
            <a:r>
              <a:rPr lang="en-US" altLang="ko-KR" sz="700" spc="-7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700" spc="-7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워터바</a:t>
            </a:r>
            <a:r>
              <a:rPr lang="en-US" altLang="ko-KR" sz="700" spc="-7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’ </a:t>
            </a:r>
            <a:r>
              <a:rPr lang="ko-KR" altLang="en-US" sz="700" spc="-7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방향으로 </a:t>
            </a:r>
            <a:r>
              <a:rPr lang="en-US" altLang="ko-KR" sz="700" spc="-7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ko-KR" altLang="en-US" sz="700" spc="-7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미터 직진</a:t>
            </a:r>
            <a:endParaRPr lang="en-US" altLang="ko-KR" sz="700" spc="-7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575961" latinLnBrk="0"/>
            <a:endParaRPr lang="en-US" altLang="ko-KR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defTabSz="575961" latinLnBrk="0"/>
            <a:r>
              <a:rPr lang="ko-KR" altLang="en-US" sz="5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영등포점</a:t>
            </a:r>
            <a:r>
              <a:rPr lang="ko-KR" altLang="en-US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5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B1F</a:t>
            </a:r>
            <a:endParaRPr lang="en-US" altLang="ko-KR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7" name="오른쪽 화살표 206"/>
          <p:cNvSpPr/>
          <p:nvPr/>
        </p:nvSpPr>
        <p:spPr>
          <a:xfrm rot="16200000">
            <a:off x="430976" y="2960369"/>
            <a:ext cx="106754" cy="62478"/>
          </a:xfrm>
          <a:prstGeom prst="rightArrow">
            <a:avLst>
              <a:gd name="adj1" fmla="val 32700"/>
              <a:gd name="adj2" fmla="val 50105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300213" y="3209307"/>
            <a:ext cx="1980000" cy="4402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682868" y="3325392"/>
            <a:ext cx="1578107" cy="21771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575961" latinLnBrk="0"/>
            <a:r>
              <a:rPr lang="ko-KR" altLang="en-US" sz="7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영등포점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B1F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리델리애찌에</a:t>
            </a:r>
            <a:r>
              <a:rPr lang="en-US" altLang="ko-KR" sz="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’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10" name="그룹 209"/>
          <p:cNvGrpSpPr/>
          <p:nvPr/>
        </p:nvGrpSpPr>
        <p:grpSpPr>
          <a:xfrm>
            <a:off x="329590" y="3274540"/>
            <a:ext cx="303892" cy="304931"/>
            <a:chOff x="610509" y="2012640"/>
            <a:chExt cx="303892" cy="304931"/>
          </a:xfrm>
        </p:grpSpPr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09" y="2013679"/>
              <a:ext cx="303892" cy="303892"/>
            </a:xfrm>
            <a:prstGeom prst="rect">
              <a:avLst/>
            </a:prstGeom>
          </p:spPr>
        </p:pic>
        <p:sp>
          <p:nvSpPr>
            <p:cNvPr id="212" name="직사각형 211"/>
            <p:cNvSpPr/>
            <p:nvPr/>
          </p:nvSpPr>
          <p:spPr>
            <a:xfrm>
              <a:off x="631671" y="2012640"/>
              <a:ext cx="261565" cy="217716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 defTabSz="575961" latinLnBrk="0"/>
              <a:r>
                <a:rPr lang="ko-KR" altLang="en-US" sz="500" dirty="0" smtClean="0">
                  <a:solidFill>
                    <a:schemeClr val="bg1"/>
                  </a:solidFill>
                </a:rPr>
                <a:t>도착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3" name="직사각형 212"/>
          <p:cNvSpPr/>
          <p:nvPr/>
        </p:nvSpPr>
        <p:spPr>
          <a:xfrm>
            <a:off x="682869" y="1566876"/>
            <a:ext cx="1420832" cy="21771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575961" latinLnBrk="0"/>
            <a:r>
              <a:rPr lang="ko-KR" altLang="en-US" sz="7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출발 위치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144917" y="1411328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1990377" y="2916451"/>
            <a:ext cx="199626" cy="199626"/>
            <a:chOff x="3138071" y="3494919"/>
            <a:chExt cx="199626" cy="199626"/>
          </a:xfrm>
        </p:grpSpPr>
        <p:sp>
          <p:nvSpPr>
            <p:cNvPr id="216" name="타원 215"/>
            <p:cNvSpPr/>
            <p:nvPr/>
          </p:nvSpPr>
          <p:spPr>
            <a:xfrm>
              <a:off x="3138071" y="3494919"/>
              <a:ext cx="199626" cy="199626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17" name="그룹 216"/>
            <p:cNvGrpSpPr/>
            <p:nvPr/>
          </p:nvGrpSpPr>
          <p:grpSpPr>
            <a:xfrm>
              <a:off x="3168375" y="3525223"/>
              <a:ext cx="139018" cy="139018"/>
              <a:chOff x="3168375" y="3525223"/>
              <a:chExt cx="139018" cy="139018"/>
            </a:xfrm>
          </p:grpSpPr>
          <p:pic>
            <p:nvPicPr>
              <p:cNvPr id="218" name="그림 21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8375" y="3525223"/>
                <a:ext cx="139018" cy="139018"/>
              </a:xfrm>
              <a:prstGeom prst="rect">
                <a:avLst/>
              </a:prstGeom>
            </p:spPr>
          </p:pic>
          <p:sp>
            <p:nvSpPr>
              <p:cNvPr id="219" name="타원 218"/>
              <p:cNvSpPr/>
              <p:nvPr/>
            </p:nvSpPr>
            <p:spPr>
              <a:xfrm>
                <a:off x="3219884" y="355397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20" name="모서리가 둥근 직사각형 219"/>
          <p:cNvSpPr/>
          <p:nvPr/>
        </p:nvSpPr>
        <p:spPr>
          <a:xfrm>
            <a:off x="1810915" y="2810491"/>
            <a:ext cx="316128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1-2-2</a:t>
            </a:r>
            <a:endParaRPr lang="ko-KR" altLang="en-US" sz="7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9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96596" y="2991849"/>
            <a:ext cx="1067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Fin.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8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7638" y="14605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3175">
                  <a:solidFill>
                    <a:schemeClr val="bg1">
                      <a:lumMod val="65000"/>
                      <a:alpha val="20000"/>
                    </a:schemeClr>
                  </a:solidFill>
                </a:ln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Revision History</a:t>
            </a:r>
            <a:endParaRPr lang="ko-KR" altLang="en-US" b="1" dirty="0">
              <a:ln w="3175">
                <a:solidFill>
                  <a:schemeClr val="bg1">
                    <a:lumMod val="65000"/>
                    <a:alpha val="20000"/>
                  </a:schemeClr>
                </a:solidFill>
              </a:ln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aphicFrame>
        <p:nvGraphicFramePr>
          <p:cNvPr id="28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60511"/>
              </p:ext>
            </p:extLst>
          </p:nvPr>
        </p:nvGraphicFramePr>
        <p:xfrm>
          <a:off x="236538" y="647700"/>
          <a:ext cx="9432924" cy="1464952"/>
        </p:xfrm>
        <a:graphic>
          <a:graphicData uri="http://schemas.openxmlformats.org/drawingml/2006/table">
            <a:tbl>
              <a:tblPr/>
              <a:tblGrid>
                <a:gridCol w="125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7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0" dirty="0" smtClean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prstClr val="white"/>
                          </a:solidFill>
                          <a:latin typeface="+mn-ea"/>
                          <a:ea typeface="+mn-ea"/>
                          <a:cs typeface="+mn-cs"/>
                        </a:rPr>
                        <a:t>Document Version</a:t>
                      </a:r>
                    </a:p>
                  </a:txBody>
                  <a:tcPr marL="36000" marR="99060" marT="37148" marB="37148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0" dirty="0" smtClean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prstClr val="white"/>
                          </a:solidFill>
                          <a:latin typeface="+mn-ea"/>
                          <a:ea typeface="+mn-ea"/>
                          <a:cs typeface="+mn-cs"/>
                        </a:rPr>
                        <a:t>작성일</a:t>
                      </a:r>
                    </a:p>
                  </a:txBody>
                  <a:tcPr marL="36000" marR="99060" marT="37148" marB="37148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0" dirty="0" smtClean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prstClr val="white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36000" marR="99060" marT="37148" marB="37148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0" dirty="0" smtClean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prstClr val="white"/>
                          </a:solidFill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36000" marR="99060" marT="37148" marB="37148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0" dirty="0" smtClean="0">
                          <a:ln w="3175"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prstClr val="white"/>
                          </a:solidFill>
                          <a:latin typeface="+mn-ea"/>
                          <a:ea typeface="+mn-ea"/>
                          <a:cs typeface="+mn-cs"/>
                        </a:rPr>
                        <a:t>검토자</a:t>
                      </a:r>
                    </a:p>
                  </a:txBody>
                  <a:tcPr marL="36000" marR="99060" marT="37148" marB="37148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0.1</a:t>
                      </a: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2021.12.06</a:t>
                      </a: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r>
                        <a:rPr lang="ko-KR" altLang="en-US" sz="700" b="1" kern="0" spc="-70" baseline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최초작성</a:t>
                      </a:r>
                      <a:endParaRPr lang="en-US" altLang="ko-KR" sz="700" b="1" kern="0" spc="-70" baseline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700" kern="0" spc="-70" baseline="0" noProof="0" dirty="0" smtClean="0">
                          <a:ln w="3175">
                            <a:solidFill>
                              <a:schemeClr val="bg1">
                                <a:lumMod val="65000"/>
                                <a:alpha val="2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유원석</a:t>
                      </a:r>
                      <a:endParaRPr lang="en-US" altLang="ko-KR" sz="700" kern="0" spc="-70" baseline="0" noProof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lang="ko-KR" altLang="en-US" sz="700" kern="0" spc="-70" baseline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endParaRPr lang="ko-KR" altLang="en-US" sz="700" b="1" kern="0" spc="-70" baseline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700" kern="0" spc="-70" baseline="0" noProof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700" kern="0" spc="-70" baseline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endParaRPr lang="en-US" altLang="ko-KR" sz="700" b="1" kern="0" spc="-70" baseline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700" kern="0" spc="-70" baseline="0" noProof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700" kern="0" spc="-70" baseline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endParaRPr lang="ko-KR" altLang="en-US" sz="700" b="1" kern="0" spc="-70" baseline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700" kern="0" spc="-70" baseline="0" noProof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700" kern="0" spc="-70" baseline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endParaRPr lang="en-US" altLang="ko-KR" sz="700" b="1" kern="0" spc="-70" baseline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700" kern="0" spc="-70" baseline="0" noProof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700" kern="0" spc="-70" baseline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endParaRPr lang="en-US" altLang="ko-KR" sz="700" b="1" kern="0" spc="-70" baseline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700" kern="0" spc="-70" baseline="0" noProof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700" kern="0" spc="-70" baseline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474939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kern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0650" marR="0" lvl="0" indent="-1206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맑은 고딕 Semilight" panose="020B0502040204020203" pitchFamily="50" charset="-127"/>
                        <a:buChar char="○"/>
                        <a:tabLst/>
                        <a:defRPr/>
                      </a:pPr>
                      <a:endParaRPr lang="en-US" altLang="ko-KR" sz="700" b="1" kern="0" spc="-70" baseline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700" kern="0" spc="-70" baseline="0" noProof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700" kern="0" spc="-70" baseline="0" dirty="0" smtClean="0">
                        <a:ln w="3175">
                          <a:solidFill>
                            <a:schemeClr val="bg1">
                              <a:lumMod val="65000"/>
                              <a:alpha val="2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36000" marR="99060" marT="37148" marB="3714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758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7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Splash	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Splash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DEMOFO-001</a:t>
            </a:r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 smtClean="0"/>
              <a:t>2021.12.06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931577"/>
              </p:ext>
            </p:extLst>
          </p:nvPr>
        </p:nvGraphicFramePr>
        <p:xfrm>
          <a:off x="7315201" y="548826"/>
          <a:ext cx="2590800" cy="54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 smtClean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spc="-70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800" b="1" i="0" u="none" strike="noStrike" cap="none" spc="-70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spc="-70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스플래쉬</a:t>
                      </a:r>
                      <a:r>
                        <a:rPr kumimoji="0" lang="en-US" altLang="ko-KR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800" b="1" i="0" u="none" strike="noStrike" kern="1200" cap="none" spc="-70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</a:t>
                      </a:r>
                      <a:endParaRPr kumimoji="0" lang="en-US" altLang="ko-KR" sz="800" b="1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spc="-70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03214" y="622884"/>
            <a:ext cx="1979183" cy="351816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2291"/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234368" y="570504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6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안내 팝업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서비스 </a:t>
            </a:r>
            <a:r>
              <a:rPr lang="ko-KR" altLang="en-US" dirty="0"/>
              <a:t>안내 </a:t>
            </a:r>
            <a:r>
              <a:rPr lang="ko-KR" altLang="en-US" dirty="0" smtClean="0"/>
              <a:t>팝업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DEMOFO-001-p01</a:t>
            </a:r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 smtClean="0"/>
              <a:t>2021.12.06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60328"/>
              </p:ext>
            </p:extLst>
          </p:nvPr>
        </p:nvGraphicFramePr>
        <p:xfrm>
          <a:off x="7315201" y="548826"/>
          <a:ext cx="2590800" cy="9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 smtClean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안내 팝업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‘7</a:t>
                      </a:r>
                      <a:r>
                        <a:rPr kumimoji="0" lang="ko-KR" altLang="en-US" sz="7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일간 다시 보지 않기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</a:t>
                      </a:r>
                      <a:r>
                        <a:rPr kumimoji="0" lang="ko-KR" altLang="en-US" sz="7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체크박스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53970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닫기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7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080351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1-3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약관동의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약관동의 팝업 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17329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03214" y="622884"/>
            <a:ext cx="1979183" cy="351816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2291"/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4007" y="1050208"/>
            <a:ext cx="1817596" cy="2663517"/>
            <a:chOff x="376964" y="1333724"/>
            <a:chExt cx="1817596" cy="2663517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376964" y="1333724"/>
              <a:ext cx="1817596" cy="2424839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ko-KR" sz="1000" b="1" spc="-15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‘스마트폰을</a:t>
              </a:r>
              <a:r>
                <a:rPr lang="ko-KR" altLang="en-US" sz="1000" b="1" spc="-15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 더욱 스마트하게‘</a:t>
              </a:r>
              <a:endParaRPr lang="en-US" altLang="ko-KR" sz="1000" b="1" spc="-150" dirty="0" smtClean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  <a:p>
              <a:pPr algn="ctr"/>
              <a:endParaRPr lang="en-US" altLang="ko-KR" sz="600" b="1" dirty="0" smtClean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  <a:p>
              <a:pPr algn="ctr"/>
              <a:endParaRPr lang="en-US" altLang="ko-KR" sz="600" b="1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  <a:p>
              <a:pPr algn="ctr"/>
              <a:r>
                <a:rPr lang="ko-KR" altLang="en-US" sz="700" b="1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위치기반 마케팅 플랫폼</a:t>
              </a:r>
              <a:endParaRPr lang="en-US" altLang="ko-KR" sz="700" b="1" dirty="0" smtClean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  <a:p>
              <a:pPr algn="ctr"/>
              <a:endParaRPr lang="en-US" altLang="ko-KR" sz="700" b="1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  <a:p>
              <a:pPr algn="ctr"/>
              <a:endParaRPr lang="en-US" altLang="ko-KR" sz="600" b="1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「위치기반 마케팅 </a:t>
              </a:r>
              <a:r>
                <a:rPr lang="ko-KR" altLang="en-US" sz="7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플랫폼」은</a:t>
              </a:r>
              <a:r>
                <a:rPr lang="en-US" altLang="ko-KR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/>
              </a:r>
              <a:br>
                <a:rPr lang="en-US" altLang="ko-KR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</a:br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최신위치기반 기술인 </a:t>
              </a:r>
              <a:r>
                <a:rPr lang="en-US" altLang="ko-KR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‘</a:t>
              </a:r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지자기 </a:t>
              </a:r>
              <a:r>
                <a:rPr lang="ko-KR" altLang="en-US" sz="7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측위</a:t>
              </a:r>
              <a:r>
                <a:rPr lang="en-US" altLang="ko-KR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’</a:t>
              </a:r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를</a:t>
              </a:r>
              <a:endParaRPr lang="en-US" altLang="ko-KR" sz="700" dirty="0" smtClean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이용하여 손쉬운 </a:t>
              </a:r>
              <a:r>
                <a:rPr lang="en-US" altLang="ko-KR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‘</a:t>
              </a:r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길안내</a:t>
              </a:r>
              <a:r>
                <a:rPr lang="en-US" altLang="ko-KR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‘ </a:t>
              </a:r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및 </a:t>
              </a:r>
              <a:r>
                <a:rPr lang="en-US" altLang="ko-KR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/>
              </a:r>
              <a:br>
                <a:rPr lang="en-US" altLang="ko-KR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</a:br>
              <a:r>
                <a:rPr lang="en-US" altLang="ko-KR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‘</a:t>
              </a:r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실시간 마케팅</a:t>
              </a:r>
              <a:r>
                <a:rPr lang="en-US" altLang="ko-KR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’ </a:t>
              </a:r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를</a:t>
              </a:r>
              <a:endParaRPr lang="en-US" altLang="ko-KR" sz="700" dirty="0" smtClean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제공하는 서비스 입니다</a:t>
              </a:r>
              <a:r>
                <a:rPr lang="en-US" altLang="ko-KR" sz="7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.</a:t>
              </a:r>
            </a:p>
            <a:p>
              <a:pPr algn="ctr"/>
              <a:endParaRPr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  <a:p>
              <a:pPr algn="ctr"/>
              <a:endParaRPr lang="en-US" altLang="ko-KR" sz="5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  <a:p>
              <a:pPr algn="ctr"/>
              <a:r>
                <a:rPr lang="ko-KR" altLang="en-US" sz="6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서비스 </a:t>
              </a: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이용을 위해서는 </a:t>
              </a:r>
              <a:endParaRPr lang="en-US" altLang="ko-KR" sz="600" dirty="0" smtClean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  <a:p>
              <a:pPr algn="ctr"/>
              <a:r>
                <a:rPr lang="en-US" altLang="ko-KR" sz="6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‘</a:t>
              </a: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약관동의</a:t>
              </a:r>
              <a:r>
                <a:rPr lang="en-US" altLang="ko-KR" sz="6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‘ </a:t>
              </a: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버튼을 선택해 주세요</a:t>
              </a:r>
              <a:r>
                <a:rPr lang="en-US" altLang="ko-KR" sz="6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.</a:t>
              </a:r>
            </a:p>
            <a:p>
              <a:pPr algn="ctr"/>
              <a:endParaRPr lang="en-US" altLang="ko-KR" sz="6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76964" y="3759690"/>
              <a:ext cx="1817596" cy="237551"/>
              <a:chOff x="651477" y="3739422"/>
              <a:chExt cx="1302846" cy="23755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1302900" y="3739422"/>
                <a:ext cx="651423" cy="23755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lIns="97500" tIns="50700" rIns="97500" bIns="50700" rtlCol="0" anchor="ctr">
                <a:noAutofit/>
              </a:bodyPr>
              <a:lstStyle/>
              <a:p>
                <a:pPr algn="ctr"/>
                <a:r>
                  <a:rPr lang="ko-KR" altLang="en-US" sz="600" dirty="0" smtClean="0">
                    <a:solidFill>
                      <a:prstClr val="white"/>
                    </a:solidFill>
                  </a:rPr>
                  <a:t>약관동의</a:t>
                </a:r>
                <a:endParaRPr lang="ko-KR" altLang="en-US" sz="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51477" y="3739422"/>
                <a:ext cx="651423" cy="23755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lIns="97500" tIns="50700" rIns="97500" bIns="50700" rtlCol="0" anchor="ctr">
                <a:noAutofit/>
              </a:bodyPr>
              <a:lstStyle/>
              <a:p>
                <a:pPr algn="ctr"/>
                <a:r>
                  <a:rPr lang="ko-KR" altLang="en-US" sz="600" dirty="0" smtClean="0">
                    <a:solidFill>
                      <a:prstClr val="white"/>
                    </a:solidFill>
                  </a:rPr>
                  <a:t>닫기</a:t>
                </a:r>
                <a:endParaRPr lang="ko-KR" altLang="en-US" sz="6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8" name="타원 17"/>
          <p:cNvSpPr/>
          <p:nvPr/>
        </p:nvSpPr>
        <p:spPr bwMode="auto">
          <a:xfrm>
            <a:off x="234368" y="570504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56571" y="3221695"/>
            <a:ext cx="80021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5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일간 다시 보지 않기</a:t>
            </a:r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67289" y="3247002"/>
            <a:ext cx="118662" cy="11866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13146" y="3089961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56680" y="3443352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8784" y="3448909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안내 팝업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서비스 </a:t>
            </a:r>
            <a:r>
              <a:rPr lang="ko-KR" altLang="en-US" dirty="0"/>
              <a:t>안내 </a:t>
            </a:r>
            <a:r>
              <a:rPr lang="ko-KR" altLang="en-US" dirty="0" smtClean="0"/>
              <a:t>팝업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약관 동의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DEMOFO-001-p02</a:t>
            </a:r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 smtClean="0"/>
              <a:t>2021.12.06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561381"/>
              </p:ext>
            </p:extLst>
          </p:nvPr>
        </p:nvGraphicFramePr>
        <p:xfrm>
          <a:off x="7315201" y="548826"/>
          <a:ext cx="2590800" cy="264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 smtClean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약관동의 팝업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7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닫기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ko-KR" altLang="en-US" sz="7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팝업 닫힘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53970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동의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 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(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자주찾는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점포가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강남점일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경우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링크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플로어가이드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화면으로 이동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(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자주 찾는 점포가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강남점이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아닐 경우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링크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홈화면으로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이동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모든 약관에 동의 하지 않은 경우 에러 팝업 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└ 약관 미동의 시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플로어가이드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화면 진입 불가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08035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03808" y="622884"/>
            <a:ext cx="1980000" cy="3518165"/>
          </a:xfrm>
          <a:prstGeom prst="rect">
            <a:avLst/>
          </a:prstGeom>
          <a:noFill/>
          <a:ln w="317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7856" y="681284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 동의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60592" y="918386"/>
            <a:ext cx="1866432" cy="0"/>
          </a:xfrm>
          <a:prstGeom prst="line">
            <a:avLst/>
          </a:prstGeom>
          <a:noFill/>
          <a:ln w="317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직사각형 27"/>
          <p:cNvSpPr/>
          <p:nvPr/>
        </p:nvSpPr>
        <p:spPr>
          <a:xfrm>
            <a:off x="295780" y="970844"/>
            <a:ext cx="19960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「</a:t>
            </a:r>
            <a:r>
              <a:rPr lang="ko-KR" altLang="en-US" sz="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플로어가이드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」이용을 위한 약관 동의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19723" y="1207946"/>
            <a:ext cx="1748170" cy="0"/>
          </a:xfrm>
          <a:prstGeom prst="line">
            <a:avLst/>
          </a:prstGeom>
          <a:noFill/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직사각형 29"/>
          <p:cNvSpPr/>
          <p:nvPr/>
        </p:nvSpPr>
        <p:spPr>
          <a:xfrm>
            <a:off x="258610" y="1241604"/>
            <a:ext cx="893193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혜택알림 수신동의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3808" y="1409186"/>
            <a:ext cx="1800000" cy="360000"/>
          </a:xfrm>
          <a:prstGeom prst="rect">
            <a:avLst/>
          </a:prstGeom>
          <a:noFill/>
          <a:ln w="317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혜탹알림</a:t>
            </a:r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수신동의</a:t>
            </a:r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약관</a:t>
            </a:r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앱에서 제공하는 쇼핑</a:t>
            </a:r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혜택 </a:t>
            </a:r>
            <a:r>
              <a:rPr lang="ko-KR" altLang="en-US" sz="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젖보</a:t>
            </a:r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(PUSH </a:t>
            </a:r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받으시려면 수신에 동의하셔야 합니다</a:t>
            </a:r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8610" y="1966519"/>
            <a:ext cx="893193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활용동의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3808" y="2134101"/>
            <a:ext cx="1800000" cy="360000"/>
          </a:xfrm>
          <a:prstGeom prst="rect">
            <a:avLst/>
          </a:prstGeom>
          <a:noFill/>
          <a:ln w="317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5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위치기반서비스 이용약관</a:t>
            </a:r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5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 </a:t>
            </a:r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5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5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총칙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3808" y="2529105"/>
            <a:ext cx="1800000" cy="360000"/>
          </a:xfrm>
          <a:prstGeom prst="rect">
            <a:avLst/>
          </a:prstGeom>
          <a:noFill/>
          <a:ln w="317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5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사업자 이용약관</a:t>
            </a:r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5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5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총칙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3808" y="3273515"/>
            <a:ext cx="1800000" cy="360000"/>
          </a:xfrm>
          <a:prstGeom prst="rect">
            <a:avLst/>
          </a:prstGeom>
          <a:noFill/>
          <a:ln w="317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제</a:t>
            </a:r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</a:t>
            </a:r>
            <a:r>
              <a:rPr lang="ko-KR" altLang="en-US" sz="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제공약관</a:t>
            </a:r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5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앱에서 제공하는 위치기반서비스</a:t>
            </a:r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 </a:t>
            </a:r>
            <a:r>
              <a:rPr lang="en-US" altLang="ko-KR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ko-KR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94307" y="1786238"/>
            <a:ext cx="809351" cy="169277"/>
            <a:chOff x="2724853" y="2444888"/>
            <a:chExt cx="809351" cy="169277"/>
          </a:xfrm>
        </p:grpSpPr>
        <p:sp>
          <p:nvSpPr>
            <p:cNvPr id="37" name="직사각형 36"/>
            <p:cNvSpPr/>
            <p:nvPr/>
          </p:nvSpPr>
          <p:spPr>
            <a:xfrm>
              <a:off x="2814135" y="2444888"/>
              <a:ext cx="720069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혜택알림</a:t>
              </a:r>
              <a:r>
                <a:rPr lang="ko-KR" altLang="en-US" sz="5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수신동의</a:t>
              </a:r>
              <a:endPara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24853" y="2470195"/>
              <a:ext cx="118662" cy="11866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94307" y="3657240"/>
            <a:ext cx="996903" cy="169277"/>
            <a:chOff x="2724853" y="2444888"/>
            <a:chExt cx="996903" cy="169277"/>
          </a:xfrm>
        </p:grpSpPr>
        <p:sp>
          <p:nvSpPr>
            <p:cNvPr id="40" name="직사각형 39"/>
            <p:cNvSpPr/>
            <p:nvPr/>
          </p:nvSpPr>
          <p:spPr>
            <a:xfrm>
              <a:off x="2814135" y="2444888"/>
              <a:ext cx="907621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위치정보 제</a:t>
              </a:r>
              <a:r>
                <a:rPr lang="en-US" altLang="ko-KR" sz="5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5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 제공동의</a:t>
              </a:r>
              <a:endParaRPr lang="en-US" altLang="ko-KR" sz="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24853" y="2470195"/>
              <a:ext cx="118662" cy="11866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20183" y="3702252"/>
            <a:ext cx="66911" cy="68824"/>
            <a:chOff x="4262438" y="5300663"/>
            <a:chExt cx="130438" cy="162344"/>
          </a:xfrm>
        </p:grpSpPr>
        <p:cxnSp>
          <p:nvCxnSpPr>
            <p:cNvPr id="43" name="직선 연결선 42"/>
            <p:cNvCxnSpPr/>
            <p:nvPr/>
          </p:nvCxnSpPr>
          <p:spPr>
            <a:xfrm flipH="1" flipV="1">
              <a:off x="4262438" y="5381625"/>
              <a:ext cx="71860" cy="81382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4321862" y="5300663"/>
              <a:ext cx="71014" cy="162342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394307" y="2916612"/>
            <a:ext cx="809351" cy="169277"/>
            <a:chOff x="394307" y="3303188"/>
            <a:chExt cx="809351" cy="169277"/>
          </a:xfrm>
        </p:grpSpPr>
        <p:grpSp>
          <p:nvGrpSpPr>
            <p:cNvPr id="46" name="그룹 45"/>
            <p:cNvGrpSpPr/>
            <p:nvPr/>
          </p:nvGrpSpPr>
          <p:grpSpPr>
            <a:xfrm>
              <a:off x="394307" y="3303188"/>
              <a:ext cx="809351" cy="169277"/>
              <a:chOff x="2724853" y="2444888"/>
              <a:chExt cx="809351" cy="16927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814135" y="2444888"/>
                <a:ext cx="720069" cy="169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5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위치정보 활용동의</a:t>
                </a:r>
                <a:endParaRPr lang="en-US" altLang="ko-KR" sz="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724853" y="2470195"/>
                <a:ext cx="118662" cy="118662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420183" y="3348200"/>
              <a:ext cx="66911" cy="68824"/>
              <a:chOff x="4262438" y="5300663"/>
              <a:chExt cx="130438" cy="162344"/>
            </a:xfrm>
          </p:grpSpPr>
          <p:cxnSp>
            <p:nvCxnSpPr>
              <p:cNvPr id="48" name="직선 연결선 47"/>
              <p:cNvCxnSpPr/>
              <p:nvPr/>
            </p:nvCxnSpPr>
            <p:spPr>
              <a:xfrm flipH="1" flipV="1">
                <a:off x="4262438" y="5381625"/>
                <a:ext cx="71860" cy="81382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V="1">
                <a:off x="4321862" y="5300663"/>
                <a:ext cx="71014" cy="162342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그룹 51"/>
          <p:cNvGrpSpPr/>
          <p:nvPr/>
        </p:nvGrpSpPr>
        <p:grpSpPr>
          <a:xfrm>
            <a:off x="420183" y="1832796"/>
            <a:ext cx="66911" cy="68824"/>
            <a:chOff x="4262438" y="5300663"/>
            <a:chExt cx="130438" cy="162344"/>
          </a:xfrm>
        </p:grpSpPr>
        <p:cxnSp>
          <p:nvCxnSpPr>
            <p:cNvPr id="53" name="직선 연결선 52"/>
            <p:cNvCxnSpPr/>
            <p:nvPr/>
          </p:nvCxnSpPr>
          <p:spPr>
            <a:xfrm flipH="1" flipV="1">
              <a:off x="4262438" y="5381625"/>
              <a:ext cx="71860" cy="81382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4321862" y="5300663"/>
              <a:ext cx="71014" cy="162342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258610" y="3097783"/>
            <a:ext cx="1119217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ko-KR" altLang="en-US" sz="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제</a:t>
            </a:r>
            <a:r>
              <a:rPr lang="en-US" altLang="ko-KR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제공동의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234368" y="570504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03808" y="3872763"/>
            <a:ext cx="1980000" cy="268286"/>
            <a:chOff x="462608" y="2769087"/>
            <a:chExt cx="1659885" cy="268286"/>
          </a:xfrm>
        </p:grpSpPr>
        <p:sp>
          <p:nvSpPr>
            <p:cNvPr id="58" name="직사각형 57"/>
            <p:cNvSpPr/>
            <p:nvPr/>
          </p:nvSpPr>
          <p:spPr>
            <a:xfrm>
              <a:off x="462608" y="2769087"/>
              <a:ext cx="828000" cy="26828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lIns="36000" tIns="0" rIns="36000" bIns="43200" rtlCol="0" anchor="ctr"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7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</a:rPr>
                <a:t>닫기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294493" y="2769087"/>
              <a:ext cx="828000" cy="26828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lIns="36000" tIns="0" rIns="36000" bIns="43200" rtlCol="0" anchor="ctr"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7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</a:rPr>
                <a:t>동의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257063" y="3815831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265847" y="3815831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930875" y="2248624"/>
            <a:ext cx="1359452" cy="837265"/>
            <a:chOff x="2776082" y="615868"/>
            <a:chExt cx="1834950" cy="1130117"/>
          </a:xfrm>
        </p:grpSpPr>
        <p:sp>
          <p:nvSpPr>
            <p:cNvPr id="63" name="직사각형 62"/>
            <p:cNvSpPr/>
            <p:nvPr/>
          </p:nvSpPr>
          <p:spPr>
            <a:xfrm>
              <a:off x="2859488" y="615868"/>
              <a:ext cx="1668136" cy="11301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859490" y="1500023"/>
              <a:ext cx="1668134" cy="2459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lIns="36000" tIns="0" rIns="36000" bIns="43200" rtlCol="0" anchor="ctr"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5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닫기</a:t>
              </a:r>
              <a:endParaRPr lang="ko-KR" altLang="en-US" sz="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76082" y="960145"/>
              <a:ext cx="1834950" cy="236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500" b="1" spc="-30" dirty="0" err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모든약관에</a:t>
              </a:r>
              <a:r>
                <a:rPr lang="ko-KR" altLang="en-US" sz="5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동의해 주세요</a:t>
              </a:r>
              <a:r>
                <a:rPr lang="en-US" altLang="ko-KR" sz="5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500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5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웰컴</a:t>
            </a:r>
            <a:r>
              <a:rPr lang="ko-KR" altLang="en-US" dirty="0" smtClean="0"/>
              <a:t> 메시지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웰컴</a:t>
            </a:r>
            <a:r>
              <a:rPr lang="ko-KR" altLang="en-US" dirty="0" smtClean="0"/>
              <a:t> 메시지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DEMOFO-001-p03</a:t>
            </a:r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 smtClean="0"/>
              <a:t>2021.12.06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13379"/>
              </p:ext>
            </p:extLst>
          </p:nvPr>
        </p:nvGraphicFramePr>
        <p:xfrm>
          <a:off x="7315201" y="548826"/>
          <a:ext cx="2590800" cy="104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 smtClean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주요행사 안내 팝업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전관 행사 내용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주요행사 이미지영역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주요행사 이미지가 노출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9C2A27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53970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닫기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 시 해당 팝업 닫힘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631077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303214" y="627038"/>
            <a:ext cx="1980000" cy="351816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03214" y="627647"/>
            <a:ext cx="1979183" cy="351816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2291"/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87347" y="1430593"/>
            <a:ext cx="1737816" cy="1912272"/>
            <a:chOff x="387347" y="1461134"/>
            <a:chExt cx="1737816" cy="1912272"/>
          </a:xfrm>
        </p:grpSpPr>
        <p:sp>
          <p:nvSpPr>
            <p:cNvPr id="82" name="직사각형 81"/>
            <p:cNvSpPr/>
            <p:nvPr/>
          </p:nvSpPr>
          <p:spPr>
            <a:xfrm>
              <a:off x="462607" y="3105120"/>
              <a:ext cx="1662555" cy="26828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>
              <a:solidFill>
                <a:schemeClr val="tx1"/>
              </a:solidFill>
              <a:miter lim="800000"/>
            </a:ln>
          </p:spPr>
          <p:txBody>
            <a:bodyPr wrap="none" lIns="36000" tIns="0" rIns="36000" bIns="43200" rtlCol="0" anchor="ctr"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7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</a:rPr>
                <a:t>닫기</a:t>
              </a:r>
              <a:endParaRPr lang="ko-KR" altLang="en-US" sz="700" dirty="0">
                <a:solidFill>
                  <a:prstClr val="white"/>
                </a:solidFill>
              </a:endParaRPr>
            </a:p>
          </p:txBody>
        </p:sp>
        <p:pic>
          <p:nvPicPr>
            <p:cNvPr id="79" name="그림 78"/>
            <p:cNvPicPr>
              <a:picLocks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51" b="17394"/>
            <a:stretch/>
          </p:blipFill>
          <p:spPr>
            <a:xfrm>
              <a:off x="461963" y="1461134"/>
              <a:ext cx="1663200" cy="16620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모서리가 둥근 직사각형 79"/>
            <p:cNvSpPr/>
            <p:nvPr/>
          </p:nvSpPr>
          <p:spPr>
            <a:xfrm>
              <a:off x="387347" y="3057734"/>
              <a:ext cx="229654" cy="130851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3175" algn="ctr">
              <a:noFill/>
              <a:round/>
              <a:headEnd/>
              <a:tailEnd/>
            </a:ln>
          </p:spPr>
          <p:txBody>
            <a:bodyPr wrap="none" lIns="97500" tIns="50700" rIns="97500" bIns="50700"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1-2</a:t>
              </a:r>
              <a:endParaRPr lang="ko-KR" altLang="en-US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타원 83"/>
          <p:cNvSpPr/>
          <p:nvPr/>
        </p:nvSpPr>
        <p:spPr bwMode="auto">
          <a:xfrm>
            <a:off x="405669" y="1318128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87347" y="1612024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9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서비스 메인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DEMOFO-002</a:t>
            </a:r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 smtClean="0"/>
              <a:t>2021.12.06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8136"/>
              </p:ext>
            </p:extLst>
          </p:nvPr>
        </p:nvGraphicFramePr>
        <p:xfrm>
          <a:off x="7315201" y="548826"/>
          <a:ext cx="2590800" cy="109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 smtClean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메인 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사용자의 현재 위치를 파악하여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해당층의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지도가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└ 사용자의 현재 위치가 파악되지 않을 경우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‘1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층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 디폴트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점포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층 선택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정보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현재 위치 점포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층 정보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631077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7" y="629637"/>
            <a:ext cx="1978425" cy="35172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02127" y="629578"/>
            <a:ext cx="1980000" cy="3231416"/>
          </a:xfrm>
          <a:prstGeom prst="rect">
            <a:avLst/>
          </a:prstGeom>
          <a:solidFill>
            <a:srgbClr val="EEEEEE">
              <a:alpha val="6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2291"/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46189" y="2385287"/>
            <a:ext cx="159316" cy="159316"/>
            <a:chOff x="709029" y="3048227"/>
            <a:chExt cx="159316" cy="159316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29" y="3048227"/>
              <a:ext cx="159316" cy="159316"/>
            </a:xfrm>
            <a:prstGeom prst="rect">
              <a:avLst/>
            </a:prstGeom>
          </p:spPr>
        </p:pic>
        <p:sp>
          <p:nvSpPr>
            <p:cNvPr id="22" name="포인트가 5개인 별 21"/>
            <p:cNvSpPr/>
            <p:nvPr/>
          </p:nvSpPr>
          <p:spPr>
            <a:xfrm>
              <a:off x="758224" y="3071228"/>
              <a:ext cx="60926" cy="60926"/>
            </a:xfrm>
            <a:prstGeom prst="star5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75773" y="2483552"/>
            <a:ext cx="234669" cy="234669"/>
            <a:chOff x="1175773" y="2483552"/>
            <a:chExt cx="234669" cy="234669"/>
          </a:xfrm>
        </p:grpSpPr>
        <p:sp>
          <p:nvSpPr>
            <p:cNvPr id="24" name="타원 23"/>
            <p:cNvSpPr/>
            <p:nvPr/>
          </p:nvSpPr>
          <p:spPr>
            <a:xfrm>
              <a:off x="1175773" y="2483552"/>
              <a:ext cx="234669" cy="234669"/>
            </a:xfrm>
            <a:prstGeom prst="ellipse">
              <a:avLst/>
            </a:prstGeom>
            <a:solidFill>
              <a:srgbClr val="FF0000">
                <a:alpha val="1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270248" y="2578027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893731" y="657969"/>
            <a:ext cx="274320" cy="274320"/>
            <a:chOff x="3878580" y="2948940"/>
            <a:chExt cx="274320" cy="274320"/>
          </a:xfrm>
        </p:grpSpPr>
        <p:sp>
          <p:nvSpPr>
            <p:cNvPr id="27" name="타원 26"/>
            <p:cNvSpPr/>
            <p:nvPr/>
          </p:nvSpPr>
          <p:spPr>
            <a:xfrm>
              <a:off x="3878580" y="2948940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 defTabSz="1072291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924300" y="2994660"/>
              <a:ext cx="182880" cy="18288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 defTabSz="1072291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984784" y="3055144"/>
              <a:ext cx="61912" cy="6191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 defTabSz="1072291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4015740" y="2977278"/>
              <a:ext cx="0" cy="217645"/>
              <a:chOff x="4015740" y="2977992"/>
              <a:chExt cx="0" cy="217645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4015740" y="2977992"/>
                <a:ext cx="0" cy="438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4015740" y="3151823"/>
                <a:ext cx="0" cy="438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 rot="16200000">
              <a:off x="4015740" y="2977278"/>
              <a:ext cx="0" cy="217645"/>
              <a:chOff x="4015740" y="2977992"/>
              <a:chExt cx="0" cy="217645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4015740" y="2977992"/>
                <a:ext cx="0" cy="438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4015740" y="3151823"/>
                <a:ext cx="0" cy="438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/>
          <p:cNvGrpSpPr/>
          <p:nvPr/>
        </p:nvGrpSpPr>
        <p:grpSpPr>
          <a:xfrm>
            <a:off x="1290213" y="721329"/>
            <a:ext cx="545754" cy="182623"/>
            <a:chOff x="2638004" y="2931772"/>
            <a:chExt cx="545754" cy="182623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638004" y="2931772"/>
              <a:ext cx="501706" cy="182623"/>
            </a:xfrm>
            <a:prstGeom prst="round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내 위치 찾기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5400000">
              <a:off x="3123758" y="2999498"/>
              <a:ext cx="72829" cy="47170"/>
            </a:xfrm>
            <a:prstGeom prst="triangl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36" y="1030874"/>
            <a:ext cx="112711" cy="11271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302126" y="3855901"/>
            <a:ext cx="1980000" cy="29196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84232" y="3909548"/>
            <a:ext cx="101924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" b="1" spc="-3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영등포점</a:t>
            </a:r>
            <a:r>
              <a:rPr lang="ko-KR" altLang="en-US" sz="6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6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B1F</a:t>
            </a:r>
            <a:endParaRPr lang="en-US" altLang="ko-KR" sz="600" b="1" spc="-3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2126" y="629637"/>
            <a:ext cx="1980000" cy="351816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5" name="타원 54"/>
          <p:cNvSpPr/>
          <p:nvPr/>
        </p:nvSpPr>
        <p:spPr bwMode="auto">
          <a:xfrm>
            <a:off x="147620" y="579503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402785" y="3858070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8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서비스 메인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DEMOFO-002</a:t>
            </a:r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 smtClean="0"/>
              <a:t>2021.12.06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818942"/>
              </p:ext>
            </p:extLst>
          </p:nvPr>
        </p:nvGraphicFramePr>
        <p:xfrm>
          <a:off x="7315201" y="548826"/>
          <a:ext cx="2590800" cy="259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 smtClean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지도영역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층의 도면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92075" marR="0" lvl="0" indent="-920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2-1</a:t>
                      </a:r>
                      <a:endParaRPr kumimoji="0" lang="ko-KR" altLang="en-US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 위치 표기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지도 상에 현재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내위치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표기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63107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켐페인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매장 표시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338465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 위치 찾기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시 지도상에 사용자 위치가 아이콘으로 표시됨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선택 시 현재 건물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층 이 아닐 경우 지도영역의 도면을 해당 건물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층 도면으로 호출하여 사용자 위치 표시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(1-1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정보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자동바뀜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위치서비스가 제공되지 않을 경우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위치 수신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오류메시지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토스트 팝업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18420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7" y="629637"/>
            <a:ext cx="1978425" cy="35172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02127" y="629578"/>
            <a:ext cx="1980000" cy="3231416"/>
          </a:xfrm>
          <a:prstGeom prst="rect">
            <a:avLst/>
          </a:prstGeom>
          <a:solidFill>
            <a:srgbClr val="EEEEEE">
              <a:alpha val="6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2291"/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46189" y="2385287"/>
            <a:ext cx="159316" cy="159316"/>
            <a:chOff x="709029" y="3048227"/>
            <a:chExt cx="159316" cy="159316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29" y="3048227"/>
              <a:ext cx="159316" cy="159316"/>
            </a:xfrm>
            <a:prstGeom prst="rect">
              <a:avLst/>
            </a:prstGeom>
          </p:spPr>
        </p:pic>
        <p:sp>
          <p:nvSpPr>
            <p:cNvPr id="22" name="포인트가 5개인 별 21"/>
            <p:cNvSpPr/>
            <p:nvPr/>
          </p:nvSpPr>
          <p:spPr>
            <a:xfrm>
              <a:off x="758224" y="3071228"/>
              <a:ext cx="60926" cy="60926"/>
            </a:xfrm>
            <a:prstGeom prst="star5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75773" y="2483552"/>
            <a:ext cx="234669" cy="234669"/>
            <a:chOff x="1175773" y="2483552"/>
            <a:chExt cx="234669" cy="234669"/>
          </a:xfrm>
        </p:grpSpPr>
        <p:sp>
          <p:nvSpPr>
            <p:cNvPr id="24" name="타원 23"/>
            <p:cNvSpPr/>
            <p:nvPr/>
          </p:nvSpPr>
          <p:spPr>
            <a:xfrm>
              <a:off x="1175773" y="2483552"/>
              <a:ext cx="234669" cy="234669"/>
            </a:xfrm>
            <a:prstGeom prst="ellipse">
              <a:avLst/>
            </a:prstGeom>
            <a:solidFill>
              <a:srgbClr val="FF0000">
                <a:alpha val="1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270248" y="2578027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893731" y="657969"/>
            <a:ext cx="274320" cy="274320"/>
            <a:chOff x="3878580" y="2948940"/>
            <a:chExt cx="274320" cy="274320"/>
          </a:xfrm>
        </p:grpSpPr>
        <p:sp>
          <p:nvSpPr>
            <p:cNvPr id="27" name="타원 26"/>
            <p:cNvSpPr/>
            <p:nvPr/>
          </p:nvSpPr>
          <p:spPr>
            <a:xfrm>
              <a:off x="3878580" y="2948940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 defTabSz="1072291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924300" y="2994660"/>
              <a:ext cx="182880" cy="18288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 defTabSz="1072291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984784" y="3055144"/>
              <a:ext cx="61912" cy="6191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 defTabSz="1072291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4015740" y="2977278"/>
              <a:ext cx="0" cy="217645"/>
              <a:chOff x="4015740" y="2977992"/>
              <a:chExt cx="0" cy="217645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4015740" y="2977992"/>
                <a:ext cx="0" cy="438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4015740" y="3151823"/>
                <a:ext cx="0" cy="438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그룹 30"/>
            <p:cNvGrpSpPr/>
            <p:nvPr/>
          </p:nvGrpSpPr>
          <p:grpSpPr>
            <a:xfrm rot="16200000">
              <a:off x="4015740" y="2977278"/>
              <a:ext cx="0" cy="217645"/>
              <a:chOff x="4015740" y="2977992"/>
              <a:chExt cx="0" cy="217645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4015740" y="2977992"/>
                <a:ext cx="0" cy="438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4015740" y="3151823"/>
                <a:ext cx="0" cy="438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/>
          <p:cNvGrpSpPr/>
          <p:nvPr/>
        </p:nvGrpSpPr>
        <p:grpSpPr>
          <a:xfrm>
            <a:off x="1290213" y="721329"/>
            <a:ext cx="545754" cy="182623"/>
            <a:chOff x="2638004" y="2931772"/>
            <a:chExt cx="545754" cy="182623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638004" y="2931772"/>
              <a:ext cx="501706" cy="182623"/>
            </a:xfrm>
            <a:prstGeom prst="round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내 위치 찾기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5400000">
              <a:off x="3123758" y="2999498"/>
              <a:ext cx="72829" cy="47170"/>
            </a:xfrm>
            <a:prstGeom prst="triangl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36" y="1030874"/>
            <a:ext cx="112711" cy="11271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302126" y="3855901"/>
            <a:ext cx="1980000" cy="29196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84232" y="3909548"/>
            <a:ext cx="101924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" b="1" spc="-3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영등포점</a:t>
            </a:r>
            <a:r>
              <a:rPr lang="ko-KR" altLang="en-US" sz="6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6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B1F</a:t>
            </a:r>
            <a:endParaRPr lang="en-US" altLang="ko-KR" sz="600" b="1" spc="-3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2126" y="629637"/>
            <a:ext cx="1980000" cy="351816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399944" y="1464704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1828419" y="645344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170615" y="2375863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26656" y="2306236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975323" y="2506699"/>
            <a:ext cx="1694140" cy="475553"/>
            <a:chOff x="7893438" y="5233470"/>
            <a:chExt cx="1694140" cy="475553"/>
          </a:xfrm>
        </p:grpSpPr>
        <p:sp>
          <p:nvSpPr>
            <p:cNvPr id="47" name="직사각형 46"/>
            <p:cNvSpPr/>
            <p:nvPr/>
          </p:nvSpPr>
          <p:spPr>
            <a:xfrm>
              <a:off x="7893438" y="5233470"/>
              <a:ext cx="1694140" cy="4755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984752" y="5317358"/>
              <a:ext cx="15115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현재위치가 수신되지 않았습니다</a:t>
              </a:r>
              <a:r>
                <a:rPr lang="en-US" altLang="ko-KR" sz="7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7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잠시 후 다시 시도해 주세요</a:t>
              </a:r>
              <a:r>
                <a:rPr lang="en-US" altLang="ko-KR" sz="7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047E4-D835-4CD6-AD73-777490DECE5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서비스 메인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내 위치 찾기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smtClean="0"/>
              <a:t>DEMOFO-002</a:t>
            </a:r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 smtClean="0"/>
              <a:t>2021.12.06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7062"/>
              </p:ext>
            </p:extLst>
          </p:nvPr>
        </p:nvGraphicFramePr>
        <p:xfrm>
          <a:off x="7315201" y="548826"/>
          <a:ext cx="2590800" cy="211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17">
                  <a:extLst>
                    <a:ext uri="{9D8B030D-6E8A-4147-A177-3AD203B41FA5}">
                      <a16:colId xmlns:a16="http://schemas.microsoft.com/office/drawing/2014/main" val="965207088"/>
                    </a:ext>
                  </a:extLst>
                </a:gridCol>
                <a:gridCol w="2055983">
                  <a:extLst>
                    <a:ext uri="{9D8B030D-6E8A-4147-A177-3AD203B41FA5}">
                      <a16:colId xmlns:a16="http://schemas.microsoft.com/office/drawing/2014/main" val="1581548108"/>
                    </a:ext>
                  </a:extLst>
                </a:gridCol>
              </a:tblGrid>
              <a:tr h="1423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pc="0" baseline="0" dirty="0" smtClean="0">
                          <a:latin typeface="+mj-ea"/>
                          <a:ea typeface="+mj-ea"/>
                        </a:rPr>
                        <a:t>DESCRIPTION</a:t>
                      </a:r>
                      <a:endParaRPr lang="ko-KR" altLang="en-US" sz="900" b="1" spc="0" baseline="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spc="-90" baseline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8049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헤딩 모드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[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위치 찾기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버튼을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재선택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시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헤딩모드로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변경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위치서비스가 제공되지 않을 경우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위치 수신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오류메시지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토스트 팝업 노출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496476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위치 아이콘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디바이스의 방향을 기준으로 아이콘의 방향도 변경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631077"/>
                  </a:ext>
                </a:extLst>
              </a:tr>
              <a:tr h="142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29250" marB="2925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0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위치 찾기</a:t>
                      </a:r>
                      <a:r>
                        <a:rPr kumimoji="0" lang="en-US" altLang="ko-KR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 </a:t>
                      </a:r>
                      <a:r>
                        <a:rPr kumimoji="0" lang="ko-KR" altLang="en-US" sz="7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말풍선</a:t>
                      </a:r>
                      <a:endParaRPr kumimoji="0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최초 접근 시 </a:t>
                      </a:r>
                      <a:r>
                        <a:rPr kumimoji="0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초만 노출된 후 사라짐</a:t>
                      </a:r>
                      <a:endParaRPr kumimoji="0" lang="en-US" altLang="ko-KR" sz="7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29250" marB="2925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338465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2480555" y="574651"/>
            <a:ext cx="151465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600" b="1" spc="-3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내 위치 찾기</a:t>
            </a:r>
            <a:r>
              <a:rPr lang="en-US" altLang="ko-KR" sz="6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600" b="1" spc="-30" smtClean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버튼 정의</a:t>
            </a:r>
            <a:endParaRPr lang="en-US" altLang="ko-KR" sz="600" b="1" spc="-30" dirty="0" smtClean="0">
              <a:ln>
                <a:solidFill>
                  <a:prstClr val="white">
                    <a:alpha val="0"/>
                  </a:prst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2419006" y="554465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605890" y="915048"/>
            <a:ext cx="274320" cy="274320"/>
            <a:chOff x="3878580" y="2948940"/>
            <a:chExt cx="274320" cy="274320"/>
          </a:xfrm>
        </p:grpSpPr>
        <p:sp>
          <p:nvSpPr>
            <p:cNvPr id="52" name="타원 51"/>
            <p:cNvSpPr/>
            <p:nvPr/>
          </p:nvSpPr>
          <p:spPr>
            <a:xfrm>
              <a:off x="3878580" y="2948940"/>
              <a:ext cx="274320" cy="27432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 defTabSz="1072291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3924300" y="2994660"/>
              <a:ext cx="182880" cy="18288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 defTabSz="1072291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84784" y="3055144"/>
              <a:ext cx="61912" cy="6191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 defTabSz="1072291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4015740" y="2977278"/>
              <a:ext cx="0" cy="217645"/>
              <a:chOff x="4015740" y="2977992"/>
              <a:chExt cx="0" cy="217645"/>
            </a:xfrm>
          </p:grpSpPr>
          <p:cxnSp>
            <p:nvCxnSpPr>
              <p:cNvPr id="60" name="직선 연결선 59"/>
              <p:cNvCxnSpPr/>
              <p:nvPr/>
            </p:nvCxnSpPr>
            <p:spPr>
              <a:xfrm>
                <a:off x="4015740" y="2977992"/>
                <a:ext cx="0" cy="438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4015740" y="3151823"/>
                <a:ext cx="0" cy="438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 rot="16200000">
              <a:off x="4015740" y="2977278"/>
              <a:ext cx="0" cy="217645"/>
              <a:chOff x="4015740" y="2977992"/>
              <a:chExt cx="0" cy="217645"/>
            </a:xfrm>
          </p:grpSpPr>
          <p:cxnSp>
            <p:nvCxnSpPr>
              <p:cNvPr id="58" name="직선 연결선 57"/>
              <p:cNvCxnSpPr/>
              <p:nvPr/>
            </p:nvCxnSpPr>
            <p:spPr>
              <a:xfrm>
                <a:off x="4015740" y="2977992"/>
                <a:ext cx="0" cy="438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4015740" y="3151823"/>
                <a:ext cx="0" cy="438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그룹 61"/>
          <p:cNvGrpSpPr/>
          <p:nvPr/>
        </p:nvGrpSpPr>
        <p:grpSpPr>
          <a:xfrm>
            <a:off x="2605890" y="1544390"/>
            <a:ext cx="274320" cy="274320"/>
            <a:chOff x="3878580" y="2948940"/>
            <a:chExt cx="274320" cy="274320"/>
          </a:xfrm>
        </p:grpSpPr>
        <p:sp>
          <p:nvSpPr>
            <p:cNvPr id="63" name="타원 62"/>
            <p:cNvSpPr/>
            <p:nvPr/>
          </p:nvSpPr>
          <p:spPr>
            <a:xfrm>
              <a:off x="3878580" y="2948940"/>
              <a:ext cx="274320" cy="27432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 defTabSz="1072291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924300" y="2994660"/>
              <a:ext cx="182880" cy="18288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 defTabSz="1072291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3984784" y="3055144"/>
              <a:ext cx="61912" cy="6191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 defTabSz="1072291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4015740" y="2977278"/>
              <a:ext cx="0" cy="217645"/>
              <a:chOff x="4015740" y="2977992"/>
              <a:chExt cx="0" cy="217645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4015740" y="2977992"/>
                <a:ext cx="0" cy="43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4015740" y="3151823"/>
                <a:ext cx="0" cy="43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/>
            <p:cNvGrpSpPr/>
            <p:nvPr/>
          </p:nvGrpSpPr>
          <p:grpSpPr>
            <a:xfrm rot="16200000">
              <a:off x="4015740" y="2977278"/>
              <a:ext cx="0" cy="217645"/>
              <a:chOff x="4015740" y="2977992"/>
              <a:chExt cx="0" cy="217645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4015740" y="2977992"/>
                <a:ext cx="0" cy="43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4015740" y="3151823"/>
                <a:ext cx="0" cy="43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그룹 71"/>
          <p:cNvGrpSpPr/>
          <p:nvPr/>
        </p:nvGrpSpPr>
        <p:grpSpPr>
          <a:xfrm>
            <a:off x="3692783" y="1544390"/>
            <a:ext cx="274320" cy="274320"/>
            <a:chOff x="3878580" y="2948940"/>
            <a:chExt cx="274320" cy="274320"/>
          </a:xfrm>
        </p:grpSpPr>
        <p:sp>
          <p:nvSpPr>
            <p:cNvPr id="73" name="타원 72"/>
            <p:cNvSpPr/>
            <p:nvPr/>
          </p:nvSpPr>
          <p:spPr>
            <a:xfrm>
              <a:off x="3878580" y="2948940"/>
              <a:ext cx="274320" cy="27432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 defTabSz="1072291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3924300" y="2994660"/>
              <a:ext cx="182880" cy="18288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 defTabSz="1072291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3984784" y="3055144"/>
              <a:ext cx="61912" cy="6191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 defTabSz="1072291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015740" y="2977278"/>
              <a:ext cx="0" cy="217645"/>
              <a:chOff x="4015740" y="2977992"/>
              <a:chExt cx="0" cy="217645"/>
            </a:xfrm>
          </p:grpSpPr>
          <p:cxnSp>
            <p:nvCxnSpPr>
              <p:cNvPr id="80" name="직선 연결선 79"/>
              <p:cNvCxnSpPr/>
              <p:nvPr/>
            </p:nvCxnSpPr>
            <p:spPr>
              <a:xfrm>
                <a:off x="4015740" y="2977992"/>
                <a:ext cx="0" cy="43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4015740" y="3151823"/>
                <a:ext cx="0" cy="43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 rot="16200000">
              <a:off x="4015740" y="2977278"/>
              <a:ext cx="0" cy="217645"/>
              <a:chOff x="4015740" y="2977992"/>
              <a:chExt cx="0" cy="217645"/>
            </a:xfrm>
          </p:grpSpPr>
          <p:cxnSp>
            <p:nvCxnSpPr>
              <p:cNvPr id="78" name="직선 연결선 77"/>
              <p:cNvCxnSpPr/>
              <p:nvPr/>
            </p:nvCxnSpPr>
            <p:spPr>
              <a:xfrm>
                <a:off x="4015740" y="2977992"/>
                <a:ext cx="0" cy="43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4015740" y="3151823"/>
                <a:ext cx="0" cy="43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3699507" y="1548890"/>
            <a:ext cx="266483" cy="262946"/>
            <a:chOff x="3886160" y="2390475"/>
            <a:chExt cx="730552" cy="720854"/>
          </a:xfrm>
        </p:grpSpPr>
        <p:sp>
          <p:nvSpPr>
            <p:cNvPr id="83" name="원형 82"/>
            <p:cNvSpPr/>
            <p:nvPr/>
          </p:nvSpPr>
          <p:spPr>
            <a:xfrm rot="16160774">
              <a:off x="3886160" y="2393180"/>
              <a:ext cx="718149" cy="718149"/>
            </a:xfrm>
            <a:prstGeom prst="pie">
              <a:avLst>
                <a:gd name="adj1" fmla="val 0"/>
                <a:gd name="adj2" fmla="val 5448830"/>
              </a:avLst>
            </a:prstGeom>
            <a:solidFill>
              <a:srgbClr val="FF0000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4241006" y="2390475"/>
              <a:ext cx="0" cy="35709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4242064" y="2750148"/>
              <a:ext cx="374648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/>
          <p:cNvSpPr/>
          <p:nvPr/>
        </p:nvSpPr>
        <p:spPr>
          <a:xfrm>
            <a:off x="2480555" y="751340"/>
            <a:ext cx="78842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600" spc="-3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위치 수신 </a:t>
            </a:r>
            <a:r>
              <a:rPr lang="en-US" altLang="ko-KR" sz="600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480555" y="1284740"/>
            <a:ext cx="24260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600" spc="-3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위치 수신 </a:t>
            </a:r>
            <a:r>
              <a:rPr lang="en-US" altLang="ko-KR" sz="600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</a:p>
          <a:p>
            <a:r>
              <a:rPr lang="en-US" altLang="ko-KR" sz="600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: </a:t>
            </a:r>
            <a:r>
              <a:rPr lang="ko-KR" altLang="en-US" sz="600" spc="-3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활성화된 버튼을 다시 탭 할 경우 내위치모드 </a:t>
            </a:r>
            <a:r>
              <a:rPr lang="en-US" altLang="ko-KR" sz="600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600" spc="-3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헤딩모드로 변경</a:t>
            </a:r>
            <a:endParaRPr lang="en-US" altLang="ko-KR" sz="600" spc="-3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885521" y="1689169"/>
            <a:ext cx="80303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림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7" y="629637"/>
            <a:ext cx="1978425" cy="3517200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302126" y="3855901"/>
            <a:ext cx="1980000" cy="29196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02127" y="629578"/>
            <a:ext cx="1980000" cy="3231416"/>
          </a:xfrm>
          <a:prstGeom prst="rect">
            <a:avLst/>
          </a:prstGeom>
          <a:solidFill>
            <a:srgbClr val="EEEEEE">
              <a:alpha val="6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2291"/>
            <a:endParaRPr lang="ko-KR" altLang="en-US" sz="9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846189" y="2385287"/>
            <a:ext cx="159316" cy="159316"/>
            <a:chOff x="709029" y="3048227"/>
            <a:chExt cx="159316" cy="159316"/>
          </a:xfrm>
        </p:grpSpPr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029" y="3048227"/>
              <a:ext cx="159316" cy="159316"/>
            </a:xfrm>
            <a:prstGeom prst="rect">
              <a:avLst/>
            </a:prstGeom>
          </p:spPr>
        </p:pic>
        <p:sp>
          <p:nvSpPr>
            <p:cNvPr id="95" name="포인트가 5개인 별 94"/>
            <p:cNvSpPr/>
            <p:nvPr/>
          </p:nvSpPr>
          <p:spPr>
            <a:xfrm>
              <a:off x="758224" y="3071228"/>
              <a:ext cx="60926" cy="60926"/>
            </a:xfrm>
            <a:prstGeom prst="star5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175773" y="2483552"/>
            <a:ext cx="234669" cy="234669"/>
            <a:chOff x="1175773" y="2483552"/>
            <a:chExt cx="234669" cy="234669"/>
          </a:xfrm>
        </p:grpSpPr>
        <p:sp>
          <p:nvSpPr>
            <p:cNvPr id="98" name="타원 97"/>
            <p:cNvSpPr/>
            <p:nvPr/>
          </p:nvSpPr>
          <p:spPr>
            <a:xfrm>
              <a:off x="1175773" y="2483552"/>
              <a:ext cx="234669" cy="234669"/>
            </a:xfrm>
            <a:prstGeom prst="ellipse">
              <a:avLst/>
            </a:prstGeom>
            <a:solidFill>
              <a:srgbClr val="FF0000">
                <a:alpha val="1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1270248" y="2578027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290213" y="721329"/>
            <a:ext cx="545754" cy="182623"/>
            <a:chOff x="2638004" y="2931772"/>
            <a:chExt cx="545754" cy="182623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2638004" y="2931772"/>
              <a:ext cx="501706" cy="182623"/>
            </a:xfrm>
            <a:prstGeom prst="round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500" dirty="0" smtClean="0">
                  <a:solidFill>
                    <a:schemeClr val="bg1"/>
                  </a:solidFill>
                </a:rPr>
                <a:t>내 위치 찾기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102" name="이등변 삼각형 101"/>
            <p:cNvSpPr/>
            <p:nvPr/>
          </p:nvSpPr>
          <p:spPr>
            <a:xfrm rot="5400000">
              <a:off x="3123758" y="2999498"/>
              <a:ext cx="72829" cy="47170"/>
            </a:xfrm>
            <a:prstGeom prst="triangl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3" name="직사각형 112"/>
          <p:cNvSpPr/>
          <p:nvPr/>
        </p:nvSpPr>
        <p:spPr>
          <a:xfrm>
            <a:off x="302126" y="629637"/>
            <a:ext cx="1980000" cy="351816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51" tIns="50775" rIns="101551" bIns="50775" rtlCol="0" anchor="ctr"/>
          <a:lstStyle/>
          <a:p>
            <a:pPr algn="ctr" defTabSz="1072291"/>
            <a:endParaRPr lang="ko-KR" altLang="en-US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36" y="1030874"/>
            <a:ext cx="112711" cy="112711"/>
          </a:xfrm>
          <a:prstGeom prst="rect">
            <a:avLst/>
          </a:prstGeom>
        </p:spPr>
      </p:pic>
      <p:grpSp>
        <p:nvGrpSpPr>
          <p:cNvPr id="116" name="그룹 115"/>
          <p:cNvGrpSpPr/>
          <p:nvPr/>
        </p:nvGrpSpPr>
        <p:grpSpPr>
          <a:xfrm>
            <a:off x="933353" y="2124074"/>
            <a:ext cx="832484" cy="831990"/>
            <a:chOff x="946974" y="2126455"/>
            <a:chExt cx="832484" cy="831990"/>
          </a:xfrm>
        </p:grpSpPr>
        <p:grpSp>
          <p:nvGrpSpPr>
            <p:cNvPr id="117" name="그룹 116"/>
            <p:cNvGrpSpPr/>
            <p:nvPr/>
          </p:nvGrpSpPr>
          <p:grpSpPr>
            <a:xfrm rot="860774">
              <a:off x="946974" y="2240296"/>
              <a:ext cx="718149" cy="718149"/>
              <a:chOff x="4266850" y="1340944"/>
              <a:chExt cx="718149" cy="718149"/>
            </a:xfrm>
          </p:grpSpPr>
          <p:sp>
            <p:nvSpPr>
              <p:cNvPr id="120" name="원형 119"/>
              <p:cNvSpPr/>
              <p:nvPr/>
            </p:nvSpPr>
            <p:spPr>
              <a:xfrm rot="15300000">
                <a:off x="4373407" y="1439594"/>
                <a:ext cx="517890" cy="517890"/>
              </a:xfrm>
              <a:prstGeom prst="pie">
                <a:avLst>
                  <a:gd name="adj1" fmla="val 0"/>
                  <a:gd name="adj2" fmla="val 5490810"/>
                </a:avLst>
              </a:prstGeom>
              <a:solidFill>
                <a:srgbClr val="FF0000">
                  <a:alpha val="10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1" name="원형 120"/>
              <p:cNvSpPr/>
              <p:nvPr/>
            </p:nvSpPr>
            <p:spPr>
              <a:xfrm rot="15300000">
                <a:off x="4266850" y="1340944"/>
                <a:ext cx="718149" cy="718149"/>
              </a:xfrm>
              <a:prstGeom prst="pie">
                <a:avLst>
                  <a:gd name="adj1" fmla="val 0"/>
                  <a:gd name="adj2" fmla="val 5448830"/>
                </a:avLst>
              </a:prstGeom>
              <a:solidFill>
                <a:srgbClr val="FF0000">
                  <a:alpha val="10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118" name="직선 연결선 117"/>
            <p:cNvCxnSpPr/>
            <p:nvPr/>
          </p:nvCxnSpPr>
          <p:spPr>
            <a:xfrm>
              <a:off x="1307306" y="2126455"/>
              <a:ext cx="0" cy="47109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5400000">
              <a:off x="1543910" y="2364581"/>
              <a:ext cx="0" cy="47109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모서리가 둥근 직사각형 121"/>
          <p:cNvSpPr/>
          <p:nvPr/>
        </p:nvSpPr>
        <p:spPr>
          <a:xfrm>
            <a:off x="1037776" y="2382446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1893731" y="657969"/>
            <a:ext cx="274320" cy="274320"/>
            <a:chOff x="1344816" y="1406515"/>
            <a:chExt cx="274320" cy="274320"/>
          </a:xfrm>
        </p:grpSpPr>
        <p:grpSp>
          <p:nvGrpSpPr>
            <p:cNvPr id="124" name="그룹 123"/>
            <p:cNvGrpSpPr/>
            <p:nvPr/>
          </p:nvGrpSpPr>
          <p:grpSpPr>
            <a:xfrm>
              <a:off x="1344816" y="1406515"/>
              <a:ext cx="274320" cy="274320"/>
              <a:chOff x="3878580" y="2948940"/>
              <a:chExt cx="274320" cy="274320"/>
            </a:xfrm>
          </p:grpSpPr>
          <p:sp>
            <p:nvSpPr>
              <p:cNvPr id="129" name="타원 128"/>
              <p:cNvSpPr/>
              <p:nvPr/>
            </p:nvSpPr>
            <p:spPr>
              <a:xfrm>
                <a:off x="3878580" y="2948940"/>
                <a:ext cx="274320" cy="274320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1551" tIns="50775" rIns="101551" bIns="50775" rtlCol="0" anchor="ctr"/>
              <a:lstStyle/>
              <a:p>
                <a:pPr algn="ctr" defTabSz="1072291"/>
                <a:endParaRPr lang="ko-KR" altLang="en-US" sz="24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3924300" y="2994660"/>
                <a:ext cx="182880" cy="182880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1551" tIns="50775" rIns="101551" bIns="50775" rtlCol="0" anchor="ctr"/>
              <a:lstStyle/>
              <a:p>
                <a:pPr algn="ctr" defTabSz="1072291"/>
                <a:endParaRPr lang="ko-KR" altLang="en-US" sz="24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3984784" y="3055144"/>
                <a:ext cx="61912" cy="6191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1551" tIns="50775" rIns="101551" bIns="50775" rtlCol="0" anchor="ctr"/>
              <a:lstStyle/>
              <a:p>
                <a:pPr algn="ctr" defTabSz="1072291"/>
                <a:endParaRPr lang="ko-KR" altLang="en-US" sz="24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grpSp>
            <p:nvGrpSpPr>
              <p:cNvPr id="132" name="그룹 131"/>
              <p:cNvGrpSpPr/>
              <p:nvPr/>
            </p:nvGrpSpPr>
            <p:grpSpPr>
              <a:xfrm>
                <a:off x="4015740" y="2977278"/>
                <a:ext cx="0" cy="217645"/>
                <a:chOff x="4015740" y="2977992"/>
                <a:chExt cx="0" cy="217645"/>
              </a:xfrm>
            </p:grpSpPr>
            <p:cxnSp>
              <p:nvCxnSpPr>
                <p:cNvPr id="136" name="직선 연결선 135"/>
                <p:cNvCxnSpPr/>
                <p:nvPr/>
              </p:nvCxnSpPr>
              <p:spPr>
                <a:xfrm>
                  <a:off x="4015740" y="2977992"/>
                  <a:ext cx="0" cy="4381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/>
                <p:cNvCxnSpPr/>
                <p:nvPr/>
              </p:nvCxnSpPr>
              <p:spPr>
                <a:xfrm>
                  <a:off x="4015740" y="3151823"/>
                  <a:ext cx="0" cy="4381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그룹 132"/>
              <p:cNvGrpSpPr/>
              <p:nvPr/>
            </p:nvGrpSpPr>
            <p:grpSpPr>
              <a:xfrm rot="16200000">
                <a:off x="4015740" y="2977278"/>
                <a:ext cx="0" cy="217645"/>
                <a:chOff x="4015740" y="2977992"/>
                <a:chExt cx="0" cy="217645"/>
              </a:xfrm>
            </p:grpSpPr>
            <p:cxnSp>
              <p:nvCxnSpPr>
                <p:cNvPr id="134" name="직선 연결선 133"/>
                <p:cNvCxnSpPr/>
                <p:nvPr/>
              </p:nvCxnSpPr>
              <p:spPr>
                <a:xfrm>
                  <a:off x="4015740" y="2977992"/>
                  <a:ext cx="0" cy="4381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134"/>
                <p:cNvCxnSpPr/>
                <p:nvPr/>
              </p:nvCxnSpPr>
              <p:spPr>
                <a:xfrm>
                  <a:off x="4015740" y="3151823"/>
                  <a:ext cx="0" cy="4381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5" name="그룹 124"/>
            <p:cNvGrpSpPr/>
            <p:nvPr/>
          </p:nvGrpSpPr>
          <p:grpSpPr>
            <a:xfrm>
              <a:off x="1351540" y="1411015"/>
              <a:ext cx="266483" cy="262946"/>
              <a:chOff x="3886160" y="2390475"/>
              <a:chExt cx="730552" cy="720854"/>
            </a:xfrm>
          </p:grpSpPr>
          <p:sp>
            <p:nvSpPr>
              <p:cNvPr id="126" name="원형 125"/>
              <p:cNvSpPr/>
              <p:nvPr/>
            </p:nvSpPr>
            <p:spPr>
              <a:xfrm rot="16160774">
                <a:off x="3886160" y="2393180"/>
                <a:ext cx="718149" cy="718149"/>
              </a:xfrm>
              <a:prstGeom prst="pie">
                <a:avLst>
                  <a:gd name="adj1" fmla="val 0"/>
                  <a:gd name="adj2" fmla="val 5448830"/>
                </a:avLst>
              </a:prstGeom>
              <a:solidFill>
                <a:srgbClr val="FF0000">
                  <a:alpha val="50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4241006" y="2390475"/>
                <a:ext cx="0" cy="357096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H="1">
                <a:off x="4242064" y="2750148"/>
                <a:ext cx="37464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타원 137"/>
          <p:cNvSpPr/>
          <p:nvPr/>
        </p:nvSpPr>
        <p:spPr bwMode="auto">
          <a:xfrm>
            <a:off x="1836379" y="586833"/>
            <a:ext cx="130852" cy="130851"/>
          </a:xfrm>
          <a:prstGeom prst="ellipse">
            <a:avLst/>
          </a:prstGeom>
          <a:solidFill>
            <a:srgbClr val="FF0000"/>
          </a:solidFill>
          <a:ln w="3175" algn="ctr">
            <a:noFill/>
            <a:round/>
            <a:headEnd/>
            <a:tailEnd/>
          </a:ln>
        </p:spPr>
        <p:txBody>
          <a:bodyPr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200873" y="659176"/>
            <a:ext cx="229654" cy="13085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3175" algn="ctr">
            <a:noFill/>
            <a:round/>
            <a:headEnd/>
            <a:tailEnd/>
          </a:ln>
        </p:spPr>
        <p:txBody>
          <a:bodyPr wrap="none" lIns="97500" tIns="50700" rIns="97500" bIns="50700"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ko-KR" altLang="en-US" sz="7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284232" y="3909548"/>
            <a:ext cx="101924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" b="1" spc="-3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영등포점</a:t>
            </a:r>
            <a:r>
              <a:rPr lang="ko-KR" altLang="en-US" sz="6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600" b="1" spc="-3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</a:rPr>
              <a:t>B1F</a:t>
            </a:r>
            <a:endParaRPr lang="en-US" altLang="ko-KR" sz="600" b="1" spc="-3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7950939" y="1429998"/>
            <a:ext cx="1694140" cy="475553"/>
            <a:chOff x="7893438" y="5233470"/>
            <a:chExt cx="1694140" cy="475553"/>
          </a:xfrm>
        </p:grpSpPr>
        <p:sp>
          <p:nvSpPr>
            <p:cNvPr id="142" name="직사각형 141"/>
            <p:cNvSpPr/>
            <p:nvPr/>
          </p:nvSpPr>
          <p:spPr>
            <a:xfrm>
              <a:off x="7893438" y="5233470"/>
              <a:ext cx="1694140" cy="4755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551" tIns="50775" rIns="101551" bIns="50775" rtlCol="0" anchor="ctr"/>
            <a:lstStyle/>
            <a:p>
              <a:pPr algn="ctr"/>
              <a:endParaRPr lang="ko-KR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7984752" y="5317358"/>
              <a:ext cx="15115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현재위치가 수신되지 않았습니다</a:t>
              </a:r>
              <a:r>
                <a:rPr lang="en-US" altLang="ko-KR" sz="7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7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잠시 후 다시 시도해 주세요</a:t>
              </a:r>
              <a:r>
                <a:rPr lang="en-US" altLang="ko-KR" sz="700" b="1" spc="-3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0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18826</TotalTime>
  <Words>1269</Words>
  <Application>Microsoft Office PowerPoint</Application>
  <PresentationFormat>A4 용지(210x297mm)</PresentationFormat>
  <Paragraphs>449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Arial Unicode MS</vt:lpstr>
      <vt:lpstr>나눔스퀘어 Bold</vt:lpstr>
      <vt:lpstr>맑은 고딕</vt:lpstr>
      <vt:lpstr>맑은 고딕 Semilight</vt:lpstr>
      <vt:lpstr>Arial</vt:lpstr>
      <vt:lpstr>Calibri</vt:lpstr>
      <vt:lpstr>Calibri Light</vt:lpstr>
      <vt:lpstr>Century Gothic</vt:lpstr>
      <vt:lpstr>Office 테마</vt:lpstr>
      <vt:lpstr>PowerPoint 프레젠테이션</vt:lpstr>
      <vt:lpstr>PowerPoint 프레젠테이션</vt:lpstr>
      <vt:lpstr>Splash </vt:lpstr>
      <vt:lpstr>서비스 안내 팝업</vt:lpstr>
      <vt:lpstr>서비스 안내 팝업</vt:lpstr>
      <vt:lpstr>웰컴 메시지</vt:lpstr>
      <vt:lpstr>도면</vt:lpstr>
      <vt:lpstr>도면 </vt:lpstr>
      <vt:lpstr>도면</vt:lpstr>
      <vt:lpstr>켐페인 알림</vt:lpstr>
      <vt:lpstr>켐페인 알림</vt:lpstr>
      <vt:lpstr>길찾기</vt:lpstr>
      <vt:lpstr>길찾기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Wonseok YOO</dc:creator>
  <cp:lastModifiedBy>U Nathan</cp:lastModifiedBy>
  <cp:revision>368</cp:revision>
  <dcterms:created xsi:type="dcterms:W3CDTF">2020-07-30T07:41:53Z</dcterms:created>
  <dcterms:modified xsi:type="dcterms:W3CDTF">2021-12-12T16:35:30Z</dcterms:modified>
</cp:coreProperties>
</file>