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538" r:id="rId2"/>
    <p:sldId id="506" r:id="rId3"/>
    <p:sldId id="760" r:id="rId4"/>
    <p:sldId id="761" r:id="rId5"/>
    <p:sldId id="766" r:id="rId6"/>
    <p:sldId id="767" r:id="rId7"/>
    <p:sldId id="807" r:id="rId8"/>
    <p:sldId id="770" r:id="rId9"/>
    <p:sldId id="771" r:id="rId10"/>
    <p:sldId id="773" r:id="rId11"/>
    <p:sldId id="774" r:id="rId12"/>
    <p:sldId id="797" r:id="rId13"/>
    <p:sldId id="814" r:id="rId14"/>
    <p:sldId id="801" r:id="rId15"/>
    <p:sldId id="808" r:id="rId16"/>
    <p:sldId id="812" r:id="rId17"/>
    <p:sldId id="813" r:id="rId18"/>
    <p:sldId id="798" r:id="rId19"/>
    <p:sldId id="810" r:id="rId20"/>
    <p:sldId id="799" r:id="rId21"/>
    <p:sldId id="815" r:id="rId22"/>
    <p:sldId id="521" r:id="rId23"/>
  </p:sldIdLst>
  <p:sldSz cx="9906000" cy="6858000" type="A4"/>
  <p:notesSz cx="6858000" cy="9144000"/>
  <p:embeddedFontLst>
    <p:embeddedFont>
      <p:font typeface="나눔명조" panose="02020603020101020101" pitchFamily="18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나눔스퀘어" panose="020B0600000101010101" pitchFamily="50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bold r:id="rId34"/>
    </p:embeddedFont>
    <p:embeddedFont>
      <p:font typeface="신세계 민부리 Medium(TTF)" panose="02000600000000020003" pitchFamily="2" charset="-127"/>
      <p:regular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나눔스퀘어 Bold" panose="020B0600000101010101" pitchFamily="50" charset="-12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B885DE1-44EE-4DC6-9440-990313E407E1}">
          <p14:sldIdLst>
            <p14:sldId id="538"/>
            <p14:sldId id="506"/>
          </p14:sldIdLst>
        </p14:section>
        <p14:section name="제목 없는 구역" id="{1EC50BD0-94DC-41B0-808F-E188C5DCC790}">
          <p14:sldIdLst>
            <p14:sldId id="760"/>
            <p14:sldId id="761"/>
            <p14:sldId id="766"/>
            <p14:sldId id="767"/>
            <p14:sldId id="807"/>
            <p14:sldId id="770"/>
            <p14:sldId id="771"/>
            <p14:sldId id="773"/>
            <p14:sldId id="774"/>
            <p14:sldId id="797"/>
            <p14:sldId id="814"/>
            <p14:sldId id="801"/>
            <p14:sldId id="808"/>
            <p14:sldId id="812"/>
            <p14:sldId id="813"/>
            <p14:sldId id="798"/>
            <p14:sldId id="810"/>
            <p14:sldId id="799"/>
            <p14:sldId id="815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11" orient="horz" pos="4319">
          <p15:clr>
            <a:srgbClr val="A4A3A4"/>
          </p15:clr>
        </p15:guide>
        <p15:guide id="13" orient="horz" pos="777" userDrawn="1">
          <p15:clr>
            <a:srgbClr val="A4A3A4"/>
          </p15:clr>
        </p15:guide>
        <p15:guide id="14" orient="horz" pos="935" userDrawn="1">
          <p15:clr>
            <a:srgbClr val="A4A3A4"/>
          </p15:clr>
        </p15:guide>
        <p15:guide id="15" orient="horz" pos="1117" userDrawn="1">
          <p15:clr>
            <a:srgbClr val="A4A3A4"/>
          </p15:clr>
        </p15:guide>
        <p15:guide id="16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1886B8"/>
    <a:srgbClr val="FFFFCC"/>
    <a:srgbClr val="2BA9DF"/>
    <a:srgbClr val="45556E"/>
    <a:srgbClr val="ED7D31"/>
    <a:srgbClr val="FFC000"/>
    <a:srgbClr val="D9D9D9"/>
    <a:srgbClr val="4472C4"/>
    <a:srgbClr val="796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5256" autoAdjust="0"/>
  </p:normalViewPr>
  <p:slideViewPr>
    <p:cSldViewPr snapToGrid="0">
      <p:cViewPr varScale="1">
        <p:scale>
          <a:sx n="117" d="100"/>
          <a:sy n="117" d="100"/>
        </p:scale>
        <p:origin x="636" y="102"/>
      </p:cViewPr>
      <p:guideLst>
        <p:guide orient="horz" pos="2160"/>
        <p:guide orient="horz" pos="4319"/>
        <p:guide orient="horz" pos="777"/>
        <p:guide orient="horz" pos="935"/>
        <p:guide orient="horz" pos="1117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098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88854-9110-4062-9E06-960943170B21}" type="datetimeFigureOut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2021-12-13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8F70-18D2-49F6-92DA-6F808CC24726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‹#›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833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FAF1A0E-0112-4C29-9A80-A745919354DE}" type="datetimeFigureOut">
              <a:rPr lang="ko-KR" altLang="en-US" smtClean="0"/>
              <a:pPr/>
              <a:t>2021-12-13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283F372-A82F-42AE-92EC-CC8925CD5B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99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-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822786" y="2074856"/>
            <a:ext cx="7977706" cy="118415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baseline="0" noProof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ExtraBold</a:t>
            </a:r>
            <a:r>
              <a:rPr lang="en-US" altLang="ko-KR" dirty="0" smtClean="0"/>
              <a:t> (40)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6145307" y="6234930"/>
            <a:ext cx="34515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Copyright ⓒ 2021 TANINE Co., Ltd. All Rights Reserved | </a:t>
            </a:r>
            <a:r>
              <a:rPr lang="en-US" altLang="ko-KR" sz="80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Confidential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6260122" y="6190061"/>
            <a:ext cx="2520000" cy="0"/>
          </a:xfrm>
          <a:prstGeom prst="line">
            <a:avLst/>
          </a:prstGeom>
          <a:ln>
            <a:solidFill>
              <a:srgbClr val="2BA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796830" y="6041290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u="none" spc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2021. 10.18</a:t>
            </a:r>
            <a:endParaRPr lang="ko-KR" altLang="en-US" sz="900" b="0" u="none" spc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-11724" y="0"/>
            <a:ext cx="1512000" cy="6858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-11724" y="5346000"/>
            <a:ext cx="1512000" cy="151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61478" y="373413"/>
            <a:ext cx="878767" cy="409283"/>
            <a:chOff x="108370" y="338244"/>
            <a:chExt cx="878767" cy="409283"/>
          </a:xfrm>
        </p:grpSpPr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72" y="338244"/>
              <a:ext cx="746779" cy="19278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08370" y="516695"/>
              <a:ext cx="8787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Presentation</a:t>
              </a:r>
              <a:endParaRPr lang="ko-KR" altLang="en-US" sz="900" b="0" u="none" spc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레벨-좌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643600"/>
            <a:ext cx="9660255" cy="79785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6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3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 </a:t>
            </a:r>
            <a:r>
              <a:rPr lang="en-US" altLang="ko-KR" dirty="0"/>
              <a:t>bold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6472079" y="61200"/>
            <a:ext cx="3312000" cy="330860"/>
          </a:xfrm>
          <a:prstGeom prst="rect">
            <a:avLst/>
          </a:prstGeom>
        </p:spPr>
        <p:txBody>
          <a:bodyPr wrap="square" lIns="90000" rIns="90000" anchor="t" anchorCtr="0">
            <a:noAutofit/>
          </a:bodyPr>
          <a:lstStyle>
            <a:lvl1pPr mar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  <a:defRPr lang="ko-KR" altLang="en-US" sz="100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 (10)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 hasCustomPrompt="1"/>
          </p:nvPr>
        </p:nvSpPr>
        <p:spPr>
          <a:xfrm>
            <a:off x="6472079" y="248098"/>
            <a:ext cx="3312000" cy="354712"/>
          </a:xfrm>
          <a:prstGeom prst="rect">
            <a:avLst/>
          </a:prstGeom>
        </p:spPr>
        <p:txBody>
          <a:bodyPr wrap="square" lIns="90000" rIns="90000" anchor="ctr" anchorCtr="0">
            <a:noAutofit/>
          </a:bodyPr>
          <a:lstStyle>
            <a:lvl1pPr marL="0" indent="0" algn="r">
              <a:buFontTx/>
              <a:buNone/>
              <a:defRPr lang="ko-KR" altLang="en-US" sz="1100" kern="1200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</a:t>
            </a:r>
            <a:r>
              <a:rPr lang="ko-KR" altLang="en-US" dirty="0" smtClean="0"/>
              <a:t>고딕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4644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7488" y="1450543"/>
            <a:ext cx="4684714" cy="0"/>
            <a:chOff x="131262" y="1450713"/>
            <a:chExt cx="4790050" cy="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 userDrawn="1"/>
        </p:nvGrpSpPr>
        <p:grpSpPr>
          <a:xfrm>
            <a:off x="5030787" y="1450543"/>
            <a:ext cx="4684714" cy="0"/>
            <a:chOff x="131262" y="1450713"/>
            <a:chExt cx="4790050" cy="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0" y="1519200"/>
            <a:ext cx="4699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868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레벨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909000"/>
            <a:ext cx="9660255" cy="532450"/>
          </a:xfrm>
          <a:prstGeom prst="rect">
            <a:avLst/>
          </a:prstGeom>
        </p:spPr>
        <p:txBody>
          <a:bodyPr lIns="90000" tIns="46800" rIns="90000" bIns="46800" anchor="t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3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(14) </a:t>
            </a:r>
            <a:r>
              <a:rPr lang="en-US" altLang="ko-KR" dirty="0"/>
              <a:t>bold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6472079" y="61200"/>
            <a:ext cx="3312000" cy="330860"/>
          </a:xfrm>
          <a:prstGeom prst="rect">
            <a:avLst/>
          </a:prstGeom>
        </p:spPr>
        <p:txBody>
          <a:bodyPr wrap="square" lIns="90000" rIns="90000" anchor="t" anchorCtr="0">
            <a:noAutofit/>
          </a:bodyPr>
          <a:lstStyle>
            <a:lvl1pPr mar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  <a:defRPr lang="ko-KR" altLang="en-US" sz="100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 (10)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 hasCustomPrompt="1"/>
          </p:nvPr>
        </p:nvSpPr>
        <p:spPr>
          <a:xfrm>
            <a:off x="6472079" y="248098"/>
            <a:ext cx="3312000" cy="354712"/>
          </a:xfrm>
          <a:prstGeom prst="rect">
            <a:avLst/>
          </a:prstGeom>
        </p:spPr>
        <p:txBody>
          <a:bodyPr wrap="square" lIns="90000" rIns="90000" anchor="ctr" anchorCtr="0">
            <a:noAutofit/>
          </a:bodyPr>
          <a:lstStyle>
            <a:lvl1pPr marL="0" indent="0" algn="r">
              <a:buFontTx/>
              <a:buNone/>
              <a:defRPr lang="ko-KR" altLang="en-US" sz="1100" kern="1200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</a:t>
            </a:r>
            <a:r>
              <a:rPr lang="ko-KR" altLang="en-US" dirty="0" smtClean="0"/>
              <a:t>고딕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9501502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217488" y="1450543"/>
            <a:ext cx="9498012" cy="0"/>
            <a:chOff x="131262" y="1450713"/>
            <a:chExt cx="9711576" cy="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750200" y="1450713"/>
              <a:ext cx="9092638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22400" y="460800"/>
            <a:ext cx="5274000" cy="482400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600" b="0" kern="1200" spc="-70" baseline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indent="0">
              <a:lnSpc>
                <a:spcPct val="155000"/>
              </a:lnSpc>
              <a:spcBef>
                <a:spcPts val="200"/>
              </a:spcBef>
            </a:pPr>
            <a:r>
              <a:rPr lang="en-US" altLang="ko-KR" dirty="0" smtClean="0"/>
              <a:t>4 </a:t>
            </a:r>
            <a:r>
              <a:rPr lang="ko-KR" altLang="en-US" dirty="0" smtClean="0"/>
              <a:t>레벨 제목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0597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레벨 좌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909000"/>
            <a:ext cx="9660255" cy="532450"/>
          </a:xfrm>
          <a:prstGeom prst="rect">
            <a:avLst/>
          </a:prstGeom>
        </p:spPr>
        <p:txBody>
          <a:bodyPr lIns="90000" tIns="46800" rIns="90000" bIns="46800" anchor="t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3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(14) </a:t>
            </a:r>
            <a:r>
              <a:rPr lang="en-US" altLang="ko-KR" dirty="0"/>
              <a:t>bold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6472079" y="61200"/>
            <a:ext cx="3312000" cy="330860"/>
          </a:xfrm>
          <a:prstGeom prst="rect">
            <a:avLst/>
          </a:prstGeom>
        </p:spPr>
        <p:txBody>
          <a:bodyPr wrap="square" lIns="90000" rIns="90000" anchor="t" anchorCtr="0">
            <a:noAutofit/>
          </a:bodyPr>
          <a:lstStyle>
            <a:lvl1pPr mar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  <a:defRPr lang="ko-KR" altLang="en-US" sz="100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 (10)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 hasCustomPrompt="1"/>
          </p:nvPr>
        </p:nvSpPr>
        <p:spPr>
          <a:xfrm>
            <a:off x="6472079" y="248098"/>
            <a:ext cx="3312000" cy="354712"/>
          </a:xfrm>
          <a:prstGeom prst="rect">
            <a:avLst/>
          </a:prstGeom>
        </p:spPr>
        <p:txBody>
          <a:bodyPr wrap="square" lIns="90000" rIns="90000" anchor="ctr" anchorCtr="0">
            <a:noAutofit/>
          </a:bodyPr>
          <a:lstStyle>
            <a:lvl1pPr marL="0" indent="0" algn="r">
              <a:buFontTx/>
              <a:buNone/>
              <a:defRPr lang="ko-KR" altLang="en-US" sz="1100" kern="1200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</a:t>
            </a:r>
            <a:r>
              <a:rPr lang="ko-KR" altLang="en-US" dirty="0" smtClean="0"/>
              <a:t>고딕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22400" y="460800"/>
            <a:ext cx="5274000" cy="482400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600" b="0" kern="1200" spc="-70" baseline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indent="0">
              <a:lnSpc>
                <a:spcPct val="155000"/>
              </a:lnSpc>
              <a:spcBef>
                <a:spcPts val="200"/>
              </a:spcBef>
            </a:pPr>
            <a:r>
              <a:rPr lang="en-US" altLang="ko-KR" dirty="0" smtClean="0"/>
              <a:t>4 </a:t>
            </a:r>
            <a:r>
              <a:rPr lang="ko-KR" altLang="en-US" dirty="0" smtClean="0"/>
              <a:t>레벨 제목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</a:t>
            </a:r>
            <a:endParaRPr lang="ko-KR" altLang="en-US" dirty="0" smtClean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4644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217488" y="1450543"/>
            <a:ext cx="4684714" cy="0"/>
            <a:chOff x="131262" y="1450713"/>
            <a:chExt cx="4790050" cy="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 userDrawn="1"/>
        </p:nvGrpSpPr>
        <p:grpSpPr>
          <a:xfrm>
            <a:off x="5030787" y="1450543"/>
            <a:ext cx="4684714" cy="0"/>
            <a:chOff x="131262" y="1450713"/>
            <a:chExt cx="4790050" cy="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0" y="1519200"/>
            <a:ext cx="4699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005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62789" y="222756"/>
            <a:ext cx="12458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</a:t>
            </a:r>
            <a:r>
              <a:rPr lang="en-US" altLang="ko-KR" sz="1100" b="1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esign Proposal </a:t>
            </a:r>
            <a:endParaRPr lang="ko-KR" altLang="en-US" sz="1100" b="1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02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28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레벨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0855" y="536057"/>
            <a:ext cx="9352095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288475" y="879414"/>
            <a:ext cx="9338925" cy="0"/>
            <a:chOff x="131262" y="1450713"/>
            <a:chExt cx="9548955" cy="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750201" y="1450713"/>
              <a:ext cx="89300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rnd">
              <a:solidFill>
                <a:srgbClr val="2BA9D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007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172" userDrawn="1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6068" userDrawn="1">
          <p15:clr>
            <a:srgbClr val="FBAE40"/>
          </p15:clr>
        </p15:guide>
        <p15:guide id="6" pos="3120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1724" y="0"/>
            <a:ext cx="9928800" cy="6858000"/>
            <a:chOff x="-11724" y="0"/>
            <a:chExt cx="1512000" cy="6858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724" y="0"/>
              <a:ext cx="1512000" cy="6858000"/>
            </a:xfrm>
            <a:prstGeom prst="rect">
              <a:avLst/>
            </a:prstGeom>
            <a:solidFill>
              <a:srgbClr val="3A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1724" y="5346000"/>
              <a:ext cx="1512000" cy="1512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61478" y="373413"/>
            <a:ext cx="968535" cy="686282"/>
            <a:chOff x="108370" y="338244"/>
            <a:chExt cx="968535" cy="686282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72" y="338244"/>
              <a:ext cx="746779" cy="1927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08370" y="516695"/>
              <a:ext cx="9685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Presentation</a:t>
              </a:r>
            </a:p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900" b="0" u="none" spc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Associate</a:t>
              </a:r>
              <a:r>
                <a:rPr lang="en-US" altLang="ko-KR" sz="900" b="0" u="none" spc="0" baseline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with</a:t>
              </a:r>
              <a:endParaRPr lang="ko-KR" altLang="en-US" sz="900" b="0" u="none" spc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4313719" y="2579608"/>
            <a:ext cx="1277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4400" b="0" kern="1200" baseline="0" noProof="0" dirty="0" smtClean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FIN.</a:t>
            </a:r>
            <a:endParaRPr lang="ko-KR" altLang="en-US" sz="4400" b="0" kern="1200" baseline="0" noProof="0" dirty="0">
              <a:ln>
                <a:solidFill>
                  <a:schemeClr val="bg1">
                    <a:lumMod val="85000"/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742057" y="6427311"/>
            <a:ext cx="3041217" cy="238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Copyright</a:t>
            </a:r>
            <a:r>
              <a:rPr lang="ko-KR" altLang="en-US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ⓒ </a:t>
            </a:r>
            <a:r>
              <a:rPr lang="en-US" altLang="ko-KR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2021 TANINE Co., Ltd. All Rights Reserved | </a:t>
            </a:r>
            <a:r>
              <a:rPr lang="en-US" altLang="ko-KR" sz="700" b="1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Confidential</a:t>
            </a:r>
            <a:endParaRPr lang="en-US" altLang="ko-KR" sz="700" b="1" kern="1200" noProof="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541" y="6436224"/>
            <a:ext cx="5195653" cy="25923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8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CONTACT : ta9@ta9.co.kr </a:t>
            </a:r>
            <a:r>
              <a:rPr lang="en-US" altLang="ko-KR" sz="6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</a:t>
            </a:r>
            <a:r>
              <a:rPr lang="en-US" altLang="ko-KR" sz="8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WEB</a:t>
            </a:r>
            <a:r>
              <a:rPr lang="en-US" altLang="ko-KR" sz="8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http://www.ta9.co.kr </a:t>
            </a:r>
            <a:r>
              <a:rPr lang="en-US" altLang="ko-KR" sz="6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</a:t>
            </a:r>
            <a:r>
              <a:rPr lang="en-US" altLang="ko-KR" sz="8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TEL. : +82 2 556 9635 </a:t>
            </a:r>
            <a:r>
              <a:rPr lang="en-US" altLang="ko-KR" sz="6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</a:t>
            </a:r>
            <a:r>
              <a:rPr lang="en-US" altLang="ko-KR" sz="8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FAX. + 82 2 556 9637</a:t>
            </a:r>
            <a:endParaRPr lang="en-US" altLang="ko-KR" sz="800" kern="1200" noProof="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" y="1124238"/>
            <a:ext cx="603262" cy="3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1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지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1724" y="0"/>
            <a:ext cx="9928800" cy="6858000"/>
            <a:chOff x="-11724" y="0"/>
            <a:chExt cx="1512000" cy="6858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724" y="0"/>
              <a:ext cx="1512000" cy="6858000"/>
            </a:xfrm>
            <a:prstGeom prst="rect">
              <a:avLst/>
            </a:prstGeom>
            <a:solidFill>
              <a:srgbClr val="3A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1724" y="5346000"/>
              <a:ext cx="1512000" cy="1512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61478" y="373413"/>
            <a:ext cx="878767" cy="409283"/>
            <a:chOff x="108370" y="338244"/>
            <a:chExt cx="878767" cy="409283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72" y="338244"/>
              <a:ext cx="746779" cy="1927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08370" y="516695"/>
              <a:ext cx="8787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Presentation</a:t>
              </a:r>
              <a:endParaRPr lang="ko-KR" altLang="en-US" sz="900" b="0" u="none" spc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4313719" y="2579608"/>
            <a:ext cx="1277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4400" b="0" kern="1200" baseline="0" noProof="0" dirty="0" smtClean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FIN.</a:t>
            </a:r>
            <a:endParaRPr lang="ko-KR" altLang="en-US" sz="4400" b="0" kern="1200" baseline="0" noProof="0" dirty="0">
              <a:ln>
                <a:solidFill>
                  <a:schemeClr val="bg1">
                    <a:lumMod val="85000"/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871529" y="6448006"/>
            <a:ext cx="3041217" cy="238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Copyright</a:t>
            </a:r>
            <a:r>
              <a:rPr lang="ko-KR" altLang="en-US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ⓒ </a:t>
            </a:r>
            <a:r>
              <a:rPr lang="en-US" altLang="ko-KR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2021 TANINE Co., Ltd. All Rights Reserved | </a:t>
            </a:r>
            <a:r>
              <a:rPr lang="en-US" altLang="ko-KR" sz="700" b="1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Confidential</a:t>
            </a:r>
            <a:endParaRPr lang="en-US" altLang="ko-KR" sz="700" b="1" kern="1200" noProof="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735" y="6406328"/>
            <a:ext cx="5808000" cy="2800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9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CONTACT : ta9@ta9.co.kr </a:t>
            </a:r>
            <a:r>
              <a:rPr lang="en-US" altLang="ko-KR" sz="7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</a:t>
            </a:r>
            <a:r>
              <a:rPr lang="en-US" altLang="ko-KR" sz="900" kern="120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WEB</a:t>
            </a:r>
            <a:r>
              <a:rPr lang="en-US" altLang="ko-KR" sz="9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http://www.ta9.co.kr </a:t>
            </a:r>
            <a:r>
              <a:rPr lang="en-US" altLang="ko-KR" sz="7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</a:t>
            </a:r>
            <a:r>
              <a:rPr lang="en-US" altLang="ko-KR" sz="9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TEL. : +82 2 556 9635 </a:t>
            </a:r>
            <a:r>
              <a:rPr lang="en-US" altLang="ko-KR" sz="7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</a:t>
            </a:r>
            <a:r>
              <a:rPr lang="en-US" altLang="ko-KR" sz="900" kern="120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FAX. + 82 2 556 9637</a:t>
            </a:r>
            <a:endParaRPr lang="en-US" altLang="ko-KR" sz="900" kern="1200" noProof="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199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618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-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822786" y="2074856"/>
            <a:ext cx="7977706" cy="118415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4400" b="0" baseline="0" noProof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ExtraBold</a:t>
            </a:r>
            <a:r>
              <a:rPr lang="en-US" altLang="ko-KR" dirty="0" smtClean="0"/>
              <a:t> (40)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-11724" y="0"/>
            <a:ext cx="1512000" cy="6858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-11724" y="5346000"/>
            <a:ext cx="1512000" cy="151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61478" y="373413"/>
            <a:ext cx="1402948" cy="547783"/>
            <a:chOff x="108370" y="338244"/>
            <a:chExt cx="1402948" cy="547783"/>
          </a:xfrm>
        </p:grpSpPr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72" y="338244"/>
              <a:ext cx="746779" cy="19278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08370" y="51669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</a:t>
              </a:r>
              <a:r>
                <a:rPr lang="en-US" altLang="ko-KR" sz="900" b="0" u="none" spc="0" baseline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Proposal</a:t>
              </a:r>
            </a:p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0" u="none" spc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ICON</a:t>
              </a:r>
              <a:r>
                <a:rPr lang="en-US" altLang="ko-KR" sz="900" b="0" u="none" spc="0" baseline="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SET</a:t>
              </a:r>
              <a:endParaRPr lang="ko-KR" altLang="en-US" sz="900" b="0" u="none" spc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2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-자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 userDrawn="1"/>
        </p:nvSpPr>
        <p:spPr>
          <a:xfrm>
            <a:off x="926989" y="1158085"/>
            <a:ext cx="2929061" cy="4854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b="1" spc="0" dirty="0" smtClean="0">
                <a:ln w="3175"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3A3D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</a:t>
            </a:r>
            <a:r>
              <a:rPr lang="ko-KR" altLang="en-US" sz="2000" b="1" spc="0" dirty="0" smtClean="0">
                <a:ln w="3175"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3A3D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spc="0" dirty="0" smtClean="0">
                <a:ln w="3175"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3A3D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OF CONTENT</a:t>
            </a:r>
            <a:r>
              <a:rPr lang="en-US" altLang="ko-KR" sz="2000" b="1" spc="0" dirty="0">
                <a:ln w="3175"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srgbClr val="3A3D4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endParaRPr lang="en-US" altLang="ko-KR" sz="2000" b="1" spc="0" dirty="0" smtClean="0">
              <a:ln w="3175"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srgbClr val="3A3D4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42129" y="2241692"/>
            <a:ext cx="6500496" cy="3376787"/>
          </a:xfrm>
          <a:prstGeom prst="rect">
            <a:avLst/>
          </a:prstGeom>
          <a:ln w="3175">
            <a:noFill/>
          </a:ln>
        </p:spPr>
        <p:txBody>
          <a:bodyPr lIns="36000" tIns="36000" rIns="36000" bIns="36000" anchor="t">
            <a:noAutofit/>
          </a:bodyPr>
          <a:lstStyle>
            <a:lvl1pPr marL="400050" indent="-40005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+mj-lt"/>
              <a:buAutoNum type="romanUcPeriod"/>
              <a:defRPr lang="ko-KR" altLang="en-US" sz="1600" kern="1200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Index 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(16)</a:t>
            </a:r>
            <a:endParaRPr lang="ko-KR" altLang="en-US" dirty="0" smtClean="0"/>
          </a:p>
        </p:txBody>
      </p:sp>
      <p:sp>
        <p:nvSpPr>
          <p:cNvPr id="30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800" kern="12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A8C728-A6DC-4E47-B5F1-BFB775572766}" type="slidenum">
              <a:rPr lang="en-US" altLang="ko-KR" sz="1000" b="0" u="none" kern="1200" spc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1000" b="0" u="none" kern="1200" spc="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70907"/>
            <a:ext cx="669632" cy="170756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226890" y="5435696"/>
            <a:ext cx="792000" cy="792000"/>
            <a:chOff x="226890" y="5182933"/>
            <a:chExt cx="964518" cy="951744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226890" y="5486677"/>
              <a:ext cx="648000" cy="648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867408" y="5182933"/>
              <a:ext cx="324000" cy="324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5" name="직선 연결선 4"/>
          <p:cNvCxnSpPr/>
          <p:nvPr userDrawn="1"/>
        </p:nvCxnSpPr>
        <p:spPr>
          <a:xfrm>
            <a:off x="1042797" y="1652955"/>
            <a:ext cx="324000" cy="0"/>
          </a:xfrm>
          <a:prstGeom prst="line">
            <a:avLst/>
          </a:prstGeom>
          <a:ln w="28575">
            <a:solidFill>
              <a:srgbClr val="2BA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삽지-자사">
    <p:bg>
      <p:bgPr>
        <a:solidFill>
          <a:srgbClr val="3A3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31823" y="1695600"/>
            <a:ext cx="8798712" cy="1755329"/>
          </a:xfrm>
          <a:prstGeom prst="rect">
            <a:avLst/>
          </a:prstGeom>
        </p:spPr>
        <p:txBody>
          <a:bodyPr lIns="36000" rIns="36000" anchor="t">
            <a:normAutofit/>
          </a:bodyPr>
          <a:lstStyle>
            <a:lvl1pPr algn="l" defTabSz="914400" rtl="0" eaLnBrk="1" latinLnBrk="1" hangingPunct="1">
              <a:lnSpc>
                <a:spcPct val="95000"/>
              </a:lnSpc>
              <a:spcBef>
                <a:spcPct val="0"/>
              </a:spcBef>
              <a:buNone/>
              <a:defRPr lang="en-US" sz="3600" b="0" kern="1200" spc="-70" baseline="0" noProof="0" dirty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en-US" noProof="0" dirty="0" smtClean="0"/>
              <a:t>I. </a:t>
            </a:r>
            <a:r>
              <a:rPr lang="ko-KR" altLang="en-US" noProof="0" dirty="0" err="1" smtClean="0"/>
              <a:t>나눔스퀘어</a:t>
            </a:r>
            <a:r>
              <a:rPr lang="ko-KR" altLang="en-US" noProof="0" dirty="0" smtClean="0"/>
              <a:t> </a:t>
            </a:r>
            <a:r>
              <a:rPr lang="en-US" altLang="ko-KR" noProof="0" dirty="0" smtClean="0"/>
              <a:t>Bold</a:t>
            </a:r>
            <a:r>
              <a:rPr lang="ko-KR" altLang="en-US" noProof="0" dirty="0" smtClean="0"/>
              <a:t> </a:t>
            </a:r>
            <a:r>
              <a:rPr lang="en-US" altLang="ko-KR" noProof="0" dirty="0" smtClean="0"/>
              <a:t>(36)</a:t>
            </a:r>
            <a:endParaRPr lang="en-US" noProof="0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3200" y="2538000"/>
            <a:ext cx="8180856" cy="2735580"/>
          </a:xfrm>
          <a:prstGeom prst="rect">
            <a:avLst/>
          </a:prstGeom>
        </p:spPr>
        <p:txBody>
          <a:bodyPr lIns="36000" tIns="36000" rIns="36000" bIns="36000" anchor="t">
            <a:noAutofit/>
          </a:bodyPr>
          <a:lstStyle>
            <a:lvl1pPr marL="269875" indent="-269875" algn="l" defTabSz="914400" rtl="0" eaLnBrk="1" latinLnBrk="1" hangingPunct="1">
              <a:lnSpc>
                <a:spcPct val="125000"/>
              </a:lnSpc>
              <a:spcBef>
                <a:spcPts val="300"/>
              </a:spcBef>
              <a:buFont typeface="+mj-lt"/>
              <a:buAutoNum type="arabicPeriod"/>
              <a:defRPr lang="ko-KR" altLang="en-US" sz="1200" kern="1200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Index 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(12)</a:t>
            </a:r>
            <a:endParaRPr lang="ko-KR" altLang="en-US" dirty="0" smtClean="0"/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>
                <a:solidFill>
                  <a:schemeClr val="bg1"/>
                </a:solidFill>
              </a:rPr>
              <a:pPr lvl="0"/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932400" y="6530400"/>
            <a:ext cx="2173488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 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차세대 모바일 서비스 구축 제안 발표</a:t>
            </a:r>
            <a:endParaRPr lang="en-US" altLang="ko-KR" sz="900" b="0" u="none" kern="1200" spc="0" noProof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898" y="6604245"/>
            <a:ext cx="719983" cy="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92" y="6570907"/>
            <a:ext cx="661464" cy="170756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 flipH="1">
            <a:off x="8913633" y="5435696"/>
            <a:ext cx="792000" cy="792000"/>
            <a:chOff x="226890" y="5182933"/>
            <a:chExt cx="964518" cy="951744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26890" y="5486677"/>
              <a:ext cx="648000" cy="648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867408" y="5182933"/>
              <a:ext cx="324000" cy="324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70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삽지-컨소시움">
    <p:bg>
      <p:bgPr>
        <a:solidFill>
          <a:srgbClr val="3A3D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31823" y="1695600"/>
            <a:ext cx="8798712" cy="1755329"/>
          </a:xfrm>
          <a:prstGeom prst="rect">
            <a:avLst/>
          </a:prstGeom>
        </p:spPr>
        <p:txBody>
          <a:bodyPr lIns="36000" rIns="36000" anchor="t">
            <a:normAutofit/>
          </a:bodyPr>
          <a:lstStyle>
            <a:lvl1pPr>
              <a:lnSpc>
                <a:spcPct val="95000"/>
              </a:lnSpc>
              <a:defRPr lang="en-US" sz="3600" b="0" kern="1200" spc="-70" baseline="0" noProof="0" dirty="0" smtClean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en-US" altLang="ko-KR" noProof="0" dirty="0" smtClean="0"/>
              <a:t>I. </a:t>
            </a:r>
            <a:r>
              <a:rPr lang="ko-KR" altLang="en-US" noProof="0" dirty="0" err="1" smtClean="0"/>
              <a:t>나눔스퀘어</a:t>
            </a:r>
            <a:r>
              <a:rPr lang="ko-KR" altLang="en-US" noProof="0" dirty="0" smtClean="0"/>
              <a:t> </a:t>
            </a:r>
            <a:r>
              <a:rPr lang="en-US" altLang="ko-KR" noProof="0" dirty="0" smtClean="0"/>
              <a:t>Bold</a:t>
            </a:r>
            <a:r>
              <a:rPr lang="ko-KR" altLang="en-US" noProof="0" dirty="0" smtClean="0"/>
              <a:t> </a:t>
            </a:r>
            <a:r>
              <a:rPr lang="en-US" altLang="ko-KR" noProof="0" dirty="0" smtClean="0"/>
              <a:t>(36)</a:t>
            </a:r>
            <a:endParaRPr lang="en-US" noProof="0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3200" y="2538000"/>
            <a:ext cx="8180856" cy="2735580"/>
          </a:xfrm>
          <a:prstGeom prst="rect">
            <a:avLst/>
          </a:prstGeom>
        </p:spPr>
        <p:txBody>
          <a:bodyPr lIns="36000" tIns="36000" rIns="36000" bIns="36000" anchor="t">
            <a:noAutofit/>
          </a:bodyPr>
          <a:lstStyle>
            <a:lvl1pPr marL="400050" indent="-4000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lang="en-US" altLang="ko-KR" sz="1200" kern="1200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Index : </a:t>
            </a:r>
            <a:r>
              <a:rPr lang="ko-KR" altLang="en-US" dirty="0" err="1" smtClean="0"/>
              <a:t>나눔스퀘어볼드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(12)</a:t>
            </a:r>
            <a:endParaRPr lang="ko-KR" altLang="en-US" dirty="0" smtClean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5"/>
          <a:stretch/>
        </p:blipFill>
        <p:spPr>
          <a:xfrm>
            <a:off x="7977857" y="6589045"/>
            <a:ext cx="847366" cy="171324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932400" y="6530400"/>
            <a:ext cx="2173488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 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차세대 모바일 서비스 구축 제안 발표</a:t>
            </a:r>
            <a:endParaRPr lang="en-US" altLang="ko-KR" sz="900" b="0" u="none" kern="1200" spc="0" noProof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898" y="6604245"/>
            <a:ext cx="719983" cy="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92" y="6570907"/>
            <a:ext cx="661464" cy="170756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 flipH="1">
            <a:off x="8913633" y="5435696"/>
            <a:ext cx="792000" cy="792000"/>
            <a:chOff x="226890" y="5182933"/>
            <a:chExt cx="964518" cy="951744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226890" y="5486677"/>
              <a:ext cx="648000" cy="648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867408" y="5182933"/>
              <a:ext cx="324000" cy="324000"/>
            </a:xfrm>
            <a:prstGeom prst="rect">
              <a:avLst/>
            </a:prstGeom>
            <a:solidFill>
              <a:srgbClr val="2B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70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레벨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643600"/>
            <a:ext cx="9660255" cy="79785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6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1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 </a:t>
            </a:r>
            <a:r>
              <a:rPr lang="en-US" altLang="ko-KR" dirty="0"/>
              <a:t>bold</a:t>
            </a:r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9501502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217488" y="1450543"/>
            <a:ext cx="9498012" cy="0"/>
            <a:chOff x="131262" y="1450713"/>
            <a:chExt cx="9711576" cy="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750200" y="1450713"/>
              <a:ext cx="9092638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607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레벨-좌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643600"/>
            <a:ext cx="9660255" cy="79785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6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1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 </a:t>
            </a:r>
            <a:r>
              <a:rPr lang="en-US" altLang="ko-KR" dirty="0"/>
              <a:t>bold</a:t>
            </a:r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4644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7488" y="1450543"/>
            <a:ext cx="4684714" cy="0"/>
            <a:chOff x="131262" y="1450713"/>
            <a:chExt cx="4790050" cy="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 userDrawn="1"/>
        </p:nvGrpSpPr>
        <p:grpSpPr>
          <a:xfrm>
            <a:off x="5030787" y="1450543"/>
            <a:ext cx="4684714" cy="0"/>
            <a:chOff x="131262" y="1450713"/>
            <a:chExt cx="4790050" cy="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0" y="1519200"/>
            <a:ext cx="4699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2618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레벨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643600"/>
            <a:ext cx="9660255" cy="79785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6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2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 </a:t>
            </a:r>
            <a:r>
              <a:rPr lang="en-US" altLang="ko-KR" dirty="0"/>
              <a:t>bold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6472079" y="61200"/>
            <a:ext cx="3312000" cy="330860"/>
          </a:xfrm>
          <a:prstGeom prst="rect">
            <a:avLst/>
          </a:prstGeom>
        </p:spPr>
        <p:txBody>
          <a:bodyPr wrap="square" lIns="90000" rIns="90000" anchor="t" anchorCtr="0">
            <a:noAutofit/>
          </a:bodyPr>
          <a:lstStyle>
            <a:lvl1pPr mar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  <a:defRPr lang="ko-KR" altLang="en-US" sz="100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 (10)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9501502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217488" y="1450543"/>
            <a:ext cx="9498012" cy="0"/>
            <a:chOff x="131262" y="1450713"/>
            <a:chExt cx="9711576" cy="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750200" y="1450713"/>
              <a:ext cx="9092638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1486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680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레벨-좌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643600"/>
            <a:ext cx="9660255" cy="79785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6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2 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 </a:t>
            </a:r>
            <a:r>
              <a:rPr lang="en-US" altLang="ko-KR" dirty="0"/>
              <a:t>bold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6472079" y="61200"/>
            <a:ext cx="3312000" cy="330860"/>
          </a:xfrm>
          <a:prstGeom prst="rect">
            <a:avLst/>
          </a:prstGeom>
        </p:spPr>
        <p:txBody>
          <a:bodyPr wrap="square" lIns="90000" rIns="90000" anchor="t" anchorCtr="0">
            <a:noAutofit/>
          </a:bodyPr>
          <a:lstStyle>
            <a:lvl1pPr mar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  <a:defRPr lang="ko-KR" altLang="en-US" sz="100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 (10)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4644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106362" y="6540418"/>
            <a:ext cx="4541837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  <a:endParaRPr lang="en-US" altLang="ko-KR" sz="900" b="0" u="none" kern="1200" spc="0" noProof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7488" y="1450543"/>
            <a:ext cx="4684714" cy="0"/>
            <a:chOff x="131262" y="1450713"/>
            <a:chExt cx="4790050" cy="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 userDrawn="1"/>
        </p:nvGrpSpPr>
        <p:grpSpPr>
          <a:xfrm>
            <a:off x="5030787" y="1450543"/>
            <a:ext cx="4684714" cy="0"/>
            <a:chOff x="131262" y="1450713"/>
            <a:chExt cx="4790050" cy="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750200" y="1450713"/>
              <a:ext cx="4171112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0" y="1519200"/>
            <a:ext cx="4699000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6117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레벨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3824" y="643600"/>
            <a:ext cx="9660255" cy="79785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lang="en-US" altLang="ko-KR" sz="115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Governance Message </a:t>
            </a:r>
            <a:r>
              <a:rPr lang="ko-KR" altLang="en-US" dirty="0" smtClean="0"/>
              <a:t>나눔 스퀘어</a:t>
            </a:r>
            <a:r>
              <a:rPr lang="en-US" altLang="ko-KR" dirty="0" smtClean="0"/>
              <a:t> (11.5)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작성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29" name="내용 개체 틀 27"/>
          <p:cNvSpPr>
            <a:spLocks noGrp="1"/>
          </p:cNvSpPr>
          <p:nvPr>
            <p:ph sz="quarter" idx="15" hasCustomPrompt="1"/>
          </p:nvPr>
        </p:nvSpPr>
        <p:spPr>
          <a:xfrm>
            <a:off x="123825" y="96782"/>
            <a:ext cx="5274582" cy="481067"/>
          </a:xfrm>
          <a:prstGeom prst="rect">
            <a:avLst/>
          </a:prstGeom>
        </p:spPr>
        <p:txBody>
          <a:bodyPr lIns="90000" tIns="46800" rIns="90000" bIns="4680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55000"/>
              </a:lnSpc>
              <a:spcBef>
                <a:spcPts val="200"/>
              </a:spcBef>
              <a:buFont typeface="Arial" panose="020B0604020202020204" pitchFamily="34" charset="0"/>
              <a:buNone/>
              <a:defRPr lang="en-US" altLang="ko-KR" sz="16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3A3D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 smtClean="0"/>
              <a:t>3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Extra Bold (16) </a:t>
            </a:r>
            <a:r>
              <a:rPr lang="en-US" altLang="ko-KR" dirty="0"/>
              <a:t>bold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6472079" y="61200"/>
            <a:ext cx="3312000" cy="330860"/>
          </a:xfrm>
          <a:prstGeom prst="rect">
            <a:avLst/>
          </a:prstGeom>
        </p:spPr>
        <p:txBody>
          <a:bodyPr wrap="square" lIns="90000" rIns="90000" anchor="t" anchorCtr="0">
            <a:noAutofit/>
          </a:bodyPr>
          <a:lstStyle>
            <a:lvl1pPr mar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  <a:defRPr lang="ko-KR" altLang="en-US" sz="100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 (10)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 hasCustomPrompt="1"/>
          </p:nvPr>
        </p:nvSpPr>
        <p:spPr>
          <a:xfrm>
            <a:off x="6472079" y="248098"/>
            <a:ext cx="3312000" cy="354712"/>
          </a:xfrm>
          <a:prstGeom prst="rect">
            <a:avLst/>
          </a:prstGeom>
        </p:spPr>
        <p:txBody>
          <a:bodyPr wrap="square" lIns="90000" rIns="90000" anchor="ctr" anchorCtr="0">
            <a:noAutofit/>
          </a:bodyPr>
          <a:lstStyle>
            <a:lvl1pPr marL="0" indent="0" algn="r">
              <a:buFontTx/>
              <a:buNone/>
              <a:defRPr lang="ko-KR" altLang="en-US" sz="1100" kern="1200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indent="0" algn="r" defTabSz="914400" rtl="0" eaLnBrk="1" latinLnBrk="1" hangingPunct="1">
              <a:lnSpc>
                <a:spcPct val="155000"/>
              </a:lnSpc>
              <a:spcBef>
                <a:spcPts val="200"/>
              </a:spcBef>
              <a:buFontTx/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레벨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나눔스퀘어</a:t>
            </a:r>
            <a:r>
              <a:rPr lang="en-US" altLang="ko-KR" dirty="0" smtClean="0"/>
              <a:t> BOLD</a:t>
            </a:r>
            <a:r>
              <a:rPr lang="ko-KR" altLang="en-US" dirty="0" smtClean="0"/>
              <a:t>고딕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26646" y="1518247"/>
            <a:ext cx="9501502" cy="2862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FontTx/>
              <a:buNone/>
              <a:defRPr lang="ko-KR" altLang="en-US" sz="1400" b="0" kern="1200" spc="-70" baseline="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(14)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03200" y="6480684"/>
            <a:ext cx="9508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8" y="6582630"/>
            <a:ext cx="669632" cy="170756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217488" y="1450543"/>
            <a:ext cx="9498012" cy="0"/>
            <a:chOff x="131262" y="1450713"/>
            <a:chExt cx="9711576" cy="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750200" y="1450713"/>
              <a:ext cx="9092638" cy="0"/>
            </a:xfrm>
            <a:prstGeom prst="line">
              <a:avLst/>
            </a:prstGeom>
            <a:ln>
              <a:solidFill>
                <a:srgbClr val="3A3D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1262" y="1450713"/>
              <a:ext cx="1440000" cy="0"/>
            </a:xfrm>
            <a:prstGeom prst="line">
              <a:avLst/>
            </a:prstGeom>
            <a:ln w="28575" cap="sq">
              <a:solidFill>
                <a:srgbClr val="2BA9D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슬라이드 번호 개체 틀 30"/>
          <p:cNvSpPr txBox="1">
            <a:spLocks/>
          </p:cNvSpPr>
          <p:nvPr userDrawn="1"/>
        </p:nvSpPr>
        <p:spPr>
          <a:xfrm>
            <a:off x="4667250" y="6543807"/>
            <a:ext cx="571500" cy="248402"/>
          </a:xfrm>
          <a:prstGeom prst="rect">
            <a:avLst/>
          </a:prstGeom>
        </p:spPr>
        <p:txBody>
          <a:bodyPr wrap="square" lIns="46800" tIns="46800" rIns="46800" bIns="46800" anchor="ctr" anchorCtr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u="none" spc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fld id="{17A8C728-A6DC-4E47-B5F1-BFB775572766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11724" y="-11724"/>
            <a:ext cx="9928800" cy="72000"/>
          </a:xfrm>
          <a:prstGeom prst="rect">
            <a:avLst/>
          </a:prstGeom>
          <a:solidFill>
            <a:srgbClr val="3A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05076" y="-11724"/>
            <a:ext cx="1512000" cy="72000"/>
          </a:xfrm>
          <a:prstGeom prst="rect">
            <a:avLst/>
          </a:prstGeom>
          <a:solidFill>
            <a:srgbClr val="2B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3599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127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6114" userDrawn="1">
          <p15:clr>
            <a:srgbClr val="FBAE40"/>
          </p15:clr>
        </p15:guide>
        <p15:guide id="5" pos="240" userDrawn="1">
          <p15:clr>
            <a:srgbClr val="A4A3A4"/>
          </p15:clr>
        </p15:guide>
        <p15:guide id="6" pos="6000" userDrawn="1">
          <p15:clr>
            <a:srgbClr val="A4A3A4"/>
          </p15:clr>
        </p15:guide>
        <p15:guide id="7" orient="horz" pos="1266" userDrawn="1">
          <p15:clr>
            <a:srgbClr val="A4A3A4"/>
          </p15:clr>
        </p15:guide>
        <p15:guide id="8" orient="horz" pos="391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7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66" r:id="rId3"/>
    <p:sldLayoutId id="2147483681" r:id="rId4"/>
    <p:sldLayoutId id="2147483668" r:id="rId5"/>
    <p:sldLayoutId id="2147483690" r:id="rId6"/>
    <p:sldLayoutId id="2147483689" r:id="rId7"/>
    <p:sldLayoutId id="2147483688" r:id="rId8"/>
    <p:sldLayoutId id="2147483686" r:id="rId9"/>
    <p:sldLayoutId id="2147483687" r:id="rId10"/>
    <p:sldLayoutId id="2147483691" r:id="rId11"/>
    <p:sldLayoutId id="2147483692" r:id="rId12"/>
    <p:sldLayoutId id="2147483695" r:id="rId13"/>
    <p:sldLayoutId id="2147483696" r:id="rId14"/>
    <p:sldLayoutId id="2147483697" r:id="rId15"/>
    <p:sldLayoutId id="2147483651" r:id="rId16"/>
    <p:sldLayoutId id="2147483693" r:id="rId17"/>
    <p:sldLayoutId id="214748369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20101217178245570&amp;VN" TargetMode="External"/><Relationship Id="rId2" Type="http://schemas.openxmlformats.org/officeDocument/2006/relationships/hyperlink" Target="https://news.joins.com/article/23892177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koit.co.kr/news/articleView.html?idxno=7988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 smtClean="0"/>
              <a:t>위치기반 마케팅 플랫폼 사업案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6145307" y="6234930"/>
            <a:ext cx="34515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Copyright ⓒ 2021 TANINE Co., Ltd. All Rights Reserved | </a:t>
            </a:r>
            <a:r>
              <a:rPr lang="en-US" altLang="ko-KR" sz="80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Confidential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260122" y="6190061"/>
            <a:ext cx="2520000" cy="0"/>
          </a:xfrm>
          <a:prstGeom prst="line">
            <a:avLst/>
          </a:prstGeom>
          <a:ln>
            <a:solidFill>
              <a:srgbClr val="2BA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2" y="321630"/>
            <a:ext cx="396828" cy="396828"/>
          </a:xfrm>
          <a:prstGeom prst="rect">
            <a:avLst/>
          </a:prstGeom>
        </p:spPr>
      </p:pic>
      <p:sp>
        <p:nvSpPr>
          <p:cNvPr id="7" name="제목 3"/>
          <p:cNvSpPr txBox="1">
            <a:spLocks/>
          </p:cNvSpPr>
          <p:nvPr/>
        </p:nvSpPr>
        <p:spPr bwMode="gray">
          <a:xfrm>
            <a:off x="1879934" y="1899626"/>
            <a:ext cx="7977706" cy="5170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baseline="0" noProof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ko-KR" altLang="en-US" sz="1800" dirty="0" smtClean="0">
                <a:solidFill>
                  <a:srgbClr val="2BA9DF"/>
                </a:solidFill>
              </a:rPr>
              <a:t>지자기 </a:t>
            </a:r>
            <a:r>
              <a:rPr lang="ko-KR" altLang="en-US" sz="1800" dirty="0" err="1" smtClean="0">
                <a:solidFill>
                  <a:srgbClr val="2BA9DF"/>
                </a:solidFill>
              </a:rPr>
              <a:t>측위</a:t>
            </a:r>
            <a:r>
              <a:rPr lang="ko-KR" altLang="en-US" sz="1800" dirty="0" smtClean="0">
                <a:solidFill>
                  <a:srgbClr val="2BA9DF"/>
                </a:solidFill>
              </a:rPr>
              <a:t> 기술을 활용한</a:t>
            </a:r>
            <a:endParaRPr lang="ko-KR" altLang="en-US" sz="1800" dirty="0">
              <a:solidFill>
                <a:srgbClr val="2BA9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27600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기업用 운영시스템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Architecture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28160"/>
              </p:ext>
            </p:extLst>
          </p:nvPr>
        </p:nvGraphicFramePr>
        <p:xfrm>
          <a:off x="596900" y="1521976"/>
          <a:ext cx="9107487" cy="4880617"/>
        </p:xfrm>
        <a:graphic>
          <a:graphicData uri="http://schemas.openxmlformats.org/drawingml/2006/table">
            <a:tbl>
              <a:tblPr firstRow="1" bandRow="1"/>
              <a:tblGrid>
                <a:gridCol w="1321707">
                  <a:extLst>
                    <a:ext uri="{9D8B030D-6E8A-4147-A177-3AD203B41FA5}">
                      <a16:colId xmlns:a16="http://schemas.microsoft.com/office/drawing/2014/main" val="3078395840"/>
                    </a:ext>
                  </a:extLst>
                </a:gridCol>
                <a:gridCol w="2197877">
                  <a:extLst>
                    <a:ext uri="{9D8B030D-6E8A-4147-A177-3AD203B41FA5}">
                      <a16:colId xmlns:a16="http://schemas.microsoft.com/office/drawing/2014/main" val="2645575529"/>
                    </a:ext>
                  </a:extLst>
                </a:gridCol>
                <a:gridCol w="5587903">
                  <a:extLst>
                    <a:ext uri="{9D8B030D-6E8A-4147-A177-3AD203B41FA5}">
                      <a16:colId xmlns:a16="http://schemas.microsoft.com/office/drawing/2014/main" val="3768734040"/>
                    </a:ext>
                  </a:extLst>
                </a:gridCol>
              </a:tblGrid>
              <a:tr h="18476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endParaRPr lang="en-US" altLang="ko-KR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7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대시보드</a:t>
                      </a: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실시간 사용자 분포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실시간 점포별 층별 고객 분포 현황 모니터링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54438"/>
                  </a:ext>
                </a:extLst>
              </a:tr>
              <a:tr h="31621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실시간 방문자 수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실시간 점포 입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출 고객 수 현황</a:t>
                      </a:r>
                      <a:endParaRPr lang="en-US" altLang="ko-KR" sz="90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실시간 매장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브랜드 별 방문 고객 수 현황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04335"/>
                  </a:ext>
                </a:extLst>
              </a:tr>
              <a:tr h="31621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실시간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측정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발행</a:t>
                      </a:r>
                      <a:r>
                        <a:rPr lang="en-US" altLang="ko-KR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spc="-70" baseline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오퍼에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대한 실시간 수신</a:t>
                      </a:r>
                      <a:r>
                        <a:rPr lang="en-US" altLang="ko-KR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baseline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사용율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현황</a:t>
                      </a:r>
                      <a:endParaRPr lang="en-US" altLang="ko-KR" sz="900" kern="120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시행 </a:t>
                      </a:r>
                      <a:r>
                        <a:rPr lang="ko-KR" altLang="en-US" sz="900" kern="1200" spc="-70" baseline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켐페인에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대한 실시간 고객 반응 현황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60903"/>
                  </a:ext>
                </a:extLst>
              </a:tr>
              <a:tr h="18057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 정보 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 사업자 정보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담당자 정보 등록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관리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32066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계약 정보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 계약 정보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요금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 사용 요금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57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점포정보</a:t>
                      </a: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점포 목록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등록된 점포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브랜드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매장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시설 정보 상세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점포 정보 등록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점포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브랜드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매장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시설 정보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등록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기준 좌표 등록 포함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관리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7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도면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도면 조회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등록된 도면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도면 상세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도면 상세 정보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이미지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도면 등록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도면 등록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이미지 업로드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 구분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57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콘텐츠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팝업 관리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웰컴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굿바이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팝업 등록관리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쇼핑 콘텐츠  관리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쇼핑정보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행사 콘텐츠 등록관리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57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조회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등록된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상세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등록된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상세 정보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87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등록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유형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시나리오 설정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 Trigger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등록 포함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→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A.I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이용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고객은 </a:t>
                      </a:r>
                      <a:r>
                        <a:rPr lang="en-US" altLang="ko-KR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A.I 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분석 시나리오 조회</a:t>
                      </a:r>
                      <a:r>
                        <a:rPr lang="en-US" altLang="ko-KR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 가능</a:t>
                      </a:r>
                      <a:endParaRPr lang="en-US" altLang="ko-KR" sz="90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상세 정보 등록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알림 팝업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대상 브랜드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상세 페이지</a:t>
                      </a:r>
                      <a:r>
                        <a:rPr lang="en-US" altLang="ko-KR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 등</a:t>
                      </a:r>
                      <a:r>
                        <a:rPr lang="en-US" altLang="ko-KR" sz="90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90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오퍼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등록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2756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기업用 운영시스템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Architecture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24311"/>
              </p:ext>
            </p:extLst>
          </p:nvPr>
        </p:nvGraphicFramePr>
        <p:xfrm>
          <a:off x="596900" y="1521976"/>
          <a:ext cx="9107487" cy="4623846"/>
        </p:xfrm>
        <a:graphic>
          <a:graphicData uri="http://schemas.openxmlformats.org/drawingml/2006/table">
            <a:tbl>
              <a:tblPr firstRow="1" bandRow="1"/>
              <a:tblGrid>
                <a:gridCol w="1321707">
                  <a:extLst>
                    <a:ext uri="{9D8B030D-6E8A-4147-A177-3AD203B41FA5}">
                      <a16:colId xmlns:a16="http://schemas.microsoft.com/office/drawing/2014/main" val="3078395840"/>
                    </a:ext>
                  </a:extLst>
                </a:gridCol>
                <a:gridCol w="2197877">
                  <a:extLst>
                    <a:ext uri="{9D8B030D-6E8A-4147-A177-3AD203B41FA5}">
                      <a16:colId xmlns:a16="http://schemas.microsoft.com/office/drawing/2014/main" val="2645575529"/>
                    </a:ext>
                  </a:extLst>
                </a:gridCol>
                <a:gridCol w="5587903">
                  <a:extLst>
                    <a:ext uri="{9D8B030D-6E8A-4147-A177-3AD203B41FA5}">
                      <a16:colId xmlns:a16="http://schemas.microsoft.com/office/drawing/2014/main" val="3768734040"/>
                    </a:ext>
                  </a:extLst>
                </a:gridCol>
              </a:tblGrid>
              <a:tr h="18476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endParaRPr lang="en-US" altLang="ko-KR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7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관리</a:t>
                      </a: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ZONE 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관리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실내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Zone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설정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54438"/>
                  </a:ext>
                </a:extLst>
              </a:tr>
              <a:tr h="31621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시나리오 관리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켐페인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시나리오 등록관리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04335"/>
                  </a:ext>
                </a:extLst>
              </a:tr>
              <a:tr h="3162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개인화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개인화 모델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사용자별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생성된 개인화 모델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5692"/>
                  </a:ext>
                </a:extLst>
              </a:tr>
              <a:tr h="31621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개인화 모델 생성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사용자별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생성된 개인화 모델 생성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생성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조건별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생성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28801"/>
                  </a:ext>
                </a:extLst>
              </a:tr>
              <a:tr h="31621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개인화 모델 프로모션 연동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생성된 개인화 모델과 기 생성한 행사 연결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69309"/>
                  </a:ext>
                </a:extLst>
              </a:tr>
              <a:tr h="31621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오퍼관리</a:t>
                      </a:r>
                      <a:endParaRPr lang="ko-KR" altLang="en-US" sz="900" b="1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오퍼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등록된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오퍼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60903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오퍼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등록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유형별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오퍼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등록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결제 프로세스 포함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32066"/>
                  </a:ext>
                </a:extLst>
              </a:tr>
              <a:tr h="18057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Push  </a:t>
                      </a: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Push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콘텐츠 조회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콘텐츠 조회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Push  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콘텐츠 상세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콘텐츠 조회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콘텐츠 등록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고객사별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유형별 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콘텐츠 등록</a:t>
                      </a:r>
                      <a:endParaRPr lang="en-US" altLang="ko-KR" sz="90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57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 관리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 조회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고객별 사용자 조회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 등록</a:t>
                      </a:r>
                      <a:endParaRPr lang="en-US" altLang="ko-KR" sz="900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고객별 사용자 등록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576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통계</a:t>
                      </a:r>
                      <a:r>
                        <a:rPr lang="en-US" altLang="ko-KR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분석</a:t>
                      </a: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 이용 통계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위치정보 서비스 이용 통계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5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위치정보 통계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사용자 위치 정보 통계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7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분석 리포트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일별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주별</a:t>
                      </a:r>
                      <a:r>
                        <a:rPr lang="en-US" altLang="ko-KR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월별 리포트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7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빅데이터 분석 리포트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962" marR="0" lvl="0" indent="-171450" algn="l" defTabSz="914400" rtl="0" eaLnBrk="1" fontAlgn="auto" latinLnBrk="1" hangingPunct="1">
                        <a:lnSpc>
                          <a:spcPct val="11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90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고객사 빅데이터 분석 리포트</a:t>
                      </a:r>
                      <a:endParaRPr lang="ko-KR" altLang="en-US" sz="900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7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209" y="1175642"/>
            <a:ext cx="10323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화면 예시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20" name="AutoShape 84"/>
          <p:cNvSpPr>
            <a:spLocks noChangeArrowheads="1"/>
          </p:cNvSpPr>
          <p:nvPr/>
        </p:nvSpPr>
        <p:spPr bwMode="auto">
          <a:xfrm>
            <a:off x="6742533" y="1301452"/>
            <a:ext cx="2588079" cy="3657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  <a:extLst/>
        </p:spPr>
        <p:txBody>
          <a:bodyPr rtlCol="0" anchor="ctr"/>
          <a:lstStyle/>
          <a:p>
            <a:pPr lvl="0" algn="ctr" defTabSz="914400">
              <a:defRPr/>
            </a:pPr>
            <a:r>
              <a:rPr lang="ko-KR" altLang="en-US" sz="12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</a:t>
            </a:r>
            <a:r>
              <a:rPr lang="en-US" altLang="ko-KR" sz="12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Dash Board</a:t>
            </a:r>
            <a:endParaRPr lang="ko-KR" altLang="en-US" sz="1200" b="1" kern="0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7" y="1940744"/>
            <a:ext cx="9070521" cy="34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209" y="1175642"/>
            <a:ext cx="10323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화면 예시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20" name="AutoShape 84"/>
          <p:cNvSpPr>
            <a:spLocks noChangeArrowheads="1"/>
          </p:cNvSpPr>
          <p:nvPr/>
        </p:nvSpPr>
        <p:spPr bwMode="auto">
          <a:xfrm>
            <a:off x="6742533" y="1301452"/>
            <a:ext cx="2588079" cy="3657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  <a:extLst/>
        </p:spPr>
        <p:txBody>
          <a:bodyPr rtlCol="0" anchor="ctr"/>
          <a:lstStyle/>
          <a:p>
            <a:pPr lvl="0" algn="ctr" defTabSz="914400">
              <a:defRPr/>
            </a:pPr>
            <a:r>
              <a:rPr lang="ko-KR" altLang="en-US" sz="12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</a:t>
            </a:r>
            <a:r>
              <a:rPr lang="en-US" altLang="ko-KR" sz="12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Dash Board</a:t>
            </a:r>
            <a:endParaRPr lang="ko-KR" altLang="en-US" sz="1200" b="1" kern="0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967667"/>
            <a:ext cx="9442450" cy="34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서비스 상세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13715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위치 수집 기술 특징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8" name="TextBox 58"/>
          <p:cNvSpPr txBox="1"/>
          <p:nvPr/>
        </p:nvSpPr>
        <p:spPr>
          <a:xfrm>
            <a:off x="280855" y="1418742"/>
            <a:ext cx="9352095" cy="539250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algn="just">
              <a:lnSpc>
                <a:spcPct val="121000"/>
              </a:lnSpc>
              <a:spcBef>
                <a:spcPts val="300"/>
              </a:spcBef>
              <a:buNone/>
              <a:defRPr/>
            </a:pP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사업은 고려대학교 전기전자공학부 </a:t>
            </a:r>
            <a:r>
              <a:rPr lang="ko-KR" altLang="en-US" sz="1200" kern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최린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교수 연구팀이 개발한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심화학습 기술을 사용한 자기장 기반 실내 위치인식 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도입하여 기존의 </a:t>
            </a:r>
            <a:r>
              <a:rPr lang="ko-KR" altLang="en-US" sz="1200" kern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Wi-Fi 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기술을 사용한 위치기반 서비스 대비 보다 정확하고 효율적인 서비스를 제공합니다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855" y="2201092"/>
            <a:ext cx="780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defRPr/>
            </a:pPr>
            <a:r>
              <a:rPr lang="en-US" altLang="ko-KR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kern="0" spc="-120" dirty="0" err="1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순환신경망</a:t>
            </a:r>
            <a:r>
              <a:rPr lang="ko-KR" altLang="en-US" sz="1400" kern="0" spc="-120" dirty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기반의 실내 </a:t>
            </a:r>
            <a:r>
              <a:rPr lang="ko-KR" altLang="en-US" sz="1400" kern="0" spc="-120" dirty="0" err="1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400" kern="0" spc="-120" dirty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</a:t>
            </a:r>
            <a:endParaRPr kumimoji="0" lang="ko-KR" altLang="en-US" sz="1400" b="0" i="0" u="none" strike="noStrike" kern="0" cap="none" spc="-120" normalizeH="0" baseline="0" noProof="0" dirty="0" smtClean="0">
              <a:ln w="3175"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9920" y="2567750"/>
            <a:ext cx="9173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  최고  수준의 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성능</a:t>
            </a:r>
          </a:p>
        </p:txBody>
      </p:sp>
      <p:sp>
        <p:nvSpPr>
          <p:cNvPr id="15" name="TextBox 58"/>
          <p:cNvSpPr txBox="1"/>
          <p:nvPr/>
        </p:nvSpPr>
        <p:spPr>
          <a:xfrm>
            <a:off x="713145" y="2859078"/>
            <a:ext cx="5818283" cy="29713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21000"/>
              </a:lnSpc>
              <a:spcBef>
                <a:spcPts val="400"/>
              </a:spcBef>
              <a:buNone/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  포함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50cm~1m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이내의  정확한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성능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199" y="3250826"/>
            <a:ext cx="9173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기술요약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58"/>
          <p:cNvSpPr txBox="1"/>
          <p:nvPr/>
        </p:nvSpPr>
        <p:spPr>
          <a:xfrm>
            <a:off x="710424" y="3542154"/>
            <a:ext cx="8049855" cy="809324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21000"/>
              </a:lnSpc>
              <a:spcBef>
                <a:spcPts val="400"/>
              </a:spcBef>
              <a:buNone/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자연적으로 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발생하면서  실내에서  안정적인  지구  자기장  벡터  신호를 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en-US" altLang="ko-KR" sz="1100" kern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21000"/>
              </a:lnSpc>
              <a:spcBef>
                <a:spcPts val="400"/>
              </a:spcBef>
              <a:buNone/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지구자기장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분포  패턴을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(RNN, LSTM)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기술을  사용하여 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기계학습</a:t>
            </a:r>
            <a:endParaRPr lang="en-US" altLang="ko-KR" sz="1100" kern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21000"/>
              </a:lnSpc>
              <a:spcBef>
                <a:spcPts val="400"/>
              </a:spcBef>
              <a:buNone/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 단일  지문을  사용하는  지문인식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(Fingerprinting)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방식이  아닌  연속적인  지문의 시퀀스를  입력으로  사용하여  현재  위치를  추정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4" y="4447533"/>
            <a:ext cx="4511122" cy="177178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90399" y="6036550"/>
            <a:ext cx="22983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자기장  </a:t>
            </a:r>
            <a:r>
              <a:rPr kumimoji="1" lang="ko-KR" altLang="en-US" sz="10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벡터  시퀀스  기반의  </a:t>
            </a:r>
            <a:r>
              <a:rPr kumimoji="1" lang="ko-KR" altLang="en-US" sz="10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kumimoji="1" lang="ko-KR" altLang="en-US" sz="10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기술  원리</a:t>
            </a:r>
          </a:p>
        </p:txBody>
      </p:sp>
    </p:spTree>
    <p:extLst>
      <p:ext uri="{BB962C8B-B14F-4D97-AF65-F5344CB8AC3E}">
        <p14:creationId xmlns:p14="http://schemas.microsoft.com/office/powerpoint/2010/main" val="3831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서비스 상세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13715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위치 수집 기술 특징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0855" y="1547912"/>
            <a:ext cx="780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defRPr/>
            </a:pPr>
            <a:r>
              <a:rPr lang="en-US" altLang="ko-KR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</a:t>
            </a:r>
            <a:r>
              <a:rPr lang="ko-KR" altLang="en-US" sz="1400" kern="0" spc="-120" dirty="0" err="1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프로세스</a:t>
            </a:r>
            <a:endParaRPr kumimoji="0" lang="ko-KR" altLang="en-US" sz="1400" b="0" i="0" u="none" strike="noStrike" kern="0" cap="none" spc="-120" normalizeH="0" baseline="0" noProof="0" dirty="0" smtClean="0">
              <a:ln w="3175"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9921" y="1861128"/>
            <a:ext cx="4493080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자기장  맵 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200"/>
              </a:spcBef>
            </a:pP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kumimoji="1" lang="en-US" altLang="ko-KR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kumimoji="1" lang="ko-KR" altLang="en-US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스마트폰을  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사용하여  걸어가면서  자기장  센서  값  측정</a:t>
            </a:r>
            <a:endParaRPr kumimoji="1" lang="en-US" altLang="ko-KR" sz="11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자기장 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 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200"/>
              </a:spcBef>
            </a:pPr>
            <a:r>
              <a:rPr kumimoji="1" lang="en-US" altLang="ko-KR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-. </a:t>
            </a:r>
            <a:r>
              <a:rPr kumimoji="1" lang="ko-KR" altLang="en-US" sz="11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kumimoji="1" lang="ko-KR" altLang="en-US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kumimoji="1" lang="en-US" altLang="ko-KR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(LSTM) 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기술을  사용하여  자기장  </a:t>
            </a:r>
            <a:r>
              <a:rPr kumimoji="1" lang="ko-KR" altLang="en-US" sz="11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맵을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기계학습</a:t>
            </a:r>
            <a:endParaRPr kumimoji="1" lang="en-US" altLang="ko-KR" sz="11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 검증  및 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</a:t>
            </a:r>
            <a:endParaRPr kumimoji="1" lang="en-US" altLang="ko-KR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200"/>
              </a:spcBef>
            </a:pPr>
            <a:r>
              <a:rPr kumimoji="1" lang="en-US" altLang="ko-KR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-. </a:t>
            </a:r>
            <a:r>
              <a:rPr kumimoji="1" lang="ko-KR" altLang="en-US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스마트폰으로  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자기장  센서  값  측정</a:t>
            </a:r>
            <a:r>
              <a:rPr kumimoji="1" lang="en-US" altLang="ko-KR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  전송</a:t>
            </a:r>
            <a:r>
              <a:rPr kumimoji="1" lang="en-US" altLang="ko-KR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en-US" altLang="ko-KR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1" lang="en-US" altLang="ko-KR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en-US" altLang="ko-KR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</a:t>
            </a:r>
            <a:r>
              <a:rPr kumimoji="1" lang="ko-KR" altLang="en-US" sz="11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 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  제공</a:t>
            </a:r>
            <a:r>
              <a:rPr kumimoji="1" lang="en-US" altLang="ko-KR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 학습을  통한  성능  최적화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5500"/>
            <a:ext cx="3780972" cy="19104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0855" y="3667778"/>
            <a:ext cx="780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defRPr/>
            </a:pPr>
            <a:r>
              <a:rPr lang="en-US" altLang="ko-KR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실내 </a:t>
            </a:r>
            <a:r>
              <a:rPr lang="ko-KR" altLang="en-US" sz="1400" kern="0" spc="-120" dirty="0" err="1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기술과의 비교</a:t>
            </a:r>
            <a:endParaRPr kumimoji="0" lang="ko-KR" altLang="en-US" sz="1400" b="0" i="0" u="none" strike="noStrike" kern="0" cap="none" spc="-120" normalizeH="0" baseline="0" noProof="0" dirty="0" smtClean="0">
              <a:ln w="3175"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99405"/>
              </p:ext>
            </p:extLst>
          </p:nvPr>
        </p:nvGraphicFramePr>
        <p:xfrm>
          <a:off x="397823" y="4046228"/>
          <a:ext cx="9286503" cy="2368530"/>
        </p:xfrm>
        <a:graphic>
          <a:graphicData uri="http://schemas.openxmlformats.org/drawingml/2006/table">
            <a:tbl>
              <a:tblPr firstRow="1" bandRow="1"/>
              <a:tblGrid>
                <a:gridCol w="1217453">
                  <a:extLst>
                    <a:ext uri="{9D8B030D-6E8A-4147-A177-3AD203B41FA5}">
                      <a16:colId xmlns:a16="http://schemas.microsoft.com/office/drawing/2014/main" val="2752495487"/>
                    </a:ext>
                  </a:extLst>
                </a:gridCol>
                <a:gridCol w="1613810">
                  <a:extLst>
                    <a:ext uri="{9D8B030D-6E8A-4147-A177-3AD203B41FA5}">
                      <a16:colId xmlns:a16="http://schemas.microsoft.com/office/drawing/2014/main" val="3614349891"/>
                    </a:ext>
                  </a:extLst>
                </a:gridCol>
                <a:gridCol w="1613810">
                  <a:extLst>
                    <a:ext uri="{9D8B030D-6E8A-4147-A177-3AD203B41FA5}">
                      <a16:colId xmlns:a16="http://schemas.microsoft.com/office/drawing/2014/main" val="94684030"/>
                    </a:ext>
                  </a:extLst>
                </a:gridCol>
                <a:gridCol w="1613810">
                  <a:extLst>
                    <a:ext uri="{9D8B030D-6E8A-4147-A177-3AD203B41FA5}">
                      <a16:colId xmlns:a16="http://schemas.microsoft.com/office/drawing/2014/main" val="3720109579"/>
                    </a:ext>
                  </a:extLst>
                </a:gridCol>
                <a:gridCol w="1613810">
                  <a:extLst>
                    <a:ext uri="{9D8B030D-6E8A-4147-A177-3AD203B41FA5}">
                      <a16:colId xmlns:a16="http://schemas.microsoft.com/office/drawing/2014/main" val="2744451199"/>
                    </a:ext>
                  </a:extLst>
                </a:gridCol>
                <a:gridCol w="1613810">
                  <a:extLst>
                    <a:ext uri="{9D8B030D-6E8A-4147-A177-3AD203B41FA5}">
                      <a16:colId xmlns:a16="http://schemas.microsoft.com/office/drawing/2014/main" val="3801832198"/>
                    </a:ext>
                  </a:extLst>
                </a:gridCol>
              </a:tblGrid>
              <a:tr h="2176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특성</a:t>
                      </a:r>
                      <a:endParaRPr lang="en-US" altLang="ko-KR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고려대 연구팀 개발기술</a:t>
                      </a:r>
                      <a:endParaRPr lang="en-US" altLang="ko-KR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Bluetooth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Wi-Fi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UWB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Camera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53537"/>
                  </a:ext>
                </a:extLst>
              </a:tr>
              <a:tr h="32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측위</a:t>
                      </a:r>
                      <a:r>
                        <a:rPr lang="en-US" altLang="ko-KR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오차</a:t>
                      </a: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0.5 ~ 1m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 ~ 10m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 ~ 10m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 ~ 2m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 ~ 5m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31868"/>
                  </a:ext>
                </a:extLst>
              </a:tr>
              <a:tr h="32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인프라 구축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필요  없음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kern="1200" spc="-7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비콘</a:t>
                      </a: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 설치  필요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 </a:t>
                      </a: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설치  필요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UWB </a:t>
                      </a:r>
                      <a:r>
                        <a:rPr lang="ko-KR" altLang="en-US" sz="1000" kern="1200" spc="-7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비콘</a:t>
                      </a: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 설치  필요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필요  없음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65612"/>
                  </a:ext>
                </a:extLst>
              </a:tr>
              <a:tr h="324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 </a:t>
                      </a:r>
                      <a:r>
                        <a:rPr lang="ko-KR" altLang="en-US" sz="10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스마트폼</a:t>
                      </a:r>
                      <a:r>
                        <a:rPr lang="en-US" altLang="ko-KR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배터리 소모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낮음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중간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높음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중간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ko-KR" altLang="en-US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매우  높음</a:t>
                      </a:r>
                      <a:endParaRPr lang="en-US" altLang="ko-KR" sz="1000" kern="1200" spc="-7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5395"/>
                  </a:ext>
                </a:extLst>
              </a:tr>
              <a:tr h="909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특징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1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신호  노이즈가  거 의  없음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1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대부분  스마트폰에서</a:t>
                      </a:r>
                      <a:r>
                        <a:rPr lang="en-US" altLang="ko-KR" sz="1000" b="1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1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ko-KR" altLang="en-US" sz="1000" b="1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  가능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1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센서  가격  저렴</a:t>
                      </a:r>
                      <a:endParaRPr lang="en-US" altLang="ko-KR" sz="1000" b="1" kern="120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커버  범위가  좁 음  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약  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10m)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노이즈가  심함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신호의 굴절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반 사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간섭 </a:t>
                      </a:r>
                      <a:r>
                        <a:rPr lang="ko-KR" altLang="en-US" sz="1000" b="0" kern="1200" spc="-70" baseline="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등영향을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받음</a:t>
                      </a:r>
                      <a:endParaRPr lang="en-US" altLang="ko-KR" sz="1000" b="0" kern="120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노이즈가  심함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신호의  굴절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반 사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간섭 등 영향을  받음</a:t>
                      </a:r>
                      <a:endParaRPr lang="en-US" altLang="ko-KR" sz="1000" b="0" kern="120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커버  범위가  좁음 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(10m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이하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일부  스마트폰에서 만 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</a:b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  가능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센서  가격이  비쌈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벽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장애물에 취약</a:t>
                      </a:r>
                      <a:endParaRPr lang="en-US" altLang="ko-KR" sz="1000" b="0" kern="120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카메라 </a:t>
                      </a:r>
                      <a:r>
                        <a:rPr lang="ko-KR" altLang="en-US" sz="1000" b="0" kern="1200" spc="-70" baseline="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어플을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킨 상태로 전방을 봐야만 하는 제한이 있음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야간</a:t>
                      </a:r>
                      <a:r>
                        <a:rPr lang="en-US" altLang="ko-KR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조명에 영향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r>
                        <a:rPr lang="ko-KR" altLang="en-US" sz="1000" b="0" kern="120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유사하고 반복 적인 실내 구조에 취약</a:t>
                      </a:r>
                      <a:endParaRPr lang="en-US" altLang="ko-KR" sz="1000" b="0" kern="120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2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서비스 상세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13715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위치 수집 기술 특징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0855" y="1547912"/>
            <a:ext cx="780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defRPr/>
            </a:pPr>
            <a:r>
              <a:rPr lang="en-US" altLang="ko-KR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신뢰성</a:t>
            </a:r>
            <a:endParaRPr kumimoji="0" lang="ko-KR" altLang="en-US" sz="1400" b="0" i="0" u="none" strike="noStrike" kern="0" cap="none" spc="-120" normalizeH="0" baseline="0" noProof="0" dirty="0" smtClean="0">
              <a:ln w="3175"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9921" y="1882650"/>
            <a:ext cx="9173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나눔스퀘어 Bold" panose="020B0600000101010101" pitchFamily="50" charset="-127"/>
              <a:buChar char="○"/>
            </a:pP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KOLAS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</a:t>
            </a:r>
          </a:p>
        </p:txBody>
      </p:sp>
      <p:sp>
        <p:nvSpPr>
          <p:cNvPr id="14" name="TextBox 58"/>
          <p:cNvSpPr txBox="1"/>
          <p:nvPr/>
        </p:nvSpPr>
        <p:spPr>
          <a:xfrm>
            <a:off x="713145" y="2156913"/>
            <a:ext cx="5818283" cy="1884618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21000"/>
              </a:lnSpc>
              <a:spcBef>
                <a:spcPts val="400"/>
              </a:spcBef>
              <a:buNone/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시험  대상  제품명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자기장  기반  실내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v1.0 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성적서 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202005-VSW-077-K</a:t>
            </a:r>
            <a:b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시험 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ISO/IEC 25023:2016 (8.2 Functional suitability measures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환경 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고려대학교  이공계캠퍼스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하나스퀘어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지하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방식</a:t>
            </a:r>
            <a:endParaRPr lang="en-US" altLang="ko-KR" sz="1100" kern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7938">
              <a:lnSpc>
                <a:spcPct val="121000"/>
              </a:lnSpc>
              <a:spcBef>
                <a:spcPts val="400"/>
              </a:spcBef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자기장  기반  실내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애플리케이션을  통해  각  시험  경로를  보행 하면서  </a:t>
            </a:r>
            <a:r>
              <a:rPr lang="ko-KR" altLang="en-US" sz="11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좌표  정보를  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7938">
              <a:lnSpc>
                <a:spcPct val="121000"/>
              </a:lnSpc>
              <a:spcBef>
                <a:spcPts val="400"/>
              </a:spcBef>
              <a:defRPr/>
            </a:pP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150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걸음  길이의  경로에서  매  걸음  마다  측정하여 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 경로에 서  반복 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lang="en-US" altLang="ko-KR" sz="1100" kern="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21000"/>
              </a:lnSpc>
              <a:spcBef>
                <a:spcPts val="400"/>
              </a:spcBef>
              <a:buNone/>
              <a:defRPr/>
            </a:pP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-.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97502"/>
              </p:ext>
            </p:extLst>
          </p:nvPr>
        </p:nvGraphicFramePr>
        <p:xfrm>
          <a:off x="713146" y="4147874"/>
          <a:ext cx="8471676" cy="1345461"/>
        </p:xfrm>
        <a:graphic>
          <a:graphicData uri="http://schemas.openxmlformats.org/drawingml/2006/table">
            <a:tbl>
              <a:tblPr firstRow="1" bandRow="1"/>
              <a:tblGrid>
                <a:gridCol w="1110630">
                  <a:extLst>
                    <a:ext uri="{9D8B030D-6E8A-4147-A177-3AD203B41FA5}">
                      <a16:colId xmlns:a16="http://schemas.microsoft.com/office/drawing/2014/main" val="2752495487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3614349891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3720702005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94684030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4180472581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3007901356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3720109579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1645188996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2744451199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1761474484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3801832198"/>
                    </a:ext>
                  </a:extLst>
                </a:gridCol>
                <a:gridCol w="669186">
                  <a:extLst>
                    <a:ext uri="{9D8B030D-6E8A-4147-A177-3AD203B41FA5}">
                      <a16:colId xmlns:a16="http://schemas.microsoft.com/office/drawing/2014/main" val="1698117115"/>
                    </a:ext>
                  </a:extLst>
                </a:gridCol>
              </a:tblGrid>
              <a:tr h="3381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시험 검토 번호</a:t>
                      </a:r>
                      <a:endParaRPr lang="en-US" altLang="ko-KR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#1</a:t>
                      </a:r>
                      <a:endParaRPr lang="en-US" altLang="ko-KR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#2</a:t>
                      </a:r>
                      <a:endParaRPr lang="en-US" altLang="ko-KR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#3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#4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#5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#6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#7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#8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#9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#10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평균</a:t>
                      </a:r>
                      <a:endParaRPr lang="ko-KR" altLang="en-US" sz="11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53537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수렴 걸음 수</a:t>
                      </a: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3186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측위</a:t>
                      </a: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오차</a:t>
                      </a:r>
                      <a:r>
                        <a:rPr lang="en-US" altLang="ko-KR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(m)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0.55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1.209</a:t>
                      </a:r>
                      <a:endParaRPr lang="en-US" altLang="ko-KR" sz="1000" b="1" kern="1200" spc="-7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0.84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0.748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0.447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0.678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0.682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1.117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0.501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0.564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1000" b="1" kern="1200" spc="-7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0.734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65612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19" y="1615509"/>
            <a:ext cx="1721510" cy="24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서비스 상세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13715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위치 수집 기술 특징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0855" y="1541974"/>
            <a:ext cx="780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defRPr/>
            </a:pPr>
            <a:r>
              <a:rPr lang="en-US" altLang="ko-KR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적용 현황</a:t>
            </a:r>
            <a:endParaRPr kumimoji="0" lang="ko-KR" altLang="en-US" sz="1400" b="0" i="0" u="none" strike="noStrike" kern="0" cap="none" spc="-120" normalizeH="0" baseline="0" noProof="0" dirty="0" smtClean="0">
              <a:ln w="3175"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9921" y="1841084"/>
            <a:ext cx="9173029" cy="13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어플리케이션 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고대 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하나스퀘어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지하  광장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신축  건물  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 </a:t>
            </a: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미래관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 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출석  시스템 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고대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도서관 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대강당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 내비게이션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고대  안암 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동선  추적 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고대  안암 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장애인 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  안내  서비스 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서울역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(KTX,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 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1, 4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호선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0855" y="3228267"/>
            <a:ext cx="7801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latinLnBrk="0">
              <a:defRPr/>
            </a:pPr>
            <a:r>
              <a:rPr lang="en-US" altLang="ko-KR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400" kern="0" spc="-120" dirty="0" smtClean="0">
                <a:ln w="3175"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언론 발표</a:t>
            </a:r>
            <a:endParaRPr kumimoji="0" lang="ko-KR" altLang="en-US" sz="1400" b="0" i="0" u="none" strike="noStrike" kern="0" cap="none" spc="-120" normalizeH="0" baseline="0" noProof="0" dirty="0" smtClean="0">
              <a:ln w="3175"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921" y="3539253"/>
            <a:ext cx="9173029" cy="814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실내에서 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네비게이션을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?…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고려대 연구진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실내측위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중앙일보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2020.10.20]  </a:t>
            </a: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기사링크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고려대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지구자기장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실내측위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</a:t>
            </a:r>
            <a:r>
              <a:rPr kumimoji="1" lang="ko-KR" altLang="en-US" sz="1200" kern="0" spc="-7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신기술인증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획득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머니투데이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2020.10.12] </a:t>
            </a: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기사링크</a:t>
            </a:r>
            <a:endParaRPr kumimoji="1" lang="en-US" altLang="ko-KR" sz="1200" kern="0" spc="-70" dirty="0" smtClean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1000"/>
              </a:lnSpc>
              <a:spcBef>
                <a:spcPts val="200"/>
              </a:spcBef>
              <a:buFont typeface="나눔스퀘어 Bold" panose="020B0600000101010101" pitchFamily="50" charset="-127"/>
              <a:buChar char="○"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스마트폰만으로 실내 공간 위치 정밀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정보통신신문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2020.10.12] </a:t>
            </a: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기사링크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파일럿 서비스 개발 제안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209" y="1175642"/>
            <a:ext cx="15725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서비스 제안 개요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0827" y="1552169"/>
            <a:ext cx="8964000" cy="864000"/>
            <a:chOff x="460828" y="1552169"/>
            <a:chExt cx="8928000" cy="864000"/>
          </a:xfrm>
        </p:grpSpPr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460828" y="1552169"/>
              <a:ext cx="8928000" cy="864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  <a:extLst/>
          </p:spPr>
          <p:txBody>
            <a:bodyPr wrap="none" lIns="72000" tIns="0" rIns="72000" bIns="0" anchor="ctr">
              <a:noAutofit/>
            </a:bodyPr>
            <a:lstStyle/>
            <a:p>
              <a:pPr algn="ctr" latinLnBrk="0">
                <a:defRPr/>
              </a:pPr>
              <a:endParaRPr lang="ko-KR" altLang="en-US" sz="1000" b="1" kern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003366"/>
                </a:solidFill>
                <a:latin typeface="Arial" panose="020B0604020202020204" pitchFamily="34" charset="0"/>
                <a:ea typeface="나눔스퀘어 Bold" panose="02020603020101020101" pitchFamily="18" charset="-127"/>
              </a:endParaRPr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496828" y="1576319"/>
              <a:ext cx="8856000" cy="808733"/>
            </a:xfrm>
            <a:prstGeom prst="roundRect">
              <a:avLst>
                <a:gd name="adj" fmla="val 0"/>
              </a:avLst>
            </a:prstGeom>
            <a:solidFill>
              <a:srgbClr val="118CC8"/>
            </a:solidFill>
            <a:ln>
              <a:noFill/>
            </a:ln>
            <a:effectLst/>
            <a:extLst/>
          </p:spPr>
          <p:txBody>
            <a:bodyPr wrap="none" lIns="72000" tIns="0" rIns="72000" bIns="0" anchor="ctr">
              <a:noAutofit/>
            </a:bodyPr>
            <a:lstStyle/>
            <a:p>
              <a:pPr algn="ctr"/>
              <a:r>
                <a:rPr kumimoji="1" lang="ko-KR" altLang="en-US" sz="1400" b="1" spc="-7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점포 </a:t>
              </a:r>
              <a:r>
                <a:rPr kumimoji="1" lang="en-US" altLang="ko-KR" sz="1400" b="1" spc="-7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1,2</a:t>
              </a:r>
              <a:r>
                <a:rPr kumimoji="1" lang="ko-KR" altLang="en-US" sz="14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층을 </a:t>
              </a:r>
              <a:r>
                <a:rPr kumimoji="1" lang="ko-KR" altLang="en-US" sz="1400" b="1" spc="-7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대상으로 서비스 기술 실증 및 서비스 도입 판단의 근기 마련</a:t>
              </a:r>
              <a:endParaRPr kumimoji="1" lang="en-US" altLang="ko-KR" sz="14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58221" y="2670030"/>
            <a:ext cx="39119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서비스 제안내용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서비스 개발은 무상으로 제공 됩니다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944012" y="3239826"/>
            <a:ext cx="0" cy="2638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0827" y="3062831"/>
            <a:ext cx="4367319" cy="606644"/>
          </a:xfrm>
          <a:prstGeom prst="rect">
            <a:avLst/>
          </a:prstGeom>
          <a:solidFill>
            <a:srgbClr val="118CC8"/>
          </a:solidFill>
          <a:ln>
            <a:noFill/>
          </a:ln>
          <a:effectLst/>
        </p:spPr>
        <p:txBody>
          <a:bodyPr wrap="none" lIns="72000" tIns="0" rIns="72000" bIns="0" anchor="ctr">
            <a:no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ko-KR" altLang="en-US" sz="140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서비스 </a:t>
            </a:r>
            <a:r>
              <a:rPr lang="en-US" altLang="ko-KR" sz="140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(APP)</a:t>
            </a:r>
            <a:endParaRPr lang="ko-KR" altLang="en-US" sz="140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7444" y="3062831"/>
            <a:ext cx="4367319" cy="606644"/>
          </a:xfrm>
          <a:prstGeom prst="rect">
            <a:avLst/>
          </a:prstGeom>
          <a:solidFill>
            <a:srgbClr val="118CC8"/>
          </a:solidFill>
          <a:ln>
            <a:noFill/>
          </a:ln>
          <a:effectLst/>
        </p:spPr>
        <p:txBody>
          <a:bodyPr wrap="none" lIns="72000" tIns="0" rIns="72000" bIns="0" anchor="ctr">
            <a:noAutofit/>
          </a:bodyPr>
          <a:lstStyle/>
          <a:p>
            <a:pPr lvl="0" algn="ctr">
              <a:spcBef>
                <a:spcPts val="200"/>
              </a:spcBef>
              <a:defRPr/>
            </a:pPr>
            <a:r>
              <a:rPr lang="ko-KR" altLang="en-US" sz="1400" b="1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시스템 </a:t>
            </a:r>
            <a:r>
              <a:rPr lang="en-US" altLang="ko-KR" sz="1400" b="1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(BO)</a:t>
            </a:r>
            <a:endParaRPr lang="ko-KR" altLang="en-US" sz="1400" b="1" spc="-7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0698" y="3728115"/>
            <a:ext cx="8964194" cy="2274861"/>
            <a:chOff x="460698" y="3728116"/>
            <a:chExt cx="8964194" cy="1989736"/>
          </a:xfrm>
        </p:grpSpPr>
        <p:sp>
          <p:nvSpPr>
            <p:cNvPr id="19" name="직사각형 18"/>
            <p:cNvSpPr/>
            <p:nvPr/>
          </p:nvSpPr>
          <p:spPr>
            <a:xfrm>
              <a:off x="5057379" y="3735215"/>
              <a:ext cx="4367448" cy="35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대시보드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고객위치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분포 현황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오퍼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발급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수신 현황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57379" y="4135950"/>
              <a:ext cx="4367448" cy="35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통계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입장객 수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퇴장객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수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위치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DATA(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방문 매장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브랜드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),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오퍼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현황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0827" y="3728116"/>
              <a:ext cx="4367448" cy="356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고객용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위치기반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 </a:t>
              </a:r>
              <a:r>
                <a:rPr kumimoji="1" lang="ko-KR" altLang="en-US" sz="1100" kern="0" spc="-7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앱</a:t>
              </a:r>
              <a:r>
                <a:rPr kumimoji="1" lang="ko-KR" altLang="en-US" sz="1100" kern="0" spc="-7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개발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0827" y="4135950"/>
              <a:ext cx="4367448" cy="356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근접 시 마케팅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0827" y="4543783"/>
              <a:ext cx="4367448" cy="356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진입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퇴장 시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웰컴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굿바이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0827" y="4951618"/>
              <a:ext cx="4367448" cy="356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브랜드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오퍼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98" y="5361201"/>
              <a:ext cx="4367448" cy="356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층행사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안내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7444" y="4543783"/>
              <a:ext cx="4367448" cy="35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오퍼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등록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쿠폰 등록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쿠폰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브랜드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매장 </a:t>
              </a:r>
              <a:r>
                <a:rPr kumimoji="1" lang="ko-KR" altLang="en-US" sz="1100" kern="0" spc="-70" dirty="0" err="1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맵핑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57444" y="4951618"/>
              <a:ext cx="4367448" cy="35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점포 등록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점포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브랜드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시설 등록 관리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57444" y="5361201"/>
              <a:ext cx="4367448" cy="35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21000"/>
                </a:lnSpc>
                <a:spcBef>
                  <a:spcPts val="40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콘텐츠 등록 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행사</a:t>
              </a:r>
              <a:r>
                <a:rPr kumimoji="1" lang="en-US" altLang="ko-KR" sz="1100" kern="0" spc="-70" dirty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kumimoji="1" lang="en-US" altLang="ko-KR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ko-KR" altLang="en-US" sz="1100" kern="0" spc="-70" dirty="0" smtClean="0">
                  <a:ln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이벤트 등록</a:t>
              </a:r>
              <a:endParaRPr kumimoji="1" lang="ko-KR" altLang="en-US" sz="11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9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파일럿 서비스 개발 제안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209" y="1175642"/>
            <a:ext cx="15478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1050" b="1" spc="-7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시나리오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6" y="1465263"/>
            <a:ext cx="8470838" cy="48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42129" y="2089293"/>
            <a:ext cx="6500496" cy="3376787"/>
          </a:xfrm>
        </p:spPr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사업개요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사업배경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플랫폼 서비스 </a:t>
            </a:r>
            <a:r>
              <a:rPr lang="ko-KR" altLang="en-US" dirty="0" smtClean="0"/>
              <a:t>특징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</p:spTree>
    <p:extLst>
      <p:ext uri="{BB962C8B-B14F-4D97-AF65-F5344CB8AC3E}">
        <p14:creationId xmlns:p14="http://schemas.microsoft.com/office/powerpoint/2010/main" val="23202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파일럿 서비스 개발 계획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209" y="1175642"/>
            <a:ext cx="15725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서비스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58"/>
          <p:cNvSpPr txBox="1"/>
          <p:nvPr/>
        </p:nvSpPr>
        <p:spPr>
          <a:xfrm>
            <a:off x="280855" y="1418742"/>
            <a:ext cx="9352095" cy="31579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algn="just">
              <a:lnSpc>
                <a:spcPct val="121000"/>
              </a:lnSpc>
              <a:spcBef>
                <a:spcPts val="300"/>
              </a:spcBef>
              <a:buNone/>
              <a:defRPr/>
            </a:pP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개발기간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2021.12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2022.3</a:t>
            </a:r>
            <a:endParaRPr lang="en-US" altLang="ko-KR" sz="12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2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파일럿 서비스 개발 계획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209" y="1175642"/>
            <a:ext cx="13221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서비스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조직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119964" y="2182171"/>
            <a:ext cx="7679213" cy="3758974"/>
            <a:chOff x="597452" y="2182171"/>
            <a:chExt cx="7679213" cy="3758974"/>
          </a:xfrm>
        </p:grpSpPr>
        <p:sp>
          <p:nvSpPr>
            <p:cNvPr id="39" name="AutoShape 56"/>
            <p:cNvSpPr>
              <a:spLocks noChangeArrowheads="1"/>
            </p:cNvSpPr>
            <p:nvPr/>
          </p:nvSpPr>
          <p:spPr bwMode="auto">
            <a:xfrm>
              <a:off x="3299721" y="2515777"/>
              <a:ext cx="1232822" cy="285728"/>
            </a:xfrm>
            <a:prstGeom prst="roundRect">
              <a:avLst>
                <a:gd name="adj" fmla="val 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9525">
              <a:solidFill>
                <a:sysClr val="windowText" lastClr="000000">
                  <a:lumMod val="85000"/>
                  <a:lumOff val="15000"/>
                </a:sys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 latinLnBrk="0">
                <a:defRPr/>
              </a:pPr>
              <a:r>
                <a:rPr lang="en-US" altLang="ko-KR" sz="900" kern="0" spc="-70" dirty="0" smtClean="0"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TFT </a:t>
              </a:r>
              <a:r>
                <a:rPr lang="ko-KR" altLang="en-US" sz="900" kern="0" spc="-70" dirty="0" smtClean="0"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리더</a:t>
              </a:r>
              <a:endParaRPr lang="ko-KR" altLang="en-US" sz="900" kern="0" spc="-7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AutoShape 56"/>
            <p:cNvSpPr>
              <a:spLocks noChangeArrowheads="1"/>
            </p:cNvSpPr>
            <p:nvPr/>
          </p:nvSpPr>
          <p:spPr bwMode="auto">
            <a:xfrm>
              <a:off x="3299721" y="2801505"/>
              <a:ext cx="1234800" cy="285728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9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조남용 과장</a:t>
              </a:r>
              <a:endParaRPr lang="ko-KR" altLang="en-US" sz="9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AutoShape 56"/>
            <p:cNvSpPr>
              <a:spLocks noChangeArrowheads="1"/>
            </p:cNvSpPr>
            <p:nvPr/>
          </p:nvSpPr>
          <p:spPr bwMode="auto">
            <a:xfrm>
              <a:off x="1371727" y="3997072"/>
              <a:ext cx="1542922" cy="285728"/>
            </a:xfrm>
            <a:prstGeom prst="roundRect">
              <a:avLst>
                <a:gd name="adj" fmla="val 6769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9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</a:t>
              </a:r>
              <a:r>
                <a:rPr lang="en-US" altLang="ko-KR" sz="9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9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개발</a:t>
              </a:r>
            </a:p>
          </p:txBody>
        </p:sp>
        <p:sp>
          <p:nvSpPr>
            <p:cNvPr id="42" name="AutoShape 56"/>
            <p:cNvSpPr>
              <a:spLocks noChangeArrowheads="1"/>
            </p:cNvSpPr>
            <p:nvPr/>
          </p:nvSpPr>
          <p:spPr bwMode="auto">
            <a:xfrm>
              <a:off x="3140655" y="3997072"/>
              <a:ext cx="1542922" cy="285728"/>
            </a:xfrm>
            <a:prstGeom prst="roundRect">
              <a:avLst>
                <a:gd name="adj" fmla="val 6769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900" b="1" spc="-70" dirty="0" err="1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네이티브</a:t>
              </a:r>
              <a:r>
                <a:rPr lang="ko-KR" altLang="en-US" sz="9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개발</a:t>
              </a:r>
              <a:endParaRPr lang="ko-KR" altLang="en-US" sz="9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3" name="꺾인 연결선 42"/>
            <p:cNvCxnSpPr>
              <a:stCxn id="41" idx="0"/>
              <a:endCxn id="67" idx="0"/>
            </p:cNvCxnSpPr>
            <p:nvPr/>
          </p:nvCxnSpPr>
          <p:spPr>
            <a:xfrm rot="5400000" flipH="1" flipV="1">
              <a:off x="3904145" y="2236115"/>
              <a:ext cx="12700" cy="3521914"/>
            </a:xfrm>
            <a:prstGeom prst="bentConnector3">
              <a:avLst>
                <a:gd name="adj1" fmla="val 180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46" name="직사각형 45"/>
            <p:cNvSpPr/>
            <p:nvPr/>
          </p:nvSpPr>
          <p:spPr>
            <a:xfrm>
              <a:off x="1466878" y="4400513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김인섭 주임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66878" y="4805363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오세은</a:t>
              </a: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사원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66878" y="5209981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정원영 사원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35807" y="4400513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김제광 부장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35807" y="4805363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조남용 과장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97452" y="2182172"/>
              <a:ext cx="1534886" cy="1238665"/>
              <a:chOff x="922564" y="2292504"/>
              <a:chExt cx="1534886" cy="1238665"/>
            </a:xfrm>
          </p:grpSpPr>
          <p:sp>
            <p:nvSpPr>
              <p:cNvPr id="53" name="Rectangle 107"/>
              <p:cNvSpPr>
                <a:spLocks noChangeArrowheads="1"/>
              </p:cNvSpPr>
              <p:nvPr/>
            </p:nvSpPr>
            <p:spPr bwMode="auto">
              <a:xfrm>
                <a:off x="922564" y="2292504"/>
                <a:ext cx="1534886" cy="123866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013697" y="2625796"/>
                <a:ext cx="1352620" cy="3265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44000" tIns="72000" rIns="144000" bIns="72000" anchor="ctr">
                <a:no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300"/>
                  </a:spcAft>
                  <a:buClr>
                    <a:prstClr val="black"/>
                  </a:buClr>
                  <a:defRPr/>
                </a:pPr>
                <a:r>
                  <a:rPr lang="ko-KR" altLang="en-US" sz="800" b="1" spc="-7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유경종 차장</a:t>
                </a:r>
                <a:endParaRPr lang="en-US" altLang="ko-KR" sz="8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381589" y="2346171"/>
                <a:ext cx="6168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300"/>
                  </a:spcAft>
                  <a:buClr>
                    <a:prstClr val="black"/>
                  </a:buClr>
                  <a:defRPr/>
                </a:pPr>
                <a:r>
                  <a:rPr lang="ko-KR" altLang="en-US" sz="1000" b="1" spc="-70" dirty="0" smtClean="0">
                    <a:ln w="3175">
                      <a:solidFill>
                        <a:prstClr val="black">
                          <a:lumMod val="50000"/>
                          <a:lumOff val="50000"/>
                          <a:alpha val="2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개발지원</a:t>
                </a:r>
                <a:endParaRPr lang="en-US" altLang="ko-KR" sz="1000" b="1" spc="-70" dirty="0">
                  <a:ln w="3175">
                    <a:solidFill>
                      <a:prstClr val="black">
                        <a:lumMod val="50000"/>
                        <a:lumOff val="50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13697" y="2991755"/>
                <a:ext cx="1352620" cy="3265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44000" tIns="72000" rIns="144000" bIns="72000" anchor="ctr">
                <a:no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300"/>
                  </a:spcAft>
                  <a:buClr>
                    <a:prstClr val="black"/>
                  </a:buClr>
                  <a:defRPr/>
                </a:pPr>
                <a:r>
                  <a:rPr lang="ko-KR" altLang="en-US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고재연 과장</a:t>
                </a:r>
                <a:endParaRPr lang="en-US" altLang="ko-KR" sz="8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1466878" y="5614599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이지은 사원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694794" y="2182171"/>
              <a:ext cx="1534886" cy="1238665"/>
              <a:chOff x="922564" y="2292504"/>
              <a:chExt cx="1534886" cy="1238665"/>
            </a:xfrm>
          </p:grpSpPr>
          <p:sp>
            <p:nvSpPr>
              <p:cNvPr id="60" name="Rectangle 107"/>
              <p:cNvSpPr>
                <a:spLocks noChangeArrowheads="1"/>
              </p:cNvSpPr>
              <p:nvPr/>
            </p:nvSpPr>
            <p:spPr bwMode="auto">
              <a:xfrm>
                <a:off x="922564" y="2292504"/>
                <a:ext cx="1534886" cy="123866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013697" y="2625796"/>
                <a:ext cx="1352620" cy="3265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44000" tIns="72000" rIns="144000" bIns="72000" anchor="ctr">
                <a:no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300"/>
                  </a:spcAft>
                  <a:buClr>
                    <a:prstClr val="black"/>
                  </a:buClr>
                  <a:defRPr/>
                </a:pPr>
                <a:r>
                  <a:rPr lang="ko-KR" altLang="en-US" sz="800" b="1" spc="-70" dirty="0" err="1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채종훈</a:t>
                </a:r>
                <a:r>
                  <a:rPr lang="ko-KR" altLang="en-US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이사 </a:t>
                </a:r>
                <a:r>
                  <a:rPr lang="en-US" altLang="ko-KR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행정</a:t>
                </a:r>
                <a:r>
                  <a:rPr lang="en-US" altLang="ko-KR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사업관리</a:t>
                </a:r>
                <a:r>
                  <a:rPr lang="en-US" altLang="ko-KR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endParaRPr lang="en-US" altLang="ko-KR" sz="8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81589" y="2346171"/>
                <a:ext cx="6168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300"/>
                  </a:spcAft>
                  <a:buClr>
                    <a:prstClr val="black"/>
                  </a:buClr>
                  <a:defRPr/>
                </a:pPr>
                <a:r>
                  <a:rPr lang="ko-KR" altLang="en-US" sz="1000" b="1" spc="-70" dirty="0" smtClean="0">
                    <a:ln w="3175">
                      <a:solidFill>
                        <a:prstClr val="black">
                          <a:lumMod val="50000"/>
                          <a:lumOff val="50000"/>
                          <a:alpha val="2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사업지원</a:t>
                </a:r>
                <a:endParaRPr lang="en-US" altLang="ko-KR" sz="1000" b="1" spc="-70" dirty="0">
                  <a:ln w="3175">
                    <a:solidFill>
                      <a:prstClr val="black">
                        <a:lumMod val="50000"/>
                        <a:lumOff val="50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013697" y="2991755"/>
                <a:ext cx="1352620" cy="3265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44000" tIns="72000" rIns="144000" bIns="72000" anchor="ctr">
                <a:no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300"/>
                  </a:spcAft>
                  <a:buClr>
                    <a:prstClr val="black"/>
                  </a:buClr>
                  <a:defRPr/>
                </a:pPr>
                <a:r>
                  <a:rPr lang="ko-KR" altLang="en-US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유원석 이사 </a:t>
                </a:r>
                <a:r>
                  <a:rPr lang="en-US" altLang="ko-KR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기획</a:t>
                </a:r>
                <a:r>
                  <a:rPr lang="en-US" altLang="ko-KR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800" b="1" spc="-70" dirty="0" err="1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수행관리</a:t>
                </a:r>
                <a:r>
                  <a:rPr lang="en-US" altLang="ko-KR" sz="800" b="1" spc="-70" dirty="0" smtClean="0">
                    <a:ln w="3175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endParaRPr lang="en-US" altLang="ko-KR" sz="800" b="1" spc="-70" dirty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cxnSp>
          <p:nvCxnSpPr>
            <p:cNvPr id="64" name="직선 연결선 63"/>
            <p:cNvCxnSpPr/>
            <p:nvPr/>
          </p:nvCxnSpPr>
          <p:spPr>
            <a:xfrm>
              <a:off x="2132338" y="2801505"/>
              <a:ext cx="1167383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cxnSp>
        <p:cxnSp>
          <p:nvCxnSpPr>
            <p:cNvPr id="66" name="직선 연결선 65"/>
            <p:cNvCxnSpPr/>
            <p:nvPr/>
          </p:nvCxnSpPr>
          <p:spPr>
            <a:xfrm>
              <a:off x="4532543" y="2801505"/>
              <a:ext cx="1167383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67" name="AutoShape 56"/>
            <p:cNvSpPr>
              <a:spLocks noChangeArrowheads="1"/>
            </p:cNvSpPr>
            <p:nvPr/>
          </p:nvSpPr>
          <p:spPr bwMode="auto">
            <a:xfrm>
              <a:off x="4893641" y="3997072"/>
              <a:ext cx="1542922" cy="285728"/>
            </a:xfrm>
            <a:prstGeom prst="roundRect">
              <a:avLst>
                <a:gd name="adj" fmla="val 6769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9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</a:t>
              </a:r>
              <a:endParaRPr lang="ko-KR" altLang="en-US" sz="9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988793" y="4391197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</a:t>
              </a:r>
              <a:r>
                <a:rPr lang="en-US" altLang="ko-KR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LAB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74" name="직선 연결선 73"/>
            <p:cNvCxnSpPr>
              <a:stCxn id="40" idx="2"/>
              <a:endCxn id="42" idx="0"/>
            </p:cNvCxnSpPr>
            <p:nvPr/>
          </p:nvCxnSpPr>
          <p:spPr>
            <a:xfrm flipH="1">
              <a:off x="3912116" y="3087233"/>
              <a:ext cx="5005" cy="90983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83" name="Rectangle 107"/>
            <p:cNvSpPr>
              <a:spLocks noChangeArrowheads="1"/>
            </p:cNvSpPr>
            <p:nvPr/>
          </p:nvSpPr>
          <p:spPr bwMode="auto">
            <a:xfrm>
              <a:off x="6741779" y="3997072"/>
              <a:ext cx="1534886" cy="7969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832912" y="4330364"/>
              <a:ext cx="1352620" cy="32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44000" tIns="72000" rIns="144000" bIns="72000" anchor="ctr">
              <a:no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800" b="1" spc="-70" dirty="0" smtClean="0">
                  <a:ln w="3175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실무 담당자</a:t>
              </a:r>
              <a:endParaRPr lang="en-US" altLang="ko-KR" sz="800" b="1" spc="-70" dirty="0">
                <a:ln w="3175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973181" y="4050739"/>
              <a:ext cx="10720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300"/>
                </a:spcAft>
                <a:buClr>
                  <a:prstClr val="black"/>
                </a:buClr>
                <a:defRPr/>
              </a:pPr>
              <a:r>
                <a:rPr lang="ko-KR" altLang="en-US" sz="1000" b="1" spc="-70" dirty="0" smtClean="0">
                  <a:ln w="3175">
                    <a:solidFill>
                      <a:prstClr val="black">
                        <a:lumMod val="50000"/>
                        <a:lumOff val="50000"/>
                        <a:alpha val="2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고려대학교 연구소</a:t>
              </a:r>
              <a:endParaRPr lang="en-US" altLang="ko-KR" sz="1000" b="1" spc="-70" dirty="0">
                <a:ln w="3175"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87" name="꺾인 연결선 86"/>
            <p:cNvCxnSpPr>
              <a:stCxn id="40" idx="2"/>
              <a:endCxn id="83" idx="0"/>
            </p:cNvCxnSpPr>
            <p:nvPr/>
          </p:nvCxnSpPr>
          <p:spPr>
            <a:xfrm rot="16200000" flipH="1">
              <a:off x="5258252" y="1746101"/>
              <a:ext cx="909839" cy="359210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7649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0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사업개요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176211" y="1021671"/>
            <a:ext cx="8192181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"/>
              </a:spcBef>
            </a:pP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기존 </a:t>
            </a:r>
            <a:r>
              <a:rPr lang="en-US" altLang="ko-KR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LBS </a:t>
            </a: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솔루션</a:t>
            </a:r>
            <a:r>
              <a:rPr lang="en-US" altLang="ko-KR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시스템의 단점을 보완한</a:t>
            </a:r>
          </a:p>
          <a:p>
            <a:pPr>
              <a:spcBef>
                <a:spcPts val="120"/>
              </a:spcBef>
            </a:pPr>
            <a:r>
              <a:rPr lang="ko-KR" altLang="en-US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지자기 </a:t>
            </a:r>
            <a:r>
              <a:rPr lang="ko-KR" altLang="en-US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기반의 오프라인 유통 기업 대상 실시간 마케팅 플랫폼 제공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78226" y="2127168"/>
            <a:ext cx="7963674" cy="3911663"/>
            <a:chOff x="1100686" y="2127168"/>
            <a:chExt cx="7963674" cy="3911663"/>
          </a:xfrm>
        </p:grpSpPr>
        <p:sp>
          <p:nvSpPr>
            <p:cNvPr id="52" name="직사각형 51"/>
            <p:cNvSpPr/>
            <p:nvPr/>
          </p:nvSpPr>
          <p:spPr>
            <a:xfrm>
              <a:off x="1100686" y="2374642"/>
              <a:ext cx="928103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300"/>
                </a:spcBef>
              </a:pPr>
              <a:r>
                <a:rPr lang="en-US" altLang="ko-KR" sz="12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Outdoor</a:t>
              </a:r>
            </a:p>
            <a:p>
              <a:pPr lvl="0" algn="ctr">
                <a:spcBef>
                  <a:spcPts val="300"/>
                </a:spcBef>
              </a:pPr>
              <a:r>
                <a:rPr lang="en-US" altLang="ko-KR" sz="12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Marketing</a:t>
              </a:r>
              <a:endParaRPr lang="en-US" altLang="ko-KR" sz="1200" b="1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094" y="2188953"/>
              <a:ext cx="3232740" cy="3211117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6049483" y="2410938"/>
              <a:ext cx="1488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6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Indoor</a:t>
              </a:r>
            </a:p>
            <a:p>
              <a:pPr lvl="0" algn="ctr"/>
              <a:r>
                <a:rPr lang="en-US" altLang="ko-KR" sz="16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Marketing</a:t>
              </a:r>
              <a:endParaRPr lang="en-US" altLang="ko-KR" sz="1600" b="1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7607" y="3423999"/>
              <a:ext cx="463119" cy="401644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5536525" y="3829675"/>
              <a:ext cx="585284" cy="222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1000"/>
                </a:lnSpc>
                <a:spcBef>
                  <a:spcPts val="300"/>
                </a:spcBef>
              </a:pPr>
              <a:r>
                <a:rPr lang="ko-KR" altLang="en-US" sz="700" b="1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점포內</a:t>
              </a:r>
              <a:r>
                <a:rPr lang="ko-KR" altLang="en-US" sz="7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이동</a:t>
              </a:r>
              <a:endParaRPr lang="en-US" altLang="ko-KR" sz="700" b="1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536525" y="4077181"/>
              <a:ext cx="2453584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각 삼각형 57"/>
            <p:cNvSpPr/>
            <p:nvPr/>
          </p:nvSpPr>
          <p:spPr>
            <a:xfrm>
              <a:off x="7995197" y="3980661"/>
              <a:ext cx="160867" cy="9652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59" name="Picture 4" descr="Earth Magnetic Field Icons - Download Free Vector Icons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751" y="4550795"/>
              <a:ext cx="851254" cy="8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0" name="그룹 59"/>
            <p:cNvGrpSpPr/>
            <p:nvPr/>
          </p:nvGrpSpPr>
          <p:grpSpPr>
            <a:xfrm>
              <a:off x="6231524" y="3409950"/>
              <a:ext cx="469851" cy="653450"/>
              <a:chOff x="6175806" y="3849522"/>
              <a:chExt cx="525734" cy="731170"/>
            </a:xfrm>
          </p:grpSpPr>
          <p:cxnSp>
            <p:nvCxnSpPr>
              <p:cNvPr id="61" name="직선 연결선 60"/>
              <p:cNvCxnSpPr/>
              <p:nvPr/>
            </p:nvCxnSpPr>
            <p:spPr>
              <a:xfrm flipV="1">
                <a:off x="6438673" y="4364692"/>
                <a:ext cx="0" cy="21600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61"/>
              <p:cNvSpPr/>
              <p:nvPr/>
            </p:nvSpPr>
            <p:spPr>
              <a:xfrm>
                <a:off x="6175806" y="3849522"/>
                <a:ext cx="525734" cy="525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6845256" y="3275863"/>
              <a:ext cx="469851" cy="792551"/>
              <a:chOff x="6782610" y="3699487"/>
              <a:chExt cx="525734" cy="886815"/>
            </a:xfrm>
          </p:grpSpPr>
          <p:cxnSp>
            <p:nvCxnSpPr>
              <p:cNvPr id="64" name="직선 연결선 63"/>
              <p:cNvCxnSpPr/>
              <p:nvPr/>
            </p:nvCxnSpPr>
            <p:spPr>
              <a:xfrm flipV="1">
                <a:off x="7045477" y="4226773"/>
                <a:ext cx="0" cy="35952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타원 64"/>
              <p:cNvSpPr/>
              <p:nvPr/>
            </p:nvSpPr>
            <p:spPr>
              <a:xfrm>
                <a:off x="6782610" y="3699487"/>
                <a:ext cx="525734" cy="525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7458987" y="3140131"/>
              <a:ext cx="469851" cy="930813"/>
              <a:chOff x="7380960" y="3547612"/>
              <a:chExt cx="525734" cy="1041521"/>
            </a:xfrm>
          </p:grpSpPr>
          <p:cxnSp>
            <p:nvCxnSpPr>
              <p:cNvPr id="67" name="직선 연결선 66"/>
              <p:cNvCxnSpPr/>
              <p:nvPr/>
            </p:nvCxnSpPr>
            <p:spPr>
              <a:xfrm flipV="1">
                <a:off x="7643827" y="4073346"/>
                <a:ext cx="0" cy="51578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타원 67"/>
              <p:cNvSpPr/>
              <p:nvPr/>
            </p:nvSpPr>
            <p:spPr>
              <a:xfrm>
                <a:off x="7380960" y="3547612"/>
                <a:ext cx="525734" cy="5257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9" name="타원 68"/>
            <p:cNvSpPr/>
            <p:nvPr/>
          </p:nvSpPr>
          <p:spPr>
            <a:xfrm>
              <a:off x="5161368" y="2218684"/>
              <a:ext cx="3181385" cy="3181385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610648" y="4108545"/>
              <a:ext cx="2379461" cy="456343"/>
              <a:chOff x="5610648" y="4363926"/>
              <a:chExt cx="2379461" cy="456343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610648" y="4372200"/>
                <a:ext cx="2379461" cy="44299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70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5802980" y="4363926"/>
                <a:ext cx="1994799" cy="456343"/>
                <a:chOff x="5735773" y="4631202"/>
                <a:chExt cx="2232055" cy="510618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6071949" y="4631202"/>
                  <a:ext cx="1895879" cy="249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7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위치기반 서비스가 탑재된 </a:t>
                  </a:r>
                  <a:r>
                    <a:rPr lang="en-US" altLang="ko-KR" sz="7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APP </a:t>
                  </a:r>
                  <a:r>
                    <a:rPr lang="ko-KR" altLang="en-US" sz="7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설치</a:t>
                  </a:r>
                  <a:endParaRPr lang="en-US" altLang="ko-KR" sz="7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773" y="4701371"/>
                  <a:ext cx="374302" cy="374302"/>
                </a:xfrm>
                <a:prstGeom prst="rect">
                  <a:avLst/>
                </a:prstGeom>
              </p:spPr>
            </p:pic>
            <p:sp>
              <p:nvSpPr>
                <p:cNvPr id="75" name="직사각형 74"/>
                <p:cNvSpPr/>
                <p:nvPr/>
              </p:nvSpPr>
              <p:spPr>
                <a:xfrm>
                  <a:off x="6171667" y="4797436"/>
                  <a:ext cx="1696443" cy="3443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700" kern="0" spc="-70" dirty="0" smtClean="0">
                      <a:ln>
                        <a:solidFill>
                          <a:prstClr val="white">
                            <a:lumMod val="6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지자기 </a:t>
                  </a:r>
                  <a:r>
                    <a:rPr lang="ko-KR" altLang="en-US" sz="700" kern="0" spc="-70" dirty="0" err="1" smtClean="0">
                      <a:ln>
                        <a:solidFill>
                          <a:prstClr val="white">
                            <a:lumMod val="6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측위를</a:t>
                  </a:r>
                  <a:r>
                    <a:rPr lang="ko-KR" altLang="en-US" sz="700" kern="0" spc="-70" dirty="0" smtClean="0">
                      <a:ln>
                        <a:solidFill>
                          <a:prstClr val="white">
                            <a:lumMod val="6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통한 고객 실내 위치 추적 및</a:t>
                  </a:r>
                  <a:r>
                    <a:rPr lang="en-US" altLang="ko-KR" sz="700" kern="0" spc="-70" dirty="0" smtClean="0">
                      <a:ln>
                        <a:solidFill>
                          <a:prstClr val="white">
                            <a:lumMod val="6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/>
                  </a:r>
                  <a:br>
                    <a:rPr lang="en-US" altLang="ko-KR" sz="700" kern="0" spc="-70" dirty="0" smtClean="0">
                      <a:ln>
                        <a:solidFill>
                          <a:prstClr val="white">
                            <a:lumMod val="6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</a:br>
                  <a:r>
                    <a:rPr lang="ko-KR" altLang="en-US" sz="700" kern="0" spc="-70" dirty="0" smtClean="0">
                      <a:ln>
                        <a:solidFill>
                          <a:prstClr val="white">
                            <a:lumMod val="6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고객 위치기준 실시간 마케팅</a:t>
                  </a:r>
                  <a:endParaRPr lang="ko-KR" altLang="en-US" sz="1000" spc="-70" dirty="0"/>
                </a:p>
              </p:txBody>
            </p:sp>
          </p:grpSp>
        </p:grpSp>
        <p:cxnSp>
          <p:nvCxnSpPr>
            <p:cNvPr id="76" name="직선 화살표 연결선 75"/>
            <p:cNvCxnSpPr/>
            <p:nvPr/>
          </p:nvCxnSpPr>
          <p:spPr>
            <a:xfrm flipV="1">
              <a:off x="6336326" y="4580972"/>
              <a:ext cx="0" cy="1286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V="1">
              <a:off x="7234607" y="4580972"/>
              <a:ext cx="0" cy="1286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6635753" y="4580972"/>
              <a:ext cx="0" cy="1286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6935180" y="4580972"/>
              <a:ext cx="0" cy="1286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5325" y="3470679"/>
              <a:ext cx="160867" cy="160867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>
            <a:xfrm>
              <a:off x="6271327" y="3649442"/>
              <a:ext cx="40299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길안내</a:t>
              </a:r>
              <a:endParaRPr lang="ko-KR" altLang="en-US" sz="1600" dirty="0"/>
            </a:p>
          </p:txBody>
        </p:sp>
        <p:pic>
          <p:nvPicPr>
            <p:cNvPr id="82" name="Picture 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923" y="3335497"/>
              <a:ext cx="164535" cy="160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6847361" y="3503683"/>
              <a:ext cx="47577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판촉알림</a:t>
              </a:r>
              <a:endParaRPr lang="ko-KR" altLang="en-US" sz="1600" dirty="0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195" y="3188598"/>
              <a:ext cx="193040" cy="193040"/>
            </a:xfrm>
            <a:prstGeom prst="rect">
              <a:avLst/>
            </a:prstGeom>
          </p:spPr>
        </p:pic>
        <p:sp>
          <p:nvSpPr>
            <p:cNvPr id="85" name="직사각형 84"/>
            <p:cNvSpPr/>
            <p:nvPr/>
          </p:nvSpPr>
          <p:spPr>
            <a:xfrm>
              <a:off x="7472072" y="3370395"/>
              <a:ext cx="47577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쿠폰발급</a:t>
              </a:r>
              <a:endParaRPr lang="ko-KR" altLang="en-US" sz="1600" dirty="0"/>
            </a:p>
          </p:txBody>
        </p:sp>
        <p:cxnSp>
          <p:nvCxnSpPr>
            <p:cNvPr id="86" name="꺾인 연결선 85"/>
            <p:cNvCxnSpPr>
              <a:stCxn id="58" idx="4"/>
            </p:cNvCxnSpPr>
            <p:nvPr/>
          </p:nvCxnSpPr>
          <p:spPr>
            <a:xfrm rot="16200000" flipH="1">
              <a:off x="7294035" y="4939210"/>
              <a:ext cx="1740062" cy="16004"/>
            </a:xfrm>
            <a:prstGeom prst="bentConnector4">
              <a:avLst>
                <a:gd name="adj1" fmla="val 55"/>
                <a:gd name="adj2" fmla="val 5567921"/>
              </a:avLst>
            </a:prstGeom>
            <a:ln w="28575" cap="rnd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475760" y="3809375"/>
              <a:ext cx="119127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/>
            <p:cNvSpPr/>
            <p:nvPr/>
          </p:nvSpPr>
          <p:spPr>
            <a:xfrm rot="5400000">
              <a:off x="3475760" y="3031352"/>
              <a:ext cx="1556049" cy="1556049"/>
            </a:xfrm>
            <a:prstGeom prst="arc">
              <a:avLst>
                <a:gd name="adj1" fmla="val 16584349"/>
                <a:gd name="adj2" fmla="val 16011825"/>
              </a:avLst>
            </a:prstGeom>
            <a:ln w="38100" cap="rnd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원호 88"/>
            <p:cNvSpPr/>
            <p:nvPr/>
          </p:nvSpPr>
          <p:spPr>
            <a:xfrm rot="5400000">
              <a:off x="2631703" y="2609323"/>
              <a:ext cx="2400106" cy="2400106"/>
            </a:xfrm>
            <a:prstGeom prst="arc">
              <a:avLst>
                <a:gd name="adj1" fmla="val 16468581"/>
                <a:gd name="adj2" fmla="val 15996983"/>
              </a:avLst>
            </a:prstGeom>
            <a:ln w="19050" cap="rnd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원호 89"/>
            <p:cNvSpPr/>
            <p:nvPr/>
          </p:nvSpPr>
          <p:spPr>
            <a:xfrm rot="5400000">
              <a:off x="1667391" y="2127168"/>
              <a:ext cx="3364418" cy="3364418"/>
            </a:xfrm>
            <a:prstGeom prst="arc">
              <a:avLst>
                <a:gd name="adj1" fmla="val 16135741"/>
                <a:gd name="adj2" fmla="val 16123368"/>
              </a:avLst>
            </a:prstGeom>
            <a:ln w="9525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71"/>
            <a:stretch/>
          </p:blipFill>
          <p:spPr bwMode="auto">
            <a:xfrm>
              <a:off x="4670295" y="3534575"/>
              <a:ext cx="837233" cy="432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150" y="3312195"/>
              <a:ext cx="360000" cy="360000"/>
            </a:xfrm>
            <a:prstGeom prst="rect">
              <a:avLst/>
            </a:prstGeom>
          </p:spPr>
        </p:pic>
        <p:cxnSp>
          <p:nvCxnSpPr>
            <p:cNvPr id="93" name="직선 연결선 92"/>
            <p:cNvCxnSpPr/>
            <p:nvPr/>
          </p:nvCxnSpPr>
          <p:spPr>
            <a:xfrm>
              <a:off x="2631703" y="3809375"/>
              <a:ext cx="83240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1667391" y="3809375"/>
              <a:ext cx="96431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3854667" y="3776049"/>
              <a:ext cx="928103" cy="353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1000"/>
                </a:lnSpc>
                <a:spcBef>
                  <a:spcPts val="300"/>
                </a:spcBef>
              </a:pPr>
              <a:r>
                <a:rPr lang="en-US" altLang="ko-KR" sz="1000" b="1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Zone </a:t>
              </a:r>
              <a:r>
                <a:rPr lang="en-US" altLang="ko-KR" sz="1400" b="1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1600" b="1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784027" y="3791501"/>
              <a:ext cx="928103" cy="337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1000"/>
                </a:lnSpc>
                <a:spcBef>
                  <a:spcPts val="300"/>
                </a:spcBef>
              </a:pPr>
              <a:r>
                <a:rPr lang="en-US" altLang="ko-KR" sz="1000" b="1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Zone </a:t>
              </a:r>
              <a:r>
                <a:rPr lang="en-US" altLang="ko-KR" sz="1400" b="1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en-US" altLang="ko-KR" sz="1600" b="1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870635" y="3791501"/>
              <a:ext cx="928103" cy="337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1000"/>
                </a:lnSpc>
                <a:spcBef>
                  <a:spcPts val="300"/>
                </a:spcBef>
              </a:pPr>
              <a:r>
                <a:rPr lang="en-US" altLang="ko-KR" sz="1000" b="1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Zone </a:t>
              </a:r>
              <a:r>
                <a:rPr lang="en-US" altLang="ko-KR" sz="1400" b="1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en-US" altLang="ko-KR" sz="1600" b="1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022" y="3312195"/>
              <a:ext cx="360000" cy="360000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014" y="3312195"/>
              <a:ext cx="360000" cy="360000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1956775" y="4121896"/>
              <a:ext cx="2533684" cy="442992"/>
            </a:xfrm>
            <a:prstGeom prst="rect">
              <a:avLst/>
            </a:prstGeom>
            <a:solidFill>
              <a:schemeClr val="bg1">
                <a:lumMod val="75000"/>
                <a:alpha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pc="-70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156508" y="4160212"/>
              <a:ext cx="2140954" cy="371916"/>
              <a:chOff x="5683637" y="4683338"/>
              <a:chExt cx="2395597" cy="41615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071949" y="4683338"/>
                <a:ext cx="1895879" cy="24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7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위치기반 서비스가 탑재된 </a:t>
                </a:r>
                <a:r>
                  <a:rPr lang="en-US" altLang="ko-KR" sz="7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APP </a:t>
                </a:r>
                <a:r>
                  <a:rPr lang="ko-KR" altLang="en-US" sz="7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설치</a:t>
                </a:r>
                <a:endParaRPr lang="en-US" altLang="ko-KR" sz="7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3637" y="4701371"/>
                <a:ext cx="374302" cy="374302"/>
              </a:xfrm>
              <a:prstGeom prst="rect">
                <a:avLst/>
              </a:prstGeom>
            </p:spPr>
          </p:pic>
          <p:sp>
            <p:nvSpPr>
              <p:cNvPr id="135" name="직사각형 134"/>
              <p:cNvSpPr/>
              <p:nvPr/>
            </p:nvSpPr>
            <p:spPr>
              <a:xfrm>
                <a:off x="5960559" y="4875640"/>
                <a:ext cx="2118675" cy="223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700" kern="0" spc="-70" dirty="0" smtClean="0">
                    <a:ln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점포기준 특정 영역에 고객 진입 파악 및 실시간 마케팅</a:t>
                </a:r>
                <a:endParaRPr lang="ko-KR" altLang="en-US" sz="1000" spc="-70" dirty="0"/>
              </a:p>
            </p:txBody>
          </p:sp>
        </p:grpSp>
        <p:sp>
          <p:nvSpPr>
            <p:cNvPr id="136" name="오른쪽 화살표 135"/>
            <p:cNvSpPr/>
            <p:nvPr/>
          </p:nvSpPr>
          <p:spPr>
            <a:xfrm rot="16200000">
              <a:off x="3176017" y="5238290"/>
              <a:ext cx="347165" cy="399467"/>
            </a:xfrm>
            <a:prstGeom prst="rightArrow">
              <a:avLst>
                <a:gd name="adj1" fmla="val 63514"/>
                <a:gd name="adj2" fmla="val 48659"/>
              </a:avLst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ysClr val="window" lastClr="FFFFFF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Calibri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37" name="오른쪽 화살표 136"/>
            <p:cNvSpPr/>
            <p:nvPr/>
          </p:nvSpPr>
          <p:spPr>
            <a:xfrm rot="16200000">
              <a:off x="6620274" y="5238290"/>
              <a:ext cx="347165" cy="399467"/>
            </a:xfrm>
            <a:prstGeom prst="rightArrow">
              <a:avLst>
                <a:gd name="adj1" fmla="val 63514"/>
                <a:gd name="adj2" fmla="val 48659"/>
              </a:avLst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50000">
                  <a:srgbClr val="E7E6E6">
                    <a:lumMod val="90000"/>
                  </a:srgbClr>
                </a:gs>
                <a:gs pos="100000">
                  <a:sysClr val="window" lastClr="FFFFFF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Calibri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716604" y="5595656"/>
              <a:ext cx="6656230" cy="44317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spc="-70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635" y="5713234"/>
              <a:ext cx="216000" cy="216000"/>
            </a:xfrm>
            <a:prstGeom prst="rect">
              <a:avLst/>
            </a:prstGeom>
          </p:spPr>
        </p:pic>
        <p:sp>
          <p:nvSpPr>
            <p:cNvPr id="140" name="직사각형 139"/>
            <p:cNvSpPr/>
            <p:nvPr/>
          </p:nvSpPr>
          <p:spPr>
            <a:xfrm>
              <a:off x="2128344" y="5621238"/>
              <a:ext cx="10236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en-US" altLang="ko-KR" sz="9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Real Time</a:t>
              </a:r>
              <a:br>
                <a:rPr lang="en-US" altLang="ko-KR" sz="9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9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Marketing System</a:t>
              </a:r>
              <a:endParaRPr lang="en-US" altLang="ko-KR" sz="900" b="1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8359039" y="4870570"/>
              <a:ext cx="70532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위치정보</a:t>
              </a:r>
              <a:r>
                <a:rPr lang="en-US" altLang="ko-KR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</a:t>
              </a:r>
              <a:endParaRPr lang="ko-KR" altLang="en-US" sz="2000" dirty="0"/>
            </a:p>
          </p:txBody>
        </p:sp>
        <p:sp>
          <p:nvSpPr>
            <p:cNvPr id="142" name="AutoShape 84"/>
            <p:cNvSpPr>
              <a:spLocks noChangeArrowheads="1"/>
            </p:cNvSpPr>
            <p:nvPr/>
          </p:nvSpPr>
          <p:spPr bwMode="auto">
            <a:xfrm>
              <a:off x="3107355" y="5655243"/>
              <a:ext cx="1152000" cy="32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  <a:ex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ko-KR" altLang="en-US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위치 </a:t>
              </a:r>
              <a:r>
                <a:rPr lang="ko-KR" altLang="en-US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</a:t>
              </a:r>
              <a:r>
                <a:rPr lang="ko-KR" altLang="en-US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니터링</a:t>
              </a:r>
              <a:endPara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3" name="AutoShape 84"/>
            <p:cNvSpPr>
              <a:spLocks noChangeArrowheads="1"/>
            </p:cNvSpPr>
            <p:nvPr/>
          </p:nvSpPr>
          <p:spPr bwMode="auto">
            <a:xfrm>
              <a:off x="4408777" y="5655243"/>
              <a:ext cx="1152000" cy="32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  <a:ex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ko-KR" altLang="en-US" sz="800" b="1" kern="0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켐페인</a:t>
              </a:r>
              <a:r>
                <a:rPr lang="en-US" altLang="ko-KR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800" b="1" kern="0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오퍼</a:t>
              </a:r>
              <a:r>
                <a:rPr lang="ko-KR" altLang="en-US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등록</a:t>
              </a:r>
              <a:r>
                <a:rPr lang="en-US" altLang="ko-KR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</a:t>
              </a:r>
              <a:endPara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4" name="AutoShape 84"/>
            <p:cNvSpPr>
              <a:spLocks noChangeArrowheads="1"/>
            </p:cNvSpPr>
            <p:nvPr/>
          </p:nvSpPr>
          <p:spPr bwMode="auto">
            <a:xfrm>
              <a:off x="5710199" y="5655243"/>
              <a:ext cx="1152000" cy="32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  <a:ex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ko-KR" altLang="en-US" sz="800" b="1" kern="0" spc="-7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콘텐츠 관리</a:t>
              </a:r>
              <a:endPara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5" name="AutoShape 84"/>
            <p:cNvSpPr>
              <a:spLocks noChangeArrowheads="1"/>
            </p:cNvSpPr>
            <p:nvPr/>
          </p:nvSpPr>
          <p:spPr bwMode="auto">
            <a:xfrm>
              <a:off x="7011621" y="5655243"/>
              <a:ext cx="1152000" cy="32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  <a:extLst/>
          </p:spPr>
          <p:txBody>
            <a:bodyPr rtlCol="0" anchor="ctr"/>
            <a:lstStyle/>
            <a:p>
              <a:pPr lvl="0" algn="ctr" defTabSz="914400">
                <a:defRPr/>
              </a:pPr>
              <a:endPara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003" y="5704249"/>
              <a:ext cx="216000" cy="216000"/>
            </a:xfrm>
            <a:prstGeom prst="rect">
              <a:avLst/>
            </a:prstGeom>
          </p:spPr>
        </p:pic>
        <p:sp>
          <p:nvSpPr>
            <p:cNvPr id="147" name="직사각형 146"/>
            <p:cNvSpPr/>
            <p:nvPr/>
          </p:nvSpPr>
          <p:spPr>
            <a:xfrm>
              <a:off x="7059347" y="5648275"/>
              <a:ext cx="8742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altLang="ko-KR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A.I </a:t>
              </a:r>
              <a:r>
                <a:rPr lang="ko-KR" altLang="en-US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기반 분석 및</a:t>
              </a:r>
              <a:r>
                <a:rPr lang="en-US" altLang="ko-KR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시나리오 </a:t>
              </a:r>
              <a:r>
                <a:rPr lang="ko-KR" altLang="en-US" sz="800" b="1" kern="0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</a:t>
              </a:r>
              <a:r>
                <a:rPr lang="ko-KR" altLang="en-US" sz="800" b="1" kern="0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</a:t>
              </a: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</p:spTree>
    <p:extLst>
      <p:ext uri="{BB962C8B-B14F-4D97-AF65-F5344CB8AC3E}">
        <p14:creationId xmlns:p14="http://schemas.microsoft.com/office/powerpoint/2010/main" val="41399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사업배경</a:t>
            </a:r>
            <a:endParaRPr lang="ko-KR" altLang="en-US" sz="1200" dirty="0"/>
          </a:p>
        </p:txBody>
      </p:sp>
      <p:sp>
        <p:nvSpPr>
          <p:cNvPr id="173" name="Rectangle 69"/>
          <p:cNvSpPr>
            <a:spLocks noChangeArrowheads="1"/>
          </p:cNvSpPr>
          <p:nvPr/>
        </p:nvSpPr>
        <p:spPr bwMode="auto">
          <a:xfrm>
            <a:off x="460828" y="2003457"/>
            <a:ext cx="8987972" cy="19764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  <a:extLst/>
        </p:spPr>
        <p:txBody>
          <a:bodyPr wrap="none" lIns="72000" tIns="0" rIns="72000" bIns="0" anchor="ctr">
            <a:noAutofit/>
          </a:bodyPr>
          <a:lstStyle/>
          <a:p>
            <a:pPr algn="ctr" latinLnBrk="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Arial" panose="020B0604020202020204" pitchFamily="34" charset="0"/>
              <a:ea typeface="나눔스퀘어 Bold" panose="02020603020101020101" pitchFamily="18" charset="-127"/>
            </a:endParaRPr>
          </a:p>
        </p:txBody>
      </p:sp>
      <p:sp>
        <p:nvSpPr>
          <p:cNvPr id="174" name="AutoShape 71"/>
          <p:cNvSpPr>
            <a:spLocks noChangeArrowheads="1"/>
          </p:cNvSpPr>
          <p:nvPr/>
        </p:nvSpPr>
        <p:spPr bwMode="auto">
          <a:xfrm>
            <a:off x="491163" y="2054531"/>
            <a:ext cx="8910000" cy="1857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7D0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72000" tIns="0" rIns="72000" bIns="0" anchor="ctr">
            <a:noAutofit/>
          </a:bodyPr>
          <a:lstStyle/>
          <a:p>
            <a:pPr algn="ctr" latinLnBrk="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Arial" panose="020B0604020202020204" pitchFamily="34" charset="0"/>
              <a:ea typeface="나눔스퀘어 Bold" panose="02020603020101020101" pitchFamily="18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487688" y="2041118"/>
            <a:ext cx="2160000" cy="1872000"/>
            <a:chOff x="517935" y="2393456"/>
            <a:chExt cx="2160000" cy="1872000"/>
          </a:xfrm>
        </p:grpSpPr>
        <p:sp>
          <p:nvSpPr>
            <p:cNvPr id="176" name="직사각형 175"/>
            <p:cNvSpPr/>
            <p:nvPr/>
          </p:nvSpPr>
          <p:spPr>
            <a:xfrm>
              <a:off x="517935" y="2393456"/>
              <a:ext cx="2160000" cy="1872000"/>
            </a:xfrm>
            <a:prstGeom prst="rect">
              <a:avLst/>
            </a:prstGeom>
            <a:solidFill>
              <a:srgbClr val="118CC8"/>
            </a:solidFill>
            <a:ln>
              <a:noFill/>
            </a:ln>
            <a:effectLst/>
          </p:spPr>
          <p:txBody>
            <a:bodyPr wrap="none" lIns="72000" tIns="0" rIns="72000" bIns="0" anchor="ctr">
              <a:noAutofit/>
            </a:bodyPr>
            <a:lstStyle/>
            <a:p>
              <a:pPr>
                <a:defRPr/>
              </a:pPr>
              <a:endParaRPr kumimoji="1" lang="ko-KR" altLang="en-US" sz="11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  <p:pic>
          <p:nvPicPr>
            <p:cNvPr id="177" name="Picture 2" descr="C:\Users\woo\Desktop\1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535188" y="2445324"/>
              <a:ext cx="227458" cy="290767"/>
            </a:xfrm>
            <a:prstGeom prst="rect">
              <a:avLst/>
            </a:prstGeom>
            <a:noFill/>
          </p:spPr>
        </p:pic>
        <p:sp>
          <p:nvSpPr>
            <p:cNvPr id="178" name="직사각형 177"/>
            <p:cNvSpPr/>
            <p:nvPr/>
          </p:nvSpPr>
          <p:spPr>
            <a:xfrm>
              <a:off x="642063" y="3082451"/>
              <a:ext cx="187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8">
                <a:buClr>
                  <a:srgbClr val="333333"/>
                </a:buClr>
                <a:defRPr/>
              </a:pPr>
              <a: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문자</a:t>
              </a:r>
              <a:r>
                <a:rPr kumimoji="1" lang="en-US" altLang="ko-KR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APP Push </a:t>
              </a:r>
              <a: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 등을 </a:t>
              </a:r>
              <a:b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통한 집객 마케팅의 </a:t>
              </a:r>
              <a:r>
                <a:rPr kumimoji="1" lang="ko-KR" altLang="en-US" sz="1200" b="1" spc="-7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대안 필요</a:t>
              </a:r>
              <a:endParaRPr kumimoji="1" lang="ko-KR" altLang="en-US" sz="12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9" name="TextBox 58"/>
          <p:cNvSpPr txBox="1"/>
          <p:nvPr/>
        </p:nvSpPr>
        <p:spPr>
          <a:xfrm>
            <a:off x="2691739" y="2122016"/>
            <a:ext cx="6769761" cy="173464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</a:t>
            </a:r>
            <a:r>
              <a:rPr lang="ko-KR" altLang="en-US" sz="12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응답율의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저하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-.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디바이스 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알림 허용 고객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40%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허용 고객 중 실제 응답 고객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20%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 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APP Push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수신 시점과 고객 내점 시점의 차이 발생 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-.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수신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시점과 오프라인 점포 방문 시점의 </a:t>
            </a: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GAP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내점 고객 대상 실시간 마케팅 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불가</a:t>
            </a:r>
            <a: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-.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스케줄러에 의한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발송으로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인해 내점 고객 대상의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Real Time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 한계 발생 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낮은 구매 </a:t>
            </a:r>
            <a:r>
              <a:rPr lang="ko-KR" altLang="en-US" sz="12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전환율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 성과 지표화의 </a:t>
            </a:r>
            <a:r>
              <a:rPr lang="ko-KR" altLang="en-US" sz="12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어려움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1" name="Rectangle 69"/>
          <p:cNvSpPr>
            <a:spLocks noChangeArrowheads="1"/>
          </p:cNvSpPr>
          <p:nvPr/>
        </p:nvSpPr>
        <p:spPr bwMode="auto">
          <a:xfrm>
            <a:off x="453977" y="4071857"/>
            <a:ext cx="8987972" cy="19765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/>
          <a:extLst/>
        </p:spPr>
        <p:txBody>
          <a:bodyPr wrap="none" lIns="72000" tIns="0" rIns="72000" bIns="0" anchor="ctr">
            <a:noAutofit/>
          </a:bodyPr>
          <a:lstStyle/>
          <a:p>
            <a:pPr algn="ctr" latinLnBrk="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Arial" panose="020B0604020202020204" pitchFamily="34" charset="0"/>
              <a:ea typeface="나눔스퀘어 Bold" panose="02020603020101020101" pitchFamily="18" charset="-127"/>
            </a:endParaRPr>
          </a:p>
        </p:txBody>
      </p:sp>
      <p:sp>
        <p:nvSpPr>
          <p:cNvPr id="182" name="AutoShape 71"/>
          <p:cNvSpPr>
            <a:spLocks noChangeArrowheads="1"/>
          </p:cNvSpPr>
          <p:nvPr/>
        </p:nvSpPr>
        <p:spPr bwMode="auto">
          <a:xfrm>
            <a:off x="484312" y="4122933"/>
            <a:ext cx="8910000" cy="18587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7D0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72000" tIns="0" rIns="72000" bIns="0" anchor="ctr">
            <a:noAutofit/>
          </a:bodyPr>
          <a:lstStyle/>
          <a:p>
            <a:pPr algn="ctr" latinLnBrk="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Arial" panose="020B0604020202020204" pitchFamily="34" charset="0"/>
              <a:ea typeface="나눔스퀘어 Bold" panose="02020603020101020101" pitchFamily="18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480837" y="4109517"/>
            <a:ext cx="2160000" cy="1872183"/>
            <a:chOff x="517935" y="2393455"/>
            <a:chExt cx="2160000" cy="1872183"/>
          </a:xfrm>
        </p:grpSpPr>
        <p:sp>
          <p:nvSpPr>
            <p:cNvPr id="185" name="직사각형 184"/>
            <p:cNvSpPr/>
            <p:nvPr/>
          </p:nvSpPr>
          <p:spPr>
            <a:xfrm>
              <a:off x="517935" y="2393455"/>
              <a:ext cx="2160000" cy="1872183"/>
            </a:xfrm>
            <a:prstGeom prst="rect">
              <a:avLst/>
            </a:prstGeom>
            <a:solidFill>
              <a:srgbClr val="118CC8"/>
            </a:solidFill>
            <a:ln>
              <a:noFill/>
            </a:ln>
            <a:effectLst/>
          </p:spPr>
          <p:txBody>
            <a:bodyPr wrap="none" lIns="72000" tIns="0" rIns="72000" bIns="0" anchor="ctr">
              <a:noAutofit/>
            </a:bodyPr>
            <a:lstStyle/>
            <a:p>
              <a:pPr>
                <a:defRPr/>
              </a:pPr>
              <a:endParaRPr kumimoji="1" lang="ko-KR" altLang="en-US" sz="11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42063" y="3086764"/>
              <a:ext cx="187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8">
                <a:buClr>
                  <a:srgbClr val="333333"/>
                </a:buClr>
                <a:defRPr/>
              </a:pPr>
              <a:r>
                <a:rPr kumimoji="1" lang="en-US" altLang="ko-KR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BLE Beacon</a:t>
              </a:r>
              <a: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사용한 </a:t>
              </a:r>
              <a:b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1" lang="ko-KR" altLang="en-US" sz="1200" b="1" spc="-7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위치기반 마케팅의 </a:t>
              </a:r>
              <a:r>
                <a:rPr kumimoji="1" lang="ko-KR" altLang="en-US" sz="1200" b="1" spc="-7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대안 필요</a:t>
              </a:r>
              <a:endParaRPr kumimoji="1" lang="ko-KR" altLang="en-US" sz="12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89" name="TextBox 58"/>
          <p:cNvSpPr txBox="1"/>
          <p:nvPr/>
        </p:nvSpPr>
        <p:spPr>
          <a:xfrm>
            <a:off x="2684888" y="4148850"/>
            <a:ext cx="6769761" cy="202068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>
            <a:defPPr>
              <a:defRPr lang="ko-KR"/>
            </a:defPPr>
            <a:lvl1pPr marL="171450" indent="-1714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000" spc="-70">
                <a:latin typeface="+mn-ea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투자비용 발생 </a:t>
            </a:r>
            <a:b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-.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확보를 위해  층내 다수의 기기  설치 필요</a:t>
            </a:r>
            <a:b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-.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백화점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점포 대상 전개 시  약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1,200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설치 소요 → 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\30,000 x 1,200 = \3,600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가량의 투자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전송 거리의 </a:t>
            </a:r>
            <a:r>
              <a:rPr lang="ko-KR" altLang="en-US" sz="12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부정확성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주변환경 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벽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인체 등 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제약 존재 </a:t>
            </a:r>
            <a:b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-.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영역 초과 서비스 제공</a:t>
            </a:r>
            <a:r>
              <a:rPr lang="en-US" altLang="ko-KR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간섭으로 인한 수신불량 </a:t>
            </a:r>
            <a:r>
              <a:rPr lang="ko-KR" altLang="en-US" sz="1100" kern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1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 적용을 위한 별도 시스템 도입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필요 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관제용 시스템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</a:t>
            </a:r>
            <a:r>
              <a:rPr lang="ko-KR" altLang="en-US" sz="1200" kern="0" dirty="0" err="1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기간계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 등 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시설 및 장비 운영 관리상의 비효율성 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 대비 효과 </a:t>
            </a:r>
            <a:r>
              <a:rPr lang="en-US" altLang="ko-KR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kern="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</a:p>
          <a:p>
            <a:pPr>
              <a:lnSpc>
                <a:spcPct val="121000"/>
              </a:lnSpc>
              <a:spcBef>
                <a:spcPts val="300"/>
              </a:spcBef>
              <a:buFont typeface="나눔스퀘어" panose="020B0600000101010101" pitchFamily="50" charset="-127"/>
              <a:buChar char="○"/>
              <a:defRPr/>
            </a:pPr>
            <a:endParaRPr lang="ko-KR" altLang="en-US" sz="1200" kern="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0" name="Picture 5" descr="C:\Users\woo\Desktop\Untitled-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549692" y="4211706"/>
            <a:ext cx="227458" cy="295108"/>
          </a:xfrm>
          <a:prstGeom prst="rect">
            <a:avLst/>
          </a:prstGeom>
          <a:noFill/>
        </p:spPr>
      </p:pic>
      <p:sp>
        <p:nvSpPr>
          <p:cNvPr id="191" name="직사각형 19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6211" y="1021671"/>
            <a:ext cx="8192181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"/>
              </a:spcBef>
            </a:pP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오프라인 유통업 </a:t>
            </a:r>
            <a:r>
              <a:rPr lang="en-US" altLang="ko-KR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백화점</a:t>
            </a:r>
            <a:r>
              <a:rPr lang="en-US" altLang="ko-KR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spc="-70" dirty="0" err="1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마트</a:t>
            </a: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대형 복합 쇼핑몰 등</a:t>
            </a:r>
            <a:r>
              <a:rPr lang="en-US" altLang="ko-KR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고객 판촉 활동에 있어서 </a:t>
            </a:r>
          </a:p>
          <a:p>
            <a:pPr>
              <a:spcBef>
                <a:spcPts val="120"/>
              </a:spcBef>
            </a:pPr>
            <a:r>
              <a:rPr lang="ko-KR" altLang="en-US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방식의 한계점 인식 및 새로운 서비스 도입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349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플랫폼 서비스 특징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6211" y="1021671"/>
            <a:ext cx="8192181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"/>
              </a:spcBef>
            </a:pPr>
            <a:r>
              <a:rPr lang="ko-KR" altLang="en-US" sz="100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기존 위치기반 마케팅 서비스의 한계점을 보완할 수 </a:t>
            </a:r>
            <a:r>
              <a:rPr lang="ko-KR" altLang="en-US" sz="100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있으며</a:t>
            </a:r>
          </a:p>
          <a:p>
            <a:pPr>
              <a:spcBef>
                <a:spcPts val="120"/>
              </a:spcBef>
            </a:pPr>
            <a:r>
              <a:rPr lang="ko-KR" altLang="en-US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기업의 요구사항을 유연하게 수용할 수 있는 기술</a:t>
            </a:r>
            <a:r>
              <a:rPr lang="en-US" altLang="ko-KR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rgbClr val="0060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서비스적 특성 보유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421764" y="2152943"/>
            <a:ext cx="3062829" cy="2134048"/>
            <a:chOff x="3421764" y="2829874"/>
            <a:chExt cx="3062829" cy="3475679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3421764" y="2829874"/>
              <a:ext cx="0" cy="34756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484593" y="2829874"/>
              <a:ext cx="0" cy="34756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440464" y="2136274"/>
            <a:ext cx="2912314" cy="829856"/>
          </a:xfrm>
          <a:prstGeom prst="rect">
            <a:avLst/>
          </a:prstGeom>
          <a:solidFill>
            <a:srgbClr val="118CC8"/>
          </a:solidFill>
          <a:ln>
            <a:noFill/>
          </a:ln>
          <a:effectLst/>
        </p:spPr>
        <p:txBody>
          <a:bodyPr wrap="none" lIns="72000" tIns="0" rIns="72000" bIns="0" anchor="ctr">
            <a:no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ko-KR" altLang="en-US" sz="14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위치를 기반으로 </a:t>
            </a:r>
            <a:r>
              <a:rPr lang="ko-KR" altLang="en-US" sz="140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</a:t>
            </a:r>
            <a:endParaRPr lang="en-US" altLang="ko-KR" sz="140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200"/>
              </a:spcBef>
              <a:defRPr/>
            </a:pPr>
            <a:r>
              <a:rPr lang="ko-KR" altLang="en-US" sz="140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정교한 </a:t>
            </a:r>
            <a:r>
              <a:rPr lang="ko-KR" altLang="en-US" sz="140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활동 지원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7405" y="2136274"/>
            <a:ext cx="2912314" cy="829856"/>
          </a:xfrm>
          <a:prstGeom prst="rect">
            <a:avLst/>
          </a:prstGeom>
          <a:solidFill>
            <a:srgbClr val="118CC8"/>
          </a:solidFill>
          <a:ln>
            <a:noFill/>
          </a:ln>
          <a:effectLst/>
        </p:spPr>
        <p:txBody>
          <a:bodyPr wrap="none" lIns="72000" tIns="0" rIns="72000" bIns="0" anchor="ctr">
            <a:noAutofit/>
          </a:bodyPr>
          <a:lstStyle/>
          <a:p>
            <a:pPr lvl="0" algn="ctr">
              <a:spcBef>
                <a:spcPts val="200"/>
              </a:spcBef>
              <a:defRPr/>
            </a:pPr>
            <a:r>
              <a:rPr lang="ko-KR" altLang="en-US" sz="1400" b="1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설비 </a:t>
            </a:r>
            <a:r>
              <a:rPr lang="ko-KR" altLang="en-US" sz="1400" b="1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 및 유지 관리 비용 감소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8892" y="2136274"/>
            <a:ext cx="2912314" cy="829856"/>
          </a:xfrm>
          <a:prstGeom prst="rect">
            <a:avLst/>
          </a:prstGeom>
          <a:solidFill>
            <a:srgbClr val="118CC8"/>
          </a:solidFill>
          <a:ln>
            <a:noFill/>
          </a:ln>
          <a:effectLst/>
        </p:spPr>
        <p:txBody>
          <a:bodyPr wrap="none" lIns="72000" tIns="0" rIns="72000" bIns="0" anchor="ctr">
            <a:noAutofit/>
          </a:bodyPr>
          <a:lstStyle/>
          <a:p>
            <a:pPr algn="ctr">
              <a:defRPr/>
            </a:pPr>
            <a:r>
              <a:rPr lang="ko-KR" altLang="en-US" sz="1400" b="1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시스템과의 유연한 연계 지원</a:t>
            </a:r>
            <a:endParaRPr lang="en-US" altLang="ko-KR" sz="1400" b="1" spc="-7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421" y="3050955"/>
            <a:ext cx="29124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10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내점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현재 위치 기반의  실시간 마케팅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0421" y="3666493"/>
            <a:ext cx="29124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10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점포내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실시간 고객 동선 및 브랜드</a:t>
            </a:r>
            <a:r>
              <a:rPr kumimoji="1" lang="en-US" altLang="ko-KR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매장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 현황 모니터링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7362" y="3058054"/>
            <a:ext cx="29124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10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별도의 장비 및 시설 투자비 없음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7362" y="3666493"/>
            <a:ext cx="29124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10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 </a:t>
            </a:r>
            <a:r>
              <a:rPr kumimoji="1" lang="ko-KR" altLang="en-US" sz="1200" kern="0" spc="-70" dirty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유지를 위해 발생하는 비용 없음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58849" y="3058054"/>
            <a:ext cx="29124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10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시스템과의 연계를 위한 표준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58849" y="3666493"/>
            <a:ext cx="29124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10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시스템과의 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Integration</a:t>
            </a: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용이한</a:t>
            </a:r>
            <a: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1" lang="en-US" altLang="ko-KR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ko-KR" altLang="en-US" sz="12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구조 지원</a:t>
            </a:r>
            <a:endParaRPr kumimoji="1" lang="ko-KR" altLang="en-US" sz="1200" kern="0" spc="-70" dirty="0">
              <a:ln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209" y="1710062"/>
            <a:ext cx="9836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서비스 특징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4159" y="4403926"/>
            <a:ext cx="12698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서비스 전개 </a:t>
            </a:r>
            <a:r>
              <a:rPr lang="ko-KR" altLang="en-US" sz="1050" b="1" spc="-7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방향 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09532" y="5246860"/>
            <a:ext cx="880507" cy="870246"/>
            <a:chOff x="4362449" y="5229049"/>
            <a:chExt cx="585284" cy="57846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23531" y="5229049"/>
              <a:ext cx="463119" cy="401644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4362449" y="5634725"/>
              <a:ext cx="585284" cy="172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1000"/>
                </a:lnSpc>
                <a:spcBef>
                  <a:spcPts val="300"/>
                </a:spcBef>
              </a:pPr>
              <a:r>
                <a:rPr lang="ko-KR" altLang="en-US" sz="9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내점 고객</a:t>
              </a:r>
              <a:endParaRPr lang="en-US" altLang="ko-KR" sz="900" b="1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2557988" y="6229446"/>
            <a:ext cx="245358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각 삼각형 47"/>
          <p:cNvSpPr/>
          <p:nvPr/>
        </p:nvSpPr>
        <p:spPr>
          <a:xfrm>
            <a:off x="5016660" y="6132926"/>
            <a:ext cx="160867" cy="9652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타원 48"/>
          <p:cNvSpPr/>
          <p:nvPr/>
        </p:nvSpPr>
        <p:spPr>
          <a:xfrm>
            <a:off x="4459517" y="4578391"/>
            <a:ext cx="718010" cy="7180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직사각형 49"/>
          <p:cNvSpPr/>
          <p:nvPr/>
        </p:nvSpPr>
        <p:spPr>
          <a:xfrm>
            <a:off x="4490073" y="474939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b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900" b="1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네비게이션</a:t>
            </a:r>
            <a:endParaRPr lang="ko-KR" altLang="en-US" sz="2000" dirty="0"/>
          </a:p>
        </p:txBody>
      </p:sp>
      <p:sp>
        <p:nvSpPr>
          <p:cNvPr id="3" name="이등변 삼각형 2"/>
          <p:cNvSpPr/>
          <p:nvPr/>
        </p:nvSpPr>
        <p:spPr>
          <a:xfrm>
            <a:off x="4432330" y="5068949"/>
            <a:ext cx="115485" cy="99556"/>
          </a:xfrm>
          <a:prstGeom prst="triangl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443876" y="4553117"/>
            <a:ext cx="718010" cy="7180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직사각형 53"/>
          <p:cNvSpPr/>
          <p:nvPr/>
        </p:nvSpPr>
        <p:spPr>
          <a:xfrm>
            <a:off x="2571253" y="4724121"/>
            <a:ext cx="47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개인화</a:t>
            </a:r>
            <a: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</a:t>
            </a:r>
            <a:endParaRPr lang="ko-KR" altLang="en-US" sz="2000" dirty="0"/>
          </a:p>
        </p:txBody>
      </p:sp>
      <p:sp>
        <p:nvSpPr>
          <p:cNvPr id="55" name="이등변 삼각형 54"/>
          <p:cNvSpPr/>
          <p:nvPr/>
        </p:nvSpPr>
        <p:spPr>
          <a:xfrm flipH="1">
            <a:off x="3082038" y="5044882"/>
            <a:ext cx="115485" cy="99556"/>
          </a:xfrm>
          <a:prstGeom prst="triangl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623038" y="5295310"/>
            <a:ext cx="718010" cy="7180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7" name="직사각형 56"/>
          <p:cNvSpPr/>
          <p:nvPr/>
        </p:nvSpPr>
        <p:spPr>
          <a:xfrm>
            <a:off x="1595249" y="5490066"/>
            <a:ext cx="78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 </a:t>
            </a:r>
            <a:r>
              <a:rPr lang="ko-KR" altLang="en-US" sz="900" b="1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접근시</a:t>
            </a:r>
            <a:endParaRPr lang="en-US" altLang="ko-KR" sz="900" b="1" spc="-70" dirty="0" smtClean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FIT </a:t>
            </a:r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혜택 연동</a:t>
            </a:r>
            <a:endParaRPr lang="ko-KR" altLang="en-US" sz="2000" dirty="0"/>
          </a:p>
        </p:txBody>
      </p:sp>
      <p:sp>
        <p:nvSpPr>
          <p:cNvPr id="58" name="이등변 삼각형 57"/>
          <p:cNvSpPr/>
          <p:nvPr/>
        </p:nvSpPr>
        <p:spPr>
          <a:xfrm rot="5400000">
            <a:off x="2331705" y="5622351"/>
            <a:ext cx="115485" cy="99556"/>
          </a:xfrm>
          <a:prstGeom prst="triangl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119128" y="5320905"/>
            <a:ext cx="718010" cy="7180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직사각형 59"/>
          <p:cNvSpPr/>
          <p:nvPr/>
        </p:nvSpPr>
        <p:spPr>
          <a:xfrm>
            <a:off x="5133015" y="5569921"/>
            <a:ext cx="7021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O2O </a:t>
            </a:r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</a:t>
            </a:r>
            <a:r>
              <a:rPr lang="ko-KR" altLang="en-US" sz="900" b="1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</a:t>
            </a:r>
            <a:endParaRPr lang="ko-KR" altLang="en-US" sz="2000" dirty="0"/>
          </a:p>
        </p:txBody>
      </p:sp>
      <p:sp>
        <p:nvSpPr>
          <p:cNvPr id="61" name="이등변 삼각형 60"/>
          <p:cNvSpPr/>
          <p:nvPr/>
        </p:nvSpPr>
        <p:spPr>
          <a:xfrm rot="1635285">
            <a:off x="5043361" y="5663292"/>
            <a:ext cx="115485" cy="99556"/>
          </a:xfrm>
          <a:prstGeom prst="triangl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35130" y="5651649"/>
            <a:ext cx="11846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매장에서 브랜드 혜택 사용 하여</a:t>
            </a: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 후 주차장에서 픽업</a:t>
            </a: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(FIT </a:t>
            </a:r>
            <a:r>
              <a:rPr kumimoji="1" lang="ko-KR" altLang="en-US" sz="7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페이먼츠</a:t>
            </a: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연동</a:t>
            </a: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700" dirty="0"/>
          </a:p>
        </p:txBody>
      </p:sp>
      <p:sp>
        <p:nvSpPr>
          <p:cNvPr id="63" name="타원 62"/>
          <p:cNvSpPr/>
          <p:nvPr/>
        </p:nvSpPr>
        <p:spPr>
          <a:xfrm>
            <a:off x="5630533" y="4545542"/>
            <a:ext cx="718010" cy="7180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이등변 삼각형 63"/>
          <p:cNvSpPr/>
          <p:nvPr/>
        </p:nvSpPr>
        <p:spPr>
          <a:xfrm rot="900000">
            <a:off x="5574170" y="4960595"/>
            <a:ext cx="115485" cy="99556"/>
          </a:xfrm>
          <a:prstGeom prst="triangl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56742" y="5912083"/>
            <a:ext cx="6617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FIT </a:t>
            </a: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시스템연동</a:t>
            </a:r>
            <a:endParaRPr lang="ko-KR" altLang="en-US" sz="700" dirty="0"/>
          </a:p>
        </p:txBody>
      </p:sp>
      <p:sp>
        <p:nvSpPr>
          <p:cNvPr id="67" name="직사각형 66"/>
          <p:cNvSpPr/>
          <p:nvPr/>
        </p:nvSpPr>
        <p:spPr>
          <a:xfrm>
            <a:off x="5703563" y="4728455"/>
            <a:ext cx="57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고객안전</a:t>
            </a:r>
            <a: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9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1929500" y="4904690"/>
            <a:ext cx="5450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700" kern="0" spc="-7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sCRM</a:t>
            </a: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</a:t>
            </a:r>
            <a:endParaRPr lang="ko-KR" altLang="en-US" sz="700" dirty="0"/>
          </a:p>
        </p:txBody>
      </p:sp>
      <p:sp>
        <p:nvSpPr>
          <p:cNvPr id="69" name="직사각형 68"/>
          <p:cNvSpPr/>
          <p:nvPr/>
        </p:nvSpPr>
        <p:spPr>
          <a:xfrm>
            <a:off x="6311687" y="4956512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700" kern="0" spc="-7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점내</a:t>
            </a: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위급상황 발생시</a:t>
            </a: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</a:t>
            </a:r>
            <a:r>
              <a:rPr kumimoji="1" lang="en-US" altLang="ko-KR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1" lang="ko-KR" altLang="en-US" sz="700" kern="0" spc="-7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 탈출 경로 안내</a:t>
            </a:r>
            <a:endParaRPr lang="ko-KR" altLang="en-US" sz="700" dirty="0"/>
          </a:p>
        </p:txBody>
      </p:sp>
      <p:sp>
        <p:nvSpPr>
          <p:cNvPr id="6" name="오른쪽 중괄호 5"/>
          <p:cNvSpPr/>
          <p:nvPr/>
        </p:nvSpPr>
        <p:spPr>
          <a:xfrm>
            <a:off x="7273636" y="4482936"/>
            <a:ext cx="248596" cy="1852550"/>
          </a:xfrm>
          <a:prstGeom prst="rightBrace">
            <a:avLst>
              <a:gd name="adj1" fmla="val 194805"/>
              <a:gd name="adj2" fmla="val 50000"/>
            </a:avLst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AutoShape 84"/>
          <p:cNvSpPr>
            <a:spLocks noChangeArrowheads="1"/>
          </p:cNvSpPr>
          <p:nvPr/>
        </p:nvSpPr>
        <p:spPr bwMode="auto">
          <a:xfrm>
            <a:off x="7604396" y="4523275"/>
            <a:ext cx="186681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  <a:extLst/>
        </p:spPr>
        <p:txBody>
          <a:bodyPr rtlCol="0" anchor="ctr"/>
          <a:lstStyle/>
          <a:p>
            <a:pPr lvl="0" algn="ctr">
              <a:defRPr/>
            </a:pP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학습기반의 </a:t>
            </a:r>
            <a:r>
              <a:rPr lang="en-US" altLang="ko-KR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 </a:t>
            </a: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활용을 통한 </a:t>
            </a:r>
            <a:r>
              <a:rPr lang="en-US" altLang="ko-KR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</a:t>
            </a: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성과의 </a:t>
            </a:r>
            <a:r>
              <a:rPr lang="ko-KR" altLang="en-US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</a:t>
            </a:r>
            <a:endParaRPr lang="ko-KR" altLang="en-US" sz="800" b="1" kern="0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AutoShape 84"/>
          <p:cNvSpPr>
            <a:spLocks noChangeArrowheads="1"/>
          </p:cNvSpPr>
          <p:nvPr/>
        </p:nvSpPr>
        <p:spPr bwMode="auto">
          <a:xfrm>
            <a:off x="7604396" y="5248627"/>
            <a:ext cx="186681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  <a:extLst/>
        </p:spPr>
        <p:txBody>
          <a:bodyPr rtlCol="0" anchor="ctr"/>
          <a:lstStyle/>
          <a:p>
            <a:pPr lvl="0" algn="ctr">
              <a:defRPr/>
            </a:pPr>
            <a:r>
              <a:rPr lang="en-US" altLang="ko-KR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</a:t>
            </a: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지능형 </a:t>
            </a:r>
            <a:r>
              <a:rPr lang="ko-KR" altLang="en-US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 도입</a:t>
            </a:r>
            <a:r>
              <a:rPr lang="en-US" altLang="ko-KR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800" b="1" kern="0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켐페인</a:t>
            </a:r>
            <a:r>
              <a:rPr lang="ko-KR" altLang="en-US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및 전개 자동화</a:t>
            </a:r>
          </a:p>
        </p:txBody>
      </p:sp>
      <p:sp>
        <p:nvSpPr>
          <p:cNvPr id="78" name="AutoShape 84"/>
          <p:cNvSpPr>
            <a:spLocks noChangeArrowheads="1"/>
          </p:cNvSpPr>
          <p:nvPr/>
        </p:nvSpPr>
        <p:spPr bwMode="auto">
          <a:xfrm>
            <a:off x="7604396" y="5973978"/>
            <a:ext cx="186681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  <a:extLst/>
        </p:spPr>
        <p:txBody>
          <a:bodyPr rtlCol="0" anchor="ctr"/>
          <a:lstStyle/>
          <a:p>
            <a:pPr lvl="0" algn="ctr">
              <a:defRPr/>
            </a:pP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정교한 고객 </a:t>
            </a:r>
            <a:r>
              <a:rPr lang="en-US" altLang="ko-KR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Targeting </a:t>
            </a:r>
            <a:r>
              <a:rPr lang="ko-KR" altLang="en-US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800" b="1" kern="0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KPI, </a:t>
            </a:r>
            <a:endParaRPr lang="en-US" altLang="ko-KR" sz="800" b="1" kern="0" spc="-70" dirty="0" smtClean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800" b="1" kern="0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라이프타임밸류로의</a:t>
            </a:r>
            <a:r>
              <a:rPr lang="ko-KR" altLang="en-US" sz="800" b="1" kern="0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b="1" kern="0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10717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서비스 개념도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20725" y="1719631"/>
            <a:ext cx="8578396" cy="4435628"/>
            <a:chOff x="403225" y="761981"/>
            <a:chExt cx="9490076" cy="5599532"/>
          </a:xfrm>
        </p:grpSpPr>
        <p:grpSp>
          <p:nvGrpSpPr>
            <p:cNvPr id="29" name="그룹 28"/>
            <p:cNvGrpSpPr/>
            <p:nvPr/>
          </p:nvGrpSpPr>
          <p:grpSpPr>
            <a:xfrm>
              <a:off x="403225" y="761981"/>
              <a:ext cx="9490076" cy="5549918"/>
              <a:chOff x="415925" y="761981"/>
              <a:chExt cx="9490076" cy="5549918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07" y="1534782"/>
                <a:ext cx="544022" cy="544022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467113" y="2054268"/>
                <a:ext cx="551237" cy="3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35" name="꺾인 연결선 34"/>
              <p:cNvCxnSpPr>
                <a:stCxn id="33" idx="3"/>
                <a:endCxn id="52" idx="1"/>
              </p:cNvCxnSpPr>
              <p:nvPr/>
            </p:nvCxnSpPr>
            <p:spPr>
              <a:xfrm>
                <a:off x="1002129" y="1806793"/>
                <a:ext cx="1924541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389662" y="1128050"/>
                <a:ext cx="5145150" cy="215106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4723032" y="1562919"/>
                <a:ext cx="826740" cy="877633"/>
                <a:chOff x="4170582" y="1562919"/>
                <a:chExt cx="826740" cy="877633"/>
              </a:xfrm>
            </p:grpSpPr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56864" y="1562919"/>
                  <a:ext cx="654177" cy="567339"/>
                </a:xfrm>
                <a:prstGeom prst="rect">
                  <a:avLst/>
                </a:prstGeom>
              </p:spPr>
            </p:pic>
            <p:sp>
              <p:nvSpPr>
                <p:cNvPr id="150" name="직사각형 149"/>
                <p:cNvSpPr/>
                <p:nvPr/>
              </p:nvSpPr>
              <p:spPr>
                <a:xfrm>
                  <a:off x="4170582" y="2135954"/>
                  <a:ext cx="826740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err="1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점포內</a:t>
                  </a: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이동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cxnSp>
            <p:nvCxnSpPr>
              <p:cNvPr id="38" name="직선 연결선 37"/>
              <p:cNvCxnSpPr/>
              <p:nvPr/>
            </p:nvCxnSpPr>
            <p:spPr>
              <a:xfrm>
                <a:off x="415925" y="1070429"/>
                <a:ext cx="914558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86667" y="767443"/>
                <a:ext cx="0" cy="312510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8601617" y="767443"/>
                <a:ext cx="0" cy="312510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1066076" y="761981"/>
                <a:ext cx="1327027" cy="337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en-US" altLang="ko-KR" sz="1000" b="1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Outdoor</a:t>
                </a:r>
                <a:endParaRPr lang="en-US" altLang="ko-KR" sz="1000" b="1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91100" y="761981"/>
                <a:ext cx="1310987" cy="337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en-US" altLang="ko-KR" sz="1000" b="1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Indoor</a:t>
                </a:r>
                <a:endParaRPr lang="en-US" altLang="ko-KR" sz="1000" b="1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6670" y="1522694"/>
                <a:ext cx="733527" cy="647790"/>
              </a:xfrm>
              <a:prstGeom prst="rect">
                <a:avLst/>
              </a:prstGeom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972684" y="2135954"/>
                <a:ext cx="678321" cy="3045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점포 방문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135" y="2680094"/>
                <a:ext cx="472519" cy="472519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1016555" y="2581959"/>
                <a:ext cx="1748871" cy="69715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7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356407" y="2643165"/>
                <a:ext cx="1428069" cy="680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위치기반 서비스가 탑재된 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APP </a:t>
                </a: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설치 및 로그인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57" name="꺾인 연결선 56"/>
              <p:cNvCxnSpPr>
                <a:stCxn id="54" idx="1"/>
                <a:endCxn id="34" idx="2"/>
              </p:cNvCxnSpPr>
              <p:nvPr/>
            </p:nvCxnSpPr>
            <p:spPr>
              <a:xfrm rot="10800000">
                <a:off x="742731" y="2358867"/>
                <a:ext cx="255403" cy="557487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꺾인 연결선 57"/>
              <p:cNvCxnSpPr>
                <a:stCxn id="52" idx="3"/>
                <a:endCxn id="149" idx="1"/>
              </p:cNvCxnSpPr>
              <p:nvPr/>
            </p:nvCxnSpPr>
            <p:spPr>
              <a:xfrm>
                <a:off x="3660197" y="1846589"/>
                <a:ext cx="1149117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꺾인 연결선 58"/>
              <p:cNvCxnSpPr/>
              <p:nvPr/>
            </p:nvCxnSpPr>
            <p:spPr>
              <a:xfrm rot="5400000">
                <a:off x="3601898" y="3691185"/>
                <a:ext cx="1240933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15925" y="3946979"/>
                <a:ext cx="9145588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/>
              <p:cNvSpPr/>
              <p:nvPr/>
            </p:nvSpPr>
            <p:spPr>
              <a:xfrm>
                <a:off x="3423868" y="3391588"/>
                <a:ext cx="826740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자기장 측정 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8671" y="5376550"/>
                <a:ext cx="409857" cy="409857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626" y="4384304"/>
                <a:ext cx="387764" cy="387764"/>
              </a:xfrm>
              <a:prstGeom prst="rect">
                <a:avLst/>
              </a:prstGeom>
            </p:spPr>
          </p:pic>
          <p:sp>
            <p:nvSpPr>
              <p:cNvPr id="64" name="직사각형 63"/>
              <p:cNvSpPr/>
              <p:nvPr/>
            </p:nvSpPr>
            <p:spPr>
              <a:xfrm>
                <a:off x="3571983" y="4767893"/>
                <a:ext cx="1280861" cy="3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위치관리 서버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65" name="꺾인 연결선 64"/>
              <p:cNvCxnSpPr/>
              <p:nvPr/>
            </p:nvCxnSpPr>
            <p:spPr>
              <a:xfrm rot="5400000">
                <a:off x="4068508" y="5184536"/>
                <a:ext cx="2880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/>
              <p:cNvSpPr/>
              <p:nvPr/>
            </p:nvSpPr>
            <p:spPr>
              <a:xfrm>
                <a:off x="2971029" y="5027656"/>
                <a:ext cx="1251335" cy="3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자기장 보정 알고리즘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41102" y="3391588"/>
                <a:ext cx="1251335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학습된 좌표 기반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/>
                </a:r>
                <a:b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추정 좌표 도출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68" name="꺾인 연결선 67"/>
              <p:cNvCxnSpPr/>
              <p:nvPr/>
            </p:nvCxnSpPr>
            <p:spPr>
              <a:xfrm flipV="1">
                <a:off x="4474728" y="3070718"/>
                <a:ext cx="216000" cy="2510761"/>
              </a:xfrm>
              <a:prstGeom prst="bentConnector2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85" y="4720768"/>
                <a:ext cx="656596" cy="1167282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662" y="5189460"/>
                <a:ext cx="733527" cy="647790"/>
              </a:xfrm>
              <a:prstGeom prst="rect">
                <a:avLst/>
              </a:prstGeom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578662" y="5870211"/>
                <a:ext cx="1251335" cy="3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대상 점포 사전 </a:t>
                </a:r>
                <a:r>
                  <a:rPr lang="ko-KR" altLang="en-US" sz="800" b="1" spc="-70" dirty="0" err="1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측위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74" name="꺾인 연결선 73"/>
              <p:cNvCxnSpPr/>
              <p:nvPr/>
            </p:nvCxnSpPr>
            <p:spPr>
              <a:xfrm>
                <a:off x="1890990" y="5584586"/>
                <a:ext cx="201426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2272452" y="5656435"/>
                <a:ext cx="1251335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err="1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측위</a:t>
                </a: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좌표 기반 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MAP </a:t>
                </a: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구축 및 학습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15926" y="4070734"/>
                <a:ext cx="4537074" cy="224116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7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997395" y="4070734"/>
                <a:ext cx="3124048" cy="224116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70"/>
              </a:p>
            </p:txBody>
          </p:sp>
          <p:cxnSp>
            <p:nvCxnSpPr>
              <p:cNvPr id="80" name="꺾인 연결선 79"/>
              <p:cNvCxnSpPr/>
              <p:nvPr/>
            </p:nvCxnSpPr>
            <p:spPr>
              <a:xfrm rot="5400000">
                <a:off x="4985858" y="3700718"/>
                <a:ext cx="12600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143" y="2395897"/>
                <a:ext cx="472519" cy="472519"/>
              </a:xfrm>
              <a:prstGeom prst="rect">
                <a:avLst/>
              </a:prstGeom>
            </p:spPr>
          </p:pic>
          <p:cxnSp>
            <p:nvCxnSpPr>
              <p:cNvPr id="83" name="직선 연결선 82"/>
              <p:cNvCxnSpPr/>
              <p:nvPr/>
            </p:nvCxnSpPr>
            <p:spPr>
              <a:xfrm>
                <a:off x="4231464" y="3079750"/>
                <a:ext cx="1980000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꺾인 연결선 83"/>
              <p:cNvCxnSpPr/>
              <p:nvPr/>
            </p:nvCxnSpPr>
            <p:spPr>
              <a:xfrm rot="5400000">
                <a:off x="5010402" y="2958183"/>
                <a:ext cx="2520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/>
              <p:cNvSpPr/>
              <p:nvPr/>
            </p:nvSpPr>
            <p:spPr>
              <a:xfrm>
                <a:off x="5587252" y="3391588"/>
                <a:ext cx="1251335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</a:t>
                </a:r>
                <a:r>
                  <a: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/>
                </a:r>
                <a:br>
                  <a: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좌표전송</a:t>
                </a:r>
                <a:endParaRPr lang="en-US" altLang="ko-KR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976" y="4384304"/>
                <a:ext cx="387764" cy="387764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4981683" y="4767893"/>
                <a:ext cx="1280861" cy="3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위치기반 서비스 서버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675045" y="5211763"/>
                <a:ext cx="3135062" cy="806463"/>
                <a:chOff x="4979845" y="5211763"/>
                <a:chExt cx="3135062" cy="806463"/>
              </a:xfrm>
            </p:grpSpPr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4444" y="5370200"/>
                  <a:ext cx="329896" cy="329896"/>
                </a:xfrm>
                <a:prstGeom prst="rect">
                  <a:avLst/>
                </a:prstGeom>
              </p:spPr>
            </p:pic>
            <p:sp>
              <p:nvSpPr>
                <p:cNvPr id="137" name="직사각형 136"/>
                <p:cNvSpPr/>
                <p:nvPr/>
              </p:nvSpPr>
              <p:spPr>
                <a:xfrm>
                  <a:off x="4979845" y="5713628"/>
                  <a:ext cx="1280862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점포 도면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3094" y="5370200"/>
                  <a:ext cx="329896" cy="329896"/>
                </a:xfrm>
                <a:prstGeom prst="rect">
                  <a:avLst/>
                </a:prstGeom>
              </p:spPr>
            </p:pic>
            <p:sp>
              <p:nvSpPr>
                <p:cNvPr id="139" name="직사각형 138"/>
                <p:cNvSpPr/>
                <p:nvPr/>
              </p:nvSpPr>
              <p:spPr>
                <a:xfrm>
                  <a:off x="5608494" y="5713628"/>
                  <a:ext cx="1280862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행사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7294" y="5370200"/>
                  <a:ext cx="329896" cy="329896"/>
                </a:xfrm>
                <a:prstGeom prst="rect">
                  <a:avLst/>
                </a:prstGeom>
              </p:spPr>
            </p:pic>
            <p:sp>
              <p:nvSpPr>
                <p:cNvPr id="141" name="직사각형 140"/>
                <p:cNvSpPr/>
                <p:nvPr/>
              </p:nvSpPr>
              <p:spPr>
                <a:xfrm>
                  <a:off x="6192695" y="5713628"/>
                  <a:ext cx="1280862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점포</a:t>
                  </a:r>
                  <a: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/</a:t>
                  </a: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시설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8644" y="5370200"/>
                  <a:ext cx="329896" cy="329896"/>
                </a:xfrm>
                <a:prstGeom prst="rect">
                  <a:avLst/>
                </a:prstGeom>
              </p:spPr>
            </p:pic>
            <p:sp>
              <p:nvSpPr>
                <p:cNvPr id="143" name="직사각형 142"/>
                <p:cNvSpPr/>
                <p:nvPr/>
              </p:nvSpPr>
              <p:spPr>
                <a:xfrm>
                  <a:off x="6834045" y="5713628"/>
                  <a:ext cx="1280862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콘텐츠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5622114" y="5211763"/>
                  <a:ext cx="1852362" cy="0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>
                  <a:endCxn id="136" idx="0"/>
                </p:cNvCxnSpPr>
                <p:nvPr/>
              </p:nvCxnSpPr>
              <p:spPr>
                <a:xfrm flipH="1">
                  <a:off x="5619392" y="5211763"/>
                  <a:ext cx="3248" cy="158437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 flipH="1">
                  <a:off x="6254392" y="5218113"/>
                  <a:ext cx="3248" cy="158437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 flipH="1">
                  <a:off x="6825892" y="5224463"/>
                  <a:ext cx="3248" cy="158437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flipH="1">
                  <a:off x="7460892" y="5211763"/>
                  <a:ext cx="3248" cy="158437"/>
                </a:xfrm>
                <a:prstGeom prst="line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/>
              <p:cNvCxnSpPr/>
              <p:nvPr/>
            </p:nvCxnSpPr>
            <p:spPr>
              <a:xfrm flipH="1">
                <a:off x="5622208" y="4999190"/>
                <a:ext cx="0" cy="21257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 91"/>
              <p:cNvCxnSpPr/>
              <p:nvPr/>
            </p:nvCxnSpPr>
            <p:spPr>
              <a:xfrm flipV="1">
                <a:off x="5898640" y="3084183"/>
                <a:ext cx="324000" cy="1368000"/>
              </a:xfrm>
              <a:prstGeom prst="bentConnector2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6222252" y="3391588"/>
                <a:ext cx="1251335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위치기반</a:t>
                </a:r>
                <a:r>
                  <a: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/>
                </a:r>
                <a:br>
                  <a: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서비스 제</a:t>
                </a:r>
                <a:r>
                  <a:rPr lang="ko-KR" altLang="en-US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공</a:t>
                </a:r>
                <a:endParaRPr lang="en-US" altLang="ko-KR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6116495" y="4395819"/>
                <a:ext cx="1280862" cy="836060"/>
                <a:chOff x="7634447" y="4516362"/>
                <a:chExt cx="1280862" cy="836060"/>
              </a:xfrm>
            </p:grpSpPr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>
                <a:blip r:embed="rId9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046" y="4516362"/>
                  <a:ext cx="329896" cy="329896"/>
                </a:xfrm>
                <a:prstGeom prst="rect">
                  <a:avLst/>
                </a:prstGeom>
              </p:spPr>
            </p:pic>
            <p:sp>
              <p:nvSpPr>
                <p:cNvPr id="135" name="직사각형 134"/>
                <p:cNvSpPr/>
                <p:nvPr/>
              </p:nvSpPr>
              <p:spPr>
                <a:xfrm>
                  <a:off x="7634447" y="4859790"/>
                  <a:ext cx="1280862" cy="4926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사용자 방문 위치 </a:t>
                  </a:r>
                  <a: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/>
                  </a:r>
                  <a:b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</a:br>
                  <a: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(Big Data)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6463287" y="1562919"/>
                <a:ext cx="826740" cy="1065667"/>
                <a:chOff x="4170582" y="1562919"/>
                <a:chExt cx="826740" cy="1065667"/>
              </a:xfrm>
            </p:grpSpPr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0283" y="1562919"/>
                  <a:ext cx="567339" cy="567339"/>
                </a:xfrm>
                <a:prstGeom prst="rect">
                  <a:avLst/>
                </a:prstGeom>
              </p:spPr>
            </p:pic>
            <p:sp>
              <p:nvSpPr>
                <p:cNvPr id="133" name="직사각형 132"/>
                <p:cNvSpPr/>
                <p:nvPr/>
              </p:nvSpPr>
              <p:spPr>
                <a:xfrm>
                  <a:off x="4170582" y="2135954"/>
                  <a:ext cx="826740" cy="4926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상품 구매</a:t>
                  </a:r>
                  <a: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/>
                  </a:r>
                  <a:b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</a:br>
                  <a: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(POS)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cxnSp>
            <p:nvCxnSpPr>
              <p:cNvPr id="96" name="꺾인 연결선 95"/>
              <p:cNvCxnSpPr/>
              <p:nvPr/>
            </p:nvCxnSpPr>
            <p:spPr>
              <a:xfrm>
                <a:off x="5479540" y="1845327"/>
                <a:ext cx="1149117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8172242" y="4070734"/>
                <a:ext cx="1389271" cy="22411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70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5478" y="4373257"/>
                <a:ext cx="409857" cy="409857"/>
              </a:xfrm>
              <a:prstGeom prst="rect">
                <a:avLst/>
              </a:prstGeom>
            </p:spPr>
          </p:pic>
          <p:grpSp>
            <p:nvGrpSpPr>
              <p:cNvPr id="100" name="그룹 99"/>
              <p:cNvGrpSpPr/>
              <p:nvPr/>
            </p:nvGrpSpPr>
            <p:grpSpPr>
              <a:xfrm>
                <a:off x="8262094" y="4402298"/>
                <a:ext cx="1280862" cy="688187"/>
                <a:chOff x="8262094" y="4326098"/>
                <a:chExt cx="1280862" cy="688187"/>
              </a:xfrm>
            </p:grpSpPr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2387" y="4326098"/>
                  <a:ext cx="387764" cy="387764"/>
                </a:xfrm>
                <a:prstGeom prst="rect">
                  <a:avLst/>
                </a:prstGeom>
              </p:spPr>
            </p:pic>
            <p:sp>
              <p:nvSpPr>
                <p:cNvPr id="131" name="직사각형 130"/>
                <p:cNvSpPr/>
                <p:nvPr/>
              </p:nvSpPr>
              <p:spPr>
                <a:xfrm>
                  <a:off x="8262094" y="4709687"/>
                  <a:ext cx="1280862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en-US" altLang="ko-KR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CRM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4365" y="5226126"/>
                <a:ext cx="329896" cy="329896"/>
              </a:xfrm>
              <a:prstGeom prst="rect">
                <a:avLst/>
              </a:prstGeom>
            </p:spPr>
          </p:pic>
          <p:sp>
            <p:nvSpPr>
              <p:cNvPr id="102" name="직사각형 101"/>
              <p:cNvSpPr/>
              <p:nvPr/>
            </p:nvSpPr>
            <p:spPr>
              <a:xfrm>
                <a:off x="8269765" y="5569554"/>
                <a:ext cx="1280861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구매 실적기반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b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Big Data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03" name="꺾인 연결선 102"/>
              <p:cNvCxnSpPr/>
              <p:nvPr/>
            </p:nvCxnSpPr>
            <p:spPr>
              <a:xfrm rot="16200000" flipH="1">
                <a:off x="7004463" y="2446991"/>
                <a:ext cx="1764000" cy="201961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04"/>
              <p:cNvSpPr/>
              <p:nvPr/>
            </p:nvSpPr>
            <p:spPr>
              <a:xfrm>
                <a:off x="7051088" y="3461031"/>
                <a:ext cx="1251335" cy="3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구매이</a:t>
                </a:r>
                <a:r>
                  <a:rPr lang="ko-KR" altLang="en-US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력</a:t>
                </a:r>
                <a:endParaRPr lang="en-US" altLang="ko-KR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 flipH="1">
                <a:off x="8910197" y="5005540"/>
                <a:ext cx="0" cy="21257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꺾인 연결선 106"/>
              <p:cNvCxnSpPr/>
              <p:nvPr/>
            </p:nvCxnSpPr>
            <p:spPr>
              <a:xfrm rot="10800000">
                <a:off x="7914265" y="4578186"/>
                <a:ext cx="792000" cy="8128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꺾인 연결선 107"/>
              <p:cNvCxnSpPr/>
              <p:nvPr/>
            </p:nvCxnSpPr>
            <p:spPr>
              <a:xfrm>
                <a:off x="6949177" y="4578186"/>
                <a:ext cx="5040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꺾인 연결선 108"/>
              <p:cNvCxnSpPr/>
              <p:nvPr/>
            </p:nvCxnSpPr>
            <p:spPr>
              <a:xfrm>
                <a:off x="5900327" y="4583368"/>
                <a:ext cx="6840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그룹 109"/>
              <p:cNvGrpSpPr/>
              <p:nvPr/>
            </p:nvGrpSpPr>
            <p:grpSpPr>
              <a:xfrm>
                <a:off x="7708072" y="1562919"/>
                <a:ext cx="826740" cy="877633"/>
                <a:chOff x="4170582" y="1562919"/>
                <a:chExt cx="826740" cy="877633"/>
              </a:xfrm>
            </p:grpSpPr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56864" y="1562919"/>
                  <a:ext cx="654177" cy="567339"/>
                </a:xfrm>
                <a:prstGeom prst="rect">
                  <a:avLst/>
                </a:prstGeom>
              </p:spPr>
            </p:pic>
            <p:sp>
              <p:nvSpPr>
                <p:cNvPr id="129" name="직사각형 128"/>
                <p:cNvSpPr/>
                <p:nvPr/>
              </p:nvSpPr>
              <p:spPr>
                <a:xfrm>
                  <a:off x="4170582" y="2135954"/>
                  <a:ext cx="826740" cy="3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21000"/>
                    </a:lnSpc>
                    <a:spcBef>
                      <a:spcPts val="300"/>
                    </a:spcBef>
                  </a:pPr>
                  <a:r>
                    <a:rPr lang="ko-KR" altLang="en-US" sz="800" b="1" spc="-70" dirty="0" err="1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점포內</a:t>
                  </a:r>
                  <a:r>
                    <a:rPr lang="ko-KR" altLang="en-US" sz="800" b="1" spc="-70" dirty="0" smtClean="0">
                      <a:ln w="3175">
                        <a:solidFill>
                          <a:prstClr val="white">
                            <a:lumMod val="75000"/>
                            <a:alpha val="20000"/>
                          </a:prstClr>
                        </a:solidFill>
                      </a:ln>
                      <a:solidFill>
                        <a:prstClr val="black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이동</a:t>
                  </a:r>
                  <a:endParaRPr lang="en-US" altLang="ko-KR" sz="800" b="1" spc="-70" dirty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cxnSp>
            <p:nvCxnSpPr>
              <p:cNvPr id="111" name="꺾인 연결선 110"/>
              <p:cNvCxnSpPr/>
              <p:nvPr/>
            </p:nvCxnSpPr>
            <p:spPr>
              <a:xfrm>
                <a:off x="7156092" y="1842804"/>
                <a:ext cx="6480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꺾인 연결선 111"/>
              <p:cNvCxnSpPr>
                <a:stCxn id="99" idx="0"/>
                <a:endCxn id="113" idx="2"/>
              </p:cNvCxnSpPr>
              <p:nvPr/>
            </p:nvCxnSpPr>
            <p:spPr>
              <a:xfrm rot="5400000" flipH="1" flipV="1">
                <a:off x="7099828" y="3438996"/>
                <a:ext cx="1440000" cy="29884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2990" y="2395897"/>
                <a:ext cx="472519" cy="472519"/>
              </a:xfrm>
              <a:prstGeom prst="rect">
                <a:avLst/>
              </a:prstGeom>
            </p:spPr>
          </p:pic>
          <p:sp>
            <p:nvSpPr>
              <p:cNvPr id="114" name="원호 113"/>
              <p:cNvSpPr/>
              <p:nvPr/>
            </p:nvSpPr>
            <p:spPr>
              <a:xfrm rot="5400000">
                <a:off x="7920615" y="3407056"/>
                <a:ext cx="95250" cy="95250"/>
              </a:xfrm>
              <a:prstGeom prst="arc">
                <a:avLst>
                  <a:gd name="adj1" fmla="val 1084297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624132" y="3656038"/>
                <a:ext cx="1251335" cy="3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개인화 마케팅</a:t>
                </a:r>
                <a:endParaRPr lang="en-US" altLang="ko-KR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044739" y="4737582"/>
                <a:ext cx="1251335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+</a:t>
                </a: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구매기반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/>
                </a:r>
                <a:b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고객 패턴 학습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8550452" y="761981"/>
                <a:ext cx="1152348" cy="337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en-US" altLang="ko-KR" sz="1000" b="1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Outdoor</a:t>
                </a:r>
                <a:endParaRPr lang="en-US" altLang="ko-KR" sz="1000" b="1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6993" y="1591932"/>
                <a:ext cx="544022" cy="544022"/>
              </a:xfrm>
              <a:prstGeom prst="rect">
                <a:avLst/>
              </a:prstGeom>
            </p:spPr>
          </p:pic>
          <p:sp>
            <p:nvSpPr>
              <p:cNvPr id="124" name="직사각형 123"/>
              <p:cNvSpPr/>
              <p:nvPr/>
            </p:nvSpPr>
            <p:spPr>
              <a:xfrm>
                <a:off x="8885999" y="2111418"/>
                <a:ext cx="551237" cy="3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</a:t>
                </a:r>
                <a:endParaRPr lang="en-US" altLang="ko-KR" sz="8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744" y="2395897"/>
                <a:ext cx="472519" cy="472519"/>
              </a:xfrm>
              <a:prstGeom prst="rect">
                <a:avLst/>
              </a:prstGeom>
            </p:spPr>
          </p:pic>
          <p:cxnSp>
            <p:nvCxnSpPr>
              <p:cNvPr id="126" name="꺾인 연결선 125"/>
              <p:cNvCxnSpPr>
                <a:endCxn id="125" idx="2"/>
              </p:cNvCxnSpPr>
              <p:nvPr/>
            </p:nvCxnSpPr>
            <p:spPr>
              <a:xfrm flipV="1">
                <a:off x="7969250" y="2868416"/>
                <a:ext cx="1179754" cy="465334"/>
              </a:xfrm>
              <a:prstGeom prst="bentConnector2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직사각형 126"/>
              <p:cNvSpPr/>
              <p:nvPr/>
            </p:nvSpPr>
            <p:spPr>
              <a:xfrm>
                <a:off x="9149005" y="2971111"/>
                <a:ext cx="756996" cy="492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개인화 </a:t>
                </a:r>
                <a: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/>
                </a:r>
                <a:br>
                  <a:rPr lang="en-US" altLang="ko-KR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ko-KR" altLang="en-US" sz="8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마케팅</a:t>
                </a:r>
                <a:endParaRPr lang="en-US" altLang="ko-KR" sz="800" b="1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471017" y="4112320"/>
              <a:ext cx="1480682" cy="539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1000"/>
                </a:lnSpc>
                <a:spcBef>
                  <a:spcPts val="300"/>
                </a:spcBef>
              </a:pPr>
              <a:r>
                <a:rPr lang="ko-KR" altLang="en-US" sz="900" b="1" u="sng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지자기 기반 </a:t>
              </a:r>
              <a:r>
                <a:rPr lang="ko-KR" altLang="en-US" sz="900" b="1" u="sng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측위</a:t>
              </a:r>
              <a:r>
                <a:rPr lang="ko-KR" altLang="en-US" sz="900" b="1" u="sng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시스템</a:t>
              </a:r>
              <a:endParaRPr lang="en-US" altLang="ko-KR" sz="900" b="1" u="sng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04702" y="6033361"/>
              <a:ext cx="1857319" cy="328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1000"/>
                </a:lnSpc>
                <a:spcBef>
                  <a:spcPts val="300"/>
                </a:spcBef>
              </a:pPr>
              <a:r>
                <a:rPr lang="ko-KR" altLang="en-US" sz="900" b="1" u="sng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위치기반 서비스 운영 시스템</a:t>
              </a:r>
              <a:endParaRPr lang="en-US" altLang="ko-KR" sz="900" b="1" u="sng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956777" y="6033361"/>
              <a:ext cx="1857319" cy="328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1000"/>
                </a:lnSpc>
                <a:spcBef>
                  <a:spcPts val="300"/>
                </a:spcBef>
              </a:pPr>
              <a:r>
                <a:rPr lang="ko-KR" altLang="en-US" sz="900" b="1" u="sng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고객사</a:t>
              </a:r>
              <a:r>
                <a:rPr lang="ko-KR" altLang="en-US" sz="900" b="1" u="sng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b="1" u="sng" spc="-70" dirty="0" err="1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기간계</a:t>
              </a:r>
              <a:r>
                <a:rPr lang="ko-KR" altLang="en-US" sz="900" b="1" u="sng" spc="-70" dirty="0" smtClean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시스템</a:t>
              </a:r>
              <a:endParaRPr lang="en-US" altLang="ko-KR" sz="900" b="1" u="sng" spc="-70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1" name="AutoShape 15"/>
          <p:cNvSpPr>
            <a:spLocks noChangeArrowheads="1"/>
          </p:cNvSpPr>
          <p:nvPr/>
        </p:nvSpPr>
        <p:spPr bwMode="auto">
          <a:xfrm>
            <a:off x="535372" y="1510393"/>
            <a:ext cx="8856000" cy="488088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686868"/>
            </a:solidFill>
            <a:round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 defTabSz="457200" fontAlgn="base" latinLnBrk="0">
              <a:spcBef>
                <a:spcPct val="50000"/>
              </a:spcBef>
              <a:spcAft>
                <a:spcPct val="0"/>
              </a:spcAft>
            </a:pPr>
            <a:endParaRPr kumimoji="1" lang="en-US" altLang="ko-KR" sz="1600" b="1" kern="0" spc="-7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11846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서비스 아키텍</a:t>
            </a:r>
            <a:r>
              <a:rPr lang="ko-KR" altLang="en-US" sz="1050" b="1" spc="-7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50" charset="-127"/>
              </a:rPr>
              <a:t>처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sp>
        <p:nvSpPr>
          <p:cNvPr id="151" name="AutoShape 15"/>
          <p:cNvSpPr>
            <a:spLocks noChangeArrowheads="1"/>
          </p:cNvSpPr>
          <p:nvPr/>
        </p:nvSpPr>
        <p:spPr bwMode="auto">
          <a:xfrm>
            <a:off x="535372" y="1510393"/>
            <a:ext cx="8856000" cy="488088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686868"/>
            </a:solidFill>
            <a:round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 defTabSz="457200" fontAlgn="base" latinLnBrk="0">
              <a:spcBef>
                <a:spcPct val="50000"/>
              </a:spcBef>
              <a:spcAft>
                <a:spcPct val="0"/>
              </a:spcAft>
            </a:pPr>
            <a:endParaRPr kumimoji="1" lang="en-US" altLang="ko-KR" sz="1600" b="1" kern="0" spc="-7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760437" y="1760588"/>
            <a:ext cx="4856843" cy="1152000"/>
            <a:chOff x="444061" y="2022248"/>
            <a:chExt cx="4650450" cy="1152000"/>
          </a:xfrm>
        </p:grpSpPr>
        <p:sp>
          <p:nvSpPr>
            <p:cNvPr id="117" name="Rectangle 69"/>
            <p:cNvSpPr>
              <a:spLocks noChangeArrowheads="1"/>
            </p:cNvSpPr>
            <p:nvPr/>
          </p:nvSpPr>
          <p:spPr bwMode="auto">
            <a:xfrm>
              <a:off x="444061" y="2022248"/>
              <a:ext cx="4650450" cy="11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  <a:extLst/>
          </p:spPr>
          <p:txBody>
            <a:bodyPr wrap="none" lIns="72000" tIns="0" rIns="7200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0033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8" name="제목 2"/>
            <p:cNvSpPr txBox="1">
              <a:spLocks/>
            </p:cNvSpPr>
            <p:nvPr/>
          </p:nvSpPr>
          <p:spPr>
            <a:xfrm>
              <a:off x="1052263" y="2074481"/>
              <a:ext cx="3434050" cy="24232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marR="0" indent="0" algn="l" defTabSz="914400" rtl="0" eaLnBrk="1" fontAlgn="auto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1200" spc="-7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사용자</a:t>
              </a:r>
              <a:r>
                <a:rPr lang="en-US" altLang="ko-KR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  <a:r>
                <a:rPr lang="ko-KR" altLang="en-US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서비스 </a:t>
              </a:r>
              <a:endParaRPr lang="ko-KR" altLang="en-US" sz="110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119" name="AutoShape 71"/>
          <p:cNvSpPr>
            <a:spLocks noChangeArrowheads="1"/>
          </p:cNvSpPr>
          <p:nvPr/>
        </p:nvSpPr>
        <p:spPr bwMode="auto">
          <a:xfrm>
            <a:off x="2812858" y="2085201"/>
            <a:ext cx="4752000" cy="7782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7D0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72000" tIns="0" rIns="72000" bIns="0" anchor="ctr">
            <a:noAutofit/>
          </a:bodyPr>
          <a:lstStyle/>
          <a:p>
            <a:pPr algn="ctr" defTabSz="91440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896542" y="2197458"/>
            <a:ext cx="712437" cy="252000"/>
            <a:chOff x="3514339" y="2059361"/>
            <a:chExt cx="684000" cy="252000"/>
          </a:xfrm>
        </p:grpSpPr>
        <p:sp>
          <p:nvSpPr>
            <p:cNvPr id="152" name="직사각형 151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537342" y="2080355"/>
              <a:ext cx="63799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위치 확인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666539" y="2197458"/>
            <a:ext cx="712437" cy="252000"/>
            <a:chOff x="3514339" y="2059361"/>
            <a:chExt cx="684000" cy="252000"/>
          </a:xfrm>
        </p:grpSpPr>
        <p:sp>
          <p:nvSpPr>
            <p:cNvPr id="155" name="직사각형 154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629676" y="2080355"/>
              <a:ext cx="4533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길 찾기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436536" y="2197458"/>
            <a:ext cx="712437" cy="252000"/>
            <a:chOff x="3514339" y="2059361"/>
            <a:chExt cx="684000" cy="252000"/>
          </a:xfrm>
        </p:grpSpPr>
        <p:sp>
          <p:nvSpPr>
            <p:cNvPr id="158" name="직사각형 157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587678" y="2080355"/>
              <a:ext cx="53732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시설 안내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 rot="16200000" flipV="1">
            <a:off x="5436752" y="1967240"/>
            <a:ext cx="252000" cy="7124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5976530" y="2197458"/>
            <a:ext cx="712437" cy="252000"/>
            <a:chOff x="3514339" y="2059361"/>
            <a:chExt cx="684000" cy="252000"/>
          </a:xfrm>
        </p:grpSpPr>
        <p:sp>
          <p:nvSpPr>
            <p:cNvPr id="162" name="직사각형 161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587681" y="2080355"/>
              <a:ext cx="53732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쿠폰 수신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6746529" y="2197458"/>
            <a:ext cx="734645" cy="252000"/>
            <a:chOff x="3503685" y="2059361"/>
            <a:chExt cx="705321" cy="252000"/>
          </a:xfrm>
        </p:grpSpPr>
        <p:sp>
          <p:nvSpPr>
            <p:cNvPr id="165" name="직사각형 164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503685" y="2080355"/>
              <a:ext cx="70532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행사정보</a:t>
              </a:r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수신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5134604" y="2218452"/>
            <a:ext cx="859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/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매장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 안내</a:t>
            </a:r>
            <a:endParaRPr lang="ko-KR" altLang="en-US" sz="800" spc="-7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896542" y="2520939"/>
            <a:ext cx="712437" cy="252000"/>
            <a:chOff x="3514339" y="2059361"/>
            <a:chExt cx="684000" cy="252000"/>
          </a:xfrm>
        </p:grpSpPr>
        <p:sp>
          <p:nvSpPr>
            <p:cNvPr id="169" name="직사각형 168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517756" y="2080355"/>
              <a:ext cx="677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주차위치 찾기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666539" y="2520939"/>
            <a:ext cx="712437" cy="252000"/>
            <a:chOff x="3514339" y="2059361"/>
            <a:chExt cx="684000" cy="252000"/>
          </a:xfrm>
        </p:grpSpPr>
        <p:sp>
          <p:nvSpPr>
            <p:cNvPr id="172" name="직사각형 171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558078" y="2080355"/>
              <a:ext cx="59652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이벤트 참여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36536" y="2520939"/>
            <a:ext cx="712437" cy="252000"/>
            <a:chOff x="3514339" y="2059361"/>
            <a:chExt cx="684000" cy="252000"/>
          </a:xfrm>
        </p:grpSpPr>
        <p:sp>
          <p:nvSpPr>
            <p:cNvPr id="175" name="직사각형 174"/>
            <p:cNvSpPr/>
            <p:nvPr/>
          </p:nvSpPr>
          <p:spPr>
            <a:xfrm rot="16200000" flipV="1">
              <a:off x="3730339" y="1843361"/>
              <a:ext cx="252000" cy="68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3517759" y="2080355"/>
              <a:ext cx="677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80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콘텐츠 서비스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 rot="16200000" flipV="1">
            <a:off x="6212298" y="1515175"/>
            <a:ext cx="252000" cy="22635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266329" y="2541933"/>
            <a:ext cx="20983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/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개인화 서비스 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쿠폰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행사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등급별 서비스 등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800" spc="-7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2752275" y="4349005"/>
            <a:ext cx="6488806" cy="1835999"/>
            <a:chOff x="444061" y="2022246"/>
            <a:chExt cx="4650450" cy="1568134"/>
          </a:xfrm>
        </p:grpSpPr>
        <p:sp>
          <p:nvSpPr>
            <p:cNvPr id="180" name="Rectangle 69"/>
            <p:cNvSpPr>
              <a:spLocks noChangeArrowheads="1"/>
            </p:cNvSpPr>
            <p:nvPr/>
          </p:nvSpPr>
          <p:spPr bwMode="auto">
            <a:xfrm>
              <a:off x="444061" y="2022246"/>
              <a:ext cx="4650450" cy="156813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  <a:extLst/>
          </p:spPr>
          <p:txBody>
            <a:bodyPr wrap="none" lIns="72000" tIns="0" rIns="7200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0033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1" name="제목 2"/>
            <p:cNvSpPr txBox="1">
              <a:spLocks/>
            </p:cNvSpPr>
            <p:nvPr/>
          </p:nvSpPr>
          <p:spPr>
            <a:xfrm>
              <a:off x="1052263" y="2039362"/>
              <a:ext cx="3434050" cy="24232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marR="0" indent="0" algn="l" defTabSz="914400" rtl="0" eaLnBrk="1" fontAlgn="auto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1200" spc="-7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운영 관리 시스템</a:t>
              </a:r>
              <a:endParaRPr lang="ko-KR" altLang="en-US" sz="110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182" name="AutoShape 71"/>
          <p:cNvSpPr>
            <a:spLocks noChangeArrowheads="1"/>
          </p:cNvSpPr>
          <p:nvPr/>
        </p:nvSpPr>
        <p:spPr bwMode="auto">
          <a:xfrm>
            <a:off x="2804696" y="4673620"/>
            <a:ext cx="4752000" cy="14854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7D0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72000" tIns="0" rIns="72000" bIns="0" anchor="ctr">
            <a:noAutofit/>
          </a:bodyPr>
          <a:lstStyle/>
          <a:p>
            <a:pPr algn="ctr" defTabSz="91440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3517028" y="4761384"/>
            <a:ext cx="3962239" cy="1333821"/>
            <a:chOff x="2888380" y="4779933"/>
            <a:chExt cx="4576110" cy="535028"/>
          </a:xfrm>
        </p:grpSpPr>
        <p:grpSp>
          <p:nvGrpSpPr>
            <p:cNvPr id="184" name="그룹 183"/>
            <p:cNvGrpSpPr/>
            <p:nvPr/>
          </p:nvGrpSpPr>
          <p:grpSpPr>
            <a:xfrm>
              <a:off x="2888380" y="4779933"/>
              <a:ext cx="712437" cy="252000"/>
              <a:chOff x="3514339" y="2059361"/>
              <a:chExt cx="684000" cy="252000"/>
            </a:xfrm>
          </p:grpSpPr>
          <p:sp>
            <p:nvSpPr>
              <p:cNvPr id="211" name="직사각형 210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3558437" y="2144867"/>
                <a:ext cx="595806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대시 보드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3655808" y="4779933"/>
              <a:ext cx="717587" cy="252000"/>
              <a:chOff x="3511870" y="2059361"/>
              <a:chExt cx="688944" cy="252000"/>
            </a:xfrm>
          </p:grpSpPr>
          <p:sp>
            <p:nvSpPr>
              <p:cNvPr id="209" name="직사각형 208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3511870" y="2144867"/>
                <a:ext cx="688944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고객사 관리</a:t>
                </a:r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4377300" y="4779933"/>
              <a:ext cx="814598" cy="252000"/>
              <a:chOff x="3465303" y="2059361"/>
              <a:chExt cx="782083" cy="252000"/>
            </a:xfrm>
          </p:grpSpPr>
          <p:sp>
            <p:nvSpPr>
              <p:cNvPr id="207" name="직사각형 206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3465303" y="2144867"/>
                <a:ext cx="782083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점포 정보관리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87" name="직사각형 186"/>
            <p:cNvSpPr/>
            <p:nvPr/>
          </p:nvSpPr>
          <p:spPr>
            <a:xfrm rot="16200000" flipV="1">
              <a:off x="5428590" y="4549715"/>
              <a:ext cx="252000" cy="7124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5965804" y="4779933"/>
              <a:ext cx="717587" cy="252000"/>
              <a:chOff x="3511875" y="2059361"/>
              <a:chExt cx="688944" cy="252000"/>
            </a:xfrm>
          </p:grpSpPr>
          <p:sp>
            <p:nvSpPr>
              <p:cNvPr id="205" name="직사각형 204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511875" y="2144867"/>
                <a:ext cx="688944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콘텐츠 관리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6746903" y="4779933"/>
              <a:ext cx="717587" cy="252000"/>
              <a:chOff x="3511876" y="2059361"/>
              <a:chExt cx="688943" cy="252000"/>
            </a:xfrm>
          </p:grpSpPr>
          <p:sp>
            <p:nvSpPr>
              <p:cNvPr id="203" name="직사각형 202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3511876" y="2144867"/>
                <a:ext cx="688943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켐페인</a:t>
                </a:r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관리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90" name="직사각형 189"/>
            <p:cNvSpPr/>
            <p:nvPr/>
          </p:nvSpPr>
          <p:spPr>
            <a:xfrm>
              <a:off x="5255552" y="4865439"/>
              <a:ext cx="601320" cy="864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914400" latinLnBrk="1"/>
              <a:r>
                <a:rPr lang="ko-KR" altLang="en-US" sz="80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도면관리</a:t>
              </a:r>
              <a:endParaRPr lang="ko-KR" altLang="en-US" sz="80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2893822" y="5062961"/>
              <a:ext cx="712437" cy="252000"/>
              <a:chOff x="3514339" y="2059361"/>
              <a:chExt cx="684000" cy="252000"/>
            </a:xfrm>
          </p:grpSpPr>
          <p:sp>
            <p:nvSpPr>
              <p:cNvPr id="201" name="직사각형 200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3558437" y="2144867"/>
                <a:ext cx="595806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오퍼</a:t>
                </a:r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관리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655655" y="5062961"/>
              <a:ext cx="712437" cy="252000"/>
              <a:chOff x="3514339" y="2059361"/>
              <a:chExt cx="684000" cy="252000"/>
            </a:xfrm>
          </p:grpSpPr>
          <p:sp>
            <p:nvSpPr>
              <p:cNvPr id="199" name="직사각형 198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3540843" y="2144867"/>
                <a:ext cx="630999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en-US" altLang="ko-KR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Push </a:t>
                </a:r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관리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4423084" y="5062961"/>
              <a:ext cx="717587" cy="252000"/>
              <a:chOff x="3511871" y="2059361"/>
              <a:chExt cx="688944" cy="252000"/>
            </a:xfrm>
          </p:grpSpPr>
          <p:sp>
            <p:nvSpPr>
              <p:cNvPr id="197" name="직사각형 196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3511871" y="2144867"/>
                <a:ext cx="688944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관리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5195533" y="5062961"/>
              <a:ext cx="712438" cy="252000"/>
              <a:chOff x="3514339" y="2059361"/>
              <a:chExt cx="684000" cy="252000"/>
            </a:xfrm>
          </p:grpSpPr>
          <p:sp>
            <p:nvSpPr>
              <p:cNvPr id="195" name="직사각형 194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3537295" y="2144867"/>
                <a:ext cx="638108" cy="8642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통계 </a:t>
                </a:r>
                <a:r>
                  <a:rPr lang="en-US" altLang="ko-KR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분석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213" name="직사각형 212"/>
          <p:cNvSpPr/>
          <p:nvPr/>
        </p:nvSpPr>
        <p:spPr>
          <a:xfrm>
            <a:off x="645819" y="4122964"/>
            <a:ext cx="8653302" cy="2204357"/>
          </a:xfrm>
          <a:prstGeom prst="rect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641518" y="4276157"/>
            <a:ext cx="1479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10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</a:t>
            </a:r>
            <a:r>
              <a:rPr lang="ko-KR" altLang="en-US" sz="110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10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 Infra</a:t>
            </a:r>
            <a:endParaRPr lang="ko-KR" altLang="en-US" sz="110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5" name="Rectangle 69"/>
          <p:cNvSpPr>
            <a:spLocks noChangeArrowheads="1"/>
          </p:cNvSpPr>
          <p:nvPr/>
        </p:nvSpPr>
        <p:spPr bwMode="auto">
          <a:xfrm>
            <a:off x="7795175" y="4669352"/>
            <a:ext cx="1366161" cy="1441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wrap="none" lIns="72000" tIns="0" rIns="7200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7854592" y="4732777"/>
            <a:ext cx="1263655" cy="1371027"/>
            <a:chOff x="7846428" y="4547219"/>
            <a:chExt cx="1263655" cy="1371027"/>
          </a:xfrm>
        </p:grpSpPr>
        <p:grpSp>
          <p:nvGrpSpPr>
            <p:cNvPr id="217" name="그룹 216"/>
            <p:cNvGrpSpPr/>
            <p:nvPr/>
          </p:nvGrpSpPr>
          <p:grpSpPr>
            <a:xfrm>
              <a:off x="7846428" y="4547219"/>
              <a:ext cx="510911" cy="434607"/>
              <a:chOff x="8204205" y="4580470"/>
              <a:chExt cx="645881" cy="549419"/>
            </a:xfrm>
          </p:grpSpPr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43" name="직사각형 242"/>
              <p:cNvSpPr/>
              <p:nvPr/>
            </p:nvSpPr>
            <p:spPr>
              <a:xfrm>
                <a:off x="8204205" y="4871959"/>
                <a:ext cx="645881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도면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8212393" y="4551524"/>
              <a:ext cx="510911" cy="434607"/>
              <a:chOff x="8204205" y="4580470"/>
              <a:chExt cx="645881" cy="549419"/>
            </a:xfrm>
          </p:grpSpPr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41" name="직사각형 240"/>
              <p:cNvSpPr/>
              <p:nvPr/>
            </p:nvSpPr>
            <p:spPr>
              <a:xfrm>
                <a:off x="8204205" y="4871959"/>
                <a:ext cx="645881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고객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7856414" y="4984209"/>
              <a:ext cx="510911" cy="434607"/>
              <a:chOff x="8204205" y="4580470"/>
              <a:chExt cx="645881" cy="549419"/>
            </a:xfrm>
          </p:grpSpPr>
          <p:pic>
            <p:nvPicPr>
              <p:cNvPr id="238" name="그림 237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39" name="직사각형 238"/>
              <p:cNvSpPr/>
              <p:nvPr/>
            </p:nvSpPr>
            <p:spPr>
              <a:xfrm>
                <a:off x="8204205" y="4871959"/>
                <a:ext cx="645881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err="1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켐페인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8222379" y="4988514"/>
              <a:ext cx="510911" cy="434607"/>
              <a:chOff x="8204205" y="4580470"/>
              <a:chExt cx="645881" cy="549419"/>
            </a:xfrm>
          </p:grpSpPr>
          <p:pic>
            <p:nvPicPr>
              <p:cNvPr id="236" name="그림 23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37" name="직사각형 236"/>
              <p:cNvSpPr/>
              <p:nvPr/>
            </p:nvSpPr>
            <p:spPr>
              <a:xfrm>
                <a:off x="8204205" y="4871959"/>
                <a:ext cx="645881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err="1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오퍼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7854260" y="5479335"/>
              <a:ext cx="510911" cy="434607"/>
              <a:chOff x="8204205" y="4580470"/>
              <a:chExt cx="645881" cy="549419"/>
            </a:xfrm>
          </p:grpSpPr>
          <p:pic>
            <p:nvPicPr>
              <p:cNvPr id="234" name="그림 23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35" name="직사각형 234"/>
              <p:cNvSpPr/>
              <p:nvPr/>
            </p:nvSpPr>
            <p:spPr>
              <a:xfrm>
                <a:off x="8204205" y="4871959"/>
                <a:ext cx="645881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콘텐츠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>
              <a:off x="8220225" y="5483639"/>
              <a:ext cx="510911" cy="434607"/>
              <a:chOff x="8204205" y="4580470"/>
              <a:chExt cx="645881" cy="549419"/>
            </a:xfrm>
          </p:grpSpPr>
          <p:pic>
            <p:nvPicPr>
              <p:cNvPr id="232" name="그림 23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33" name="직사각형 232"/>
              <p:cNvSpPr/>
              <p:nvPr/>
            </p:nvSpPr>
            <p:spPr>
              <a:xfrm>
                <a:off x="8204205" y="4871959"/>
                <a:ext cx="645881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Push 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8571659" y="4555829"/>
              <a:ext cx="523119" cy="434607"/>
              <a:chOff x="8187579" y="4580470"/>
              <a:chExt cx="661314" cy="549419"/>
            </a:xfrm>
          </p:grpSpPr>
          <p:pic>
            <p:nvPicPr>
              <p:cNvPr id="230" name="그림 22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31" name="직사각형 230"/>
              <p:cNvSpPr/>
              <p:nvPr/>
            </p:nvSpPr>
            <p:spPr>
              <a:xfrm>
                <a:off x="8187579" y="4871959"/>
                <a:ext cx="661314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위치정보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8575965" y="4979915"/>
              <a:ext cx="523119" cy="434607"/>
              <a:chOff x="8187579" y="4580470"/>
              <a:chExt cx="661314" cy="549419"/>
            </a:xfrm>
          </p:grpSpPr>
          <p:pic>
            <p:nvPicPr>
              <p:cNvPr id="228" name="그림 227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29" name="직사각형 228"/>
              <p:cNvSpPr/>
              <p:nvPr/>
            </p:nvSpPr>
            <p:spPr>
              <a:xfrm>
                <a:off x="8187579" y="4871959"/>
                <a:ext cx="661314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ko-KR" altLang="en-US" sz="600" b="1" spc="-70" dirty="0" err="1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사용정보</a:t>
                </a: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DB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8586964" y="5475041"/>
              <a:ext cx="523119" cy="434607"/>
              <a:chOff x="8204205" y="4580470"/>
              <a:chExt cx="661314" cy="549419"/>
            </a:xfrm>
          </p:grpSpPr>
          <p:pic>
            <p:nvPicPr>
              <p:cNvPr id="226" name="그림 22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253" y="4580470"/>
                <a:ext cx="329896" cy="329896"/>
              </a:xfrm>
              <a:prstGeom prst="rect">
                <a:avLst/>
              </a:prstGeom>
            </p:spPr>
          </p:pic>
          <p:sp>
            <p:nvSpPr>
              <p:cNvPr id="227" name="직사각형 226"/>
              <p:cNvSpPr/>
              <p:nvPr/>
            </p:nvSpPr>
            <p:spPr>
              <a:xfrm>
                <a:off x="8204205" y="4871959"/>
                <a:ext cx="661314" cy="25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1000"/>
                  </a:lnSpc>
                  <a:spcBef>
                    <a:spcPts val="300"/>
                  </a:spcBef>
                </a:pPr>
                <a:r>
                  <a:rPr lang="en-US" altLang="ko-KR" sz="600" b="1" spc="-70" dirty="0" smtClean="0">
                    <a:ln w="3175">
                      <a:solidFill>
                        <a:prstClr val="white">
                          <a:lumMod val="75000"/>
                          <a:alpha val="20000"/>
                        </a:prstClr>
                      </a:solidFill>
                    </a:ln>
                    <a:solidFill>
                      <a:prstClr val="black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ETC..</a:t>
                </a:r>
                <a:endParaRPr lang="en-US" altLang="ko-KR" sz="600" b="1" spc="-70" dirty="0">
                  <a:ln w="3175">
                    <a:solidFill>
                      <a:prstClr val="white">
                        <a:lumMod val="7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244" name="그림 2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09" y="2037668"/>
            <a:ext cx="652243" cy="571578"/>
          </a:xfrm>
          <a:prstGeom prst="rect">
            <a:avLst/>
          </a:prstGeom>
        </p:spPr>
      </p:pic>
      <p:sp>
        <p:nvSpPr>
          <p:cNvPr id="245" name="직사각형 244"/>
          <p:cNvSpPr/>
          <p:nvPr/>
        </p:nvSpPr>
        <p:spPr>
          <a:xfrm>
            <a:off x="8394374" y="2610617"/>
            <a:ext cx="8467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 </a:t>
            </a:r>
            <a:r>
              <a:rPr lang="en-US" altLang="ko-KR" sz="100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sz="1400" dirty="0"/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7624654" y="2312096"/>
            <a:ext cx="1198816" cy="0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7615196" y="1999156"/>
            <a:ext cx="1021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latinLnBrk="1"/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SDK 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탑재 후 서비스용</a:t>
            </a:r>
            <a:endParaRPr lang="en-US" altLang="ko-KR" sz="800" spc="-70" dirty="0" smtClean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defTabSz="914400" latinLnBrk="1"/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Page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 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(URL)</a:t>
            </a:r>
            <a:endParaRPr lang="ko-KR" altLang="en-US" sz="800" spc="-7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641518" y="4691328"/>
            <a:ext cx="2082685" cy="695633"/>
            <a:chOff x="456278" y="4933358"/>
            <a:chExt cx="2511836" cy="1187779"/>
          </a:xfrm>
        </p:grpSpPr>
        <p:sp>
          <p:nvSpPr>
            <p:cNvPr id="249" name="Rectangle 69"/>
            <p:cNvSpPr>
              <a:spLocks noChangeArrowheads="1"/>
            </p:cNvSpPr>
            <p:nvPr/>
          </p:nvSpPr>
          <p:spPr bwMode="auto">
            <a:xfrm>
              <a:off x="508117" y="4940454"/>
              <a:ext cx="2408161" cy="118068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  <a:extLst/>
          </p:spPr>
          <p:txBody>
            <a:bodyPr wrap="none" lIns="72000" tIns="0" rIns="7200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0033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0" name="제목 2"/>
            <p:cNvSpPr txBox="1">
              <a:spLocks/>
            </p:cNvSpPr>
            <p:nvPr/>
          </p:nvSpPr>
          <p:spPr>
            <a:xfrm>
              <a:off x="456278" y="4933358"/>
              <a:ext cx="2511836" cy="50288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marR="0" indent="0" algn="l" defTabSz="914400" rtl="0" eaLnBrk="1" fontAlgn="auto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1200" spc="-7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1000" dirty="0" err="1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측위</a:t>
              </a:r>
              <a:r>
                <a:rPr lang="ko-KR" altLang="en-US" sz="10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정보  관리 시스템</a:t>
              </a:r>
              <a:endParaRPr lang="ko-KR" altLang="en-US" sz="100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251" name="AutoShape 71"/>
          <p:cNvSpPr>
            <a:spLocks noChangeArrowheads="1"/>
          </p:cNvSpPr>
          <p:nvPr/>
        </p:nvSpPr>
        <p:spPr bwMode="auto">
          <a:xfrm>
            <a:off x="721885" y="4965668"/>
            <a:ext cx="1911183" cy="3746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7D0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72000" tIns="0" rIns="72000" bIns="0" anchor="ctr">
            <a:noAutofit/>
          </a:bodyPr>
          <a:lstStyle/>
          <a:p>
            <a:pPr algn="ctr" defTabSz="91440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2" name="제목 2"/>
          <p:cNvSpPr txBox="1">
            <a:spLocks/>
          </p:cNvSpPr>
          <p:nvPr/>
        </p:nvSpPr>
        <p:spPr>
          <a:xfrm>
            <a:off x="2822616" y="4914689"/>
            <a:ext cx="672041" cy="2423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100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고객용 </a:t>
            </a:r>
            <a:r>
              <a:rPr lang="en-US" altLang="ko-KR" sz="100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/>
            </a:r>
            <a:br>
              <a:rPr lang="en-US" altLang="ko-KR" sz="100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</a:br>
            <a:r>
              <a:rPr lang="ko-KR" altLang="en-US" sz="100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서비스</a:t>
            </a:r>
            <a:endParaRPr lang="ko-KR" altLang="en-US" sz="100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76" name="Rectangle 69"/>
          <p:cNvSpPr>
            <a:spLocks noChangeArrowheads="1"/>
          </p:cNvSpPr>
          <p:nvPr/>
        </p:nvSpPr>
        <p:spPr bwMode="auto">
          <a:xfrm>
            <a:off x="688998" y="5474215"/>
            <a:ext cx="1989782" cy="6848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wrap="none" lIns="72000" tIns="0" rIns="7200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7" name="제목 2"/>
          <p:cNvSpPr txBox="1">
            <a:spLocks/>
          </p:cNvSpPr>
          <p:nvPr/>
        </p:nvSpPr>
        <p:spPr>
          <a:xfrm>
            <a:off x="986593" y="5441393"/>
            <a:ext cx="1389541" cy="283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algn="ctr"/>
            <a:r>
              <a:rPr lang="en-US" altLang="ko-KR" sz="100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Repositories</a:t>
            </a:r>
            <a:endParaRPr lang="ko-KR" altLang="en-US" sz="100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278" name="그림 27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3" y="5726090"/>
            <a:ext cx="260958" cy="260959"/>
          </a:xfrm>
          <a:prstGeom prst="rect">
            <a:avLst/>
          </a:prstGeom>
        </p:spPr>
      </p:pic>
      <p:sp>
        <p:nvSpPr>
          <p:cNvPr id="279" name="직사각형 278"/>
          <p:cNvSpPr/>
          <p:nvPr/>
        </p:nvSpPr>
        <p:spPr>
          <a:xfrm>
            <a:off x="632867" y="5965264"/>
            <a:ext cx="620552" cy="20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1000"/>
              </a:lnSpc>
              <a:spcBef>
                <a:spcPts val="300"/>
              </a:spcBef>
            </a:pPr>
            <a:r>
              <a:rPr lang="ko-KR" altLang="en-US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 </a:t>
            </a:r>
            <a:r>
              <a:rPr lang="ko-KR" altLang="en-US" sz="600" b="1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600" b="1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0" name="그림 27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00" y="5730380"/>
            <a:ext cx="260958" cy="260958"/>
          </a:xfrm>
          <a:prstGeom prst="rect">
            <a:avLst/>
          </a:prstGeom>
        </p:spPr>
      </p:pic>
      <p:sp>
        <p:nvSpPr>
          <p:cNvPr id="281" name="직사각형 280"/>
          <p:cNvSpPr/>
          <p:nvPr/>
        </p:nvSpPr>
        <p:spPr>
          <a:xfrm>
            <a:off x="1100810" y="5965264"/>
            <a:ext cx="644664" cy="20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1000"/>
              </a:lnSpc>
              <a:spcBef>
                <a:spcPts val="300"/>
              </a:spcBef>
            </a:pPr>
            <a:r>
              <a:rPr lang="ko-KR" altLang="en-US" sz="600" b="1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DATA</a:t>
            </a:r>
            <a:endParaRPr lang="en-US" altLang="ko-KR" sz="600" b="1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2" name="그림 28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3" y="5734685"/>
            <a:ext cx="260958" cy="260958"/>
          </a:xfrm>
          <a:prstGeom prst="rect">
            <a:avLst/>
          </a:prstGeom>
        </p:spPr>
      </p:pic>
      <p:sp>
        <p:nvSpPr>
          <p:cNvPr id="283" name="직사각형 282"/>
          <p:cNvSpPr/>
          <p:nvPr/>
        </p:nvSpPr>
        <p:spPr>
          <a:xfrm>
            <a:off x="1560593" y="5965264"/>
            <a:ext cx="730445" cy="20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1000"/>
              </a:lnSpc>
              <a:spcBef>
                <a:spcPts val="300"/>
              </a:spcBef>
            </a:pPr>
            <a:r>
              <a:rPr lang="ko-KR" altLang="en-US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보정</a:t>
            </a:r>
            <a:r>
              <a:rPr lang="en-US" altLang="ko-KR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600" b="1" spc="-70" dirty="0" err="1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en-US" altLang="ko-KR" sz="600" b="1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4" name="그림 28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57" y="5731112"/>
            <a:ext cx="260958" cy="260958"/>
          </a:xfrm>
          <a:prstGeom prst="rect">
            <a:avLst/>
          </a:prstGeom>
        </p:spPr>
      </p:pic>
      <p:sp>
        <p:nvSpPr>
          <p:cNvPr id="285" name="직사각형 284"/>
          <p:cNvSpPr/>
          <p:nvPr/>
        </p:nvSpPr>
        <p:spPr>
          <a:xfrm>
            <a:off x="2106058" y="5965264"/>
            <a:ext cx="523119" cy="20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1000"/>
              </a:lnSpc>
              <a:spcBef>
                <a:spcPts val="300"/>
              </a:spcBef>
            </a:pPr>
            <a:r>
              <a:rPr lang="en-US" altLang="ko-KR" sz="600" b="1" spc="-70" dirty="0" smtClean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ETC..</a:t>
            </a:r>
            <a:endParaRPr lang="en-US" altLang="ko-KR" sz="600" b="1" spc="-70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6" name="그룹 285"/>
          <p:cNvGrpSpPr/>
          <p:nvPr/>
        </p:nvGrpSpPr>
        <p:grpSpPr>
          <a:xfrm>
            <a:off x="675607" y="5023109"/>
            <a:ext cx="1975236" cy="252000"/>
            <a:chOff x="672316" y="4886535"/>
            <a:chExt cx="2235791" cy="252000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72316" y="4886535"/>
              <a:ext cx="842271" cy="252000"/>
              <a:chOff x="3440382" y="2059361"/>
              <a:chExt cx="831920" cy="252000"/>
            </a:xfrm>
          </p:grpSpPr>
          <p:sp>
            <p:nvSpPr>
              <p:cNvPr id="294" name="직사각형 293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3440382" y="2080355"/>
                <a:ext cx="831920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latinLnBrk="1"/>
                <a:r>
                  <a:rPr lang="ko-KR" altLang="en-US" sz="75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측위</a:t>
                </a:r>
                <a:r>
                  <a:rPr lang="ko-KR" altLang="en-US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</a:t>
                </a:r>
                <a:r>
                  <a:rPr lang="ko-KR" altLang="en-US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관리</a:t>
                </a:r>
                <a:endParaRPr lang="ko-KR" altLang="en-US" sz="75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88" name="그룹 287"/>
            <p:cNvGrpSpPr/>
            <p:nvPr/>
          </p:nvGrpSpPr>
          <p:grpSpPr>
            <a:xfrm>
              <a:off x="1410797" y="4886535"/>
              <a:ext cx="803442" cy="252000"/>
              <a:chOff x="3459558" y="2059361"/>
              <a:chExt cx="793569" cy="252000"/>
            </a:xfrm>
          </p:grpSpPr>
          <p:sp>
            <p:nvSpPr>
              <p:cNvPr id="292" name="직사각형 291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3459558" y="2080355"/>
                <a:ext cx="793569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latinLnBrk="1"/>
                <a:r>
                  <a:rPr lang="ko-KR" altLang="en-US" sz="75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측위</a:t>
                </a:r>
                <a:r>
                  <a:rPr lang="ko-KR" altLang="en-US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MAP </a:t>
                </a:r>
                <a:r>
                  <a:rPr lang="ko-KR" altLang="en-US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관리</a:t>
                </a:r>
                <a:endParaRPr lang="ko-KR" altLang="en-US" sz="75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89" name="그룹 288"/>
            <p:cNvGrpSpPr/>
            <p:nvPr/>
          </p:nvGrpSpPr>
          <p:grpSpPr>
            <a:xfrm>
              <a:off x="2144219" y="4886535"/>
              <a:ext cx="763888" cy="252000"/>
              <a:chOff x="3479095" y="2059361"/>
              <a:chExt cx="754501" cy="252000"/>
            </a:xfrm>
          </p:grpSpPr>
          <p:sp>
            <p:nvSpPr>
              <p:cNvPr id="290" name="직사각형 289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>
                <a:off x="3479095" y="2080355"/>
                <a:ext cx="754501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latinLnBrk="1"/>
                <a:r>
                  <a:rPr lang="ko-KR" altLang="en-US" sz="75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학습엔진</a:t>
                </a:r>
                <a:r>
                  <a:rPr lang="en-US" altLang="ko-KR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75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관리</a:t>
                </a:r>
                <a:endParaRPr lang="ko-KR" altLang="en-US" sz="75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96" name="그룹 295"/>
          <p:cNvGrpSpPr/>
          <p:nvPr/>
        </p:nvGrpSpPr>
        <p:grpSpPr>
          <a:xfrm>
            <a:off x="7562140" y="4980929"/>
            <a:ext cx="234000" cy="152400"/>
            <a:chOff x="7553976" y="4738220"/>
            <a:chExt cx="216000" cy="152400"/>
          </a:xfrm>
        </p:grpSpPr>
        <p:cxnSp>
          <p:nvCxnSpPr>
            <p:cNvPr id="297" name="직선 화살표 연결선 296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/>
            <p:cNvCxnSpPr/>
            <p:nvPr/>
          </p:nvCxnSpPr>
          <p:spPr>
            <a:xfrm flipH="1">
              <a:off x="7553976" y="48906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그룹 298"/>
          <p:cNvGrpSpPr/>
          <p:nvPr/>
        </p:nvGrpSpPr>
        <p:grpSpPr>
          <a:xfrm>
            <a:off x="2760435" y="3054130"/>
            <a:ext cx="4604225" cy="1099274"/>
            <a:chOff x="444064" y="2022247"/>
            <a:chExt cx="4650452" cy="1099274"/>
          </a:xfrm>
        </p:grpSpPr>
        <p:sp>
          <p:nvSpPr>
            <p:cNvPr id="300" name="Rectangle 69"/>
            <p:cNvSpPr>
              <a:spLocks noChangeArrowheads="1"/>
            </p:cNvSpPr>
            <p:nvPr/>
          </p:nvSpPr>
          <p:spPr bwMode="auto">
            <a:xfrm>
              <a:off x="444064" y="2022247"/>
              <a:ext cx="4650452" cy="1099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lIns="72000" tIns="0" rIns="7200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0033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1" name="제목 2"/>
            <p:cNvSpPr txBox="1">
              <a:spLocks/>
            </p:cNvSpPr>
            <p:nvPr/>
          </p:nvSpPr>
          <p:spPr>
            <a:xfrm>
              <a:off x="1052263" y="2074481"/>
              <a:ext cx="3434050" cy="24232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marR="0" indent="0" algn="l" defTabSz="914400" rtl="0" eaLnBrk="1" fontAlgn="auto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1200" spc="-7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SDK (</a:t>
              </a:r>
              <a:r>
                <a:rPr lang="ko-KR" altLang="en-US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단위</a:t>
              </a:r>
              <a:r>
                <a:rPr lang="en-US" altLang="ko-KR" sz="110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Class)</a:t>
              </a:r>
              <a:endParaRPr lang="ko-KR" altLang="en-US" sz="1100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02" name="AutoShape 71"/>
          <p:cNvSpPr>
            <a:spLocks noChangeArrowheads="1"/>
          </p:cNvSpPr>
          <p:nvPr/>
        </p:nvSpPr>
        <p:spPr bwMode="auto">
          <a:xfrm>
            <a:off x="2815036" y="3354704"/>
            <a:ext cx="4504834" cy="73338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7D0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72000" tIns="0" rIns="72000" bIns="0" anchor="ctr">
            <a:noAutofit/>
          </a:bodyPr>
          <a:lstStyle/>
          <a:p>
            <a:pPr algn="ctr" defTabSz="914400">
              <a:defRPr/>
            </a:pPr>
            <a:endParaRPr lang="ko-KR" altLang="en-US" sz="1000" b="1" kern="0" dirty="0" smtClean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rgbClr val="0033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2877039" y="3466962"/>
            <a:ext cx="1437574" cy="252000"/>
            <a:chOff x="3488956" y="2059362"/>
            <a:chExt cx="1455921" cy="252000"/>
          </a:xfrm>
        </p:grpSpPr>
        <p:sp>
          <p:nvSpPr>
            <p:cNvPr id="304" name="직사각형 303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3488956" y="2080355"/>
              <a:ext cx="1455921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앱구동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 </a:t>
              </a:r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초기세팅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관리 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4346835" y="3464240"/>
            <a:ext cx="1397841" cy="252000"/>
            <a:chOff x="3514339" y="2059362"/>
            <a:chExt cx="1415681" cy="252000"/>
          </a:xfrm>
        </p:grpSpPr>
        <p:sp>
          <p:nvSpPr>
            <p:cNvPr id="307" name="직사각형 306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537505" y="2080355"/>
              <a:ext cx="1358838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Zone</a:t>
              </a:r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켐페인정보전달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측위</a:t>
              </a:r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5816704" y="3469677"/>
            <a:ext cx="1397841" cy="252000"/>
            <a:chOff x="3514339" y="2059362"/>
            <a:chExt cx="1415681" cy="252000"/>
          </a:xfrm>
        </p:grpSpPr>
        <p:sp>
          <p:nvSpPr>
            <p:cNvPr id="310" name="직사각형 309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3674695" y="2080355"/>
              <a:ext cx="1084473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위치정보 전달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측위</a:t>
              </a:r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2" name="그룹 311"/>
          <p:cNvGrpSpPr/>
          <p:nvPr/>
        </p:nvGrpSpPr>
        <p:grpSpPr>
          <a:xfrm>
            <a:off x="2894521" y="3763635"/>
            <a:ext cx="1405423" cy="252000"/>
            <a:chOff x="3506660" y="2059362"/>
            <a:chExt cx="1423360" cy="252000"/>
          </a:xfrm>
        </p:grpSpPr>
        <p:sp>
          <p:nvSpPr>
            <p:cNvPr id="313" name="직사각형 312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3506660" y="2080355"/>
              <a:ext cx="1420529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켐페인</a:t>
              </a:r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정보전달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750" spc="-70" dirty="0" err="1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측위</a:t>
              </a:r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4346835" y="3763635"/>
            <a:ext cx="1013127" cy="252000"/>
            <a:chOff x="3514339" y="2059362"/>
            <a:chExt cx="1415681" cy="252000"/>
          </a:xfrm>
        </p:grpSpPr>
        <p:sp>
          <p:nvSpPr>
            <p:cNvPr id="316" name="직사각형 315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3714792" y="2080355"/>
              <a:ext cx="1004274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en-US" altLang="ko-KR" sz="75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MAP</a:t>
              </a:r>
              <a:r>
                <a:rPr lang="ko-KR" altLang="en-US" sz="75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 관리 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5412166" y="3763635"/>
            <a:ext cx="1013127" cy="252000"/>
            <a:chOff x="3514339" y="2059362"/>
            <a:chExt cx="1415681" cy="252000"/>
          </a:xfrm>
        </p:grpSpPr>
        <p:sp>
          <p:nvSpPr>
            <p:cNvPr id="319" name="직사각형 318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3684760" y="2080355"/>
              <a:ext cx="1064342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750" spc="-70" dirty="0" err="1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검색관련</a:t>
              </a:r>
              <a:r>
                <a:rPr lang="ko-KR" altLang="en-US" sz="75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함수 제공 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1" name="제목 2"/>
          <p:cNvSpPr txBox="1">
            <a:spLocks/>
          </p:cNvSpPr>
          <p:nvPr/>
        </p:nvSpPr>
        <p:spPr>
          <a:xfrm>
            <a:off x="7987593" y="4416306"/>
            <a:ext cx="1001285" cy="283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algn="ctr"/>
            <a:r>
              <a:rPr lang="en-US" altLang="ko-KR" sz="100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Repositories</a:t>
            </a:r>
            <a:endParaRPr lang="ko-KR" altLang="en-US" sz="100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grpSp>
        <p:nvGrpSpPr>
          <p:cNvPr id="322" name="그룹 321"/>
          <p:cNvGrpSpPr/>
          <p:nvPr/>
        </p:nvGrpSpPr>
        <p:grpSpPr>
          <a:xfrm>
            <a:off x="7559417" y="5688499"/>
            <a:ext cx="234000" cy="152400"/>
            <a:chOff x="7553976" y="4738220"/>
            <a:chExt cx="216000" cy="152400"/>
          </a:xfrm>
        </p:grpSpPr>
        <p:cxnSp>
          <p:nvCxnSpPr>
            <p:cNvPr id="323" name="직선 화살표 연결선 322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/>
            <p:cNvCxnSpPr/>
            <p:nvPr/>
          </p:nvCxnSpPr>
          <p:spPr>
            <a:xfrm flipH="1">
              <a:off x="7553976" y="48906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/>
          <p:cNvGrpSpPr/>
          <p:nvPr/>
        </p:nvGrpSpPr>
        <p:grpSpPr>
          <a:xfrm>
            <a:off x="2676259" y="5709407"/>
            <a:ext cx="108000" cy="152400"/>
            <a:chOff x="7553976" y="4738220"/>
            <a:chExt cx="216000" cy="152400"/>
          </a:xfrm>
        </p:grpSpPr>
        <p:cxnSp>
          <p:nvCxnSpPr>
            <p:cNvPr id="326" name="직선 화살표 연결선 325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화살표 연결선 326"/>
            <p:cNvCxnSpPr/>
            <p:nvPr/>
          </p:nvCxnSpPr>
          <p:spPr>
            <a:xfrm flipH="1">
              <a:off x="7553976" y="48906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그룹 327"/>
          <p:cNvGrpSpPr/>
          <p:nvPr/>
        </p:nvGrpSpPr>
        <p:grpSpPr>
          <a:xfrm rot="16200000">
            <a:off x="1604796" y="5339508"/>
            <a:ext cx="108000" cy="152400"/>
            <a:chOff x="7553976" y="4738220"/>
            <a:chExt cx="216000" cy="152400"/>
          </a:xfrm>
        </p:grpSpPr>
        <p:cxnSp>
          <p:nvCxnSpPr>
            <p:cNvPr id="329" name="직선 화살표 연결선 328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화살표 연결선 329"/>
            <p:cNvCxnSpPr/>
            <p:nvPr/>
          </p:nvCxnSpPr>
          <p:spPr>
            <a:xfrm flipH="1">
              <a:off x="7553976" y="48906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그룹 330"/>
          <p:cNvGrpSpPr/>
          <p:nvPr/>
        </p:nvGrpSpPr>
        <p:grpSpPr>
          <a:xfrm rot="16200000">
            <a:off x="4951909" y="2904054"/>
            <a:ext cx="144000" cy="152400"/>
            <a:chOff x="7553976" y="4738220"/>
            <a:chExt cx="216000" cy="152400"/>
          </a:xfrm>
        </p:grpSpPr>
        <p:cxnSp>
          <p:nvCxnSpPr>
            <p:cNvPr id="332" name="직선 화살표 연결선 331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화살표 연결선 332"/>
            <p:cNvCxnSpPr/>
            <p:nvPr/>
          </p:nvCxnSpPr>
          <p:spPr>
            <a:xfrm flipH="1">
              <a:off x="7553976" y="48906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그룹 333"/>
          <p:cNvGrpSpPr/>
          <p:nvPr/>
        </p:nvGrpSpPr>
        <p:grpSpPr>
          <a:xfrm rot="16200000">
            <a:off x="4915362" y="4170155"/>
            <a:ext cx="216000" cy="152400"/>
            <a:chOff x="7553976" y="4738220"/>
            <a:chExt cx="216000" cy="152400"/>
          </a:xfrm>
        </p:grpSpPr>
        <p:cxnSp>
          <p:nvCxnSpPr>
            <p:cNvPr id="335" name="직선 화살표 연결선 334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/>
            <p:cNvCxnSpPr/>
            <p:nvPr/>
          </p:nvCxnSpPr>
          <p:spPr>
            <a:xfrm flipH="1">
              <a:off x="7553976" y="48906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그룹 336"/>
          <p:cNvGrpSpPr/>
          <p:nvPr/>
        </p:nvGrpSpPr>
        <p:grpSpPr>
          <a:xfrm rot="16200000">
            <a:off x="6766259" y="3574483"/>
            <a:ext cx="1440000" cy="119744"/>
            <a:chOff x="7553976" y="4738220"/>
            <a:chExt cx="216000" cy="119744"/>
          </a:xfrm>
        </p:grpSpPr>
        <p:cxnSp>
          <p:nvCxnSpPr>
            <p:cNvPr id="338" name="직선 화살표 연결선 337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화살표 연결선 338"/>
            <p:cNvCxnSpPr/>
            <p:nvPr/>
          </p:nvCxnSpPr>
          <p:spPr>
            <a:xfrm flipH="1">
              <a:off x="7553976" y="4857964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/>
          <p:cNvGrpSpPr/>
          <p:nvPr/>
        </p:nvGrpSpPr>
        <p:grpSpPr>
          <a:xfrm>
            <a:off x="641811" y="3063790"/>
            <a:ext cx="2037154" cy="756000"/>
            <a:chOff x="625483" y="2902724"/>
            <a:chExt cx="2408160" cy="756000"/>
          </a:xfrm>
        </p:grpSpPr>
        <p:grpSp>
          <p:nvGrpSpPr>
            <p:cNvPr id="341" name="그룹 340"/>
            <p:cNvGrpSpPr/>
            <p:nvPr/>
          </p:nvGrpSpPr>
          <p:grpSpPr>
            <a:xfrm>
              <a:off x="625483" y="2902724"/>
              <a:ext cx="2408160" cy="756000"/>
              <a:chOff x="385633" y="4645141"/>
              <a:chExt cx="2408160" cy="756000"/>
            </a:xfrm>
          </p:grpSpPr>
          <p:sp>
            <p:nvSpPr>
              <p:cNvPr id="352" name="Rectangle 69"/>
              <p:cNvSpPr>
                <a:spLocks noChangeArrowheads="1"/>
              </p:cNvSpPr>
              <p:nvPr/>
            </p:nvSpPr>
            <p:spPr bwMode="auto">
              <a:xfrm>
                <a:off x="385633" y="4645141"/>
                <a:ext cx="2408160" cy="756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  <a:extLst/>
            </p:spPr>
            <p:txBody>
              <a:bodyPr wrap="none" lIns="72000" tIns="0" rIns="72000" bIns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rgbClr val="003366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53" name="제목 2"/>
              <p:cNvSpPr txBox="1">
                <a:spLocks/>
              </p:cNvSpPr>
              <p:nvPr/>
            </p:nvSpPr>
            <p:spPr>
              <a:xfrm>
                <a:off x="835068" y="4697374"/>
                <a:ext cx="1509291" cy="24232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marR="0" indent="0" algn="l" defTabSz="914400" rtl="0" eaLnBrk="1" fontAlgn="auto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kern="1200" spc="-7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algn="ctr"/>
                <a:r>
                  <a:rPr lang="ko-KR" altLang="en-US" sz="1100" dirty="0" err="1" smtClean="0">
                    <a:ln w="3175">
                      <a:solidFill>
                        <a:schemeClr val="bg1">
                          <a:lumMod val="6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rPr>
                  <a:t>측위용</a:t>
                </a:r>
                <a:r>
                  <a:rPr lang="ko-KR" altLang="en-US" sz="1100" dirty="0" smtClean="0">
                    <a:ln w="3175">
                      <a:solidFill>
                        <a:schemeClr val="bg1">
                          <a:lumMod val="6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rPr>
                  <a:t> </a:t>
                </a:r>
                <a:r>
                  <a:rPr lang="en-US" altLang="ko-KR" sz="1100" dirty="0" smtClean="0">
                    <a:ln w="3175">
                      <a:solidFill>
                        <a:schemeClr val="bg1">
                          <a:lumMod val="6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rPr>
                  <a:t>APP</a:t>
                </a:r>
                <a:endParaRPr lang="ko-KR" altLang="en-US" sz="1100" dirty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342" name="AutoShape 71"/>
            <p:cNvSpPr>
              <a:spLocks noChangeArrowheads="1"/>
            </p:cNvSpPr>
            <p:nvPr/>
          </p:nvSpPr>
          <p:spPr bwMode="auto">
            <a:xfrm>
              <a:off x="682946" y="3204570"/>
              <a:ext cx="2292499" cy="401199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B7D0D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>
              <a:noAutofit/>
            </a:bodyPr>
            <a:lstStyle/>
            <a:p>
              <a:pPr algn="ctr" defTabSz="914400">
                <a:defRPr/>
              </a:pPr>
              <a:endParaRPr lang="ko-KR" altLang="en-US" sz="1000" b="1" kern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rgbClr val="0033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43" name="그룹 342"/>
            <p:cNvGrpSpPr/>
            <p:nvPr/>
          </p:nvGrpSpPr>
          <p:grpSpPr>
            <a:xfrm>
              <a:off x="753512" y="3294266"/>
              <a:ext cx="692510" cy="252000"/>
              <a:chOff x="3514339" y="2059361"/>
              <a:chExt cx="684000" cy="252000"/>
            </a:xfrm>
          </p:grpSpPr>
          <p:sp>
            <p:nvSpPr>
              <p:cNvPr id="350" name="직사각형 349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>
                <a:off x="3549501" y="2080355"/>
                <a:ext cx="6136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고객사 등록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1467824" y="3294266"/>
              <a:ext cx="721994" cy="252000"/>
              <a:chOff x="3499782" y="2059361"/>
              <a:chExt cx="713122" cy="252000"/>
            </a:xfrm>
          </p:grpSpPr>
          <p:sp>
            <p:nvSpPr>
              <p:cNvPr id="348" name="직사각형 347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>
                <a:off x="3499782" y="2080355"/>
                <a:ext cx="71312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측위</a:t>
                </a:r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점포 등록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345" name="그룹 344"/>
            <p:cNvGrpSpPr/>
            <p:nvPr/>
          </p:nvGrpSpPr>
          <p:grpSpPr>
            <a:xfrm>
              <a:off x="2211619" y="3294266"/>
              <a:ext cx="692510" cy="252000"/>
              <a:chOff x="3514339" y="2059361"/>
              <a:chExt cx="684000" cy="252000"/>
            </a:xfrm>
          </p:grpSpPr>
          <p:sp>
            <p:nvSpPr>
              <p:cNvPr id="346" name="직사각형 345"/>
              <p:cNvSpPr/>
              <p:nvPr/>
            </p:nvSpPr>
            <p:spPr>
              <a:xfrm rot="16200000" flipV="1">
                <a:off x="3730339" y="1843361"/>
                <a:ext cx="252000" cy="684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 w="3175">
                    <a:solidFill>
                      <a:schemeClr val="bg1">
                        <a:lumMod val="65000"/>
                        <a:alpha val="2000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>
                <a:off x="3590983" y="2080355"/>
                <a:ext cx="5307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latinLnBrk="1"/>
                <a:r>
                  <a:rPr lang="ko-KR" altLang="en-US" sz="800" spc="-70" dirty="0" err="1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측위</a:t>
                </a:r>
                <a:r>
                  <a:rPr lang="ko-KR" altLang="en-US" sz="800" spc="-70" dirty="0" smtClean="0">
                    <a:ln w="3175">
                      <a:solidFill>
                        <a:prstClr val="white">
                          <a:lumMod val="65000"/>
                          <a:alpha val="20000"/>
                        </a:prst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등록</a:t>
                </a:r>
                <a:endParaRPr lang="ko-KR" altLang="en-US" sz="800" spc="-70" dirty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354" name="그룹 353"/>
          <p:cNvGrpSpPr/>
          <p:nvPr/>
        </p:nvGrpSpPr>
        <p:grpSpPr>
          <a:xfrm rot="16200000">
            <a:off x="1865434" y="4193547"/>
            <a:ext cx="900000" cy="119744"/>
            <a:chOff x="7553976" y="4738220"/>
            <a:chExt cx="216000" cy="119744"/>
          </a:xfrm>
        </p:grpSpPr>
        <p:cxnSp>
          <p:nvCxnSpPr>
            <p:cNvPr id="355" name="직선 화살표 연결선 354"/>
            <p:cNvCxnSpPr/>
            <p:nvPr/>
          </p:nvCxnSpPr>
          <p:spPr>
            <a:xfrm>
              <a:off x="7553976" y="4738220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화살표 연결선 355"/>
            <p:cNvCxnSpPr/>
            <p:nvPr/>
          </p:nvCxnSpPr>
          <p:spPr>
            <a:xfrm flipH="1">
              <a:off x="7553976" y="4857964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그룹 358"/>
          <p:cNvGrpSpPr/>
          <p:nvPr/>
        </p:nvGrpSpPr>
        <p:grpSpPr>
          <a:xfrm>
            <a:off x="6452035" y="3763635"/>
            <a:ext cx="762511" cy="252000"/>
            <a:chOff x="3514339" y="2059362"/>
            <a:chExt cx="1415681" cy="252000"/>
          </a:xfrm>
        </p:grpSpPr>
        <p:sp>
          <p:nvSpPr>
            <p:cNvPr id="360" name="직사각형 359"/>
            <p:cNvSpPr/>
            <p:nvPr/>
          </p:nvSpPr>
          <p:spPr>
            <a:xfrm rot="16200000" flipV="1">
              <a:off x="4096180" y="1477521"/>
              <a:ext cx="252000" cy="1415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3846222" y="2080355"/>
              <a:ext cx="741419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latinLnBrk="1"/>
              <a:r>
                <a:rPr lang="ko-KR" altLang="en-US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</a:t>
              </a:r>
              <a:r>
                <a:rPr lang="en-US" altLang="ko-KR" sz="750" spc="-70" dirty="0" smtClean="0">
                  <a:ln w="3175">
                    <a:solidFill>
                      <a:prstClr val="white">
                        <a:lumMod val="65000"/>
                        <a:alpha val="2000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Mgr.</a:t>
              </a:r>
              <a:endParaRPr lang="ko-KR" altLang="en-US" sz="750" spc="-70" dirty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64" name="직사각형 363"/>
          <p:cNvSpPr/>
          <p:nvPr/>
        </p:nvSpPr>
        <p:spPr>
          <a:xfrm>
            <a:off x="8185082" y="3351730"/>
            <a:ext cx="621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400" latinLnBrk="1"/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ko-KR" altLang="en-US" sz="800" spc="-70" dirty="0" err="1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서비스별</a:t>
            </a: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800" spc="-70" dirty="0" smtClean="0">
                <a:ln w="3175">
                  <a:solidFill>
                    <a:prstClr val="white">
                      <a:lumMod val="65000"/>
                      <a:alpha val="2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</a:t>
            </a:r>
            <a:endParaRPr lang="ko-KR" altLang="en-US" sz="800" spc="-70" dirty="0">
              <a:ln w="3175">
                <a:solidFill>
                  <a:prstClr val="white">
                    <a:lumMod val="65000"/>
                    <a:alpha val="2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5" name="직선 화살표 연결선 364"/>
          <p:cNvCxnSpPr/>
          <p:nvPr/>
        </p:nvCxnSpPr>
        <p:spPr>
          <a:xfrm flipV="1">
            <a:off x="8807530" y="2863445"/>
            <a:ext cx="0" cy="1485560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24086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서비스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Architecture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85925"/>
              </p:ext>
            </p:extLst>
          </p:nvPr>
        </p:nvGraphicFramePr>
        <p:xfrm>
          <a:off x="595975" y="1519706"/>
          <a:ext cx="8735807" cy="4815840"/>
        </p:xfrm>
        <a:graphic>
          <a:graphicData uri="http://schemas.openxmlformats.org/drawingml/2006/table">
            <a:tbl>
              <a:tblPr firstRow="1" bandRow="1"/>
              <a:tblGrid>
                <a:gridCol w="693982">
                  <a:extLst>
                    <a:ext uri="{9D8B030D-6E8A-4147-A177-3AD203B41FA5}">
                      <a16:colId xmlns:a16="http://schemas.microsoft.com/office/drawing/2014/main" val="3692035213"/>
                    </a:ext>
                  </a:extLst>
                </a:gridCol>
                <a:gridCol w="644979">
                  <a:extLst>
                    <a:ext uri="{9D8B030D-6E8A-4147-A177-3AD203B41FA5}">
                      <a16:colId xmlns:a16="http://schemas.microsoft.com/office/drawing/2014/main" val="3078395840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850647696"/>
                    </a:ext>
                  </a:extLst>
                </a:gridCol>
                <a:gridCol w="963386">
                  <a:extLst>
                    <a:ext uri="{9D8B030D-6E8A-4147-A177-3AD203B41FA5}">
                      <a16:colId xmlns:a16="http://schemas.microsoft.com/office/drawing/2014/main" val="2886857961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val="20832779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65699749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645575529"/>
                    </a:ext>
                  </a:extLst>
                </a:gridCol>
                <a:gridCol w="881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214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/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 </a:t>
                      </a:r>
                      <a:r>
                        <a:rPr lang="en-US" altLang="ko-KR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Level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/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내용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기타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L1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L2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L3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L4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L5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endParaRPr kumimoji="0" lang="zh-CN" altLang="en-US" sz="900" b="0" i="0" u="none" strike="noStrike" kern="1200" cap="none" spc="-70" normalizeH="0" baseline="0" dirty="0" smtClean="0">
                        <a:ln w="3175">
                          <a:solidFill>
                            <a:prstClr val="white">
                              <a:lumMod val="65000"/>
                              <a:alpha val="2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900" kern="0" spc="-70" dirty="0" smtClean="0">
                        <a:ln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54438"/>
                  </a:ext>
                </a:extLst>
              </a:tr>
              <a:tr h="12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Common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SDK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구동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앱 실행 시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SDK</a:t>
                      </a:r>
                      <a:r>
                        <a:rPr lang="en-US" altLang="ko-KR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Initializing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04335"/>
                  </a:ext>
                </a:extLst>
              </a:tr>
              <a:tr h="126053">
                <a:tc rowSpan="18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Indoor</a:t>
                      </a:r>
                      <a:b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On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Service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Splash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스플래시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기준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DATA Update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현재위치 파악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60903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</a:t>
                      </a: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Main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위치 기준 도면 노출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 위치 확인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내 위치정보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Off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 경우 활성화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Heading</a:t>
                      </a:r>
                      <a:r>
                        <a:rPr lang="ko-KR" altLang="en-US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Option</a:t>
                      </a: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경로 탐색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목적지 입력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 위치 기준 경로 탐색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경로 노출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경로 정보 노출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39907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네비게이션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네비게이션 서비스 제공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시설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매장 검색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시설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매장</a:t>
                      </a:r>
                      <a:r>
                        <a:rPr lang="en-US" altLang="ko-KR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브랜드</a:t>
                      </a:r>
                      <a:r>
                        <a:rPr lang="en-US" altLang="ko-KR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정보 검색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98110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검색결과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검색 결과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N/Y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96937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시설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매장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시설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매장 정보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3136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쿠폰함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內 쿠폰</a:t>
                      </a:r>
                      <a:r>
                        <a:rPr lang="ko-KR" altLang="en-US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목록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323561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쿠폰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쿠폰 상세 조회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78040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쿠폰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사용처리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매장에서 쿠폰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사용처리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63088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이벤트 정보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이벤트 목록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58312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이벤트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이벤트 상세 정보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55922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이벤트 참여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이벤트 참여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12659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주차위치 확인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주차위치 확인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사용안내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34728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주차위치등록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위치 등록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Option</a:t>
                      </a: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27575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 차 찾기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내차 위치 경로 표시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>
          <a:xfrm>
            <a:off x="280855" y="549361"/>
            <a:ext cx="9352095" cy="259623"/>
          </a:xfrm>
        </p:spPr>
        <p:txBody>
          <a:bodyPr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서비스 상세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60209" y="1175642"/>
            <a:ext cx="24086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spc="-7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rgbClr val="1886B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서비스 </a:t>
            </a:r>
            <a:r>
              <a:rPr lang="en-US" altLang="ko-KR" sz="1050" b="1" spc="-70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Information Architecture</a:t>
            </a:r>
            <a:endParaRPr lang="ko-KR" altLang="en-US" sz="1050" b="1" spc="-70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2468" y="6528695"/>
            <a:ext cx="4249981" cy="2308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지자기 </a:t>
            </a:r>
            <a:r>
              <a:rPr lang="ko-KR" altLang="en-US" sz="900" b="0" u="none" kern="1200" spc="0" noProof="0" dirty="0" err="1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측위기술을</a:t>
            </a:r>
            <a:r>
              <a:rPr lang="ko-KR" altLang="en-US" sz="900" b="0" u="none" kern="1200" spc="0" noProof="0" dirty="0" smtClean="0">
                <a:ln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활용한 기업용 실시간 위치기반 마케팅 플랫폼 개발 사업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42247"/>
              </p:ext>
            </p:extLst>
          </p:nvPr>
        </p:nvGraphicFramePr>
        <p:xfrm>
          <a:off x="595975" y="1519706"/>
          <a:ext cx="8735807" cy="4130040"/>
        </p:xfrm>
        <a:graphic>
          <a:graphicData uri="http://schemas.openxmlformats.org/drawingml/2006/table">
            <a:tbl>
              <a:tblPr firstRow="1" bandRow="1"/>
              <a:tblGrid>
                <a:gridCol w="693982">
                  <a:extLst>
                    <a:ext uri="{9D8B030D-6E8A-4147-A177-3AD203B41FA5}">
                      <a16:colId xmlns:a16="http://schemas.microsoft.com/office/drawing/2014/main" val="3692035213"/>
                    </a:ext>
                  </a:extLst>
                </a:gridCol>
                <a:gridCol w="1159329">
                  <a:extLst>
                    <a:ext uri="{9D8B030D-6E8A-4147-A177-3AD203B41FA5}">
                      <a16:colId xmlns:a16="http://schemas.microsoft.com/office/drawing/2014/main" val="3078395840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850647696"/>
                    </a:ext>
                  </a:extLst>
                </a:gridCol>
                <a:gridCol w="963386">
                  <a:extLst>
                    <a:ext uri="{9D8B030D-6E8A-4147-A177-3AD203B41FA5}">
                      <a16:colId xmlns:a16="http://schemas.microsoft.com/office/drawing/2014/main" val="2886857961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val="20832779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65699749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645575529"/>
                    </a:ext>
                  </a:extLst>
                </a:gridCol>
                <a:gridCol w="881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214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/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 </a:t>
                      </a:r>
                      <a:r>
                        <a:rPr lang="en-US" altLang="ko-KR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Level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/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algn="ctr" defTabSz="914400" rtl="0" eaLnBrk="1" latinLnBrk="1" hangingPunct="1"/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내용</a:t>
                      </a:r>
                      <a:endParaRPr lang="en-US" altLang="ko-KR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기타</a:t>
                      </a:r>
                      <a:endParaRPr lang="ko-KR" altLang="en-US" sz="1000" b="1" kern="1200" spc="-7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L1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L2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L3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L4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L5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Char char="○"/>
                        <a:tabLst/>
                        <a:defRPr/>
                      </a:pPr>
                      <a:endParaRPr kumimoji="0" lang="zh-CN" altLang="en-US" sz="900" b="0" i="0" u="none" strike="noStrike" kern="1200" cap="none" spc="-70" normalizeH="0" baseline="0" dirty="0" smtClean="0">
                        <a:ln w="3175">
                          <a:solidFill>
                            <a:prstClr val="white">
                              <a:lumMod val="65000"/>
                              <a:alpha val="2000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900" kern="0" spc="-70" dirty="0" smtClean="0">
                        <a:ln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54438"/>
                  </a:ext>
                </a:extLst>
              </a:tr>
              <a:tr h="12605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Indoor</a:t>
                      </a:r>
                      <a:b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On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Service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알림함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알림 목록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04335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상세 서비스 진입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연결될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Content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 이동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60903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설정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수신 </a:t>
                      </a:r>
                      <a:r>
                        <a:rPr lang="ko-KR" altLang="en-US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설정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053"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Outdoor/</a:t>
                      </a:r>
                      <a:b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lang="en-US" altLang="zh-CN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Off Service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웰컴푸시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점포 진입 시점 자동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</a:t>
                      </a:r>
                      <a:endParaRPr lang="ko-KR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선택시</a:t>
                      </a:r>
                      <a:r>
                        <a:rPr lang="ko-KR" altLang="en-US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깨움</a:t>
                      </a: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굿바이푸시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점포 벗어날 시점 자동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선택시</a:t>
                      </a:r>
                      <a:r>
                        <a:rPr lang="ko-KR" altLang="en-US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8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깨움</a:t>
                      </a: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39907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이벤트 알림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점외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점포 외부 설정한 권역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진입시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이벤트 알림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98110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이벤트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행사 이벤트 상세 페이지 진입 →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깨움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20587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점내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점포 내부 설정한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Zone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진입시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이벤트 알림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96937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행사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이벤트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행사 이벤트 상세 페이지 진입 →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깨움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3136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쿠폰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323561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점포 외부 설정한 권역 </a:t>
                      </a:r>
                      <a:r>
                        <a:rPr lang="ko-KR" altLang="en-US" sz="900" b="0" kern="1200" spc="-7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진입시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쿠폰 수신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78040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쿠폰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쿠폰 상세 페이지 진입 →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깨움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63088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점내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점포 설정한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Zone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진입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/</a:t>
                      </a:r>
                      <a:r>
                        <a:rPr lang="en-US" altLang="ko-KR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시나리오 베이스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쿠폰 수신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58312"/>
                  </a:ext>
                </a:extLst>
              </a:tr>
              <a:tr h="12605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쿠폰 상세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쿠폰 상세 페이지 진입 → </a:t>
                      </a:r>
                      <a:r>
                        <a:rPr lang="en-US" altLang="ko-KR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APP </a:t>
                      </a:r>
                      <a:r>
                        <a:rPr lang="ko-KR" altLang="en-US" sz="900" b="0" kern="1200" spc="-7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깨움</a:t>
                      </a:r>
                      <a:endParaRPr lang="zh-CN" altLang="en-US" sz="9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zh-CN" altLang="en-US" sz="800" b="0" kern="1200" spc="-7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8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rtlCol="0" anchor="ctr"/>
      <a:lstStyle>
        <a:defPPr algn="ctr">
          <a:defRPr sz="100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0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13390</TotalTime>
  <Words>2169</Words>
  <Application>Microsoft Office PowerPoint</Application>
  <PresentationFormat>A4 용지(210x297mm)</PresentationFormat>
  <Paragraphs>539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</vt:lpstr>
      <vt:lpstr>나눔명조</vt:lpstr>
      <vt:lpstr>나눔고딕 ExtraBold</vt:lpstr>
      <vt:lpstr>나눔스퀘어</vt:lpstr>
      <vt:lpstr>Calibri</vt:lpstr>
      <vt:lpstr>나눔스퀘어 ExtraBold</vt:lpstr>
      <vt:lpstr>신세계 민부리 Medium(TTF)</vt:lpstr>
      <vt:lpstr>나눔고딕</vt:lpstr>
      <vt:lpstr>나눔스퀘어 Bold</vt:lpstr>
      <vt:lpstr>Office 테마</vt:lpstr>
      <vt:lpstr>위치기반 마케팅 플랫폼 사업案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bomyi.hong@ta9.co.kr</dc:creator>
  <cp:lastModifiedBy>U Nathan</cp:lastModifiedBy>
  <cp:revision>972</cp:revision>
  <dcterms:created xsi:type="dcterms:W3CDTF">2020-10-12T04:57:59Z</dcterms:created>
  <dcterms:modified xsi:type="dcterms:W3CDTF">2021-12-13T04:17:19Z</dcterms:modified>
</cp:coreProperties>
</file>