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996D2B-231A-4D3C-A28D-45EC2BA65C19}">
  <a:tblStyle styleId="{0E996D2B-231A-4D3C-A28D-45EC2BA65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a3c13709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a3c13709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a3c13709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a3c13709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a3c137094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a3c13709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a3c13709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a3c13709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a3c13709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a3c13709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b2e18e2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b2e18e2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a3c13709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a3c13709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a3c13709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a3c13709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a3c13709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a3c13709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a3c13709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ca3c13709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a8524a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a8524a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a3c13709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a3c13709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a3c13709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a3c13709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a8524a83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a8524a83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a8524a83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a8524a83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a8524a8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a8524a8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a8524a83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a8524a83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a8524a83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a8524a83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a8524a83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a8524a83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a3c1370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a3c1370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60900" y="100100"/>
            <a:ext cx="84222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2"/>
                </a:solidFill>
              </a:rPr>
              <a:t>참고_아이작</a:t>
            </a:r>
            <a:endParaRPr b="1" sz="2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2"/>
                </a:solidFill>
              </a:rPr>
              <a:t>도트</a:t>
            </a:r>
            <a:endParaRPr b="1" sz="2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*장르: 액션, </a:t>
            </a:r>
            <a:r>
              <a:rPr lang="ko" sz="1800">
                <a:solidFill>
                  <a:schemeClr val="dk2"/>
                </a:solidFill>
              </a:rPr>
              <a:t>어드벤처</a:t>
            </a:r>
            <a:r>
              <a:rPr lang="ko" sz="1800">
                <a:solidFill>
                  <a:schemeClr val="dk2"/>
                </a:solidFill>
              </a:rPr>
              <a:t>, 호러, 인디, RPG, 탑뷰슈팅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</a:t>
            </a:r>
            <a:r>
              <a:rPr b="1" lang="ko" sz="1900">
                <a:solidFill>
                  <a:schemeClr val="dk2"/>
                </a:solidFill>
              </a:rPr>
              <a:t>핵심행동루프_</a:t>
            </a:r>
            <a:endParaRPr b="1" sz="19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368700" y="1901850"/>
            <a:ext cx="1328400" cy="9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0000"/>
                </a:solidFill>
              </a:rPr>
              <a:t>방</a:t>
            </a:r>
            <a:r>
              <a:rPr lang="ko" sz="1500"/>
              <a:t>으로 들어간다</a:t>
            </a:r>
            <a:endParaRPr sz="1200"/>
          </a:p>
        </p:txBody>
      </p:sp>
      <p:sp>
        <p:nvSpPr>
          <p:cNvPr id="56" name="Google Shape;56;p13"/>
          <p:cNvSpPr/>
          <p:nvPr/>
        </p:nvSpPr>
        <p:spPr>
          <a:xfrm>
            <a:off x="3907800" y="1901850"/>
            <a:ext cx="1328400" cy="9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9900"/>
                </a:solidFill>
              </a:rPr>
              <a:t>몬스터</a:t>
            </a:r>
            <a:r>
              <a:rPr lang="ko" sz="1500"/>
              <a:t>와 싸운다</a:t>
            </a:r>
            <a:endParaRPr sz="1500"/>
          </a:p>
        </p:txBody>
      </p:sp>
      <p:sp>
        <p:nvSpPr>
          <p:cNvPr id="57" name="Google Shape;57;p13"/>
          <p:cNvSpPr/>
          <p:nvPr/>
        </p:nvSpPr>
        <p:spPr>
          <a:xfrm>
            <a:off x="6678600" y="1901850"/>
            <a:ext cx="1328400" cy="9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FF00"/>
                </a:solidFill>
              </a:rPr>
              <a:t>아</a:t>
            </a:r>
            <a:r>
              <a:rPr b="1" lang="ko" sz="1500">
                <a:solidFill>
                  <a:srgbClr val="00FF00"/>
                </a:solidFill>
              </a:rPr>
              <a:t>이템</a:t>
            </a:r>
            <a:r>
              <a:rPr lang="ko" sz="1500"/>
              <a:t>을 줍는다</a:t>
            </a:r>
            <a:endParaRPr sz="1500"/>
          </a:p>
        </p:txBody>
      </p:sp>
      <p:sp>
        <p:nvSpPr>
          <p:cNvPr id="58" name="Google Shape;58;p13"/>
          <p:cNvSpPr/>
          <p:nvPr/>
        </p:nvSpPr>
        <p:spPr>
          <a:xfrm>
            <a:off x="3907800" y="3579575"/>
            <a:ext cx="1570500" cy="9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주운 </a:t>
            </a:r>
            <a:r>
              <a:rPr b="1" lang="ko" sz="1500">
                <a:solidFill>
                  <a:srgbClr val="0000FF"/>
                </a:solidFill>
              </a:rPr>
              <a:t>골드</a:t>
            </a:r>
            <a:r>
              <a:rPr lang="ko" sz="1500"/>
              <a:t>로 아이템을 구매한다</a:t>
            </a:r>
            <a:endParaRPr sz="1200"/>
          </a:p>
        </p:txBody>
      </p:sp>
      <p:sp>
        <p:nvSpPr>
          <p:cNvPr id="59" name="Google Shape;59;p13"/>
          <p:cNvSpPr/>
          <p:nvPr/>
        </p:nvSpPr>
        <p:spPr>
          <a:xfrm>
            <a:off x="2763500" y="2283000"/>
            <a:ext cx="1077900" cy="23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418450" y="2283000"/>
            <a:ext cx="1077900" cy="23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rot="7739890">
            <a:off x="5431968" y="3105584"/>
            <a:ext cx="1420160" cy="23098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rot="-8102323">
            <a:off x="2595090" y="3305050"/>
            <a:ext cx="1255822" cy="23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50" y="628800"/>
            <a:ext cx="3184250" cy="37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125925" y="65275"/>
            <a:ext cx="5081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2"/>
                </a:solidFill>
              </a:rPr>
              <a:t>아트 예시_시스템</a:t>
            </a:r>
            <a:endParaRPr b="1" sz="2100">
              <a:solidFill>
                <a:schemeClr val="dk2"/>
              </a:solidFill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950" y="628803"/>
            <a:ext cx="5022056" cy="375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125925" y="0"/>
            <a:ext cx="508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0000"/>
                </a:solidFill>
              </a:rPr>
              <a:t>1스테이지(방예시)</a:t>
            </a:r>
            <a:endParaRPr b="1" sz="2000">
              <a:solidFill>
                <a:srgbClr val="FF0000"/>
              </a:solidFill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-2040" t="-2040"/>
          <a:stretch/>
        </p:blipFill>
        <p:spPr>
          <a:xfrm>
            <a:off x="125925" y="358850"/>
            <a:ext cx="8443499" cy="478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75" y="464850"/>
            <a:ext cx="8195425" cy="467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125925" y="0"/>
            <a:ext cx="815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0000"/>
                </a:solidFill>
              </a:rPr>
              <a:t>2</a:t>
            </a:r>
            <a:r>
              <a:rPr b="1" lang="ko" sz="2000">
                <a:solidFill>
                  <a:srgbClr val="FF0000"/>
                </a:solidFill>
              </a:rPr>
              <a:t>스테이지(방예시)_동굴로 넘어가기 전에 2개의 방에 암시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00" y="509550"/>
            <a:ext cx="8565949" cy="455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125925" y="0"/>
            <a:ext cx="508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0000"/>
                </a:solidFill>
              </a:rPr>
              <a:t>3</a:t>
            </a:r>
            <a:r>
              <a:rPr b="1" lang="ko" sz="2000">
                <a:solidFill>
                  <a:srgbClr val="FF0000"/>
                </a:solidFill>
              </a:rPr>
              <a:t>스테이지(방예시)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75" y="506725"/>
            <a:ext cx="8513025" cy="453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125925" y="0"/>
            <a:ext cx="508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0000"/>
                </a:solidFill>
              </a:rPr>
              <a:t>4</a:t>
            </a:r>
            <a:r>
              <a:rPr b="1" lang="ko" sz="2000">
                <a:solidFill>
                  <a:srgbClr val="FF0000"/>
                </a:solidFill>
              </a:rPr>
              <a:t>스테이지(방예시) + 문의 예시</a:t>
            </a:r>
            <a:endParaRPr b="1" sz="2000">
              <a:solidFill>
                <a:srgbClr val="FF0000"/>
              </a:solidFill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546" y="2756146"/>
            <a:ext cx="2277550" cy="15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884000" y="135875"/>
            <a:ext cx="50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/>
          <p:nvPr/>
        </p:nvSpPr>
        <p:spPr>
          <a:xfrm>
            <a:off x="439925" y="216575"/>
            <a:ext cx="8100900" cy="46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이름</a:t>
            </a:r>
            <a:r>
              <a:rPr lang="ko" sz="1600"/>
              <a:t>: 사냥이의 모험   /</a:t>
            </a:r>
            <a:r>
              <a:rPr b="1" lang="ko" sz="1600"/>
              <a:t>게임 장르</a:t>
            </a:r>
            <a:r>
              <a:rPr lang="ko" sz="1600"/>
              <a:t>: 닷지, 액션/   </a:t>
            </a:r>
            <a:r>
              <a:rPr b="1" lang="ko" sz="1600"/>
              <a:t>분위기</a:t>
            </a:r>
            <a:r>
              <a:rPr lang="ko" sz="1600"/>
              <a:t>: 귀여움/  </a:t>
            </a:r>
            <a:r>
              <a:rPr b="1" lang="ko" sz="1600"/>
              <a:t>정리</a:t>
            </a:r>
            <a:r>
              <a:rPr lang="ko" sz="1600"/>
              <a:t>: 04-11첫 기획정리</a:t>
            </a:r>
            <a:endParaRPr sz="1600"/>
          </a:p>
        </p:txBody>
      </p:sp>
      <p:graphicFrame>
        <p:nvGraphicFramePr>
          <p:cNvPr id="171" name="Google Shape;171;p27"/>
          <p:cNvGraphicFramePr/>
          <p:nvPr/>
        </p:nvGraphicFramePr>
        <p:xfrm>
          <a:off x="625950" y="90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{0E996D2B-231A-4D3C-A28D-45EC2BA65C19}</a:tableStyleId>
              </a:tblPr>
              <a:tblGrid>
                <a:gridCol w="3946050"/>
                <a:gridCol w="3946050"/>
              </a:tblGrid>
              <a:tr h="42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개발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아트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423050">
                <a:tc>
                  <a:txBody>
                    <a:bodyPr/>
                    <a:lstStyle/>
                    <a:p>
                      <a:pPr indent="-32385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ko" sz="1500"/>
                        <a:t>C# 무기 </a:t>
                      </a:r>
                      <a:r>
                        <a:rPr lang="ko" sz="1500"/>
                        <a:t>스크립트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1, 아이템(무기, 포션,코인_생선)디자인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23050">
                <a:tc>
                  <a:txBody>
                    <a:bodyPr/>
                    <a:lstStyle/>
                    <a:p>
                      <a:pPr indent="-32385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ko" sz="1500"/>
                        <a:t>C# Item(포션, 코인_생선)스크립트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2, 캐릭터(몬스터) 디자인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23050">
                <a:tc>
                  <a:txBody>
                    <a:bodyPr/>
                    <a:lstStyle/>
                    <a:p>
                      <a:pPr indent="-32385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ko" sz="1500"/>
                        <a:t>카메라 이동(플레이어 팔로우)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3, 캐릭터(몬스터) 애니메이션 디자인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23050">
                <a:tc>
                  <a:txBody>
                    <a:bodyPr/>
                    <a:lstStyle/>
                    <a:p>
                      <a:pPr indent="-32385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ko" sz="1500"/>
                        <a:t>C#Player 스크립트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4, Ui디자인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23050">
                <a:tc>
                  <a:txBody>
                    <a:bodyPr/>
                    <a:lstStyle/>
                    <a:p>
                      <a:pPr indent="-32385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ko" sz="1500"/>
                        <a:t>C# Monster 스크립트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23050">
                <a:tc>
                  <a:txBody>
                    <a:bodyPr/>
                    <a:lstStyle/>
                    <a:p>
                      <a:pPr indent="-32385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ko" sz="1500"/>
                        <a:t>C# Ui 스크립트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2" name="Google Shape;172;p27"/>
          <p:cNvCxnSpPr/>
          <p:nvPr/>
        </p:nvCxnSpPr>
        <p:spPr>
          <a:xfrm rot="10800000">
            <a:off x="4135000" y="1597200"/>
            <a:ext cx="64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7"/>
          <p:cNvCxnSpPr/>
          <p:nvPr/>
        </p:nvCxnSpPr>
        <p:spPr>
          <a:xfrm flipH="1">
            <a:off x="4358450" y="1597200"/>
            <a:ext cx="46020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7"/>
          <p:cNvCxnSpPr/>
          <p:nvPr/>
        </p:nvCxnSpPr>
        <p:spPr>
          <a:xfrm flipH="1">
            <a:off x="3844175" y="1996500"/>
            <a:ext cx="947400" cy="8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7"/>
          <p:cNvCxnSpPr/>
          <p:nvPr/>
        </p:nvCxnSpPr>
        <p:spPr>
          <a:xfrm flipH="1">
            <a:off x="3796650" y="2016800"/>
            <a:ext cx="1001700" cy="12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7"/>
          <p:cNvCxnSpPr/>
          <p:nvPr/>
        </p:nvCxnSpPr>
        <p:spPr>
          <a:xfrm flipH="1">
            <a:off x="3898250" y="2409325"/>
            <a:ext cx="9204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7"/>
          <p:cNvCxnSpPr/>
          <p:nvPr/>
        </p:nvCxnSpPr>
        <p:spPr>
          <a:xfrm flipH="1">
            <a:off x="3843975" y="2429625"/>
            <a:ext cx="98820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7"/>
          <p:cNvCxnSpPr/>
          <p:nvPr/>
        </p:nvCxnSpPr>
        <p:spPr>
          <a:xfrm flipH="1">
            <a:off x="3918675" y="2856000"/>
            <a:ext cx="91350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7"/>
          <p:cNvSpPr/>
          <p:nvPr/>
        </p:nvSpPr>
        <p:spPr>
          <a:xfrm>
            <a:off x="4737425" y="1976175"/>
            <a:ext cx="125400" cy="12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4764500" y="2395800"/>
            <a:ext cx="81300" cy="8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4798350" y="2849225"/>
            <a:ext cx="81300" cy="8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4771275" y="1576900"/>
            <a:ext cx="81300" cy="8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25" y="632224"/>
            <a:ext cx="8274824" cy="431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125925" y="0"/>
            <a:ext cx="508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0000"/>
                </a:solidFill>
              </a:rPr>
              <a:t>화면구도예시(유니티)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p29"/>
          <p:cNvGraphicFramePr/>
          <p:nvPr/>
        </p:nvGraphicFramePr>
        <p:xfrm>
          <a:off x="223725" y="88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{0E996D2B-231A-4D3C-A28D-45EC2BA65C19}</a:tableStyleId>
              </a:tblPr>
              <a:tblGrid>
                <a:gridCol w="2939425"/>
                <a:gridCol w="2939425"/>
                <a:gridCol w="2939425"/>
              </a:tblGrid>
              <a:tr h="52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1. </a:t>
                      </a:r>
                      <a:r>
                        <a:rPr lang="ko" sz="1800"/>
                        <a:t>스테이지(언덕)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2. 스테이지(동굴)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3, 스테이지(다다미방)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2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슬라임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2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2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2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2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4" name="Google Shape;194;p29"/>
          <p:cNvSpPr txBox="1"/>
          <p:nvPr/>
        </p:nvSpPr>
        <p:spPr>
          <a:xfrm>
            <a:off x="223725" y="206425"/>
            <a:ext cx="508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 u="sng">
                <a:solidFill>
                  <a:srgbClr val="980000"/>
                </a:solidFill>
              </a:rPr>
              <a:t>몬스터</a:t>
            </a:r>
            <a:endParaRPr b="1" sz="2200" u="sng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/>
        </p:nvSpPr>
        <p:spPr>
          <a:xfrm>
            <a:off x="328200" y="250550"/>
            <a:ext cx="8487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980000"/>
                </a:solidFill>
              </a:rPr>
              <a:t>추후 위의 것과 시스템구동까지 완성이 되면 추가할 것:</a:t>
            </a:r>
            <a:r>
              <a:rPr lang="ko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1, 다양한 검디자인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2, 검스킬 이펙트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3, 검스킬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4, 공격데미지양 표시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5, 발차기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6, 등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/>
        </p:nvSpPr>
        <p:spPr>
          <a:xfrm>
            <a:off x="187025" y="206450"/>
            <a:ext cx="86019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980000"/>
                </a:solidFill>
                <a:highlight>
                  <a:schemeClr val="lt1"/>
                </a:highlight>
              </a:rPr>
              <a:t>문제점</a:t>
            </a:r>
            <a:r>
              <a:rPr lang="ko" sz="1800">
                <a:solidFill>
                  <a:schemeClr val="dk2"/>
                </a:solidFill>
              </a:rPr>
              <a:t>: </a:t>
            </a:r>
            <a:r>
              <a:rPr b="1" lang="ko" sz="1800">
                <a:solidFill>
                  <a:srgbClr val="980000"/>
                </a:solidFill>
              </a:rPr>
              <a:t>애니메이션구현(아트)</a:t>
            </a:r>
            <a:r>
              <a:rPr lang="ko" sz="1800">
                <a:solidFill>
                  <a:schemeClr val="dk2"/>
                </a:solidFill>
              </a:rPr>
              <a:t>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       유니티로 가져오기 전에 기본으로 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     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        </a:t>
            </a:r>
            <a:r>
              <a:rPr lang="ko" sz="1800" u="sng">
                <a:solidFill>
                  <a:schemeClr val="dk2"/>
                </a:solidFill>
              </a:rPr>
              <a:t>따로 조사함(추가 예정)</a:t>
            </a:r>
            <a:endParaRPr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       유니티에서 구동(프로그래머)_?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만약에 아트중에 애니메이션제작이 가능한 사람은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기본으로 </a:t>
            </a:r>
            <a:r>
              <a:rPr lang="ko" sz="1800" u="sng">
                <a:solidFill>
                  <a:schemeClr val="dk2"/>
                </a:solidFill>
              </a:rPr>
              <a:t>wasd방향으로 디자인</a:t>
            </a:r>
            <a:r>
              <a:rPr lang="ko" sz="1800">
                <a:solidFill>
                  <a:schemeClr val="dk2"/>
                </a:solidFill>
              </a:rPr>
              <a:t>, </a:t>
            </a:r>
            <a:r>
              <a:rPr lang="ko" sz="1800" u="sng">
                <a:solidFill>
                  <a:schemeClr val="dk2"/>
                </a:solidFill>
              </a:rPr>
              <a:t>기본자세모션</a:t>
            </a:r>
            <a:r>
              <a:rPr lang="ko" sz="1800">
                <a:solidFill>
                  <a:schemeClr val="dk2"/>
                </a:solidFill>
              </a:rPr>
              <a:t>, </a:t>
            </a:r>
            <a:r>
              <a:rPr lang="ko" sz="1800" u="sng">
                <a:solidFill>
                  <a:schemeClr val="dk2"/>
                </a:solidFill>
              </a:rPr>
              <a:t>걷기모션</a:t>
            </a:r>
            <a:r>
              <a:rPr lang="ko" sz="1800">
                <a:solidFill>
                  <a:schemeClr val="dk2"/>
                </a:solidFill>
              </a:rPr>
              <a:t>, </a:t>
            </a:r>
            <a:r>
              <a:rPr lang="ko" sz="1800" u="sng">
                <a:solidFill>
                  <a:schemeClr val="dk2"/>
                </a:solidFill>
              </a:rPr>
              <a:t>검을 휘두른 모션</a:t>
            </a:r>
            <a:r>
              <a:rPr lang="ko" sz="1800">
                <a:solidFill>
                  <a:schemeClr val="dk2"/>
                </a:solidFill>
              </a:rPr>
              <a:t>, </a:t>
            </a:r>
            <a:r>
              <a:rPr lang="ko" sz="1800" u="sng">
                <a:solidFill>
                  <a:schemeClr val="dk2"/>
                </a:solidFill>
              </a:rPr>
              <a:t>아이템을 얻는 모션</a:t>
            </a:r>
            <a:r>
              <a:rPr lang="ko" sz="1800">
                <a:solidFill>
                  <a:schemeClr val="dk2"/>
                </a:solidFill>
              </a:rPr>
              <a:t>, </a:t>
            </a:r>
            <a:r>
              <a:rPr lang="ko" sz="1800" u="sng">
                <a:solidFill>
                  <a:schemeClr val="dk2"/>
                </a:solidFill>
              </a:rPr>
              <a:t>체력물약을 먹는 모션을 제작</a:t>
            </a:r>
            <a:r>
              <a:rPr lang="ko" sz="1800">
                <a:solidFill>
                  <a:schemeClr val="dk2"/>
                </a:solidFill>
              </a:rPr>
              <a:t>(이에 대한 자세한 것, </a:t>
            </a:r>
            <a:r>
              <a:rPr lang="ko" sz="1800" u="sng">
                <a:solidFill>
                  <a:schemeClr val="dk2"/>
                </a:solidFill>
              </a:rPr>
              <a:t>프레임수</a:t>
            </a:r>
            <a:r>
              <a:rPr lang="ko" sz="1800">
                <a:solidFill>
                  <a:schemeClr val="dk2"/>
                </a:solidFill>
              </a:rPr>
              <a:t>나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         모션동작등은 아트끼리 상의, 상의후 기획자한테 보여줌)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         이것이 가능함을 확인시 추가할 것들, 예시)승리포즈모션,등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84800" y="205975"/>
            <a:ext cx="856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탑뷰_</a:t>
            </a:r>
            <a:r>
              <a:rPr b="1" lang="ko" sz="2000">
                <a:solidFill>
                  <a:srgbClr val="FF0000"/>
                </a:solidFill>
              </a:rPr>
              <a:t>방</a:t>
            </a:r>
            <a:r>
              <a:rPr lang="ko" sz="2000">
                <a:solidFill>
                  <a:schemeClr val="dk2"/>
                </a:solidFill>
              </a:rPr>
              <a:t>의 특징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9700"/>
            <a:ext cx="4545125" cy="266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07038" y="3438175"/>
            <a:ext cx="8778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1, </a:t>
            </a:r>
            <a:r>
              <a:rPr lang="ko" sz="2000">
                <a:solidFill>
                  <a:schemeClr val="accent1"/>
                </a:solidFill>
              </a:rPr>
              <a:t>방 구조와 문의 위치는 그대로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2, 바닥이 벽의 패턴, 문양, 재질 등으로 방의 컨셉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3, 항상 </a:t>
            </a:r>
            <a:r>
              <a:rPr lang="ko" sz="2000" u="sng">
                <a:solidFill>
                  <a:schemeClr val="accent1"/>
                </a:solidFill>
              </a:rPr>
              <a:t>밀실</a:t>
            </a:r>
            <a:endParaRPr sz="2000"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4, 위쪽에 보이며 </a:t>
            </a:r>
            <a:r>
              <a:rPr lang="ko" sz="2000">
                <a:solidFill>
                  <a:schemeClr val="accent1"/>
                </a:solidFill>
              </a:rPr>
              <a:t>원근법적용됨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5, </a:t>
            </a:r>
            <a:r>
              <a:rPr lang="ko" sz="1800">
                <a:solidFill>
                  <a:schemeClr val="accent1"/>
                </a:solidFill>
              </a:rPr>
              <a:t>위에서 아래로 </a:t>
            </a:r>
            <a:r>
              <a:rPr b="1" lang="ko" sz="1800">
                <a:solidFill>
                  <a:schemeClr val="accent1"/>
                </a:solidFill>
              </a:rPr>
              <a:t>수직방향</a:t>
            </a:r>
            <a:endParaRPr b="1" sz="1800">
              <a:solidFill>
                <a:schemeClr val="accent1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125" y="698575"/>
            <a:ext cx="4545126" cy="2556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/>
        </p:nvSpPr>
        <p:spPr>
          <a:xfrm>
            <a:off x="178225" y="82925"/>
            <a:ext cx="862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980000"/>
                </a:solidFill>
              </a:rPr>
              <a:t>시스템 기획: 아직 </a:t>
            </a:r>
            <a:r>
              <a:rPr b="1" lang="ko" sz="1900">
                <a:solidFill>
                  <a:srgbClr val="980000"/>
                </a:solidFill>
              </a:rPr>
              <a:t>배울 것이</a:t>
            </a:r>
            <a:r>
              <a:rPr b="1" lang="ko" sz="1900">
                <a:solidFill>
                  <a:srgbClr val="980000"/>
                </a:solidFill>
              </a:rPr>
              <a:t> 많다…실시간으로 업데이트 예정</a:t>
            </a:r>
            <a:endParaRPr b="1" sz="1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980000"/>
                </a:solidFill>
              </a:rPr>
              <a:t>기본조작기획</a:t>
            </a:r>
            <a:endParaRPr b="1" sz="1700">
              <a:solidFill>
                <a:srgbClr val="980000"/>
              </a:solidFill>
            </a:endParaRPr>
          </a:p>
        </p:txBody>
      </p:sp>
      <p:graphicFrame>
        <p:nvGraphicFramePr>
          <p:cNvPr id="210" name="Google Shape;210;p32"/>
          <p:cNvGraphicFramePr/>
          <p:nvPr/>
        </p:nvGraphicFramePr>
        <p:xfrm>
          <a:off x="84825" y="12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{0E996D2B-231A-4D3C-A28D-45EC2BA65C19}</a:tableStyleId>
              </a:tblPr>
              <a:tblGrid>
                <a:gridCol w="1578025"/>
                <a:gridCol w="1189000"/>
                <a:gridCol w="1326175"/>
                <a:gridCol w="1158500"/>
                <a:gridCol w="1158550"/>
                <a:gridCol w="1282050"/>
                <a:gridCol w="1282050"/>
              </a:tblGrid>
              <a:tr h="45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기본조작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키보드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코딩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참고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비고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4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캐릭터 이동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wasd(+방향키)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GetAxisRaw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유니티 유튜브영상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공격하기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//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아이템 줍기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//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포션 사용하기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//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//무기바꾸기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//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11" name="Google Shape;211;p32"/>
          <p:cNvCxnSpPr/>
          <p:nvPr/>
        </p:nvCxnSpPr>
        <p:spPr>
          <a:xfrm rot="10800000">
            <a:off x="1272075" y="3964850"/>
            <a:ext cx="6177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32"/>
          <p:cNvSpPr txBox="1"/>
          <p:nvPr/>
        </p:nvSpPr>
        <p:spPr>
          <a:xfrm>
            <a:off x="1889775" y="4308900"/>
            <a:ext cx="50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안할 가능성이 높음.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184800" y="205975"/>
            <a:ext cx="856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탑뷰_</a:t>
            </a:r>
            <a:r>
              <a:rPr b="1" lang="ko" sz="2000">
                <a:solidFill>
                  <a:srgbClr val="FF0000"/>
                </a:solidFill>
              </a:rPr>
              <a:t>방</a:t>
            </a:r>
            <a:r>
              <a:rPr lang="ko" sz="2000">
                <a:solidFill>
                  <a:schemeClr val="dk2"/>
                </a:solidFill>
              </a:rPr>
              <a:t>의 특징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0975"/>
            <a:ext cx="41327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6" y="850975"/>
            <a:ext cx="4197944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84800" y="3403675"/>
            <a:ext cx="4132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1, 앞, 뒤, 오른쪽, 왼쪽(90도) 디자인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1"/>
                </a:solidFill>
              </a:rPr>
              <a:t>둘다 그려도 상관없음</a:t>
            </a:r>
            <a:endParaRPr b="1" sz="2400">
              <a:solidFill>
                <a:schemeClr val="accent1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572000" y="3363075"/>
            <a:ext cx="419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1, 약간의 사이드느낌?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2, 총구의 방향은 왼쪽(90도) 디자인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85250"/>
            <a:ext cx="4662927" cy="261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795300" y="841250"/>
            <a:ext cx="4148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1, 카메라방향 위에서 아래로 약 45도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2, 자연관련 배경구현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3, 정,직육면체의 구현가능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4, 이가 되기 때문에 수플, 벽등 다양한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오브젝트 구현가능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5, 우리가 평상시의 앉아서 물체를 보는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시선방향과 일치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-&gt;보기에 </a:t>
            </a:r>
            <a:r>
              <a:rPr b="1" lang="ko" sz="1800">
                <a:solidFill>
                  <a:schemeClr val="dk2"/>
                </a:solidFill>
              </a:rPr>
              <a:t>이질감이 없다</a:t>
            </a:r>
            <a:r>
              <a:rPr lang="ko" sz="1800">
                <a:solidFill>
                  <a:schemeClr val="dk2"/>
                </a:solidFill>
              </a:rPr>
              <a:t>/ 익숙하다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437950" cy="248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6"/>
          <p:cNvCxnSpPr/>
          <p:nvPr/>
        </p:nvCxnSpPr>
        <p:spPr>
          <a:xfrm>
            <a:off x="4901175" y="177100"/>
            <a:ext cx="138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>
            <a:off x="4920425" y="186725"/>
            <a:ext cx="1029900" cy="6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6"/>
          <p:cNvSpPr txBox="1"/>
          <p:nvPr/>
        </p:nvSpPr>
        <p:spPr>
          <a:xfrm>
            <a:off x="6287175" y="61600"/>
            <a:ext cx="281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>
                <a:solidFill>
                  <a:schemeClr val="dk2"/>
                </a:solidFill>
              </a:rPr>
              <a:t>45도</a:t>
            </a:r>
            <a:endParaRPr sz="18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3120200" cy="26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965600" y="-77000"/>
            <a:ext cx="51321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단점: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아이작 던전 내의 아이템상자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-&gt;상당히 이질적이다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왜: 시선방향(90도,탑뷰), 상자디자인(프론트뷰)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임으로 시선방향불일치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단, 게임을 화면은 크고 시선은 분산되기 때문에 적당한 양의 오브젝트는 허용.(</a:t>
            </a:r>
            <a:r>
              <a:rPr lang="ko" sz="1800" u="sng">
                <a:solidFill>
                  <a:schemeClr val="dk2"/>
                </a:solidFill>
              </a:rPr>
              <a:t>띄어서 배치</a:t>
            </a:r>
            <a:r>
              <a:rPr lang="ko" sz="1800">
                <a:solidFill>
                  <a:schemeClr val="dk2"/>
                </a:solidFill>
              </a:rPr>
              <a:t>, </a:t>
            </a:r>
            <a:r>
              <a:rPr lang="ko" sz="1800" u="sng">
                <a:solidFill>
                  <a:schemeClr val="dk2"/>
                </a:solidFill>
              </a:rPr>
              <a:t>다양한 형태</a:t>
            </a:r>
            <a:r>
              <a:rPr lang="ko" sz="1800">
                <a:solidFill>
                  <a:schemeClr val="dk2"/>
                </a:solidFill>
              </a:rPr>
              <a:t> 구성)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하지만 소울나이트와 같이 </a:t>
            </a:r>
            <a:r>
              <a:rPr lang="ko" sz="1800" u="sng">
                <a:solidFill>
                  <a:schemeClr val="dk2"/>
                </a:solidFill>
              </a:rPr>
              <a:t>일치</a:t>
            </a:r>
            <a:r>
              <a:rPr lang="ko" sz="1800">
                <a:solidFill>
                  <a:schemeClr val="dk2"/>
                </a:solidFill>
              </a:rPr>
              <a:t>하는 오브젝트를 </a:t>
            </a:r>
            <a:r>
              <a:rPr lang="ko" sz="1800" u="sng">
                <a:solidFill>
                  <a:schemeClr val="dk2"/>
                </a:solidFill>
              </a:rPr>
              <a:t>다수인접</a:t>
            </a:r>
            <a:r>
              <a:rPr lang="ko" sz="1800">
                <a:solidFill>
                  <a:schemeClr val="dk2"/>
                </a:solidFill>
              </a:rPr>
              <a:t>해서 배치 할수가 없음(직,정육면체, 즉, 각이 있는 오브젝트)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장점: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참신함(두종류의 시선방향)_45도혹은 프론트뷰 오브젝트(익숙함제공)_</a:t>
            </a:r>
            <a:r>
              <a:rPr lang="ko" sz="1800" u="sng">
                <a:solidFill>
                  <a:srgbClr val="FF0000"/>
                </a:solidFill>
              </a:rPr>
              <a:t>뇌의 착각유도</a:t>
            </a:r>
            <a:endParaRPr sz="1800" u="sng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71325" y="2665450"/>
            <a:ext cx="4088800" cy="25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194425" y="0"/>
            <a:ext cx="8624400" cy="55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2"/>
                </a:solidFill>
              </a:rPr>
              <a:t>게임이름(미정)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980000"/>
                </a:solidFill>
              </a:rPr>
              <a:t>장르</a:t>
            </a:r>
            <a:r>
              <a:rPr lang="ko" sz="1800">
                <a:solidFill>
                  <a:schemeClr val="dk2"/>
                </a:solidFill>
              </a:rPr>
              <a:t>: 액션, 어드벤처, 힐링, 인디,RPG, 탑뷰(슈팅없음)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컨셉</a:t>
            </a:r>
            <a:r>
              <a:rPr lang="ko" sz="1800">
                <a:solidFill>
                  <a:schemeClr val="dk2"/>
                </a:solidFill>
              </a:rPr>
              <a:t>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밝고 귀여운</a:t>
            </a:r>
            <a:r>
              <a:rPr lang="ko" sz="1800">
                <a:solidFill>
                  <a:schemeClr val="dk2"/>
                </a:solidFill>
              </a:rPr>
              <a:t> 고양이가 </a:t>
            </a:r>
            <a:r>
              <a:rPr lang="ko" sz="1800">
                <a:solidFill>
                  <a:srgbClr val="FF0000"/>
                </a:solidFill>
              </a:rPr>
              <a:t>검</a:t>
            </a:r>
            <a:r>
              <a:rPr lang="ko" sz="1800">
                <a:solidFill>
                  <a:schemeClr val="dk2"/>
                </a:solidFill>
              </a:rPr>
              <a:t>을 휘둘러서 적을 몬스터를 </a:t>
            </a:r>
            <a:r>
              <a:rPr lang="ko" sz="1800">
                <a:solidFill>
                  <a:srgbClr val="FF0000"/>
                </a:solidFill>
              </a:rPr>
              <a:t>물리치</a:t>
            </a:r>
            <a:r>
              <a:rPr lang="ko" sz="1800">
                <a:solidFill>
                  <a:schemeClr val="dk2"/>
                </a:solidFill>
              </a:rPr>
              <a:t>는 게임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기본캐릭터 특징: </a:t>
            </a:r>
            <a:r>
              <a:rPr b="1" lang="ko" sz="1800">
                <a:solidFill>
                  <a:srgbClr val="FF0000"/>
                </a:solidFill>
              </a:rPr>
              <a:t>기본</a:t>
            </a:r>
            <a:r>
              <a:rPr lang="ko" sz="1800">
                <a:solidFill>
                  <a:schemeClr val="dk2"/>
                </a:solidFill>
              </a:rPr>
              <a:t> 고양이(</a:t>
            </a:r>
            <a:r>
              <a:rPr lang="ko" sz="1800" u="sng">
                <a:solidFill>
                  <a:srgbClr val="FF0000"/>
                </a:solidFill>
              </a:rPr>
              <a:t>직관적</a:t>
            </a:r>
            <a:r>
              <a:rPr lang="ko" sz="1800">
                <a:solidFill>
                  <a:schemeClr val="dk2"/>
                </a:solidFill>
              </a:rPr>
              <a:t>으로 알몸)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0000"/>
                </a:solidFill>
              </a:rPr>
              <a:t>적당한</a:t>
            </a:r>
            <a:r>
              <a:rPr lang="ko" sz="1800">
                <a:solidFill>
                  <a:schemeClr val="dk2"/>
                </a:solidFill>
              </a:rPr>
              <a:t> 캐릭터성을 위해서 </a:t>
            </a:r>
            <a:r>
              <a:rPr lang="ko" sz="1800" u="sng">
                <a:solidFill>
                  <a:srgbClr val="FF0000"/>
                </a:solidFill>
              </a:rPr>
              <a:t>눈에 띄는 색</a:t>
            </a:r>
            <a:r>
              <a:rPr lang="ko" sz="1800">
                <a:solidFill>
                  <a:schemeClr val="dk2"/>
                </a:solidFill>
              </a:rPr>
              <a:t>이나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컨셉에 맞는 </a:t>
            </a:r>
            <a:r>
              <a:rPr lang="ko" sz="1800" u="sng">
                <a:solidFill>
                  <a:srgbClr val="FF0000"/>
                </a:solidFill>
              </a:rPr>
              <a:t>특징요소추가</a:t>
            </a:r>
            <a:endParaRPr sz="1800" u="sng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캐릭터 성격: </a:t>
            </a:r>
            <a:r>
              <a:rPr b="1" lang="ko" sz="1800">
                <a:solidFill>
                  <a:schemeClr val="dk2"/>
                </a:solidFill>
              </a:rPr>
              <a:t>없음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스토리게임이 아니라는 점, 게임을 즐기는 주체가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게임캐릭터가 아니라는 점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25" y="1820125"/>
            <a:ext cx="1745337" cy="283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94425" y="4404600"/>
            <a:ext cx="190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캐릭터예시_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(장비있는 버전)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660750" y="4335225"/>
            <a:ext cx="243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기본캐릭터예시_수수한 느낌+캐릭터성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6500" y="2078724"/>
            <a:ext cx="1662321" cy="23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7810841" y="2054025"/>
            <a:ext cx="432925" cy="485450"/>
          </a:xfrm>
          <a:custGeom>
            <a:rect b="b" l="l" r="r" t="t"/>
            <a:pathLst>
              <a:path extrusionOk="0" h="19418" w="17317">
                <a:moveTo>
                  <a:pt x="12207" y="0"/>
                </a:moveTo>
                <a:cubicBezTo>
                  <a:pt x="7329" y="0"/>
                  <a:pt x="1455" y="3737"/>
                  <a:pt x="272" y="8470"/>
                </a:cubicBezTo>
                <a:cubicBezTo>
                  <a:pt x="-817" y="12828"/>
                  <a:pt x="3999" y="18162"/>
                  <a:pt x="8357" y="19251"/>
                </a:cubicBezTo>
                <a:cubicBezTo>
                  <a:pt x="13717" y="20591"/>
                  <a:pt x="18879" y="10134"/>
                  <a:pt x="16827" y="5005"/>
                </a:cubicBezTo>
                <a:cubicBezTo>
                  <a:pt x="15940" y="2789"/>
                  <a:pt x="13317" y="1525"/>
                  <a:pt x="11052" y="77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Google Shape;107;p18"/>
          <p:cNvSpPr/>
          <p:nvPr/>
        </p:nvSpPr>
        <p:spPr>
          <a:xfrm>
            <a:off x="7666652" y="3310366"/>
            <a:ext cx="619050" cy="625600"/>
          </a:xfrm>
          <a:custGeom>
            <a:rect b="b" l="l" r="r" t="t"/>
            <a:pathLst>
              <a:path extrusionOk="0" h="25024" w="24762">
                <a:moveTo>
                  <a:pt x="19130" y="1338"/>
                </a:moveTo>
                <a:cubicBezTo>
                  <a:pt x="12927" y="-213"/>
                  <a:pt x="1518" y="-1467"/>
                  <a:pt x="264" y="4803"/>
                </a:cubicBezTo>
                <a:cubicBezTo>
                  <a:pt x="-1213" y="12186"/>
                  <a:pt x="4047" y="22961"/>
                  <a:pt x="11430" y="24438"/>
                </a:cubicBezTo>
                <a:cubicBezTo>
                  <a:pt x="15157" y="25183"/>
                  <a:pt x="20487" y="25290"/>
                  <a:pt x="22595" y="22128"/>
                </a:cubicBezTo>
                <a:cubicBezTo>
                  <a:pt x="26757" y="15885"/>
                  <a:pt x="24301" y="3538"/>
                  <a:pt x="17590" y="18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251700" y="-52925"/>
            <a:ext cx="86406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980000"/>
                </a:solidFill>
              </a:rPr>
              <a:t>문제점</a:t>
            </a:r>
            <a:r>
              <a:rPr b="1" lang="ko" sz="1800">
                <a:solidFill>
                  <a:schemeClr val="dk2"/>
                </a:solidFill>
              </a:rPr>
              <a:t>: 수정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방의 특성상 야외맵을 만들기가 어려움.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그래서 </a:t>
            </a:r>
            <a:r>
              <a:rPr b="1" lang="ko" sz="2000">
                <a:solidFill>
                  <a:schemeClr val="dk2"/>
                </a:solidFill>
              </a:rPr>
              <a:t>스토리</a:t>
            </a:r>
            <a:r>
              <a:rPr b="1" lang="ko" sz="2000">
                <a:solidFill>
                  <a:schemeClr val="dk2"/>
                </a:solidFill>
              </a:rPr>
              <a:t>설정</a:t>
            </a:r>
            <a:r>
              <a:rPr lang="ko" sz="1800">
                <a:solidFill>
                  <a:schemeClr val="dk2"/>
                </a:solidFill>
              </a:rPr>
              <a:t>: </a:t>
            </a:r>
            <a:r>
              <a:rPr lang="ko" sz="1700">
                <a:solidFill>
                  <a:schemeClr val="dk2"/>
                </a:solidFill>
              </a:rPr>
              <a:t>옛날옛날에 고양이들만 사는 양이세상이 있었는데 이곳의 고양이들은 이족보행을 하고 현재의 사람과 그리 다르지 않았다. 아..외형만 빼고 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2"/>
                </a:solidFill>
              </a:rPr>
              <a:t>요리사 양이, 사무라이 양이, 닌자 양이/ 어느날 그들이 모임을 하는 날이 었다. 닌자양이는 밥상을 차리고 요리사 양이는 요리를 하고 사무라이 양이는 물고기를 구하기로 하였다. 하지만 어려움이 있었다. 그날의 밥상에 올라갈 물고기를 구하기 어렵다는 것. 그 물고기를 구하기 위해서는 이름하여 고양이박스던전으로 들어가서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2"/>
                </a:solidFill>
              </a:rPr>
              <a:t>깊은 층에 존재하는 작은 호수에서만 얻을 수 있는 것(참고_토리코)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2"/>
                </a:solidFill>
              </a:rPr>
              <a:t>그렇게 그는 물고기를 구하러 고양이박스던전으로 가는데….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51700" y="3400200"/>
            <a:ext cx="864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980000"/>
                </a:solidFill>
              </a:rPr>
              <a:t>캐릭터가 너무 화려하면 안되는 이유</a:t>
            </a:r>
            <a:r>
              <a:rPr lang="ko" sz="1800">
                <a:solidFill>
                  <a:schemeClr val="dk2"/>
                </a:solidFill>
              </a:rPr>
              <a:t>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독특한 캐릭터성을 가지기 어여룸(심플이즈 배스트)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원신이랑 비교시, 3D아닌점, 2,3등신이라는 점에서 초 고퀄리티디자인을 뽑기 어려움. 오히려 역효과(지저분함)을 유발할 수 있음(</a:t>
            </a:r>
            <a:r>
              <a:rPr lang="ko" sz="1800" u="sng">
                <a:solidFill>
                  <a:schemeClr val="dk2"/>
                </a:solidFill>
              </a:rPr>
              <a:t>그래픽질의 한계</a:t>
            </a:r>
            <a:r>
              <a:rPr lang="ko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348450" y="167475"/>
            <a:ext cx="8470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0000"/>
                </a:solidFill>
              </a:rPr>
              <a:t>맵 배경디자인</a:t>
            </a:r>
            <a:r>
              <a:rPr lang="ko" sz="1800">
                <a:solidFill>
                  <a:schemeClr val="dk2"/>
                </a:solidFill>
              </a:rPr>
              <a:t>: 1. 이런 박스의 </a:t>
            </a:r>
            <a:r>
              <a:rPr lang="ko" sz="1800">
                <a:solidFill>
                  <a:schemeClr val="dk2"/>
                </a:solidFill>
              </a:rPr>
              <a:t>색상을</a:t>
            </a:r>
            <a:r>
              <a:rPr lang="ko" sz="1800">
                <a:solidFill>
                  <a:schemeClr val="dk2"/>
                </a:solidFill>
              </a:rPr>
              <a:t> 탑뷰(위에서 아래, 수직방향)+원근법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                 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                   2. 단, 현실감보다는 컵셉(귀여운 느낌)을 살리기.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                       -&gt;동화책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                       3. 배경컨셉: 박스안에 배경을 그린다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58719">
            <a:off x="75002" y="1164815"/>
            <a:ext cx="209550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 rot="-151420">
            <a:off x="381725" y="1249254"/>
            <a:ext cx="1444401" cy="108345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9277" y="1898712"/>
            <a:ext cx="4085050" cy="25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5">
            <a:alphaModFix/>
          </a:blip>
          <a:srcRect b="0" l="-3616" r="0" t="-2375"/>
          <a:stretch/>
        </p:blipFill>
        <p:spPr>
          <a:xfrm>
            <a:off x="5886650" y="1962125"/>
            <a:ext cx="3212000" cy="2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1742750" y="4335350"/>
            <a:ext cx="714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예).언덕방_</a:t>
            </a:r>
            <a:r>
              <a:rPr b="1" lang="ko" sz="1800">
                <a:solidFill>
                  <a:schemeClr val="dk2"/>
                </a:solidFill>
              </a:rPr>
              <a:t>주의 사항: </a:t>
            </a:r>
            <a:r>
              <a:rPr b="1" lang="ko" sz="1800" u="sng">
                <a:solidFill>
                  <a:schemeClr val="dk2"/>
                </a:solidFill>
              </a:rPr>
              <a:t>맵전체를 한번</a:t>
            </a:r>
            <a:r>
              <a:rPr b="1" lang="ko" sz="1800">
                <a:solidFill>
                  <a:schemeClr val="dk2"/>
                </a:solidFill>
              </a:rPr>
              <a:t>에 디자인.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      이유: 게임 내에서도 이렇게 보여야함/효율적임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1530195" y="1403916"/>
            <a:ext cx="4421250" cy="3307125"/>
          </a:xfrm>
          <a:custGeom>
            <a:rect b="b" l="l" r="r" t="t"/>
            <a:pathLst>
              <a:path extrusionOk="0" h="132285" w="176850">
                <a:moveTo>
                  <a:pt x="25323" y="14211"/>
                </a:moveTo>
                <a:cubicBezTo>
                  <a:pt x="10874" y="16434"/>
                  <a:pt x="1481" y="35638"/>
                  <a:pt x="267" y="50207"/>
                </a:cubicBezTo>
                <a:cubicBezTo>
                  <a:pt x="-802" y="63030"/>
                  <a:pt x="4042" y="76105"/>
                  <a:pt x="9795" y="87614"/>
                </a:cubicBezTo>
                <a:cubicBezTo>
                  <a:pt x="14382" y="96790"/>
                  <a:pt x="15677" y="108573"/>
                  <a:pt x="23558" y="115140"/>
                </a:cubicBezTo>
                <a:cubicBezTo>
                  <a:pt x="42380" y="130825"/>
                  <a:pt x="71150" y="127743"/>
                  <a:pt x="95550" y="129962"/>
                </a:cubicBezTo>
                <a:cubicBezTo>
                  <a:pt x="119758" y="132163"/>
                  <a:pt x="149434" y="136601"/>
                  <a:pt x="167894" y="120786"/>
                </a:cubicBezTo>
                <a:cubicBezTo>
                  <a:pt x="177496" y="112559"/>
                  <a:pt x="174869" y="96325"/>
                  <a:pt x="176011" y="83732"/>
                </a:cubicBezTo>
                <a:cubicBezTo>
                  <a:pt x="178032" y="61454"/>
                  <a:pt x="177320" y="33173"/>
                  <a:pt x="160483" y="18446"/>
                </a:cubicBezTo>
                <a:cubicBezTo>
                  <a:pt x="140852" y="1276"/>
                  <a:pt x="110109" y="4249"/>
                  <a:pt x="84257" y="801"/>
                </a:cubicBezTo>
                <a:cubicBezTo>
                  <a:pt x="69751" y="-1134"/>
                  <a:pt x="54694" y="780"/>
                  <a:pt x="40497" y="4330"/>
                </a:cubicBezTo>
                <a:cubicBezTo>
                  <a:pt x="33957" y="5965"/>
                  <a:pt x="24984" y="7816"/>
                  <a:pt x="22852" y="1421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Google Shape;125;p20"/>
          <p:cNvSpPr txBox="1"/>
          <p:nvPr/>
        </p:nvSpPr>
        <p:spPr>
          <a:xfrm>
            <a:off x="6830350" y="4082463"/>
            <a:ext cx="22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배경예시_이 그림체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4803" l="19996" r="23081" t="30286"/>
          <a:stretch/>
        </p:blipFill>
        <p:spPr>
          <a:xfrm>
            <a:off x="107625" y="127050"/>
            <a:ext cx="4896475" cy="3140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5004100" y="294675"/>
            <a:ext cx="30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933525" y="294675"/>
            <a:ext cx="4058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바닥도 배경으로 바꿔됨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1"/>
                </a:solidFill>
              </a:rPr>
              <a:t>단, </a:t>
            </a:r>
            <a:r>
              <a:rPr b="1" lang="ko" sz="1600">
                <a:solidFill>
                  <a:schemeClr val="accent1"/>
                </a:solidFill>
              </a:rPr>
              <a:t>돌디자인</a:t>
            </a:r>
            <a:r>
              <a:rPr lang="ko" sz="1600">
                <a:solidFill>
                  <a:schemeClr val="accent1"/>
                </a:solidFill>
              </a:rPr>
              <a:t>, </a:t>
            </a:r>
            <a:r>
              <a:rPr b="1" lang="ko" sz="1600">
                <a:solidFill>
                  <a:schemeClr val="accent1"/>
                </a:solidFill>
              </a:rPr>
              <a:t>문디자인은 별도로 제작</a:t>
            </a:r>
            <a:r>
              <a:rPr lang="ko" sz="1600">
                <a:solidFill>
                  <a:schemeClr val="dk2"/>
                </a:solidFill>
              </a:rPr>
              <a:t>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*이유: 돌은 그냥 통과되면 안됨. 그리고 문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          이 어디는 없고 있기때문.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1"/>
                </a:solidFill>
              </a:rPr>
              <a:t>돌디자인: </a:t>
            </a:r>
            <a:r>
              <a:rPr lang="ko" sz="1600" u="sng">
                <a:solidFill>
                  <a:schemeClr val="accent1"/>
                </a:solidFill>
              </a:rPr>
              <a:t>다양하게 10종류정도/ 문.4종류</a:t>
            </a:r>
            <a:endParaRPr sz="1600"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문디자인기준: 너무 컨셉을 망치지 않게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예)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문일 경우, 닫혀 있게 그림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*이유: 몬스터와 싸울 때, 문디자인이 열려 있을 경우 출입할 수 없기 때문_</a:t>
            </a:r>
            <a:r>
              <a:rPr b="1" lang="ko">
                <a:solidFill>
                  <a:schemeClr val="dk2"/>
                </a:solidFill>
              </a:rPr>
              <a:t>이질감발생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accent1"/>
                </a:solidFill>
              </a:rPr>
              <a:t>또는</a:t>
            </a:r>
            <a:r>
              <a:rPr lang="ko" sz="1700">
                <a:solidFill>
                  <a:schemeClr val="accent1"/>
                </a:solidFill>
              </a:rPr>
              <a:t> 몬스터를 전부 처치시, 통로 문이 나타남.</a:t>
            </a:r>
            <a:endParaRPr sz="17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